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42" r:id="rId3"/>
    <p:sldId id="343" r:id="rId4"/>
    <p:sldId id="344" r:id="rId5"/>
    <p:sldId id="345" r:id="rId6"/>
    <p:sldId id="297" r:id="rId7"/>
    <p:sldId id="346" r:id="rId8"/>
    <p:sldId id="294" r:id="rId9"/>
    <p:sldId id="347" r:id="rId10"/>
    <p:sldId id="295" r:id="rId11"/>
    <p:sldId id="296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7" r:id="rId20"/>
    <p:sldId id="356" r:id="rId21"/>
    <p:sldId id="358" r:id="rId22"/>
    <p:sldId id="359" r:id="rId23"/>
    <p:sldId id="360" r:id="rId24"/>
    <p:sldId id="361" r:id="rId25"/>
    <p:sldId id="362" r:id="rId26"/>
    <p:sldId id="363" r:id="rId27"/>
    <p:sldId id="348" r:id="rId28"/>
    <p:sldId id="364" r:id="rId29"/>
    <p:sldId id="365" r:id="rId30"/>
    <p:sldId id="366" r:id="rId31"/>
    <p:sldId id="367" r:id="rId32"/>
    <p:sldId id="368" r:id="rId33"/>
    <p:sldId id="369" r:id="rId34"/>
    <p:sldId id="370" r:id="rId3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27A"/>
    <a:srgbClr val="FFFF66"/>
    <a:srgbClr val="FFFFCC"/>
    <a:srgbClr val="74B067"/>
    <a:srgbClr val="7FBF46"/>
    <a:srgbClr val="48803D"/>
    <a:srgbClr val="660066"/>
    <a:srgbClr val="BC8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anchor="t"/>
        <a:lstStyle/>
        <a:p>
          <a:pPr>
            <a:lnSpc>
              <a:spcPct val="100000"/>
            </a:lnSpc>
          </a:pPr>
          <a:r>
            <a:rPr lang="ru-RU" sz="1800" b="1" dirty="0" smtClean="0"/>
            <a:t>уроки в форме соревнований и игр</a:t>
          </a:r>
          <a:r>
            <a:rPr lang="ru-RU" sz="1800" dirty="0" smtClean="0"/>
            <a:t>: КВН, викторина, турнир, дуэль</a:t>
          </a:r>
        </a:p>
        <a:p>
          <a:pPr>
            <a:lnSpc>
              <a:spcPct val="90000"/>
            </a:lnSpc>
          </a:pPr>
          <a:r>
            <a:rPr lang="ru-RU" sz="2000" dirty="0" smtClean="0"/>
            <a:t> </a:t>
          </a:r>
          <a:endParaRPr lang="ru-RU" sz="20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/>
            <a:t>уроки на основе нетрадиционной подачи материала: </a:t>
          </a:r>
          <a:r>
            <a:rPr lang="ru-RU" sz="1800" dirty="0" smtClean="0"/>
            <a:t>урок-откровение, урок мудрости, творческий отчет</a:t>
          </a:r>
          <a:endParaRPr lang="ru-RU" sz="18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урок-конференция, семинар, брифинг, аукцион, дискуссия, репортаж, интервью, панорама, телемост</a:t>
          </a:r>
          <a:endParaRPr lang="ru-RU" sz="18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32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320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деловая и ролевая игра</a:t>
          </a:r>
          <a:r>
            <a:rPr lang="ru-RU" dirty="0" smtClean="0"/>
            <a:t>: </a:t>
          </a:r>
          <a:r>
            <a:rPr lang="ru-RU" sz="1800" dirty="0" smtClean="0"/>
            <a:t>следствие, учёный совет</a:t>
          </a:r>
          <a:endParaRPr lang="ru-RU" sz="1800" dirty="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320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3200"/>
        </a:p>
      </dgm:t>
    </dgm:pt>
    <dgm:pt modelId="{C29B6A71-80B2-4F10-BC90-824AD23DA95B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интегрированные уроки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394EAEF-270D-491A-8612-2BA9B8AB89D2}" type="parTrans" cxnId="{68A98C6C-C93B-45E3-9B18-942A11E1DBFA}">
      <dgm:prSet/>
      <dgm:spPr/>
      <dgm:t>
        <a:bodyPr/>
        <a:lstStyle/>
        <a:p>
          <a:endParaRPr lang="ru-RU"/>
        </a:p>
      </dgm:t>
    </dgm:pt>
    <dgm:pt modelId="{348EBFD2-CEE9-41B0-B652-661A4B239621}" type="sibTrans" cxnId="{68A98C6C-C93B-45E3-9B18-942A11E1DBFA}">
      <dgm:prSet/>
      <dgm:spPr/>
      <dgm:t>
        <a:bodyPr/>
        <a:lstStyle/>
        <a:p>
          <a:endParaRPr lang="ru-RU"/>
        </a:p>
      </dgm:t>
    </dgm:pt>
    <dgm:pt modelId="{4B0F38E5-C11A-41CA-A7FA-BAECF1850190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/>
            <a:t>уроки-фантазии: </a:t>
          </a:r>
          <a:r>
            <a:rPr lang="ru-RU" sz="1800" dirty="0" smtClean="0"/>
            <a:t>сказка, спектакль, сюрприз</a:t>
          </a:r>
          <a:endParaRPr lang="ru-RU" sz="1800" dirty="0"/>
        </a:p>
      </dgm:t>
    </dgm:pt>
    <dgm:pt modelId="{35942F78-78A5-486F-8EF8-8E69059D0485}" type="parTrans" cxnId="{FF2E9FD1-B271-46AD-B32D-A2A5E06BF1A6}">
      <dgm:prSet/>
      <dgm:spPr/>
      <dgm:t>
        <a:bodyPr/>
        <a:lstStyle/>
        <a:p>
          <a:endParaRPr lang="ru-RU"/>
        </a:p>
      </dgm:t>
    </dgm:pt>
    <dgm:pt modelId="{66A42F28-08BE-4DF6-B3DD-3766F6F6F8B0}" type="sibTrans" cxnId="{FF2E9FD1-B271-46AD-B32D-A2A5E06BF1A6}">
      <dgm:prSet/>
      <dgm:spPr/>
      <dgm:t>
        <a:bodyPr/>
        <a:lstStyle/>
        <a:p>
          <a:endParaRPr lang="ru-RU"/>
        </a:p>
      </dgm:t>
    </dgm:pt>
    <dgm:pt modelId="{5CCB5E56-BB02-455E-9151-8B1460F51C20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/>
            <a:t>уроки в форме мероприятий: </a:t>
          </a:r>
          <a:r>
            <a:rPr lang="ru-RU" sz="1800" dirty="0" smtClean="0"/>
            <a:t>экскурсия, путешествие, прогулка, концерт</a:t>
          </a:r>
        </a:p>
      </dgm:t>
    </dgm:pt>
    <dgm:pt modelId="{4B96AC9F-65FB-4EDB-BE60-EA666D2047FE}" type="parTrans" cxnId="{F94DEDE9-CB39-42E0-A14C-F44291ADBB9C}">
      <dgm:prSet/>
      <dgm:spPr/>
      <dgm:t>
        <a:bodyPr/>
        <a:lstStyle/>
        <a:p>
          <a:endParaRPr lang="ru-RU"/>
        </a:p>
      </dgm:t>
    </dgm:pt>
    <dgm:pt modelId="{035243BB-D678-4667-AD90-04CC7C261518}" type="sibTrans" cxnId="{F94DEDE9-CB39-42E0-A14C-F44291ADBB9C}">
      <dgm:prSet/>
      <dgm:spPr/>
      <dgm:t>
        <a:bodyPr/>
        <a:lstStyle/>
        <a:p>
          <a:endParaRPr lang="ru-RU"/>
        </a:p>
      </dgm:t>
    </dgm:pt>
    <dgm:pt modelId="{E0D14B29-EFC1-473F-B544-5D1C8D8EC15B}">
      <dgm:prSet/>
      <dgm:spPr/>
      <dgm:t>
        <a:bodyPr/>
        <a:lstStyle/>
        <a:p>
          <a:endParaRPr lang="ru-RU"/>
        </a:p>
      </dgm:t>
    </dgm:pt>
    <dgm:pt modelId="{D0010DC5-05CC-41DD-8C49-CB4C693B4ECD}" type="parTrans" cxnId="{C2CC5279-81FD-4BA9-9589-14D143F88F2F}">
      <dgm:prSet/>
      <dgm:spPr/>
      <dgm:t>
        <a:bodyPr/>
        <a:lstStyle/>
        <a:p>
          <a:endParaRPr lang="ru-RU"/>
        </a:p>
      </dgm:t>
    </dgm:pt>
    <dgm:pt modelId="{AA95A2EA-4FB3-4BDC-943A-BFBAD0085450}" type="sibTrans" cxnId="{C2CC5279-81FD-4BA9-9589-14D143F88F2F}">
      <dgm:prSet/>
      <dgm:spPr/>
      <dgm:t>
        <a:bodyPr/>
        <a:lstStyle/>
        <a:p>
          <a:endParaRPr lang="ru-RU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7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7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7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7" custScaleY="11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7" custScaleY="11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7" custScaleY="10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7" custScaleY="10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80C5F8-0738-41AF-A700-9C76996DE1E1}" type="pres">
      <dgm:prSet presAssocID="{C29B6A71-80B2-4F10-BC90-824AD23DA95B}" presName="text_5" presStyleLbl="node1" presStyleIdx="4" presStyleCnt="7" custScaleY="10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DE8A0-75F3-4F26-99D8-74AE4C5A8002}" type="pres">
      <dgm:prSet presAssocID="{C29B6A71-80B2-4F10-BC90-824AD23DA95B}" presName="accent_5" presStyleCnt="0"/>
      <dgm:spPr/>
    </dgm:pt>
    <dgm:pt modelId="{ED11EA93-CD3E-4AB5-9842-ADE811D28B12}" type="pres">
      <dgm:prSet presAssocID="{C29B6A71-80B2-4F10-BC90-824AD23DA95B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C1A1B8-62CF-4488-A1FF-77B08203F5BA}" type="pres">
      <dgm:prSet presAssocID="{4B0F38E5-C11A-41CA-A7FA-BAECF1850190}" presName="text_6" presStyleLbl="node1" presStyleIdx="5" presStyleCnt="7" custScaleY="10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430B7-C35B-45FC-B293-1F168E6A5977}" type="pres">
      <dgm:prSet presAssocID="{4B0F38E5-C11A-41CA-A7FA-BAECF1850190}" presName="accent_6" presStyleCnt="0"/>
      <dgm:spPr/>
    </dgm:pt>
    <dgm:pt modelId="{4D503C26-57A3-4DA7-A993-D7F7BC0F571D}" type="pres">
      <dgm:prSet presAssocID="{4B0F38E5-C11A-41CA-A7FA-BAECF1850190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1DE460-5EDF-4152-9996-9255A0D38FCA}" type="pres">
      <dgm:prSet presAssocID="{5CCB5E56-BB02-455E-9151-8B1460F51C20}" presName="text_7" presStyleLbl="node1" presStyleIdx="6" presStyleCnt="7" custScaleY="10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431D7-2FAB-456B-92A8-191101C79A92}" type="pres">
      <dgm:prSet presAssocID="{5CCB5E56-BB02-455E-9151-8B1460F51C20}" presName="accent_7" presStyleCnt="0"/>
      <dgm:spPr/>
    </dgm:pt>
    <dgm:pt modelId="{FAEAEFD0-E34F-4C6E-BB54-38D7BDBEA03A}" type="pres">
      <dgm:prSet presAssocID="{5CCB5E56-BB02-455E-9151-8B1460F51C20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94DEDE9-CB39-42E0-A14C-F44291ADBB9C}" srcId="{D527C144-6B1E-433A-97A0-2C0FDDA533CB}" destId="{5CCB5E56-BB02-455E-9151-8B1460F51C20}" srcOrd="6" destOrd="0" parTransId="{4B96AC9F-65FB-4EDB-BE60-EA666D2047FE}" sibTransId="{035243BB-D678-4667-AD90-04CC7C261518}"/>
    <dgm:cxn modelId="{CFDB6437-CC23-4266-A6EE-2A0A6378C981}" type="presOf" srcId="{C29B6A71-80B2-4F10-BC90-824AD23DA95B}" destId="{6D80C5F8-0738-41AF-A700-9C76996DE1E1}" srcOrd="0" destOrd="0" presId="urn:microsoft.com/office/officeart/2008/layout/VerticalCurvedList"/>
    <dgm:cxn modelId="{14CF4653-0D2E-45BA-98B9-221D2DBFCA0A}" type="presOf" srcId="{0233FC2B-4DC1-44BB-8C26-06E4B60500D3}" destId="{FAE5D981-5168-4911-9C77-92D419C5A109}" srcOrd="0" destOrd="0" presId="urn:microsoft.com/office/officeart/2008/layout/VerticalCurvedList"/>
    <dgm:cxn modelId="{2C90F489-98BF-4D47-8087-6EAA91B23FFF}" type="presOf" srcId="{014DE785-808D-4462-BDF1-610FCA2DE941}" destId="{0F7625DF-DFFA-4728-8224-EC972F50D037}" srcOrd="0" destOrd="0" presId="urn:microsoft.com/office/officeart/2008/layout/VerticalCurvedList"/>
    <dgm:cxn modelId="{9A2F9787-6FB5-4E3F-A67E-99770DF4DF51}" type="presOf" srcId="{D527C144-6B1E-433A-97A0-2C0FDDA533CB}" destId="{5F5A4134-1298-4791-9C35-FB1B15CD3B40}" srcOrd="0" destOrd="0" presId="urn:microsoft.com/office/officeart/2008/layout/VerticalCurvedList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AA0051FB-A038-4B66-8E15-F54062262644}" type="presOf" srcId="{5CCB5E56-BB02-455E-9151-8B1460F51C20}" destId="{F41DE460-5EDF-4152-9996-9255A0D38FCA}" srcOrd="0" destOrd="0" presId="urn:microsoft.com/office/officeart/2008/layout/VerticalCurvedList"/>
    <dgm:cxn modelId="{FF2E9FD1-B271-46AD-B32D-A2A5E06BF1A6}" srcId="{D527C144-6B1E-433A-97A0-2C0FDDA533CB}" destId="{4B0F38E5-C11A-41CA-A7FA-BAECF1850190}" srcOrd="5" destOrd="0" parTransId="{35942F78-78A5-486F-8EF8-8E69059D0485}" sibTransId="{66A42F28-08BE-4DF6-B3DD-3766F6F6F8B0}"/>
    <dgm:cxn modelId="{86869491-718D-4C70-BF85-B53290680A05}" type="presOf" srcId="{30721838-7965-4593-A5E7-A1E42937A201}" destId="{4C963AA2-E8E9-43C6-AF24-BD591A4C9348}" srcOrd="0" destOrd="0" presId="urn:microsoft.com/office/officeart/2008/layout/VerticalCurvedList"/>
    <dgm:cxn modelId="{7E7BE163-A7B9-45FD-92D8-CD1CD5C8499C}" type="presOf" srcId="{032DD8F0-331D-4423-93AF-8F9BAC00EFCA}" destId="{B63192C8-0281-4830-872D-59E96534349B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68A98C6C-C93B-45E3-9B18-942A11E1DBFA}" srcId="{D527C144-6B1E-433A-97A0-2C0FDDA533CB}" destId="{C29B6A71-80B2-4F10-BC90-824AD23DA95B}" srcOrd="4" destOrd="0" parTransId="{2394EAEF-270D-491A-8612-2BA9B8AB89D2}" sibTransId="{348EBFD2-CEE9-41B0-B652-661A4B239621}"/>
    <dgm:cxn modelId="{0437DE85-D14B-40E9-8DC8-1274865660D7}" type="presOf" srcId="{7F990DDA-C38A-404D-B00E-96BB48055005}" destId="{023BC685-C22F-43C2-83A2-6D2E157B9D85}" srcOrd="0" destOrd="0" presId="urn:microsoft.com/office/officeart/2008/layout/VerticalCurvedList"/>
    <dgm:cxn modelId="{B2BEB59E-FC2E-4937-88FC-97A528784ABA}" type="presOf" srcId="{4B0F38E5-C11A-41CA-A7FA-BAECF1850190}" destId="{D5C1A1B8-62CF-4488-A1FF-77B08203F5BA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C2CC5279-81FD-4BA9-9589-14D143F88F2F}" srcId="{D527C144-6B1E-433A-97A0-2C0FDDA533CB}" destId="{E0D14B29-EFC1-473F-B544-5D1C8D8EC15B}" srcOrd="7" destOrd="0" parTransId="{D0010DC5-05CC-41DD-8C49-CB4C693B4ECD}" sibTransId="{AA95A2EA-4FB3-4BDC-943A-BFBAD0085450}"/>
    <dgm:cxn modelId="{A46DAD94-DD5A-4EDB-B9AF-66CB37C25D1E}" type="presParOf" srcId="{5F5A4134-1298-4791-9C35-FB1B15CD3B40}" destId="{B346C29A-AF0A-4703-AA09-B0DD635640BF}" srcOrd="0" destOrd="0" presId="urn:microsoft.com/office/officeart/2008/layout/VerticalCurvedList"/>
    <dgm:cxn modelId="{5E823244-71BA-4931-B900-B5362C224BA6}" type="presParOf" srcId="{B346C29A-AF0A-4703-AA09-B0DD635640BF}" destId="{24A422C2-4127-4356-9A04-1E52BEB0DADC}" srcOrd="0" destOrd="0" presId="urn:microsoft.com/office/officeart/2008/layout/VerticalCurvedList"/>
    <dgm:cxn modelId="{D8009873-87D9-42EF-A998-1CD662527B50}" type="presParOf" srcId="{24A422C2-4127-4356-9A04-1E52BEB0DADC}" destId="{ABA46635-E09E-4299-B7E9-0D16B8B40532}" srcOrd="0" destOrd="0" presId="urn:microsoft.com/office/officeart/2008/layout/VerticalCurvedList"/>
    <dgm:cxn modelId="{A9CEB478-7439-4CCA-AE00-32A7A7B6EE2B}" type="presParOf" srcId="{24A422C2-4127-4356-9A04-1E52BEB0DADC}" destId="{B63192C8-0281-4830-872D-59E96534349B}" srcOrd="1" destOrd="0" presId="urn:microsoft.com/office/officeart/2008/layout/VerticalCurvedList"/>
    <dgm:cxn modelId="{D97799D5-0B4F-4308-B27B-D827E792A943}" type="presParOf" srcId="{24A422C2-4127-4356-9A04-1E52BEB0DADC}" destId="{091BD2CC-CC78-4B7B-AE92-4417F19A5C8B}" srcOrd="2" destOrd="0" presId="urn:microsoft.com/office/officeart/2008/layout/VerticalCurvedList"/>
    <dgm:cxn modelId="{E4806DFF-113F-4F7B-9397-67CBC74187BF}" type="presParOf" srcId="{24A422C2-4127-4356-9A04-1E52BEB0DADC}" destId="{0287E54E-5BAF-4204-A531-5B9D3B3DAE5B}" srcOrd="3" destOrd="0" presId="urn:microsoft.com/office/officeart/2008/layout/VerticalCurvedList"/>
    <dgm:cxn modelId="{494B90CF-5A08-43C8-9E72-EC892F1FE4CA}" type="presParOf" srcId="{B346C29A-AF0A-4703-AA09-B0DD635640BF}" destId="{4C963AA2-E8E9-43C6-AF24-BD591A4C9348}" srcOrd="1" destOrd="0" presId="urn:microsoft.com/office/officeart/2008/layout/VerticalCurvedList"/>
    <dgm:cxn modelId="{33871992-9860-4A2F-8332-F2B59D4B2EAD}" type="presParOf" srcId="{B346C29A-AF0A-4703-AA09-B0DD635640BF}" destId="{B503CB5E-B1F8-40E3-8FB7-34A7E1474E48}" srcOrd="2" destOrd="0" presId="urn:microsoft.com/office/officeart/2008/layout/VerticalCurvedList"/>
    <dgm:cxn modelId="{139CEA23-98EE-4C18-809F-013F1A58FF29}" type="presParOf" srcId="{B503CB5E-B1F8-40E3-8FB7-34A7E1474E48}" destId="{91DD297D-CE41-41CE-875B-E29B52FA2A46}" srcOrd="0" destOrd="0" presId="urn:microsoft.com/office/officeart/2008/layout/VerticalCurvedList"/>
    <dgm:cxn modelId="{CD54B461-9864-40C6-B862-D8D7A6A26F96}" type="presParOf" srcId="{B346C29A-AF0A-4703-AA09-B0DD635640BF}" destId="{023BC685-C22F-43C2-83A2-6D2E157B9D85}" srcOrd="3" destOrd="0" presId="urn:microsoft.com/office/officeart/2008/layout/VerticalCurvedList"/>
    <dgm:cxn modelId="{22057565-FDFC-4400-BB98-6FD15D3140C4}" type="presParOf" srcId="{B346C29A-AF0A-4703-AA09-B0DD635640BF}" destId="{AB8C95AB-58AB-4910-B33C-3F234C999263}" srcOrd="4" destOrd="0" presId="urn:microsoft.com/office/officeart/2008/layout/VerticalCurvedList"/>
    <dgm:cxn modelId="{85F1AD0B-AA14-4A40-8FCA-9AE3D1E259D9}" type="presParOf" srcId="{AB8C95AB-58AB-4910-B33C-3F234C999263}" destId="{F13B4E5E-379B-45E0-A4A4-68174D4DA4A1}" srcOrd="0" destOrd="0" presId="urn:microsoft.com/office/officeart/2008/layout/VerticalCurvedList"/>
    <dgm:cxn modelId="{04C1C9B1-F46B-433F-A3FE-EEF9EF19FE12}" type="presParOf" srcId="{B346C29A-AF0A-4703-AA09-B0DD635640BF}" destId="{FAE5D981-5168-4911-9C77-92D419C5A109}" srcOrd="5" destOrd="0" presId="urn:microsoft.com/office/officeart/2008/layout/VerticalCurvedList"/>
    <dgm:cxn modelId="{5F91E964-49CD-4424-8287-33EC50473A81}" type="presParOf" srcId="{B346C29A-AF0A-4703-AA09-B0DD635640BF}" destId="{E23BE877-59B5-4953-8409-0CB2B6569706}" srcOrd="6" destOrd="0" presId="urn:microsoft.com/office/officeart/2008/layout/VerticalCurvedList"/>
    <dgm:cxn modelId="{70E33A0D-9B93-413A-A13E-941C1724CEC7}" type="presParOf" srcId="{E23BE877-59B5-4953-8409-0CB2B6569706}" destId="{54E1C2C1-CD0B-458E-B549-FB8FE39EE7B2}" srcOrd="0" destOrd="0" presId="urn:microsoft.com/office/officeart/2008/layout/VerticalCurvedList"/>
    <dgm:cxn modelId="{35C6947C-3171-4678-B65B-D56F7FA56C52}" type="presParOf" srcId="{B346C29A-AF0A-4703-AA09-B0DD635640BF}" destId="{0F7625DF-DFFA-4728-8224-EC972F50D037}" srcOrd="7" destOrd="0" presId="urn:microsoft.com/office/officeart/2008/layout/VerticalCurvedList"/>
    <dgm:cxn modelId="{E20859D2-4D1F-4157-8EF7-4397F9D94EEF}" type="presParOf" srcId="{B346C29A-AF0A-4703-AA09-B0DD635640BF}" destId="{597AE0BF-591B-4DA3-A571-320A85D1B82B}" srcOrd="8" destOrd="0" presId="urn:microsoft.com/office/officeart/2008/layout/VerticalCurvedList"/>
    <dgm:cxn modelId="{93C630E6-7F13-4A6B-995C-2FE410018864}" type="presParOf" srcId="{597AE0BF-591B-4DA3-A571-320A85D1B82B}" destId="{D4A8C28B-CAB9-454D-9236-5E734715E5F7}" srcOrd="0" destOrd="0" presId="urn:microsoft.com/office/officeart/2008/layout/VerticalCurvedList"/>
    <dgm:cxn modelId="{2FC17652-B0BE-47A5-8538-D3284D7969D1}" type="presParOf" srcId="{B346C29A-AF0A-4703-AA09-B0DD635640BF}" destId="{6D80C5F8-0738-41AF-A700-9C76996DE1E1}" srcOrd="9" destOrd="0" presId="urn:microsoft.com/office/officeart/2008/layout/VerticalCurvedList"/>
    <dgm:cxn modelId="{BCA22325-5D3C-4FD2-87B5-CB72134ADE4F}" type="presParOf" srcId="{B346C29A-AF0A-4703-AA09-B0DD635640BF}" destId="{74ADE8A0-75F3-4F26-99D8-74AE4C5A8002}" srcOrd="10" destOrd="0" presId="urn:microsoft.com/office/officeart/2008/layout/VerticalCurvedList"/>
    <dgm:cxn modelId="{D52B9881-1992-4ED8-9538-FD016CEAD2C0}" type="presParOf" srcId="{74ADE8A0-75F3-4F26-99D8-74AE4C5A8002}" destId="{ED11EA93-CD3E-4AB5-9842-ADE811D28B12}" srcOrd="0" destOrd="0" presId="urn:microsoft.com/office/officeart/2008/layout/VerticalCurvedList"/>
    <dgm:cxn modelId="{1FE43719-6BC3-408A-B829-D02E63DFEA92}" type="presParOf" srcId="{B346C29A-AF0A-4703-AA09-B0DD635640BF}" destId="{D5C1A1B8-62CF-4488-A1FF-77B08203F5BA}" srcOrd="11" destOrd="0" presId="urn:microsoft.com/office/officeart/2008/layout/VerticalCurvedList"/>
    <dgm:cxn modelId="{4D413F7E-ADD3-4BB5-800D-803F5454B961}" type="presParOf" srcId="{B346C29A-AF0A-4703-AA09-B0DD635640BF}" destId="{285430B7-C35B-45FC-B293-1F168E6A5977}" srcOrd="12" destOrd="0" presId="urn:microsoft.com/office/officeart/2008/layout/VerticalCurvedList"/>
    <dgm:cxn modelId="{822C30D4-D936-47DF-B3DB-2BDF170FFF9D}" type="presParOf" srcId="{285430B7-C35B-45FC-B293-1F168E6A5977}" destId="{4D503C26-57A3-4DA7-A993-D7F7BC0F571D}" srcOrd="0" destOrd="0" presId="urn:microsoft.com/office/officeart/2008/layout/VerticalCurvedList"/>
    <dgm:cxn modelId="{9DAE61CA-46AD-490E-A34F-A29558748471}" type="presParOf" srcId="{B346C29A-AF0A-4703-AA09-B0DD635640BF}" destId="{F41DE460-5EDF-4152-9996-9255A0D38FCA}" srcOrd="13" destOrd="0" presId="urn:microsoft.com/office/officeart/2008/layout/VerticalCurvedList"/>
    <dgm:cxn modelId="{D77CE852-0631-41FE-9671-A2241FF4A91D}" type="presParOf" srcId="{B346C29A-AF0A-4703-AA09-B0DD635640BF}" destId="{B08431D7-2FAB-456B-92A8-191101C79A92}" srcOrd="14" destOrd="0" presId="urn:microsoft.com/office/officeart/2008/layout/VerticalCurvedList"/>
    <dgm:cxn modelId="{8D1D43ED-6F0C-4629-A554-D3E8599CC236}" type="presParOf" srcId="{B08431D7-2FAB-456B-92A8-191101C79A92}" destId="{FAEAEFD0-E34F-4C6E-BB54-38D7BDBEA0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anchor="ctr"/>
        <a:lstStyle/>
        <a:p>
          <a:pPr>
            <a:lnSpc>
              <a:spcPct val="100000"/>
            </a:lnSpc>
          </a:pPr>
          <a:r>
            <a:rPr lang="ru-RU" sz="1800" dirty="0" smtClean="0"/>
            <a:t>несёт элементы нового, изменяются внешние рамки </a:t>
          </a:r>
          <a:endParaRPr lang="ru-RU" sz="18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организуется коллективная деятельность в сочетании с индивидуальной работой</a:t>
          </a:r>
          <a:endParaRPr lang="ru-RU" sz="18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используется внепрограммный материал</a:t>
          </a:r>
          <a:endParaRPr lang="ru-RU" sz="18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32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320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привлекаются люди разных профессий</a:t>
          </a:r>
          <a:endParaRPr lang="ru-RU" sz="1800" dirty="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320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3200"/>
        </a:p>
      </dgm:t>
    </dgm:pt>
    <dgm:pt modelId="{C29B6A71-80B2-4F10-BC90-824AD23DA95B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выполняются творческие задания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/>
        </a:p>
      </dgm:t>
    </dgm:pt>
    <dgm:pt modelId="{2394EAEF-270D-491A-8612-2BA9B8AB89D2}" type="parTrans" cxnId="{68A98C6C-C93B-45E3-9B18-942A11E1DBFA}">
      <dgm:prSet/>
      <dgm:spPr/>
      <dgm:t>
        <a:bodyPr/>
        <a:lstStyle/>
        <a:p>
          <a:endParaRPr lang="ru-RU"/>
        </a:p>
      </dgm:t>
    </dgm:pt>
    <dgm:pt modelId="{348EBFD2-CEE9-41B0-B652-661A4B239621}" type="sibTrans" cxnId="{68A98C6C-C93B-45E3-9B18-942A11E1DBFA}">
      <dgm:prSet/>
      <dgm:spPr/>
      <dgm:t>
        <a:bodyPr/>
        <a:lstStyle/>
        <a:p>
          <a:endParaRPr lang="ru-RU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5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5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5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5" custScaleY="102154" custLinFactNeighborX="-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80C5F8-0738-41AF-A700-9C76996DE1E1}" type="pres">
      <dgm:prSet presAssocID="{C29B6A71-80B2-4F10-BC90-824AD23DA95B}" presName="text_5" presStyleLbl="node1" presStyleIdx="4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DE8A0-75F3-4F26-99D8-74AE4C5A8002}" type="pres">
      <dgm:prSet presAssocID="{C29B6A71-80B2-4F10-BC90-824AD23DA95B}" presName="accent_5" presStyleCnt="0"/>
      <dgm:spPr/>
    </dgm:pt>
    <dgm:pt modelId="{ED11EA93-CD3E-4AB5-9842-ADE811D28B12}" type="pres">
      <dgm:prSet presAssocID="{C29B6A71-80B2-4F10-BC90-824AD23DA95B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93FE8E7-9F5E-49C3-888B-C7A49285E313}" type="presOf" srcId="{014DE785-808D-4462-BDF1-610FCA2DE941}" destId="{0F7625DF-DFFA-4728-8224-EC972F50D037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11E7200C-E5B9-435B-A0DE-AD2B96559CEC}" type="presOf" srcId="{C29B6A71-80B2-4F10-BC90-824AD23DA95B}" destId="{6D80C5F8-0738-41AF-A700-9C76996DE1E1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0CCCAE22-CDD2-436B-890E-CDA4A2C26395}" type="presOf" srcId="{D527C144-6B1E-433A-97A0-2C0FDDA533CB}" destId="{5F5A4134-1298-4791-9C35-FB1B15CD3B40}" srcOrd="0" destOrd="0" presId="urn:microsoft.com/office/officeart/2008/layout/VerticalCurvedList"/>
    <dgm:cxn modelId="{68A98C6C-C93B-45E3-9B18-942A11E1DBFA}" srcId="{D527C144-6B1E-433A-97A0-2C0FDDA533CB}" destId="{C29B6A71-80B2-4F10-BC90-824AD23DA95B}" srcOrd="4" destOrd="0" parTransId="{2394EAEF-270D-491A-8612-2BA9B8AB89D2}" sibTransId="{348EBFD2-CEE9-41B0-B652-661A4B239621}"/>
    <dgm:cxn modelId="{F1D8E1EF-D857-46D7-8F8F-F631FF2A56EE}" type="presOf" srcId="{7F990DDA-C38A-404D-B00E-96BB48055005}" destId="{023BC685-C22F-43C2-83A2-6D2E157B9D85}" srcOrd="0" destOrd="0" presId="urn:microsoft.com/office/officeart/2008/layout/VerticalCurvedList"/>
    <dgm:cxn modelId="{EFBEDF42-D237-41F7-8176-53FEA9D29049}" type="presOf" srcId="{0233FC2B-4DC1-44BB-8C26-06E4B60500D3}" destId="{FAE5D981-5168-4911-9C77-92D419C5A109}" srcOrd="0" destOrd="0" presId="urn:microsoft.com/office/officeart/2008/layout/VerticalCurvedList"/>
    <dgm:cxn modelId="{3E75F871-6F6E-4203-BB45-E7F476D85889}" type="presOf" srcId="{032DD8F0-331D-4423-93AF-8F9BAC00EFCA}" destId="{B63192C8-0281-4830-872D-59E96534349B}" srcOrd="0" destOrd="0" presId="urn:microsoft.com/office/officeart/2008/layout/VerticalCurvedList"/>
    <dgm:cxn modelId="{2E0CF0D3-EED0-45E6-AD2F-18CFBA3CC05F}" type="presOf" srcId="{30721838-7965-4593-A5E7-A1E42937A201}" destId="{4C963AA2-E8E9-43C6-AF24-BD591A4C9348}" srcOrd="0" destOrd="0" presId="urn:microsoft.com/office/officeart/2008/layout/VerticalCurvedList"/>
    <dgm:cxn modelId="{03537DE5-2CF0-44C3-9BB2-24ED7377EA68}" type="presParOf" srcId="{5F5A4134-1298-4791-9C35-FB1B15CD3B40}" destId="{B346C29A-AF0A-4703-AA09-B0DD635640BF}" srcOrd="0" destOrd="0" presId="urn:microsoft.com/office/officeart/2008/layout/VerticalCurvedList"/>
    <dgm:cxn modelId="{12270757-5FF6-4B4B-939B-4C1830838A37}" type="presParOf" srcId="{B346C29A-AF0A-4703-AA09-B0DD635640BF}" destId="{24A422C2-4127-4356-9A04-1E52BEB0DADC}" srcOrd="0" destOrd="0" presId="urn:microsoft.com/office/officeart/2008/layout/VerticalCurvedList"/>
    <dgm:cxn modelId="{ADE4C5B9-F883-40E2-BEB7-2AD3C4EC6E4D}" type="presParOf" srcId="{24A422C2-4127-4356-9A04-1E52BEB0DADC}" destId="{ABA46635-E09E-4299-B7E9-0D16B8B40532}" srcOrd="0" destOrd="0" presId="urn:microsoft.com/office/officeart/2008/layout/VerticalCurvedList"/>
    <dgm:cxn modelId="{D9A7E79C-8C0E-4AF9-AFCD-AB5994F4AB0A}" type="presParOf" srcId="{24A422C2-4127-4356-9A04-1E52BEB0DADC}" destId="{B63192C8-0281-4830-872D-59E96534349B}" srcOrd="1" destOrd="0" presId="urn:microsoft.com/office/officeart/2008/layout/VerticalCurvedList"/>
    <dgm:cxn modelId="{F42A1573-EA46-44ED-8194-E26CBD17956B}" type="presParOf" srcId="{24A422C2-4127-4356-9A04-1E52BEB0DADC}" destId="{091BD2CC-CC78-4B7B-AE92-4417F19A5C8B}" srcOrd="2" destOrd="0" presId="urn:microsoft.com/office/officeart/2008/layout/VerticalCurvedList"/>
    <dgm:cxn modelId="{F287A305-ED37-4131-9B4C-46A95ABA2D63}" type="presParOf" srcId="{24A422C2-4127-4356-9A04-1E52BEB0DADC}" destId="{0287E54E-5BAF-4204-A531-5B9D3B3DAE5B}" srcOrd="3" destOrd="0" presId="urn:microsoft.com/office/officeart/2008/layout/VerticalCurvedList"/>
    <dgm:cxn modelId="{EE83C785-ADDF-4430-A1EA-EE3744C4F620}" type="presParOf" srcId="{B346C29A-AF0A-4703-AA09-B0DD635640BF}" destId="{4C963AA2-E8E9-43C6-AF24-BD591A4C9348}" srcOrd="1" destOrd="0" presId="urn:microsoft.com/office/officeart/2008/layout/VerticalCurvedList"/>
    <dgm:cxn modelId="{AF11F4C7-BDAD-4056-8986-A0570FB696CB}" type="presParOf" srcId="{B346C29A-AF0A-4703-AA09-B0DD635640BF}" destId="{B503CB5E-B1F8-40E3-8FB7-34A7E1474E48}" srcOrd="2" destOrd="0" presId="urn:microsoft.com/office/officeart/2008/layout/VerticalCurvedList"/>
    <dgm:cxn modelId="{2BDB4032-8148-4D03-99FB-DC361DBC967F}" type="presParOf" srcId="{B503CB5E-B1F8-40E3-8FB7-34A7E1474E48}" destId="{91DD297D-CE41-41CE-875B-E29B52FA2A46}" srcOrd="0" destOrd="0" presId="urn:microsoft.com/office/officeart/2008/layout/VerticalCurvedList"/>
    <dgm:cxn modelId="{F5DD24C6-D199-4AAE-9108-BE901F4BE3EC}" type="presParOf" srcId="{B346C29A-AF0A-4703-AA09-B0DD635640BF}" destId="{023BC685-C22F-43C2-83A2-6D2E157B9D85}" srcOrd="3" destOrd="0" presId="urn:microsoft.com/office/officeart/2008/layout/VerticalCurvedList"/>
    <dgm:cxn modelId="{3280657E-EA02-40D3-B898-72D247721A90}" type="presParOf" srcId="{B346C29A-AF0A-4703-AA09-B0DD635640BF}" destId="{AB8C95AB-58AB-4910-B33C-3F234C999263}" srcOrd="4" destOrd="0" presId="urn:microsoft.com/office/officeart/2008/layout/VerticalCurvedList"/>
    <dgm:cxn modelId="{27390EFE-DF59-4316-B567-56151995582D}" type="presParOf" srcId="{AB8C95AB-58AB-4910-B33C-3F234C999263}" destId="{F13B4E5E-379B-45E0-A4A4-68174D4DA4A1}" srcOrd="0" destOrd="0" presId="urn:microsoft.com/office/officeart/2008/layout/VerticalCurvedList"/>
    <dgm:cxn modelId="{74623608-7B07-4EC3-8F70-F9B101CF4249}" type="presParOf" srcId="{B346C29A-AF0A-4703-AA09-B0DD635640BF}" destId="{FAE5D981-5168-4911-9C77-92D419C5A109}" srcOrd="5" destOrd="0" presId="urn:microsoft.com/office/officeart/2008/layout/VerticalCurvedList"/>
    <dgm:cxn modelId="{486925DB-716A-4D8A-94AD-17FB9E9C0EE2}" type="presParOf" srcId="{B346C29A-AF0A-4703-AA09-B0DD635640BF}" destId="{E23BE877-59B5-4953-8409-0CB2B6569706}" srcOrd="6" destOrd="0" presId="urn:microsoft.com/office/officeart/2008/layout/VerticalCurvedList"/>
    <dgm:cxn modelId="{0C908748-4F04-4465-9C71-DB65A66D0088}" type="presParOf" srcId="{E23BE877-59B5-4953-8409-0CB2B6569706}" destId="{54E1C2C1-CD0B-458E-B549-FB8FE39EE7B2}" srcOrd="0" destOrd="0" presId="urn:microsoft.com/office/officeart/2008/layout/VerticalCurvedList"/>
    <dgm:cxn modelId="{D9547DF1-F4A4-4440-A4CE-57BEF70004D3}" type="presParOf" srcId="{B346C29A-AF0A-4703-AA09-B0DD635640BF}" destId="{0F7625DF-DFFA-4728-8224-EC972F50D037}" srcOrd="7" destOrd="0" presId="urn:microsoft.com/office/officeart/2008/layout/VerticalCurvedList"/>
    <dgm:cxn modelId="{F054697B-48FD-48C6-941A-072108FFC286}" type="presParOf" srcId="{B346C29A-AF0A-4703-AA09-B0DD635640BF}" destId="{597AE0BF-591B-4DA3-A571-320A85D1B82B}" srcOrd="8" destOrd="0" presId="urn:microsoft.com/office/officeart/2008/layout/VerticalCurvedList"/>
    <dgm:cxn modelId="{C31CEBDE-1626-44F9-B780-CDA68A663FF6}" type="presParOf" srcId="{597AE0BF-591B-4DA3-A571-320A85D1B82B}" destId="{D4A8C28B-CAB9-454D-9236-5E734715E5F7}" srcOrd="0" destOrd="0" presId="urn:microsoft.com/office/officeart/2008/layout/VerticalCurvedList"/>
    <dgm:cxn modelId="{BE5B0B9C-47B9-43E1-AEDB-5642A79AB7E8}" type="presParOf" srcId="{B346C29A-AF0A-4703-AA09-B0DD635640BF}" destId="{6D80C5F8-0738-41AF-A700-9C76996DE1E1}" srcOrd="9" destOrd="0" presId="urn:microsoft.com/office/officeart/2008/layout/VerticalCurvedList"/>
    <dgm:cxn modelId="{5720D525-236F-461B-9EAE-2CA320FCE525}" type="presParOf" srcId="{B346C29A-AF0A-4703-AA09-B0DD635640BF}" destId="{74ADE8A0-75F3-4F26-99D8-74AE4C5A8002}" srcOrd="10" destOrd="0" presId="urn:microsoft.com/office/officeart/2008/layout/VerticalCurvedList"/>
    <dgm:cxn modelId="{3852E342-71B1-4654-8041-9FF91EC4E57C}" type="presParOf" srcId="{74ADE8A0-75F3-4F26-99D8-74AE4C5A8002}" destId="{ED11EA93-CD3E-4AB5-9842-ADE811D28B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anchor="t"/>
        <a:lstStyle/>
        <a:p>
          <a:pPr>
            <a:lnSpc>
              <a:spcPct val="100000"/>
            </a:lnSpc>
          </a:pPr>
          <a:r>
            <a:rPr lang="ru-RU" sz="1800" dirty="0" smtClean="0"/>
            <a:t>достигается эмоциональный подъём через оформление кабинета, использование ИКТ</a:t>
          </a:r>
          <a:endParaRPr lang="ru-RU" sz="20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проводится обязательный самоанализ в период подготовки к уроку, на уроке и после его проведения</a:t>
          </a:r>
          <a:endParaRPr lang="ru-RU" sz="18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урок планируется заранее, т.к. требует длительной подготовительной работы</a:t>
          </a:r>
          <a:endParaRPr lang="ru-RU" sz="18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32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320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создается временная инициативная группа из учащихся для подготовки урока</a:t>
          </a:r>
          <a:endParaRPr lang="ru-RU" sz="1800" dirty="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320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3200"/>
        </a:p>
      </dgm:t>
    </dgm:pt>
    <dgm:pt modelId="{C29B6A71-80B2-4F10-BC90-824AD23DA95B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определяются три дидактические задачи</a:t>
          </a:r>
          <a:endParaRPr lang="ru-RU" sz="1800" dirty="0"/>
        </a:p>
      </dgm:t>
    </dgm:pt>
    <dgm:pt modelId="{2394EAEF-270D-491A-8612-2BA9B8AB89D2}" type="parTrans" cxnId="{68A98C6C-C93B-45E3-9B18-942A11E1DBFA}">
      <dgm:prSet/>
      <dgm:spPr/>
      <dgm:t>
        <a:bodyPr/>
        <a:lstStyle/>
        <a:p>
          <a:endParaRPr lang="ru-RU"/>
        </a:p>
      </dgm:t>
    </dgm:pt>
    <dgm:pt modelId="{348EBFD2-CEE9-41B0-B652-661A4B239621}" type="sibTrans" cxnId="{68A98C6C-C93B-45E3-9B18-942A11E1DBFA}">
      <dgm:prSet/>
      <dgm:spPr/>
      <dgm:t>
        <a:bodyPr/>
        <a:lstStyle/>
        <a:p>
          <a:endParaRPr lang="ru-RU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5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5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5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5" custScaleY="102154" custLinFactNeighborX="-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80C5F8-0738-41AF-A700-9C76996DE1E1}" type="pres">
      <dgm:prSet presAssocID="{C29B6A71-80B2-4F10-BC90-824AD23DA95B}" presName="text_5" presStyleLbl="node1" presStyleIdx="4" presStyleCnt="5" custScaleY="10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DE8A0-75F3-4F26-99D8-74AE4C5A8002}" type="pres">
      <dgm:prSet presAssocID="{C29B6A71-80B2-4F10-BC90-824AD23DA95B}" presName="accent_5" presStyleCnt="0"/>
      <dgm:spPr/>
    </dgm:pt>
    <dgm:pt modelId="{ED11EA93-CD3E-4AB5-9842-ADE811D28B12}" type="pres">
      <dgm:prSet presAssocID="{C29B6A71-80B2-4F10-BC90-824AD23DA95B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FCF6BC4-2CC0-4162-8439-F2E12FB37277}" type="presOf" srcId="{D527C144-6B1E-433A-97A0-2C0FDDA533CB}" destId="{5F5A4134-1298-4791-9C35-FB1B15CD3B40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6B17B9DC-43E4-4B61-969A-AD2690BDD071}" type="presOf" srcId="{C29B6A71-80B2-4F10-BC90-824AD23DA95B}" destId="{6D80C5F8-0738-41AF-A700-9C76996DE1E1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AD8D6A5B-C855-4D85-AE01-7DB18D6AA76B}" type="presOf" srcId="{0233FC2B-4DC1-44BB-8C26-06E4B60500D3}" destId="{FAE5D981-5168-4911-9C77-92D419C5A109}" srcOrd="0" destOrd="0" presId="urn:microsoft.com/office/officeart/2008/layout/VerticalCurvedList"/>
    <dgm:cxn modelId="{0E98FEDB-8554-46C3-A774-F301C061CFDE}" type="presOf" srcId="{014DE785-808D-4462-BDF1-610FCA2DE941}" destId="{0F7625DF-DFFA-4728-8224-EC972F50D037}" srcOrd="0" destOrd="0" presId="urn:microsoft.com/office/officeart/2008/layout/VerticalCurvedList"/>
    <dgm:cxn modelId="{68A98C6C-C93B-45E3-9B18-942A11E1DBFA}" srcId="{D527C144-6B1E-433A-97A0-2C0FDDA533CB}" destId="{C29B6A71-80B2-4F10-BC90-824AD23DA95B}" srcOrd="4" destOrd="0" parTransId="{2394EAEF-270D-491A-8612-2BA9B8AB89D2}" sibTransId="{348EBFD2-CEE9-41B0-B652-661A4B239621}"/>
    <dgm:cxn modelId="{BED2C6F5-C9C5-4F78-9E10-C71DC772955A}" type="presOf" srcId="{7F990DDA-C38A-404D-B00E-96BB48055005}" destId="{023BC685-C22F-43C2-83A2-6D2E157B9D85}" srcOrd="0" destOrd="0" presId="urn:microsoft.com/office/officeart/2008/layout/VerticalCurvedList"/>
    <dgm:cxn modelId="{0877BD5B-A2CC-4FA7-8FE8-2D5439870D78}" type="presOf" srcId="{032DD8F0-331D-4423-93AF-8F9BAC00EFCA}" destId="{B63192C8-0281-4830-872D-59E96534349B}" srcOrd="0" destOrd="0" presId="urn:microsoft.com/office/officeart/2008/layout/VerticalCurvedList"/>
    <dgm:cxn modelId="{12156B8D-B8AF-4DE4-B937-4C398440D357}" type="presOf" srcId="{30721838-7965-4593-A5E7-A1E42937A201}" destId="{4C963AA2-E8E9-43C6-AF24-BD591A4C9348}" srcOrd="0" destOrd="0" presId="urn:microsoft.com/office/officeart/2008/layout/VerticalCurvedList"/>
    <dgm:cxn modelId="{BAED4D70-84CD-44D5-A9BE-D1500673BB09}" type="presParOf" srcId="{5F5A4134-1298-4791-9C35-FB1B15CD3B40}" destId="{B346C29A-AF0A-4703-AA09-B0DD635640BF}" srcOrd="0" destOrd="0" presId="urn:microsoft.com/office/officeart/2008/layout/VerticalCurvedList"/>
    <dgm:cxn modelId="{89125F27-803B-42E2-8702-6EB534A6F3E6}" type="presParOf" srcId="{B346C29A-AF0A-4703-AA09-B0DD635640BF}" destId="{24A422C2-4127-4356-9A04-1E52BEB0DADC}" srcOrd="0" destOrd="0" presId="urn:microsoft.com/office/officeart/2008/layout/VerticalCurvedList"/>
    <dgm:cxn modelId="{A3207DF9-C157-438A-9241-2063D611023C}" type="presParOf" srcId="{24A422C2-4127-4356-9A04-1E52BEB0DADC}" destId="{ABA46635-E09E-4299-B7E9-0D16B8B40532}" srcOrd="0" destOrd="0" presId="urn:microsoft.com/office/officeart/2008/layout/VerticalCurvedList"/>
    <dgm:cxn modelId="{B01F0069-8D99-4A84-884E-7A922D853D50}" type="presParOf" srcId="{24A422C2-4127-4356-9A04-1E52BEB0DADC}" destId="{B63192C8-0281-4830-872D-59E96534349B}" srcOrd="1" destOrd="0" presId="urn:microsoft.com/office/officeart/2008/layout/VerticalCurvedList"/>
    <dgm:cxn modelId="{8DFCCD3B-B504-462D-8B49-2C10FCAE2B5F}" type="presParOf" srcId="{24A422C2-4127-4356-9A04-1E52BEB0DADC}" destId="{091BD2CC-CC78-4B7B-AE92-4417F19A5C8B}" srcOrd="2" destOrd="0" presId="urn:microsoft.com/office/officeart/2008/layout/VerticalCurvedList"/>
    <dgm:cxn modelId="{25866F71-A2E1-4395-A327-EC2515EBC07A}" type="presParOf" srcId="{24A422C2-4127-4356-9A04-1E52BEB0DADC}" destId="{0287E54E-5BAF-4204-A531-5B9D3B3DAE5B}" srcOrd="3" destOrd="0" presId="urn:microsoft.com/office/officeart/2008/layout/VerticalCurvedList"/>
    <dgm:cxn modelId="{294E9E2D-82B2-42F8-9AC8-F92548D5B22D}" type="presParOf" srcId="{B346C29A-AF0A-4703-AA09-B0DD635640BF}" destId="{4C963AA2-E8E9-43C6-AF24-BD591A4C9348}" srcOrd="1" destOrd="0" presId="urn:microsoft.com/office/officeart/2008/layout/VerticalCurvedList"/>
    <dgm:cxn modelId="{CB615593-93FF-4BBB-A117-89F2DA8FB288}" type="presParOf" srcId="{B346C29A-AF0A-4703-AA09-B0DD635640BF}" destId="{B503CB5E-B1F8-40E3-8FB7-34A7E1474E48}" srcOrd="2" destOrd="0" presId="urn:microsoft.com/office/officeart/2008/layout/VerticalCurvedList"/>
    <dgm:cxn modelId="{E3B97419-ED05-4AC3-8EE8-63F914CF94A8}" type="presParOf" srcId="{B503CB5E-B1F8-40E3-8FB7-34A7E1474E48}" destId="{91DD297D-CE41-41CE-875B-E29B52FA2A46}" srcOrd="0" destOrd="0" presId="urn:microsoft.com/office/officeart/2008/layout/VerticalCurvedList"/>
    <dgm:cxn modelId="{B25EC9C2-9B4C-4FDB-AC61-D6E6EA1487D7}" type="presParOf" srcId="{B346C29A-AF0A-4703-AA09-B0DD635640BF}" destId="{023BC685-C22F-43C2-83A2-6D2E157B9D85}" srcOrd="3" destOrd="0" presId="urn:microsoft.com/office/officeart/2008/layout/VerticalCurvedList"/>
    <dgm:cxn modelId="{281F8B4D-694E-4EE2-9A23-161D6731CF95}" type="presParOf" srcId="{B346C29A-AF0A-4703-AA09-B0DD635640BF}" destId="{AB8C95AB-58AB-4910-B33C-3F234C999263}" srcOrd="4" destOrd="0" presId="urn:microsoft.com/office/officeart/2008/layout/VerticalCurvedList"/>
    <dgm:cxn modelId="{A967379B-55A4-4344-AFF3-EFA5231A2819}" type="presParOf" srcId="{AB8C95AB-58AB-4910-B33C-3F234C999263}" destId="{F13B4E5E-379B-45E0-A4A4-68174D4DA4A1}" srcOrd="0" destOrd="0" presId="urn:microsoft.com/office/officeart/2008/layout/VerticalCurvedList"/>
    <dgm:cxn modelId="{2970887E-092B-41A1-94C0-10070A80F7F4}" type="presParOf" srcId="{B346C29A-AF0A-4703-AA09-B0DD635640BF}" destId="{FAE5D981-5168-4911-9C77-92D419C5A109}" srcOrd="5" destOrd="0" presId="urn:microsoft.com/office/officeart/2008/layout/VerticalCurvedList"/>
    <dgm:cxn modelId="{263A4F56-F50B-4B6C-8E0C-F930F43097CC}" type="presParOf" srcId="{B346C29A-AF0A-4703-AA09-B0DD635640BF}" destId="{E23BE877-59B5-4953-8409-0CB2B6569706}" srcOrd="6" destOrd="0" presId="urn:microsoft.com/office/officeart/2008/layout/VerticalCurvedList"/>
    <dgm:cxn modelId="{3F6E442B-61E2-4F30-92E7-75A7D9DDD1E5}" type="presParOf" srcId="{E23BE877-59B5-4953-8409-0CB2B6569706}" destId="{54E1C2C1-CD0B-458E-B549-FB8FE39EE7B2}" srcOrd="0" destOrd="0" presId="urn:microsoft.com/office/officeart/2008/layout/VerticalCurvedList"/>
    <dgm:cxn modelId="{1C2719A7-6174-4770-98FB-B30C12199C1D}" type="presParOf" srcId="{B346C29A-AF0A-4703-AA09-B0DD635640BF}" destId="{0F7625DF-DFFA-4728-8224-EC972F50D037}" srcOrd="7" destOrd="0" presId="urn:microsoft.com/office/officeart/2008/layout/VerticalCurvedList"/>
    <dgm:cxn modelId="{0384EB57-8726-4867-B37A-E6D297F51C1A}" type="presParOf" srcId="{B346C29A-AF0A-4703-AA09-B0DD635640BF}" destId="{597AE0BF-591B-4DA3-A571-320A85D1B82B}" srcOrd="8" destOrd="0" presId="urn:microsoft.com/office/officeart/2008/layout/VerticalCurvedList"/>
    <dgm:cxn modelId="{F1C3A77A-97EB-47A5-90BC-604484B04D5D}" type="presParOf" srcId="{597AE0BF-591B-4DA3-A571-320A85D1B82B}" destId="{D4A8C28B-CAB9-454D-9236-5E734715E5F7}" srcOrd="0" destOrd="0" presId="urn:microsoft.com/office/officeart/2008/layout/VerticalCurvedList"/>
    <dgm:cxn modelId="{B444B034-26B8-4088-9495-19B7E5F761DF}" type="presParOf" srcId="{B346C29A-AF0A-4703-AA09-B0DD635640BF}" destId="{6D80C5F8-0738-41AF-A700-9C76996DE1E1}" srcOrd="9" destOrd="0" presId="urn:microsoft.com/office/officeart/2008/layout/VerticalCurvedList"/>
    <dgm:cxn modelId="{41E3CD3F-A12C-4C64-BDB4-2FFBC328232C}" type="presParOf" srcId="{B346C29A-AF0A-4703-AA09-B0DD635640BF}" destId="{74ADE8A0-75F3-4F26-99D8-74AE4C5A8002}" srcOrd="10" destOrd="0" presId="urn:microsoft.com/office/officeart/2008/layout/VerticalCurvedList"/>
    <dgm:cxn modelId="{6CDE6D34-DDDE-4DE0-83EB-D44240F19A56}" type="presParOf" srcId="{74ADE8A0-75F3-4F26-99D8-74AE4C5A8002}" destId="{ED11EA93-CD3E-4AB5-9842-ADE811D28B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6507553" y="-996039"/>
          <a:ext cx="7751611" cy="7751611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404031" y="235541"/>
          <a:ext cx="6418642" cy="575999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70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уроки в форме соревнований и игр</a:t>
          </a:r>
          <a:r>
            <a:rPr lang="ru-RU" sz="1800" kern="1200" dirty="0" smtClean="0"/>
            <a:t>: КВН, викторина, турнир, дуэль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04031" y="235541"/>
        <a:ext cx="6418642" cy="575999"/>
      </dsp:txXfrm>
    </dsp:sp>
    <dsp:sp modelId="{91DD297D-CE41-41CE-875B-E29B52FA2A46}">
      <dsp:nvSpPr>
        <dsp:cNvPr id="0" name=""/>
        <dsp:cNvSpPr/>
      </dsp:nvSpPr>
      <dsp:spPr>
        <a:xfrm>
          <a:off x="76889" y="196400"/>
          <a:ext cx="654282" cy="654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878040" y="1021142"/>
          <a:ext cx="5944632" cy="575999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уроки на основе нетрадиционной подачи материала: </a:t>
          </a:r>
          <a:r>
            <a:rPr lang="ru-RU" sz="1800" kern="1200" dirty="0" smtClean="0"/>
            <a:t>урок-откровение, урок мудрости, творческий отчет</a:t>
          </a:r>
          <a:endParaRPr lang="ru-RU" sz="1800" kern="1200" dirty="0"/>
        </a:p>
      </dsp:txBody>
      <dsp:txXfrm>
        <a:off x="878040" y="1021142"/>
        <a:ext cx="5944632" cy="575999"/>
      </dsp:txXfrm>
    </dsp:sp>
    <dsp:sp modelId="{F13B4E5E-379B-45E0-A4A4-68174D4DA4A1}">
      <dsp:nvSpPr>
        <dsp:cNvPr id="0" name=""/>
        <dsp:cNvSpPr/>
      </dsp:nvSpPr>
      <dsp:spPr>
        <a:xfrm>
          <a:off x="550899" y="982000"/>
          <a:ext cx="654282" cy="654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1137795" y="1824166"/>
          <a:ext cx="5684877" cy="539997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урок-конференция, семинар, брифинг, аукцион, дискуссия, репортаж, интервью, панорама, телемост</a:t>
          </a:r>
          <a:endParaRPr lang="ru-RU" sz="1800" kern="1200" dirty="0"/>
        </a:p>
      </dsp:txBody>
      <dsp:txXfrm>
        <a:off x="1137795" y="1824166"/>
        <a:ext cx="5684877" cy="539997"/>
      </dsp:txXfrm>
    </dsp:sp>
    <dsp:sp modelId="{54E1C2C1-CD0B-458E-B549-FB8FE39EE7B2}">
      <dsp:nvSpPr>
        <dsp:cNvPr id="0" name=""/>
        <dsp:cNvSpPr/>
      </dsp:nvSpPr>
      <dsp:spPr>
        <a:xfrm>
          <a:off x="810654" y="1767024"/>
          <a:ext cx="654282" cy="654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1220732" y="2609767"/>
          <a:ext cx="5601940" cy="539997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7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kern="1200" dirty="0" smtClean="0"/>
            <a:t>деловая и ролевая игра</a:t>
          </a:r>
          <a:r>
            <a:rPr lang="ru-RU" kern="1200" dirty="0" smtClean="0"/>
            <a:t>: </a:t>
          </a:r>
          <a:r>
            <a:rPr lang="ru-RU" sz="1800" kern="1200" dirty="0" smtClean="0"/>
            <a:t>следствие, учёный совет</a:t>
          </a:r>
          <a:endParaRPr lang="ru-RU" sz="1800" kern="1200" dirty="0"/>
        </a:p>
      </dsp:txBody>
      <dsp:txXfrm>
        <a:off x="1220732" y="2609767"/>
        <a:ext cx="5601940" cy="539997"/>
      </dsp:txXfrm>
    </dsp:sp>
    <dsp:sp modelId="{D4A8C28B-CAB9-454D-9236-5E734715E5F7}">
      <dsp:nvSpPr>
        <dsp:cNvPr id="0" name=""/>
        <dsp:cNvSpPr/>
      </dsp:nvSpPr>
      <dsp:spPr>
        <a:xfrm>
          <a:off x="893591" y="2552624"/>
          <a:ext cx="654282" cy="654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80C5F8-0738-41AF-A700-9C76996DE1E1}">
      <dsp:nvSpPr>
        <dsp:cNvPr id="0" name=""/>
        <dsp:cNvSpPr/>
      </dsp:nvSpPr>
      <dsp:spPr>
        <a:xfrm>
          <a:off x="1137795" y="3395367"/>
          <a:ext cx="5684877" cy="539997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7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интегрированные уроки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137795" y="3395367"/>
        <a:ext cx="5684877" cy="539997"/>
      </dsp:txXfrm>
    </dsp:sp>
    <dsp:sp modelId="{ED11EA93-CD3E-4AB5-9842-ADE811D28B12}">
      <dsp:nvSpPr>
        <dsp:cNvPr id="0" name=""/>
        <dsp:cNvSpPr/>
      </dsp:nvSpPr>
      <dsp:spPr>
        <a:xfrm>
          <a:off x="810654" y="3338224"/>
          <a:ext cx="654282" cy="654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C1A1B8-62CF-4488-A1FF-77B08203F5BA}">
      <dsp:nvSpPr>
        <dsp:cNvPr id="0" name=""/>
        <dsp:cNvSpPr/>
      </dsp:nvSpPr>
      <dsp:spPr>
        <a:xfrm>
          <a:off x="878040" y="4180391"/>
          <a:ext cx="5944632" cy="539997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уроки-фантазии: </a:t>
          </a:r>
          <a:r>
            <a:rPr lang="ru-RU" sz="1800" kern="1200" dirty="0" smtClean="0"/>
            <a:t>сказка, спектакль, сюрприз</a:t>
          </a:r>
          <a:endParaRPr lang="ru-RU" sz="1800" kern="1200" dirty="0"/>
        </a:p>
      </dsp:txBody>
      <dsp:txXfrm>
        <a:off x="878040" y="4180391"/>
        <a:ext cx="5944632" cy="539997"/>
      </dsp:txXfrm>
    </dsp:sp>
    <dsp:sp modelId="{4D503C26-57A3-4DA7-A993-D7F7BC0F571D}">
      <dsp:nvSpPr>
        <dsp:cNvPr id="0" name=""/>
        <dsp:cNvSpPr/>
      </dsp:nvSpPr>
      <dsp:spPr>
        <a:xfrm>
          <a:off x="550899" y="4123248"/>
          <a:ext cx="654282" cy="654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1DE460-5EDF-4152-9996-9255A0D38FCA}">
      <dsp:nvSpPr>
        <dsp:cNvPr id="0" name=""/>
        <dsp:cNvSpPr/>
      </dsp:nvSpPr>
      <dsp:spPr>
        <a:xfrm>
          <a:off x="404031" y="4965991"/>
          <a:ext cx="6418642" cy="539997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уроки в форме мероприятий: </a:t>
          </a:r>
          <a:r>
            <a:rPr lang="ru-RU" sz="1800" kern="1200" dirty="0" smtClean="0"/>
            <a:t>экскурсия, путешествие, прогулка, концерт</a:t>
          </a:r>
        </a:p>
      </dsp:txBody>
      <dsp:txXfrm>
        <a:off x="404031" y="4965991"/>
        <a:ext cx="6418642" cy="539997"/>
      </dsp:txXfrm>
    </dsp:sp>
    <dsp:sp modelId="{FAEAEFD0-E34F-4C6E-BB54-38D7BDBEA03A}">
      <dsp:nvSpPr>
        <dsp:cNvPr id="0" name=""/>
        <dsp:cNvSpPr/>
      </dsp:nvSpPr>
      <dsp:spPr>
        <a:xfrm>
          <a:off x="76889" y="4908849"/>
          <a:ext cx="654282" cy="654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5236253" y="-801996"/>
          <a:ext cx="6235368" cy="6235368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403729" y="283131"/>
          <a:ext cx="5935311" cy="59158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966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несёт элементы нового, изменяются внешние рамки </a:t>
          </a:r>
          <a:endParaRPr lang="ru-RU" sz="1800" kern="1200" dirty="0"/>
        </a:p>
      </dsp:txBody>
      <dsp:txXfrm>
        <a:off x="403729" y="283131"/>
        <a:ext cx="5935311" cy="591581"/>
      </dsp:txXfrm>
    </dsp:sp>
    <dsp:sp modelId="{91DD297D-CE41-41CE-875B-E29B52FA2A46}">
      <dsp:nvSpPr>
        <dsp:cNvPr id="0" name=""/>
        <dsp:cNvSpPr/>
      </dsp:nvSpPr>
      <dsp:spPr>
        <a:xfrm>
          <a:off x="75025" y="216979"/>
          <a:ext cx="723883" cy="723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851938" y="1151514"/>
          <a:ext cx="5520340" cy="59158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966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организуется коллективная деятельность в сочетании с индивидуальной работой</a:t>
          </a:r>
          <a:endParaRPr lang="ru-RU" sz="1800" kern="1200" dirty="0"/>
        </a:p>
      </dsp:txBody>
      <dsp:txXfrm>
        <a:off x="851938" y="1151514"/>
        <a:ext cx="5520340" cy="591581"/>
      </dsp:txXfrm>
    </dsp:sp>
    <dsp:sp modelId="{F13B4E5E-379B-45E0-A4A4-68174D4DA4A1}">
      <dsp:nvSpPr>
        <dsp:cNvPr id="0" name=""/>
        <dsp:cNvSpPr/>
      </dsp:nvSpPr>
      <dsp:spPr>
        <a:xfrm>
          <a:off x="489996" y="1085362"/>
          <a:ext cx="723883" cy="723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979301" y="2019896"/>
          <a:ext cx="5392977" cy="59158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966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используется внепрограммный материал</a:t>
          </a:r>
          <a:endParaRPr lang="ru-RU" sz="1800" kern="1200" dirty="0"/>
        </a:p>
      </dsp:txBody>
      <dsp:txXfrm>
        <a:off x="979301" y="2019896"/>
        <a:ext cx="5392977" cy="591581"/>
      </dsp:txXfrm>
    </dsp:sp>
    <dsp:sp modelId="{54E1C2C1-CD0B-458E-B549-FB8FE39EE7B2}">
      <dsp:nvSpPr>
        <dsp:cNvPr id="0" name=""/>
        <dsp:cNvSpPr/>
      </dsp:nvSpPr>
      <dsp:spPr>
        <a:xfrm>
          <a:off x="617359" y="1953745"/>
          <a:ext cx="723883" cy="723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851938" y="2888279"/>
          <a:ext cx="5520340" cy="59158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9666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kern="1200" dirty="0" smtClean="0"/>
            <a:t>привлекаются люди разных профессий</a:t>
          </a:r>
          <a:endParaRPr lang="ru-RU" sz="1800" kern="1200" dirty="0"/>
        </a:p>
      </dsp:txBody>
      <dsp:txXfrm>
        <a:off x="851938" y="2888279"/>
        <a:ext cx="5520340" cy="591581"/>
      </dsp:txXfrm>
    </dsp:sp>
    <dsp:sp modelId="{D4A8C28B-CAB9-454D-9236-5E734715E5F7}">
      <dsp:nvSpPr>
        <dsp:cNvPr id="0" name=""/>
        <dsp:cNvSpPr/>
      </dsp:nvSpPr>
      <dsp:spPr>
        <a:xfrm>
          <a:off x="489996" y="2822128"/>
          <a:ext cx="723883" cy="723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80C5F8-0738-41AF-A700-9C76996DE1E1}">
      <dsp:nvSpPr>
        <dsp:cNvPr id="0" name=""/>
        <dsp:cNvSpPr/>
      </dsp:nvSpPr>
      <dsp:spPr>
        <a:xfrm>
          <a:off x="436967" y="3756662"/>
          <a:ext cx="5935311" cy="59158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966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выполняются творческие задания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/>
        </a:p>
      </dsp:txBody>
      <dsp:txXfrm>
        <a:off x="436967" y="3756662"/>
        <a:ext cx="5935311" cy="591581"/>
      </dsp:txXfrm>
    </dsp:sp>
    <dsp:sp modelId="{ED11EA93-CD3E-4AB5-9842-ADE811D28B12}">
      <dsp:nvSpPr>
        <dsp:cNvPr id="0" name=""/>
        <dsp:cNvSpPr/>
      </dsp:nvSpPr>
      <dsp:spPr>
        <a:xfrm>
          <a:off x="75025" y="3690511"/>
          <a:ext cx="723883" cy="723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5021285" y="-769315"/>
          <a:ext cx="5980001" cy="5980001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386056" y="271515"/>
          <a:ext cx="5955869" cy="56731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08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достигается эмоциональный подъём через оформление кабинета, использование ИКТ</a:t>
          </a:r>
          <a:endParaRPr lang="ru-RU" sz="2000" kern="1200" dirty="0"/>
        </a:p>
      </dsp:txBody>
      <dsp:txXfrm>
        <a:off x="386056" y="271515"/>
        <a:ext cx="5955869" cy="567311"/>
      </dsp:txXfrm>
    </dsp:sp>
    <dsp:sp modelId="{91DD297D-CE41-41CE-875B-E29B52FA2A46}">
      <dsp:nvSpPr>
        <dsp:cNvPr id="0" name=""/>
        <dsp:cNvSpPr/>
      </dsp:nvSpPr>
      <dsp:spPr>
        <a:xfrm>
          <a:off x="72316" y="208078"/>
          <a:ext cx="694186" cy="694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817356" y="1104272"/>
          <a:ext cx="5557923" cy="56731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проводится обязательный самоанализ в период подготовки к уроку, на уроке и после его проведения</a:t>
          </a:r>
          <a:endParaRPr lang="ru-RU" sz="1800" kern="1200" dirty="0"/>
        </a:p>
      </dsp:txBody>
      <dsp:txXfrm>
        <a:off x="817356" y="1104272"/>
        <a:ext cx="5557923" cy="567311"/>
      </dsp:txXfrm>
    </dsp:sp>
    <dsp:sp modelId="{F13B4E5E-379B-45E0-A4A4-68174D4DA4A1}">
      <dsp:nvSpPr>
        <dsp:cNvPr id="0" name=""/>
        <dsp:cNvSpPr/>
      </dsp:nvSpPr>
      <dsp:spPr>
        <a:xfrm>
          <a:off x="470263" y="1040835"/>
          <a:ext cx="694186" cy="694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939493" y="1937029"/>
          <a:ext cx="5435785" cy="56731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урок планируется заранее, т.к. требует длительной подготовительной работы</a:t>
          </a:r>
          <a:endParaRPr lang="ru-RU" sz="1800" kern="1200" dirty="0"/>
        </a:p>
      </dsp:txBody>
      <dsp:txXfrm>
        <a:off x="939493" y="1937029"/>
        <a:ext cx="5435785" cy="567311"/>
      </dsp:txXfrm>
    </dsp:sp>
    <dsp:sp modelId="{54E1C2C1-CD0B-458E-B549-FB8FE39EE7B2}">
      <dsp:nvSpPr>
        <dsp:cNvPr id="0" name=""/>
        <dsp:cNvSpPr/>
      </dsp:nvSpPr>
      <dsp:spPr>
        <a:xfrm>
          <a:off x="592400" y="1873591"/>
          <a:ext cx="694186" cy="694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817356" y="2769786"/>
          <a:ext cx="5557923" cy="56731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08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создается временная инициативная группа из учащихся для подготовки урока</a:t>
          </a:r>
          <a:endParaRPr lang="ru-RU" sz="1800" kern="1200" dirty="0"/>
        </a:p>
      </dsp:txBody>
      <dsp:txXfrm>
        <a:off x="817356" y="2769786"/>
        <a:ext cx="5557923" cy="567311"/>
      </dsp:txXfrm>
    </dsp:sp>
    <dsp:sp modelId="{D4A8C28B-CAB9-454D-9236-5E734715E5F7}">
      <dsp:nvSpPr>
        <dsp:cNvPr id="0" name=""/>
        <dsp:cNvSpPr/>
      </dsp:nvSpPr>
      <dsp:spPr>
        <a:xfrm>
          <a:off x="470263" y="2706348"/>
          <a:ext cx="694186" cy="694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80C5F8-0738-41AF-A700-9C76996DE1E1}">
      <dsp:nvSpPr>
        <dsp:cNvPr id="0" name=""/>
        <dsp:cNvSpPr/>
      </dsp:nvSpPr>
      <dsp:spPr>
        <a:xfrm>
          <a:off x="419409" y="3602543"/>
          <a:ext cx="5955869" cy="56731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08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определяются три дидактические задачи</a:t>
          </a:r>
          <a:endParaRPr lang="ru-RU" sz="1800" kern="1200" dirty="0"/>
        </a:p>
      </dsp:txBody>
      <dsp:txXfrm>
        <a:off x="419409" y="3602543"/>
        <a:ext cx="5955869" cy="567311"/>
      </dsp:txXfrm>
    </dsp:sp>
    <dsp:sp modelId="{ED11EA93-CD3E-4AB5-9842-ADE811D28B12}">
      <dsp:nvSpPr>
        <dsp:cNvPr id="0" name=""/>
        <dsp:cNvSpPr/>
      </dsp:nvSpPr>
      <dsp:spPr>
        <a:xfrm>
          <a:off x="72316" y="3539105"/>
          <a:ext cx="694186" cy="694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0" descr="logo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4075" y="0"/>
            <a:ext cx="11779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5E455-5C65-4EF6-87C5-0FCA7AE2CEEA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B8EBF6-88BD-4DF4-82FF-69CEC9C7C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7E25-127D-4A69-94B0-B1D74640CF3B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5F98-D4FB-4441-91BD-C505D3EAC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6D2D-0214-47CA-A9A9-87288EA2AD2B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431FBB-5DBB-4E6E-833E-95122BB0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701D-F8B9-4F82-8FD5-D1F523116DFC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EF76B-E76B-455A-8A2F-E377DD0B8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84E6-E54C-4BBA-BBA1-566F27F33F0D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46FD-6A63-437A-A64F-332D51B6C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BEA7-CAFC-4464-9A63-95B973FD43A0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97C91B-C32C-4763-BC19-535170361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6E7A-FF35-45AC-8010-23D290CB065E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B0D7C3-71E2-41CB-9340-DC48A6283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B104-B644-4495-AC59-D227A710DCC8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1D29A1-5A0E-4868-9F7A-8BED3DD82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CAB5-DD61-49D9-A857-C2523A792227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AFCAD5-19BF-4A52-B64D-33D2D6DA0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02AE-C510-436B-B831-791D9829DAF1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D4CED3-6D17-44D5-B391-794B9D24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924F-44D8-4C7D-9E2B-2185FDA8E63B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1C6ACF-6B1F-472F-837C-9A46BED02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8A1C-6600-49AD-86E4-230B096AEDA1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790B1C-ED51-4F02-99EA-AD254CC99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1C98-7360-4719-B73B-7D2A21643718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AEE3DF-DD37-4312-B24B-B061EA453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1E06-595D-4FAF-A096-A1C11A1D243E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0CB161-2E64-432F-AC3E-E465A80A6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A6C2-39A3-4D17-B1CD-0BFCE9ABEBDE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7A30-EE6B-4259-871D-5905A7265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D26F-F118-4210-AA6E-AE56554E0537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1B7EC-A99B-4983-ACAE-6CD7CFFD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FD5A-D58F-4592-87D5-FDE3317A6D6A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904E-DA16-4E46-8026-39734DACF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2090444-6E79-4911-B770-5FD4F03B6EF5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D628A982-AD7C-49A0-8942-6C96C0D67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Рисунок 7" descr="logo2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014075" y="0"/>
            <a:ext cx="11779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43" r:id="rId7"/>
    <p:sldLayoutId id="2147483953" r:id="rId8"/>
    <p:sldLayoutId id="2147483944" r:id="rId9"/>
    <p:sldLayoutId id="2147483945" r:id="rId10"/>
    <p:sldLayoutId id="2147483954" r:id="rId11"/>
    <p:sldLayoutId id="2147483955" r:id="rId12"/>
    <p:sldLayoutId id="2147483946" r:id="rId13"/>
    <p:sldLayoutId id="2147483956" r:id="rId14"/>
    <p:sldLayoutId id="2147483957" r:id="rId15"/>
    <p:sldLayoutId id="2147483958" r:id="rId16"/>
    <p:sldLayoutId id="2147483959" r:id="rId17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2" cstate="print"/>
          <a:srcRect l="34422"/>
          <a:stretch>
            <a:fillRect/>
          </a:stretch>
        </p:blipFill>
        <p:spPr bwMode="auto">
          <a:xfrm>
            <a:off x="517525" y="3897313"/>
            <a:ext cx="365283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3009900"/>
            <a:ext cx="2505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1338"/>
            <a:ext cx="11228388" cy="1619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B327A"/>
                </a:solidFill>
              </a:rPr>
              <a:t>Использование нетрадиционных форм урока </a:t>
            </a:r>
            <a:br>
              <a:rPr lang="ru-RU" sz="3600" b="1" dirty="0">
                <a:solidFill>
                  <a:srgbClr val="6B327A"/>
                </a:solidFill>
              </a:rPr>
            </a:br>
            <a:r>
              <a:rPr lang="ru-RU" sz="3600" b="1" dirty="0">
                <a:solidFill>
                  <a:srgbClr val="6B327A"/>
                </a:solidFill>
              </a:rPr>
              <a:t>как один из способов повышения качества </a:t>
            </a:r>
            <a:r>
              <a:rPr lang="ru-RU" sz="3600" b="1">
                <a:solidFill>
                  <a:srgbClr val="6B327A"/>
                </a:solidFill>
              </a:rPr>
              <a:t>обучения </a:t>
            </a:r>
            <a:r>
              <a:rPr lang="ru-RU" sz="3600" b="1" smtClean="0">
                <a:solidFill>
                  <a:srgbClr val="6B327A"/>
                </a:solidFill>
              </a:rPr>
              <a:t/>
            </a:r>
            <a:br>
              <a:rPr lang="ru-RU" sz="3600" b="1" smtClean="0">
                <a:solidFill>
                  <a:srgbClr val="6B327A"/>
                </a:solidFill>
              </a:rPr>
            </a:br>
            <a:r>
              <a:rPr lang="ru-RU" sz="3600" b="1" smtClean="0">
                <a:solidFill>
                  <a:srgbClr val="6B327A"/>
                </a:solidFill>
              </a:rPr>
              <a:t>в </a:t>
            </a:r>
            <a:r>
              <a:rPr lang="ru-RU" sz="3600" b="1" dirty="0">
                <a:solidFill>
                  <a:srgbClr val="6B327A"/>
                </a:solidFill>
              </a:rPr>
              <a:t>соответствии с требованиями ФГОС </a:t>
            </a:r>
          </a:p>
        </p:txBody>
      </p:sp>
      <p:pic>
        <p:nvPicPr>
          <p:cNvPr id="1536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00" y="3052763"/>
            <a:ext cx="21621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8075" y="3752850"/>
            <a:ext cx="24288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4388" y="2449513"/>
            <a:ext cx="2051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олилиния 20"/>
          <p:cNvSpPr/>
          <p:nvPr/>
        </p:nvSpPr>
        <p:spPr>
          <a:xfrm>
            <a:off x="3521075" y="3989388"/>
            <a:ext cx="2935288" cy="1303337"/>
          </a:xfrm>
          <a:custGeom>
            <a:avLst/>
            <a:gdLst>
              <a:gd name="connsiteX0" fmla="*/ 2935705 w 2935705"/>
              <a:gd name="connsiteY0" fmla="*/ 1010653 h 1301899"/>
              <a:gd name="connsiteX1" fmla="*/ 2442410 w 2935705"/>
              <a:gd name="connsiteY1" fmla="*/ 878305 h 1301899"/>
              <a:gd name="connsiteX2" fmla="*/ 2803358 w 2935705"/>
              <a:gd name="connsiteY2" fmla="*/ 1215189 h 1301899"/>
              <a:gd name="connsiteX3" fmla="*/ 1852863 w 2935705"/>
              <a:gd name="connsiteY3" fmla="*/ 890337 h 1301899"/>
              <a:gd name="connsiteX4" fmla="*/ 1864894 w 2935705"/>
              <a:gd name="connsiteY4" fmla="*/ 1058779 h 1301899"/>
              <a:gd name="connsiteX5" fmla="*/ 1203158 w 2935705"/>
              <a:gd name="connsiteY5" fmla="*/ 842210 h 1301899"/>
              <a:gd name="connsiteX6" fmla="*/ 1768642 w 2935705"/>
              <a:gd name="connsiteY6" fmla="*/ 1299410 h 1301899"/>
              <a:gd name="connsiteX7" fmla="*/ 493294 w 2935705"/>
              <a:gd name="connsiteY7" fmla="*/ 601579 h 1301899"/>
              <a:gd name="connsiteX8" fmla="*/ 457200 w 2935705"/>
              <a:gd name="connsiteY8" fmla="*/ 986589 h 1301899"/>
              <a:gd name="connsiteX9" fmla="*/ 0 w 2935705"/>
              <a:gd name="connsiteY9" fmla="*/ 0 h 1301899"/>
              <a:gd name="connsiteX10" fmla="*/ 0 w 2935705"/>
              <a:gd name="connsiteY10" fmla="*/ 0 h 13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5705" h="1301899">
                <a:moveTo>
                  <a:pt x="2935705" y="1010653"/>
                </a:moveTo>
                <a:cubicBezTo>
                  <a:pt x="2700086" y="927434"/>
                  <a:pt x="2464468" y="844216"/>
                  <a:pt x="2442410" y="878305"/>
                </a:cubicBezTo>
                <a:cubicBezTo>
                  <a:pt x="2420352" y="912394"/>
                  <a:pt x="2901616" y="1213184"/>
                  <a:pt x="2803358" y="1215189"/>
                </a:cubicBezTo>
                <a:cubicBezTo>
                  <a:pt x="2705100" y="1217194"/>
                  <a:pt x="2009274" y="916405"/>
                  <a:pt x="1852863" y="890337"/>
                </a:cubicBezTo>
                <a:cubicBezTo>
                  <a:pt x="1696452" y="864269"/>
                  <a:pt x="1973178" y="1066800"/>
                  <a:pt x="1864894" y="1058779"/>
                </a:cubicBezTo>
                <a:cubicBezTo>
                  <a:pt x="1756610" y="1050758"/>
                  <a:pt x="1219200" y="802105"/>
                  <a:pt x="1203158" y="842210"/>
                </a:cubicBezTo>
                <a:cubicBezTo>
                  <a:pt x="1187116" y="882315"/>
                  <a:pt x="1886953" y="1339515"/>
                  <a:pt x="1768642" y="1299410"/>
                </a:cubicBezTo>
                <a:cubicBezTo>
                  <a:pt x="1650331" y="1259305"/>
                  <a:pt x="711868" y="653716"/>
                  <a:pt x="493294" y="601579"/>
                </a:cubicBezTo>
                <a:cubicBezTo>
                  <a:pt x="274720" y="549442"/>
                  <a:pt x="539416" y="1086852"/>
                  <a:pt x="457200" y="986589"/>
                </a:cubicBezTo>
                <a:cubicBezTo>
                  <a:pt x="374984" y="88632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74B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9" name="Рисунок 1"/>
          <p:cNvPicPr>
            <a:picLocks noChangeAspect="1"/>
          </p:cNvPicPr>
          <p:nvPr/>
        </p:nvPicPr>
        <p:blipFill>
          <a:blip r:embed="rId7" cstate="print"/>
          <a:srcRect t="37560" r="50000" b="15617"/>
          <a:stretch>
            <a:fillRect/>
          </a:stretch>
        </p:blipFill>
        <p:spPr bwMode="auto">
          <a:xfrm rot="1025491">
            <a:off x="3005138" y="2994025"/>
            <a:ext cx="262731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0050" y="5130800"/>
            <a:ext cx="12160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5500" y="4359275"/>
            <a:ext cx="1146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10" cstate="print"/>
          <a:srcRect l="21608" r="59993" b="85095"/>
          <a:stretch>
            <a:fillRect/>
          </a:stretch>
        </p:blipFill>
        <p:spPr bwMode="auto">
          <a:xfrm>
            <a:off x="5362575" y="4956175"/>
            <a:ext cx="62706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10" cstate="print"/>
          <a:srcRect l="19839" t="43684" r="62823" b="41411"/>
          <a:stretch>
            <a:fillRect/>
          </a:stretch>
        </p:blipFill>
        <p:spPr bwMode="auto">
          <a:xfrm>
            <a:off x="4805363" y="4281488"/>
            <a:ext cx="542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10" cstate="print"/>
          <a:srcRect l="19485" t="29179" r="62115" b="55409"/>
          <a:stretch>
            <a:fillRect/>
          </a:stretch>
        </p:blipFill>
        <p:spPr bwMode="auto">
          <a:xfrm rot="1773121">
            <a:off x="2438400" y="2986088"/>
            <a:ext cx="454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10" cstate="print"/>
          <a:srcRect l="64421" t="86501" r="13995"/>
          <a:stretch>
            <a:fillRect/>
          </a:stretch>
        </p:blipFill>
        <p:spPr bwMode="auto">
          <a:xfrm rot="-1473743">
            <a:off x="6192838" y="5265738"/>
            <a:ext cx="733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10" cstate="print"/>
          <a:srcRect l="36075" t="14021" r="43404" b="70062"/>
          <a:stretch>
            <a:fillRect/>
          </a:stretch>
        </p:blipFill>
        <p:spPr bwMode="auto">
          <a:xfrm rot="-2464644">
            <a:off x="7023100" y="4841875"/>
            <a:ext cx="5810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25" y="1127125"/>
            <a:ext cx="4405313" cy="1695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6B327A"/>
                </a:solidFill>
              </a:rPr>
              <a:t>Формы проведения нестандартного </a:t>
            </a:r>
            <a:r>
              <a:rPr lang="ru-RU" sz="4000" dirty="0" smtClean="0">
                <a:solidFill>
                  <a:srgbClr val="6B327A"/>
                </a:solidFill>
              </a:rPr>
              <a:t>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1363" y="3313113"/>
            <a:ext cx="6815137" cy="1516062"/>
          </a:xfrm>
          <a:prstGeom prst="rect">
            <a:avLst/>
          </a:prstGeom>
          <a:effectLst/>
        </p:spPr>
        <p:txBody>
          <a:bodyPr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595751" y="617517"/>
          <a:ext cx="6899563" cy="575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1" name="Picture 2" descr="E:\изображения\Camera Roll\0_8f58c_3f3427fb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1263" y="2925763"/>
            <a:ext cx="286861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503C26-57A3-4DA7-A993-D7F7BC0F5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>
                                            <p:graphicEl>
                                              <a:dgm id="{4D503C26-57A3-4DA7-A993-D7F7BC0F5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C1A1B8-62CF-4488-A1FF-77B08203F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">
                                            <p:graphicEl>
                                              <a:dgm id="{D5C1A1B8-62CF-4488-A1FF-77B08203F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AEFD0-E34F-4C6E-BB54-38D7BDBEA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FAEAEFD0-E34F-4C6E-BB54-38D7BDBEA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1DE460-5EDF-4152-9996-9255A0D38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>
                                            <p:graphicEl>
                                              <a:dgm id="{F41DE460-5EDF-4152-9996-9255A0D38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2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3" y="1127125"/>
            <a:ext cx="4959350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Принципы построения нестандартного урока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4716463"/>
            <a:ext cx="381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3109913"/>
            <a:ext cx="381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75" y="3798888"/>
            <a:ext cx="3778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4265613"/>
            <a:ext cx="381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01763" y="2949575"/>
            <a:ext cx="512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взаимопонимание участников образовательного процесса;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57313" y="3744913"/>
            <a:ext cx="2935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учение без принуждения; 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63675" y="4224338"/>
            <a:ext cx="294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постановка трудной цели;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7163" y="4670425"/>
            <a:ext cx="3898900" cy="132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существование опоры для ученика: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 рассказ,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правило,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способ решения задачи;</a:t>
            </a:r>
          </a:p>
        </p:txBody>
      </p:sp>
      <p:pic>
        <p:nvPicPr>
          <p:cNvPr id="25612" name="Picture 2" descr="E:\изображения\Camera Roll\0_99af9_3fba79cf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7400" y="2387600"/>
            <a:ext cx="22606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21608" r="59993" b="85095"/>
          <a:stretch>
            <a:fillRect/>
          </a:stretch>
        </p:blipFill>
        <p:spPr bwMode="auto">
          <a:xfrm>
            <a:off x="7019925" y="4427538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19839" t="43684" r="62823" b="41411"/>
          <a:stretch>
            <a:fillRect/>
          </a:stretch>
        </p:blipFill>
        <p:spPr bwMode="auto">
          <a:xfrm>
            <a:off x="10529888" y="4635500"/>
            <a:ext cx="5445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64421" t="86501" r="13995"/>
          <a:stretch>
            <a:fillRect/>
          </a:stretch>
        </p:blipFill>
        <p:spPr bwMode="auto">
          <a:xfrm rot="-1473743">
            <a:off x="7848600" y="473710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36075" t="14021" r="43404" b="70062"/>
          <a:stretch>
            <a:fillRect/>
          </a:stretch>
        </p:blipFill>
        <p:spPr bwMode="auto">
          <a:xfrm rot="-2464644">
            <a:off x="8818563" y="5249863"/>
            <a:ext cx="5826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26463" y="2982913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75725" y="3452813"/>
            <a:ext cx="561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2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3" y="1127125"/>
            <a:ext cx="4959350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Принципы построения нестандартного урока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43243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2867025"/>
            <a:ext cx="4333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355975"/>
            <a:ext cx="3794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873500"/>
            <a:ext cx="381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71588" y="2867025"/>
            <a:ext cx="298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принцип оценки;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74763" y="3235325"/>
            <a:ext cx="4995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принцип уважительного отношения к знанию и незнанию;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273175" y="3879850"/>
            <a:ext cx="2503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принцип поощрения;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271588" y="4324350"/>
            <a:ext cx="258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принцип самоанализа;</a:t>
            </a:r>
          </a:p>
        </p:txBody>
      </p:sp>
      <p:pic>
        <p:nvPicPr>
          <p:cNvPr id="26636" name="Picture 2" descr="E:\изображения\Camera Roll\0_99af9_3fba79cf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7400" y="2387600"/>
            <a:ext cx="22606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Рисунок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21608" r="59993" b="85095"/>
          <a:stretch>
            <a:fillRect/>
          </a:stretch>
        </p:blipFill>
        <p:spPr bwMode="auto">
          <a:xfrm>
            <a:off x="7019925" y="4427538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19839" t="43684" r="62823" b="41411"/>
          <a:stretch>
            <a:fillRect/>
          </a:stretch>
        </p:blipFill>
        <p:spPr bwMode="auto">
          <a:xfrm>
            <a:off x="10529888" y="4635500"/>
            <a:ext cx="5445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64421" t="86501" r="13995"/>
          <a:stretch>
            <a:fillRect/>
          </a:stretch>
        </p:blipFill>
        <p:spPr bwMode="auto">
          <a:xfrm rot="-1473743">
            <a:off x="7848600" y="473710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36075" t="14021" r="43404" b="70062"/>
          <a:stretch>
            <a:fillRect/>
          </a:stretch>
        </p:blipFill>
        <p:spPr bwMode="auto">
          <a:xfrm rot="-2464644">
            <a:off x="8818563" y="5249863"/>
            <a:ext cx="5826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26463" y="2982913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75725" y="3452813"/>
            <a:ext cx="561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4725988"/>
            <a:ext cx="381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271588" y="4737100"/>
            <a:ext cx="487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принцип соответствия формы содержанию;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3" y="5143500"/>
            <a:ext cx="381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257300" y="5149850"/>
            <a:ext cx="464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принцип интеллектуального фона класса;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503863"/>
            <a:ext cx="381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81113" y="5534025"/>
            <a:ext cx="3576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принцип личностного подхода.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7651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3" y="1127125"/>
            <a:ext cx="4959350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Условия организации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и проведения нестандартного урока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125" y="2863850"/>
            <a:ext cx="381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71588" y="2819400"/>
            <a:ext cx="5592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в организации урока нужно отказаться от шаблона, а в проведении от рутины и формализма;</a:t>
            </a:r>
          </a:p>
        </p:txBody>
      </p:sp>
      <p:pic>
        <p:nvPicPr>
          <p:cNvPr id="27656" name="Рисунок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7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725" y="3514725"/>
            <a:ext cx="381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246188" y="3494088"/>
            <a:ext cx="559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максимально вовлечь учащихся в активную деятельность на уроке;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0" y="4186238"/>
            <a:ext cx="381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1181100" y="4165600"/>
            <a:ext cx="4745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развивать отношения взаимопонимания;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25" y="4686300"/>
            <a:ext cx="381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1182688" y="4689475"/>
            <a:ext cx="703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поддерживать множественность мнений, альтернативность;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700" y="5199063"/>
            <a:ext cx="4349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1160463" y="5154613"/>
            <a:ext cx="8455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основой эмоционального тона должна быть занимательность и увлечённость;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3" y="5656263"/>
            <a:ext cx="381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1177925" y="5683250"/>
            <a:ext cx="9351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использовать оценку в качестве результирующего и формирующего инструмента.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49" grpId="0"/>
      <p:bldP spid="51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 txBox="1">
            <a:spLocks/>
          </p:cNvSpPr>
          <p:nvPr/>
        </p:nvSpPr>
        <p:spPr bwMode="auto">
          <a:xfrm>
            <a:off x="927100" y="2054225"/>
            <a:ext cx="603726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ru-RU" sz="2400">
                <a:solidFill>
                  <a:srgbClr val="262626"/>
                </a:solidFill>
              </a:rPr>
              <a:t>Принципы и условия организации и проведения нетрадиционных уроков задают общее направление педагогическому творчеству, ориентируют на конкретную деятельность обучения, что способствует созданию ситуации успеха и развитию  универсальных учебных действий ребёнка. </a:t>
            </a:r>
            <a:endParaRPr lang="ru-RU" sz="2400">
              <a:solidFill>
                <a:srgbClr val="6B327A"/>
              </a:solidFill>
            </a:endParaRPr>
          </a:p>
        </p:txBody>
      </p:sp>
      <p:pic>
        <p:nvPicPr>
          <p:cNvPr id="8194" name="Picture 2" descr="Картинки по запросу high school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64987" y="1955913"/>
            <a:ext cx="4547358" cy="3033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0561" y="2731488"/>
            <a:ext cx="67019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Чем нетрадиционный урок отличается от стандартного</a:t>
            </a:r>
            <a:endParaRPr lang="ru-RU" sz="3600" b="1" dirty="0">
              <a:ln/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699" name="Picture 2" descr="Картинки по запросу знак вопроса 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8863" y="2200275"/>
            <a:ext cx="20732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1127125"/>
            <a:ext cx="4714875" cy="1695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Отличительные особенности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1363" y="3313113"/>
            <a:ext cx="6815137" cy="1516062"/>
          </a:xfrm>
          <a:prstGeom prst="rect">
            <a:avLst/>
          </a:prstGeom>
          <a:effectLst/>
        </p:spPr>
        <p:txBody>
          <a:bodyPr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47013" y="1591293"/>
          <a:ext cx="6436426" cy="463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5" name="Picture 2" descr="E:\изображения\Camera Roll\5f8350820dd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9050" y="3249613"/>
            <a:ext cx="34639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21608" r="59993" b="85095"/>
          <a:stretch>
            <a:fillRect/>
          </a:stretch>
        </p:blipFill>
        <p:spPr bwMode="auto">
          <a:xfrm>
            <a:off x="1698625" y="4759325"/>
            <a:ext cx="6254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19839" t="43684" r="62823" b="41411"/>
          <a:stretch>
            <a:fillRect/>
          </a:stretch>
        </p:blipFill>
        <p:spPr bwMode="auto">
          <a:xfrm rot="1758291">
            <a:off x="4057650" y="4635500"/>
            <a:ext cx="542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64421" t="86501" r="13995"/>
          <a:stretch>
            <a:fillRect/>
          </a:stretch>
        </p:blipFill>
        <p:spPr bwMode="auto">
          <a:xfrm rot="-1473743">
            <a:off x="595313" y="4348163"/>
            <a:ext cx="733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36075" t="14021" r="43404" b="70062"/>
          <a:stretch>
            <a:fillRect/>
          </a:stretch>
        </p:blipFill>
        <p:spPr bwMode="auto">
          <a:xfrm rot="-2464644">
            <a:off x="2982913" y="5440363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19485" t="29179" r="62115" b="55409"/>
          <a:stretch>
            <a:fillRect/>
          </a:stretch>
        </p:blipFill>
        <p:spPr bwMode="auto">
          <a:xfrm rot="1773121">
            <a:off x="4454525" y="3552825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1127125"/>
            <a:ext cx="4714875" cy="1695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Отличительные особенности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1363" y="3313113"/>
            <a:ext cx="6815137" cy="1516062"/>
          </a:xfrm>
          <a:prstGeom prst="rect">
            <a:avLst/>
          </a:prstGeom>
          <a:effectLst/>
        </p:spPr>
        <p:txBody>
          <a:bodyPr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47013" y="1781299"/>
          <a:ext cx="6436426" cy="444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9" name="Picture 2" descr="E:\изображения\Camera Roll\5f8350820dd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9050" y="3249613"/>
            <a:ext cx="34639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21608" r="59993" b="85095"/>
          <a:stretch>
            <a:fillRect/>
          </a:stretch>
        </p:blipFill>
        <p:spPr bwMode="auto">
          <a:xfrm>
            <a:off x="1698625" y="4759325"/>
            <a:ext cx="6254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19839" t="43684" r="62823" b="41411"/>
          <a:stretch>
            <a:fillRect/>
          </a:stretch>
        </p:blipFill>
        <p:spPr bwMode="auto">
          <a:xfrm rot="1758291">
            <a:off x="4057650" y="4635500"/>
            <a:ext cx="542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64421" t="86501" r="13995"/>
          <a:stretch>
            <a:fillRect/>
          </a:stretch>
        </p:blipFill>
        <p:spPr bwMode="auto">
          <a:xfrm rot="-1473743">
            <a:off x="595313" y="4348163"/>
            <a:ext cx="733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36075" t="14021" r="43404" b="70062"/>
          <a:stretch>
            <a:fillRect/>
          </a:stretch>
        </p:blipFill>
        <p:spPr bwMode="auto">
          <a:xfrm rot="-2464644">
            <a:off x="2982913" y="5440363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8" cstate="print"/>
          <a:srcRect l="19485" t="29179" r="62115" b="55409"/>
          <a:stretch>
            <a:fillRect/>
          </a:stretch>
        </p:blipFill>
        <p:spPr bwMode="auto">
          <a:xfrm rot="1773121">
            <a:off x="4454525" y="3552825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ED11EA93-CD3E-4AB5-9842-ADE811D28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6D80C5F8-0738-41AF-A700-9C76996D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2" cstate="print"/>
          <a:srcRect l="-880" t="-449" r="-607" b="449"/>
          <a:stretch>
            <a:fillRect/>
          </a:stretch>
        </p:blipFill>
        <p:spPr bwMode="auto">
          <a:xfrm>
            <a:off x="487363" y="946150"/>
            <a:ext cx="1106805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4" descr="Картинки по запросу открытая книг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13" y="4202113"/>
            <a:ext cx="42465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0813" y="3422650"/>
            <a:ext cx="1323975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773" name="Группа 6"/>
          <p:cNvGrpSpPr>
            <a:grpSpLocks/>
          </p:cNvGrpSpPr>
          <p:nvPr/>
        </p:nvGrpSpPr>
        <p:grpSpPr bwMode="auto">
          <a:xfrm rot="1045231">
            <a:off x="5226050" y="3205163"/>
            <a:ext cx="2255838" cy="1768475"/>
            <a:chOff x="2478045" y="3024453"/>
            <a:chExt cx="2256638" cy="1768275"/>
          </a:xfrm>
        </p:grpSpPr>
        <p:pic>
          <p:nvPicPr>
            <p:cNvPr id="32781" name="Picture 10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5" cstate="print"/>
            <a:srcRect l="19485" t="29179" r="62115" b="55409"/>
            <a:stretch>
              <a:fillRect/>
            </a:stretch>
          </p:blipFill>
          <p:spPr bwMode="auto">
            <a:xfrm rot="1171155">
              <a:off x="4109040" y="3147855"/>
              <a:ext cx="625643" cy="733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12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5" cstate="print"/>
            <a:srcRect l="36963" t="43501" r="43130" b="41039"/>
            <a:stretch>
              <a:fillRect/>
            </a:stretch>
          </p:blipFill>
          <p:spPr bwMode="auto">
            <a:xfrm rot="-1110118">
              <a:off x="3071139" y="3311082"/>
              <a:ext cx="676894" cy="73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3" name="Picture 12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5" cstate="print"/>
            <a:srcRect t="43501" r="81601" b="41039"/>
            <a:stretch>
              <a:fillRect/>
            </a:stretch>
          </p:blipFill>
          <p:spPr bwMode="auto">
            <a:xfrm rot="1008408">
              <a:off x="3562043" y="3024453"/>
              <a:ext cx="625643" cy="73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 rot="19001124">
              <a:off x="2478045" y="3777065"/>
              <a:ext cx="1250658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/>
                  <a:solidFill>
                    <a:schemeClr val="accent3"/>
                  </a:solidFill>
                  <a:latin typeface="Arial Black" pitchFamily="34" charset="0"/>
                </a:rPr>
                <a:t>У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024843" y="4386372"/>
            <a:ext cx="3111336" cy="52322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нетрадиционный</a:t>
            </a:r>
            <a:endParaRPr lang="ru-RU" sz="2800" b="1" dirty="0">
              <a:ln/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869144">
            <a:off x="55877" y="2369247"/>
            <a:ext cx="6616087" cy="2971661"/>
          </a:xfrm>
          <a:prstGeom prst="rect">
            <a:avLst/>
          </a:prstGeom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возможность лучше узнать и понять учеников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 rot="19250082">
            <a:off x="1258054" y="2500751"/>
            <a:ext cx="4776065" cy="1992968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использовать активную оценку</a:t>
            </a:r>
          </a:p>
        </p:txBody>
      </p:sp>
      <p:sp>
        <p:nvSpPr>
          <p:cNvPr id="16" name="Прямоугольник 15"/>
          <p:cNvSpPr/>
          <p:nvPr/>
        </p:nvSpPr>
        <p:spPr>
          <a:xfrm rot="19250082">
            <a:off x="1541079" y="2902526"/>
            <a:ext cx="4776065" cy="1992968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решить </a:t>
            </a:r>
            <a:r>
              <a:rPr lang="ru-RU" sz="2400" b="1" dirty="0" err="1">
                <a:latin typeface="+mn-lt"/>
              </a:rPr>
              <a:t>внутриклассные</a:t>
            </a:r>
            <a:r>
              <a:rPr lang="ru-RU" sz="2400" b="1" dirty="0">
                <a:latin typeface="+mn-lt"/>
              </a:rPr>
              <a:t> проблемы</a:t>
            </a:r>
          </a:p>
        </p:txBody>
      </p:sp>
      <p:sp>
        <p:nvSpPr>
          <p:cNvPr id="17" name="Прямоугольник 16"/>
          <p:cNvSpPr/>
          <p:nvPr/>
        </p:nvSpPr>
        <p:spPr>
          <a:xfrm rot="2506164">
            <a:off x="5374345" y="2157515"/>
            <a:ext cx="6320192" cy="2587750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возможность для самореализации педагога</a:t>
            </a:r>
          </a:p>
        </p:txBody>
      </p:sp>
      <p:sp>
        <p:nvSpPr>
          <p:cNvPr id="18" name="Прямоугольник 17"/>
          <p:cNvSpPr/>
          <p:nvPr/>
        </p:nvSpPr>
        <p:spPr>
          <a:xfrm rot="1912475">
            <a:off x="6093224" y="2114534"/>
            <a:ext cx="3573548" cy="1526921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творческий подход</a:t>
            </a:r>
          </a:p>
        </p:txBody>
      </p:sp>
      <p:sp>
        <p:nvSpPr>
          <p:cNvPr id="19" name="Прямоугольник 18"/>
          <p:cNvSpPr/>
          <p:nvPr/>
        </p:nvSpPr>
        <p:spPr>
          <a:xfrm rot="2677975">
            <a:off x="6155431" y="3151315"/>
            <a:ext cx="4125335" cy="1908910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реализация собственных идей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3795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1274763" y="3109913"/>
            <a:ext cx="4746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I</a:t>
            </a:r>
            <a:r>
              <a:rPr lang="ru-RU" sz="2800"/>
              <a:t>. Замысел</a:t>
            </a:r>
          </a:p>
          <a:p>
            <a:pPr eaLnBrk="1" hangingPunct="1"/>
            <a:r>
              <a:rPr lang="en-US" sz="2800"/>
              <a:t>II</a:t>
            </a:r>
            <a:r>
              <a:rPr lang="ru-RU" sz="2800"/>
              <a:t>. Организация</a:t>
            </a:r>
          </a:p>
          <a:p>
            <a:pPr eaLnBrk="1" hangingPunct="1"/>
            <a:r>
              <a:rPr lang="en-US" sz="2800"/>
              <a:t>III</a:t>
            </a:r>
            <a:r>
              <a:rPr lang="ru-RU" sz="2800"/>
              <a:t>. Проведение</a:t>
            </a:r>
          </a:p>
          <a:p>
            <a:pPr eaLnBrk="1" hangingPunct="1"/>
            <a:r>
              <a:rPr lang="en-US" sz="2800"/>
              <a:t>IV</a:t>
            </a:r>
            <a:r>
              <a:rPr lang="ru-RU" sz="2800"/>
              <a:t>. Анализ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4902" y="2333304"/>
            <a:ext cx="67542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сделать урок таким, чтобы ученик ждал новой встречи с учителем</a:t>
            </a:r>
            <a:endParaRPr lang="ru-RU" sz="3600" b="1" dirty="0">
              <a:ln/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387" name="Picture 2" descr="Картинки по запросу знак вопроса 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2079625"/>
            <a:ext cx="20732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4819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Прямоугольник 48"/>
          <p:cNvSpPr>
            <a:spLocks noChangeArrowheads="1"/>
          </p:cNvSpPr>
          <p:nvPr/>
        </p:nvSpPr>
        <p:spPr bwMode="auto">
          <a:xfrm>
            <a:off x="2136775" y="2332038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6B327A"/>
                </a:solidFill>
              </a:rPr>
              <a:t>I</a:t>
            </a:r>
            <a:r>
              <a:rPr lang="ru-RU" sz="2800" b="1">
                <a:solidFill>
                  <a:srgbClr val="6B327A"/>
                </a:solidFill>
              </a:rPr>
              <a:t>. Замысел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36638" y="3109913"/>
            <a:ext cx="609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Определение временных рамок</a:t>
            </a:r>
            <a:endParaRPr lang="en-US" sz="2400"/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Определение темы урока</a:t>
            </a:r>
            <a:endParaRPr lang="en-US" sz="2400"/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Определение типа урока</a:t>
            </a:r>
            <a:endParaRPr lang="en-US" sz="2400"/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Выбор класса</a:t>
            </a:r>
            <a:endParaRPr lang="en-US" sz="2400"/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Выбор нетрадиционной формы урока</a:t>
            </a:r>
            <a:endParaRPr lang="en-US" sz="2400"/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Выбор форм учебной работы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5843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Прямоугольник 48"/>
          <p:cNvSpPr>
            <a:spLocks noChangeArrowheads="1"/>
          </p:cNvSpPr>
          <p:nvPr/>
        </p:nvSpPr>
        <p:spPr bwMode="auto">
          <a:xfrm>
            <a:off x="2136775" y="2332038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6B327A"/>
                </a:solidFill>
              </a:rPr>
              <a:t>I</a:t>
            </a:r>
            <a:r>
              <a:rPr lang="ru-RU" sz="2800" b="1">
                <a:solidFill>
                  <a:srgbClr val="6B327A"/>
                </a:solidFill>
              </a:rPr>
              <a:t>. Замысел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9913" y="2992438"/>
            <a:ext cx="609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1. </a:t>
            </a:r>
            <a:r>
              <a:rPr lang="ru-RU" sz="2400" b="1"/>
              <a:t>Определение временных рамок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6463" y="3433763"/>
            <a:ext cx="547370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время проведения нетрадиционного урока: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отдельный урок (45 минут);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спаренный урок(1,5 часа);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серия уроков, проходящих в течение нескольких дней.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время подготовки зависит от: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выбранной формы;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целей урока;</a:t>
            </a:r>
          </a:p>
          <a:p>
            <a:pPr marL="95250" indent="-95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- умелого распределения обязанностей между учителем и учащимися.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6867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Прямоугольник 48"/>
          <p:cNvSpPr>
            <a:spLocks noChangeArrowheads="1"/>
          </p:cNvSpPr>
          <p:nvPr/>
        </p:nvSpPr>
        <p:spPr bwMode="auto">
          <a:xfrm>
            <a:off x="2136775" y="2332038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6B327A"/>
                </a:solidFill>
              </a:rPr>
              <a:t>I</a:t>
            </a:r>
            <a:r>
              <a:rPr lang="ru-RU" sz="2800" b="1">
                <a:solidFill>
                  <a:srgbClr val="6B327A"/>
                </a:solidFill>
              </a:rPr>
              <a:t>. Замысел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9913" y="2992438"/>
            <a:ext cx="609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2</a:t>
            </a:r>
            <a:r>
              <a:rPr lang="en-US" sz="2400" b="1"/>
              <a:t>. </a:t>
            </a:r>
            <a:r>
              <a:rPr lang="ru-RU" sz="2400" b="1"/>
              <a:t>Определение темы урока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6463" y="3433763"/>
            <a:ext cx="5473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введение в новую учебную тему;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обзорная тема;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обобщение и систематизация знаний;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применение знаний и умений;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проверка и коррекция знаний и умений;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одна из основных тем курса.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7891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Прямоугольник 48"/>
          <p:cNvSpPr>
            <a:spLocks noChangeArrowheads="1"/>
          </p:cNvSpPr>
          <p:nvPr/>
        </p:nvSpPr>
        <p:spPr bwMode="auto">
          <a:xfrm>
            <a:off x="2136775" y="2332038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6B327A"/>
                </a:solidFill>
              </a:rPr>
              <a:t>I</a:t>
            </a:r>
            <a:r>
              <a:rPr lang="ru-RU" sz="2800" b="1">
                <a:solidFill>
                  <a:srgbClr val="6B327A"/>
                </a:solidFill>
              </a:rPr>
              <a:t>. Замысел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9913" y="2992438"/>
            <a:ext cx="609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3</a:t>
            </a:r>
            <a:r>
              <a:rPr lang="en-US" sz="2400" b="1"/>
              <a:t>. </a:t>
            </a:r>
            <a:r>
              <a:rPr lang="ru-RU" sz="2400" b="1"/>
              <a:t>Определение типа урока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6463" y="3563938"/>
            <a:ext cx="4033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урок открытия новых знаний;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урок рефлексия;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урок систематизации знаний; 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урок развивающего контроля.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8915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Прямоугольник 48"/>
          <p:cNvSpPr>
            <a:spLocks noChangeArrowheads="1"/>
          </p:cNvSpPr>
          <p:nvPr/>
        </p:nvSpPr>
        <p:spPr bwMode="auto">
          <a:xfrm>
            <a:off x="2136775" y="2332038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6B327A"/>
                </a:solidFill>
              </a:rPr>
              <a:t>I</a:t>
            </a:r>
            <a:r>
              <a:rPr lang="ru-RU" sz="2800" b="1">
                <a:solidFill>
                  <a:srgbClr val="6B327A"/>
                </a:solidFill>
              </a:rPr>
              <a:t>. Замысел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9913" y="2992438"/>
            <a:ext cx="609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4</a:t>
            </a:r>
            <a:r>
              <a:rPr lang="en-US" sz="2400" b="1"/>
              <a:t>. </a:t>
            </a:r>
            <a:r>
              <a:rPr lang="ru-RU" sz="2400" b="1"/>
              <a:t>Выбор класса определяется: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6463" y="3468688"/>
            <a:ext cx="4033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профилем;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уровнем обучаемости;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работоспособностью;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организованностью.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9939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Прямоугольник 48"/>
          <p:cNvSpPr>
            <a:spLocks noChangeArrowheads="1"/>
          </p:cNvSpPr>
          <p:nvPr/>
        </p:nvSpPr>
        <p:spPr bwMode="auto">
          <a:xfrm>
            <a:off x="2136775" y="2332038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6B327A"/>
                </a:solidFill>
              </a:rPr>
              <a:t>I</a:t>
            </a:r>
            <a:r>
              <a:rPr lang="ru-RU" sz="2800" b="1">
                <a:solidFill>
                  <a:srgbClr val="6B327A"/>
                </a:solidFill>
              </a:rPr>
              <a:t>. Замысел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9913" y="2992438"/>
            <a:ext cx="5319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5</a:t>
            </a:r>
            <a:r>
              <a:rPr lang="en-US" sz="2400" b="1"/>
              <a:t>. </a:t>
            </a:r>
            <a:r>
              <a:rPr lang="ru-RU" sz="2400" b="1"/>
              <a:t>Выбор нетрадиционной формы урока обусловлен: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04850" y="3836988"/>
            <a:ext cx="48529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 спецификой предмета и класса;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характеристикой темы (материала);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возрастными особенностями учащихся.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0963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Прямоугольник 48"/>
          <p:cNvSpPr>
            <a:spLocks noChangeArrowheads="1"/>
          </p:cNvSpPr>
          <p:nvPr/>
        </p:nvSpPr>
        <p:spPr bwMode="auto">
          <a:xfrm>
            <a:off x="2136775" y="2332038"/>
            <a:ext cx="222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6B327A"/>
                </a:solidFill>
              </a:rPr>
              <a:t>I</a:t>
            </a:r>
            <a:r>
              <a:rPr lang="ru-RU" sz="2800" b="1">
                <a:solidFill>
                  <a:srgbClr val="6B327A"/>
                </a:solidFill>
              </a:rPr>
              <a:t>. Замысел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9913" y="2992438"/>
            <a:ext cx="5319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6</a:t>
            </a:r>
            <a:r>
              <a:rPr lang="en-US" sz="2400" b="1"/>
              <a:t>. </a:t>
            </a:r>
            <a:r>
              <a:rPr lang="ru-RU" sz="2400" b="1"/>
              <a:t>Выбор форм учебной работы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04850" y="3670300"/>
            <a:ext cx="4852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особенности и возможности выбранной формы урока;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 характеристики класса.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5"/>
          <p:cNvSpPr>
            <a:spLocks noChangeArrowheads="1"/>
          </p:cNvSpPr>
          <p:nvPr/>
        </p:nvSpPr>
        <p:spPr bwMode="auto">
          <a:xfrm>
            <a:off x="898525" y="2005013"/>
            <a:ext cx="52879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На многих нетрадиционных уроках целесообразно использовать коллективные формы работы, которые имеют определенные преимущества перед индивидуальной и фронтальной формами и решают не только учебные, но и воспитательные задачи урока.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7249" y="2123228"/>
            <a:ext cx="45339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3011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Прямоугольник 48"/>
          <p:cNvSpPr>
            <a:spLocks noChangeArrowheads="1"/>
          </p:cNvSpPr>
          <p:nvPr/>
        </p:nvSpPr>
        <p:spPr bwMode="auto">
          <a:xfrm>
            <a:off x="1587500" y="2332038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6B327A"/>
                </a:solidFill>
              </a:rPr>
              <a:t>II. </a:t>
            </a:r>
            <a:r>
              <a:rPr lang="ru-RU" sz="2800" b="1">
                <a:solidFill>
                  <a:srgbClr val="6B327A"/>
                </a:solidFill>
              </a:rPr>
              <a:t>Организация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68350" y="3098800"/>
            <a:ext cx="63642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Написание сценария урока.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Распределение обязанностей между учителем и учащимися.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Подбор методов, средств обучения.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Разработка заданий и критериев их оценки.</a:t>
            </a:r>
          </a:p>
          <a:p>
            <a:pPr marL="457200" indent="-457200" eaLnBrk="1" hangingPunct="1">
              <a:buFont typeface="Garamond" pitchFamily="18" charset="0"/>
              <a:buAutoNum type="arabicPeriod"/>
            </a:pPr>
            <a:r>
              <a:rPr lang="ru-RU" sz="2400"/>
              <a:t>Разработка критериев оценки деятельности учащихся.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4035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Прямоугольник 48"/>
          <p:cNvSpPr>
            <a:spLocks noChangeArrowheads="1"/>
          </p:cNvSpPr>
          <p:nvPr/>
        </p:nvSpPr>
        <p:spPr bwMode="auto">
          <a:xfrm>
            <a:off x="1587500" y="2332038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6B327A"/>
                </a:solidFill>
              </a:rPr>
              <a:t>II. </a:t>
            </a:r>
            <a:r>
              <a:rPr lang="ru-RU" sz="2800" b="1">
                <a:solidFill>
                  <a:srgbClr val="6B327A"/>
                </a:solidFill>
              </a:rPr>
              <a:t>Организация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68350" y="297815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1. Написание сценария урока.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350" y="3473450"/>
            <a:ext cx="60960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Сценарий должен отражать следующие моменты: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 подробный план урока (с указанием целей урока);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инструкции по проведению каждого этапа урока;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список ролей участников (роли сразу распределяются между учащимися);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список реквизита;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подборка заданий с решениями и критерии их оценки;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критерии оценки деятельности учащихся;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вопросы для анализа урока.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2719388"/>
            <a:ext cx="1487488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/>
                <a:solidFill>
                  <a:srgbClr val="6B327A"/>
                </a:solidFill>
              </a:rPr>
              <a:t>Традиционный урок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679700" y="2760663"/>
            <a:ext cx="1447800" cy="819150"/>
          </a:xfrm>
          <a:custGeom>
            <a:avLst/>
            <a:gdLst>
              <a:gd name="connsiteX0" fmla="*/ 0 w 1651343"/>
              <a:gd name="connsiteY0" fmla="*/ 354169 h 1416675"/>
              <a:gd name="connsiteX1" fmla="*/ 943006 w 1651343"/>
              <a:gd name="connsiteY1" fmla="*/ 354169 h 1416675"/>
              <a:gd name="connsiteX2" fmla="*/ 943006 w 1651343"/>
              <a:gd name="connsiteY2" fmla="*/ 0 h 1416675"/>
              <a:gd name="connsiteX3" fmla="*/ 1651343 w 1651343"/>
              <a:gd name="connsiteY3" fmla="*/ 708338 h 1416675"/>
              <a:gd name="connsiteX4" fmla="*/ 943006 w 1651343"/>
              <a:gd name="connsiteY4" fmla="*/ 1416675 h 1416675"/>
              <a:gd name="connsiteX5" fmla="*/ 943006 w 1651343"/>
              <a:gd name="connsiteY5" fmla="*/ 1062506 h 1416675"/>
              <a:gd name="connsiteX6" fmla="*/ 0 w 1651343"/>
              <a:gd name="connsiteY6" fmla="*/ 1062506 h 1416675"/>
              <a:gd name="connsiteX7" fmla="*/ 0 w 1651343"/>
              <a:gd name="connsiteY7" fmla="*/ 354169 h 1416675"/>
              <a:gd name="connsiteX0" fmla="*/ 0 w 1651343"/>
              <a:gd name="connsiteY0" fmla="*/ 173695 h 1236201"/>
              <a:gd name="connsiteX1" fmla="*/ 943006 w 1651343"/>
              <a:gd name="connsiteY1" fmla="*/ 173695 h 1236201"/>
              <a:gd name="connsiteX2" fmla="*/ 930974 w 1651343"/>
              <a:gd name="connsiteY2" fmla="*/ 0 h 1236201"/>
              <a:gd name="connsiteX3" fmla="*/ 1651343 w 1651343"/>
              <a:gd name="connsiteY3" fmla="*/ 527864 h 1236201"/>
              <a:gd name="connsiteX4" fmla="*/ 943006 w 1651343"/>
              <a:gd name="connsiteY4" fmla="*/ 1236201 h 1236201"/>
              <a:gd name="connsiteX5" fmla="*/ 943006 w 1651343"/>
              <a:gd name="connsiteY5" fmla="*/ 882032 h 1236201"/>
              <a:gd name="connsiteX6" fmla="*/ 0 w 1651343"/>
              <a:gd name="connsiteY6" fmla="*/ 882032 h 1236201"/>
              <a:gd name="connsiteX7" fmla="*/ 0 w 1651343"/>
              <a:gd name="connsiteY7" fmla="*/ 173695 h 1236201"/>
              <a:gd name="connsiteX0" fmla="*/ 0 w 1651343"/>
              <a:gd name="connsiteY0" fmla="*/ 173695 h 1067759"/>
              <a:gd name="connsiteX1" fmla="*/ 943006 w 1651343"/>
              <a:gd name="connsiteY1" fmla="*/ 173695 h 1067759"/>
              <a:gd name="connsiteX2" fmla="*/ 930974 w 1651343"/>
              <a:gd name="connsiteY2" fmla="*/ 0 h 1067759"/>
              <a:gd name="connsiteX3" fmla="*/ 1651343 w 1651343"/>
              <a:gd name="connsiteY3" fmla="*/ 527864 h 1067759"/>
              <a:gd name="connsiteX4" fmla="*/ 943006 w 1651343"/>
              <a:gd name="connsiteY4" fmla="*/ 1067759 h 1067759"/>
              <a:gd name="connsiteX5" fmla="*/ 943006 w 1651343"/>
              <a:gd name="connsiteY5" fmla="*/ 882032 h 1067759"/>
              <a:gd name="connsiteX6" fmla="*/ 0 w 1651343"/>
              <a:gd name="connsiteY6" fmla="*/ 882032 h 1067759"/>
              <a:gd name="connsiteX7" fmla="*/ 0 w 1651343"/>
              <a:gd name="connsiteY7" fmla="*/ 173695 h 10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343" h="1067759">
                <a:moveTo>
                  <a:pt x="0" y="173695"/>
                </a:moveTo>
                <a:lnTo>
                  <a:pt x="943006" y="173695"/>
                </a:lnTo>
                <a:lnTo>
                  <a:pt x="930974" y="0"/>
                </a:lnTo>
                <a:lnTo>
                  <a:pt x="1651343" y="527864"/>
                </a:lnTo>
                <a:lnTo>
                  <a:pt x="943006" y="1067759"/>
                </a:lnTo>
                <a:lnTo>
                  <a:pt x="943006" y="882032"/>
                </a:lnTo>
                <a:lnTo>
                  <a:pt x="0" y="882032"/>
                </a:lnTo>
                <a:lnTo>
                  <a:pt x="0" y="17369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рассказ</a:t>
            </a:r>
          </a:p>
        </p:txBody>
      </p:sp>
      <p:sp>
        <p:nvSpPr>
          <p:cNvPr id="6" name="Стрелка вправо 4"/>
          <p:cNvSpPr/>
          <p:nvPr/>
        </p:nvSpPr>
        <p:spPr>
          <a:xfrm>
            <a:off x="2679700" y="3814763"/>
            <a:ext cx="1447800" cy="817562"/>
          </a:xfrm>
          <a:custGeom>
            <a:avLst/>
            <a:gdLst>
              <a:gd name="connsiteX0" fmla="*/ 0 w 1651343"/>
              <a:gd name="connsiteY0" fmla="*/ 354169 h 1416675"/>
              <a:gd name="connsiteX1" fmla="*/ 943006 w 1651343"/>
              <a:gd name="connsiteY1" fmla="*/ 354169 h 1416675"/>
              <a:gd name="connsiteX2" fmla="*/ 943006 w 1651343"/>
              <a:gd name="connsiteY2" fmla="*/ 0 h 1416675"/>
              <a:gd name="connsiteX3" fmla="*/ 1651343 w 1651343"/>
              <a:gd name="connsiteY3" fmla="*/ 708338 h 1416675"/>
              <a:gd name="connsiteX4" fmla="*/ 943006 w 1651343"/>
              <a:gd name="connsiteY4" fmla="*/ 1416675 h 1416675"/>
              <a:gd name="connsiteX5" fmla="*/ 943006 w 1651343"/>
              <a:gd name="connsiteY5" fmla="*/ 1062506 h 1416675"/>
              <a:gd name="connsiteX6" fmla="*/ 0 w 1651343"/>
              <a:gd name="connsiteY6" fmla="*/ 1062506 h 1416675"/>
              <a:gd name="connsiteX7" fmla="*/ 0 w 1651343"/>
              <a:gd name="connsiteY7" fmla="*/ 354169 h 1416675"/>
              <a:gd name="connsiteX0" fmla="*/ 0 w 1651343"/>
              <a:gd name="connsiteY0" fmla="*/ 173695 h 1236201"/>
              <a:gd name="connsiteX1" fmla="*/ 943006 w 1651343"/>
              <a:gd name="connsiteY1" fmla="*/ 173695 h 1236201"/>
              <a:gd name="connsiteX2" fmla="*/ 930974 w 1651343"/>
              <a:gd name="connsiteY2" fmla="*/ 0 h 1236201"/>
              <a:gd name="connsiteX3" fmla="*/ 1651343 w 1651343"/>
              <a:gd name="connsiteY3" fmla="*/ 527864 h 1236201"/>
              <a:gd name="connsiteX4" fmla="*/ 943006 w 1651343"/>
              <a:gd name="connsiteY4" fmla="*/ 1236201 h 1236201"/>
              <a:gd name="connsiteX5" fmla="*/ 943006 w 1651343"/>
              <a:gd name="connsiteY5" fmla="*/ 882032 h 1236201"/>
              <a:gd name="connsiteX6" fmla="*/ 0 w 1651343"/>
              <a:gd name="connsiteY6" fmla="*/ 882032 h 1236201"/>
              <a:gd name="connsiteX7" fmla="*/ 0 w 1651343"/>
              <a:gd name="connsiteY7" fmla="*/ 173695 h 1236201"/>
              <a:gd name="connsiteX0" fmla="*/ 0 w 1651343"/>
              <a:gd name="connsiteY0" fmla="*/ 173695 h 1067759"/>
              <a:gd name="connsiteX1" fmla="*/ 943006 w 1651343"/>
              <a:gd name="connsiteY1" fmla="*/ 173695 h 1067759"/>
              <a:gd name="connsiteX2" fmla="*/ 930974 w 1651343"/>
              <a:gd name="connsiteY2" fmla="*/ 0 h 1067759"/>
              <a:gd name="connsiteX3" fmla="*/ 1651343 w 1651343"/>
              <a:gd name="connsiteY3" fmla="*/ 527864 h 1067759"/>
              <a:gd name="connsiteX4" fmla="*/ 943006 w 1651343"/>
              <a:gd name="connsiteY4" fmla="*/ 1067759 h 1067759"/>
              <a:gd name="connsiteX5" fmla="*/ 943006 w 1651343"/>
              <a:gd name="connsiteY5" fmla="*/ 882032 h 1067759"/>
              <a:gd name="connsiteX6" fmla="*/ 0 w 1651343"/>
              <a:gd name="connsiteY6" fmla="*/ 882032 h 1067759"/>
              <a:gd name="connsiteX7" fmla="*/ 0 w 1651343"/>
              <a:gd name="connsiteY7" fmla="*/ 173695 h 10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343" h="1067759">
                <a:moveTo>
                  <a:pt x="0" y="173695"/>
                </a:moveTo>
                <a:lnTo>
                  <a:pt x="943006" y="173695"/>
                </a:lnTo>
                <a:lnTo>
                  <a:pt x="930974" y="0"/>
                </a:lnTo>
                <a:lnTo>
                  <a:pt x="1651343" y="527864"/>
                </a:lnTo>
                <a:lnTo>
                  <a:pt x="943006" y="1067759"/>
                </a:lnTo>
                <a:lnTo>
                  <a:pt x="943006" y="882032"/>
                </a:lnTo>
                <a:lnTo>
                  <a:pt x="0" y="882032"/>
                </a:lnTo>
                <a:lnTo>
                  <a:pt x="0" y="17369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лекция</a:t>
            </a:r>
          </a:p>
        </p:txBody>
      </p:sp>
      <p:sp>
        <p:nvSpPr>
          <p:cNvPr id="7" name="Стрелка вправо 4"/>
          <p:cNvSpPr/>
          <p:nvPr/>
        </p:nvSpPr>
        <p:spPr>
          <a:xfrm>
            <a:off x="2679700" y="4884738"/>
            <a:ext cx="1447800" cy="817562"/>
          </a:xfrm>
          <a:custGeom>
            <a:avLst/>
            <a:gdLst>
              <a:gd name="connsiteX0" fmla="*/ 0 w 1651343"/>
              <a:gd name="connsiteY0" fmla="*/ 354169 h 1416675"/>
              <a:gd name="connsiteX1" fmla="*/ 943006 w 1651343"/>
              <a:gd name="connsiteY1" fmla="*/ 354169 h 1416675"/>
              <a:gd name="connsiteX2" fmla="*/ 943006 w 1651343"/>
              <a:gd name="connsiteY2" fmla="*/ 0 h 1416675"/>
              <a:gd name="connsiteX3" fmla="*/ 1651343 w 1651343"/>
              <a:gd name="connsiteY3" fmla="*/ 708338 h 1416675"/>
              <a:gd name="connsiteX4" fmla="*/ 943006 w 1651343"/>
              <a:gd name="connsiteY4" fmla="*/ 1416675 h 1416675"/>
              <a:gd name="connsiteX5" fmla="*/ 943006 w 1651343"/>
              <a:gd name="connsiteY5" fmla="*/ 1062506 h 1416675"/>
              <a:gd name="connsiteX6" fmla="*/ 0 w 1651343"/>
              <a:gd name="connsiteY6" fmla="*/ 1062506 h 1416675"/>
              <a:gd name="connsiteX7" fmla="*/ 0 w 1651343"/>
              <a:gd name="connsiteY7" fmla="*/ 354169 h 1416675"/>
              <a:gd name="connsiteX0" fmla="*/ 0 w 1651343"/>
              <a:gd name="connsiteY0" fmla="*/ 173695 h 1236201"/>
              <a:gd name="connsiteX1" fmla="*/ 943006 w 1651343"/>
              <a:gd name="connsiteY1" fmla="*/ 173695 h 1236201"/>
              <a:gd name="connsiteX2" fmla="*/ 930974 w 1651343"/>
              <a:gd name="connsiteY2" fmla="*/ 0 h 1236201"/>
              <a:gd name="connsiteX3" fmla="*/ 1651343 w 1651343"/>
              <a:gd name="connsiteY3" fmla="*/ 527864 h 1236201"/>
              <a:gd name="connsiteX4" fmla="*/ 943006 w 1651343"/>
              <a:gd name="connsiteY4" fmla="*/ 1236201 h 1236201"/>
              <a:gd name="connsiteX5" fmla="*/ 943006 w 1651343"/>
              <a:gd name="connsiteY5" fmla="*/ 882032 h 1236201"/>
              <a:gd name="connsiteX6" fmla="*/ 0 w 1651343"/>
              <a:gd name="connsiteY6" fmla="*/ 882032 h 1236201"/>
              <a:gd name="connsiteX7" fmla="*/ 0 w 1651343"/>
              <a:gd name="connsiteY7" fmla="*/ 173695 h 1236201"/>
              <a:gd name="connsiteX0" fmla="*/ 0 w 1651343"/>
              <a:gd name="connsiteY0" fmla="*/ 173695 h 1067759"/>
              <a:gd name="connsiteX1" fmla="*/ 943006 w 1651343"/>
              <a:gd name="connsiteY1" fmla="*/ 173695 h 1067759"/>
              <a:gd name="connsiteX2" fmla="*/ 930974 w 1651343"/>
              <a:gd name="connsiteY2" fmla="*/ 0 h 1067759"/>
              <a:gd name="connsiteX3" fmla="*/ 1651343 w 1651343"/>
              <a:gd name="connsiteY3" fmla="*/ 527864 h 1067759"/>
              <a:gd name="connsiteX4" fmla="*/ 943006 w 1651343"/>
              <a:gd name="connsiteY4" fmla="*/ 1067759 h 1067759"/>
              <a:gd name="connsiteX5" fmla="*/ 943006 w 1651343"/>
              <a:gd name="connsiteY5" fmla="*/ 882032 h 1067759"/>
              <a:gd name="connsiteX6" fmla="*/ 0 w 1651343"/>
              <a:gd name="connsiteY6" fmla="*/ 882032 h 1067759"/>
              <a:gd name="connsiteX7" fmla="*/ 0 w 1651343"/>
              <a:gd name="connsiteY7" fmla="*/ 173695 h 10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343" h="1067759">
                <a:moveTo>
                  <a:pt x="0" y="173695"/>
                </a:moveTo>
                <a:lnTo>
                  <a:pt x="943006" y="173695"/>
                </a:lnTo>
                <a:lnTo>
                  <a:pt x="930974" y="0"/>
                </a:lnTo>
                <a:lnTo>
                  <a:pt x="1651343" y="527864"/>
                </a:lnTo>
                <a:lnTo>
                  <a:pt x="943006" y="1067759"/>
                </a:lnTo>
                <a:lnTo>
                  <a:pt x="943006" y="882032"/>
                </a:lnTo>
                <a:lnTo>
                  <a:pt x="0" y="882032"/>
                </a:lnTo>
                <a:lnTo>
                  <a:pt x="0" y="17369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беседа</a:t>
            </a:r>
          </a:p>
        </p:txBody>
      </p:sp>
      <p:sp>
        <p:nvSpPr>
          <p:cNvPr id="9" name="Стрелка вправо 4"/>
          <p:cNvSpPr/>
          <p:nvPr/>
        </p:nvSpPr>
        <p:spPr>
          <a:xfrm flipH="1">
            <a:off x="6493990" y="2823161"/>
            <a:ext cx="4879205" cy="763856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19000">
                <a:srgbClr val="FFFF66">
                  <a:tint val="44500"/>
                  <a:satMod val="160000"/>
                  <a:alpha val="22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воспроизводит информацию, сказанную учителем, в форме ответа</a:t>
            </a:r>
          </a:p>
        </p:txBody>
      </p:sp>
      <p:grpSp>
        <p:nvGrpSpPr>
          <p:cNvPr id="17418" name="Группа 13"/>
          <p:cNvGrpSpPr>
            <a:grpSpLocks/>
          </p:cNvGrpSpPr>
          <p:nvPr/>
        </p:nvGrpSpPr>
        <p:grpSpPr bwMode="auto">
          <a:xfrm>
            <a:off x="4487863" y="3024188"/>
            <a:ext cx="2006600" cy="2768600"/>
            <a:chOff x="4487779" y="2636975"/>
            <a:chExt cx="2006214" cy="3087307"/>
          </a:xfrm>
        </p:grpSpPr>
        <p:pic>
          <p:nvPicPr>
            <p:cNvPr id="17425" name="Рисунок 7"/>
            <p:cNvPicPr>
              <a:picLocks noChangeAspect="1"/>
            </p:cNvPicPr>
            <p:nvPr/>
          </p:nvPicPr>
          <p:blipFill>
            <a:blip r:embed="rId3" cstate="print"/>
            <a:srcRect b="22597"/>
            <a:stretch>
              <a:fillRect/>
            </a:stretch>
          </p:blipFill>
          <p:spPr bwMode="auto">
            <a:xfrm>
              <a:off x="4487779" y="2636975"/>
              <a:ext cx="2006214" cy="2512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Рисунок 12"/>
            <p:cNvPicPr>
              <a:picLocks noChangeAspect="1"/>
            </p:cNvPicPr>
            <p:nvPr/>
          </p:nvPicPr>
          <p:blipFill>
            <a:blip r:embed="rId4" cstate="print"/>
            <a:srcRect l="14662" t="66319" r="5022" b="5774"/>
            <a:stretch>
              <a:fillRect/>
            </a:stretch>
          </p:blipFill>
          <p:spPr bwMode="auto">
            <a:xfrm>
              <a:off x="4764504" y="4799375"/>
              <a:ext cx="1645267" cy="92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Стрелка вправо 4"/>
          <p:cNvSpPr/>
          <p:nvPr/>
        </p:nvSpPr>
        <p:spPr>
          <a:xfrm>
            <a:off x="6508292" y="3840023"/>
            <a:ext cx="4879205" cy="766573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23000">
                <a:srgbClr val="FFFFB2">
                  <a:alpha val="39000"/>
                  <a:lumMod val="77000"/>
                  <a:lumOff val="23000"/>
                </a:srgbClr>
              </a:gs>
              <a:gs pos="15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приводит пример на применение полученных знаний</a:t>
            </a:r>
          </a:p>
        </p:txBody>
      </p:sp>
      <p:sp>
        <p:nvSpPr>
          <p:cNvPr id="18" name="Стрелка вправо 4"/>
          <p:cNvSpPr/>
          <p:nvPr/>
        </p:nvSpPr>
        <p:spPr>
          <a:xfrm flipH="1">
            <a:off x="6493990" y="4863641"/>
            <a:ext cx="4893507" cy="793412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  <a:alpha val="18000"/>
                  <a:lumMod val="95000"/>
                </a:srgbClr>
              </a:gs>
              <a:gs pos="19000">
                <a:srgbClr val="FFFF66">
                  <a:tint val="44500"/>
                  <a:satMod val="160000"/>
                </a:srgbClr>
              </a:gs>
              <a:gs pos="34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использует информацию для решения учебных задач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5059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Прямоугольник 48"/>
          <p:cNvSpPr>
            <a:spLocks noChangeArrowheads="1"/>
          </p:cNvSpPr>
          <p:nvPr/>
        </p:nvSpPr>
        <p:spPr bwMode="auto">
          <a:xfrm>
            <a:off x="1587500" y="2332038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6B327A"/>
                </a:solidFill>
              </a:rPr>
              <a:t>II. </a:t>
            </a:r>
            <a:r>
              <a:rPr lang="ru-RU" sz="2800" b="1">
                <a:solidFill>
                  <a:srgbClr val="6B327A"/>
                </a:solidFill>
              </a:rPr>
              <a:t>Организация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68350" y="30988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4. Разработка заданий</a:t>
            </a:r>
            <a:endParaRPr lang="ru-RU" sz="240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68350" y="3656013"/>
            <a:ext cx="6096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Задания для нетрадиционного урока учитель может подбирать как самостоятельно, так и совместно с учащимися (например, когда они готовят задания друг для друга). </a:t>
            </a:r>
          </a:p>
          <a:p>
            <a:pPr eaLnBrk="1" hangingPunct="1"/>
            <a:r>
              <a:rPr lang="ru-RU"/>
              <a:t>Задания должны иметь различный уровень сложности, быть занимательными, поучительными, иметь практическую значимость и межпредметное содержание.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0650" y="2030413"/>
            <a:ext cx="12112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6083" name="Picture 2" descr="Картинки по запросу стол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38" y="32829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4" cstate="print"/>
          <a:srcRect l="-4622" r="18343"/>
          <a:stretch>
            <a:fillRect/>
          </a:stretch>
        </p:blipFill>
        <p:spPr bwMode="auto">
          <a:xfrm>
            <a:off x="6864350" y="642938"/>
            <a:ext cx="45418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64421" t="86501" r="13995"/>
          <a:stretch>
            <a:fillRect/>
          </a:stretch>
        </p:blipFill>
        <p:spPr bwMode="auto">
          <a:xfrm rot="-1473743">
            <a:off x="6765925" y="37909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6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6" descr="Картинки по запросу глоб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488" y="3235325"/>
            <a:ext cx="6619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8" descr="Картинки по запросу книг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1463" y="3705225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Прямоугольник 48"/>
          <p:cNvSpPr>
            <a:spLocks noChangeArrowheads="1"/>
          </p:cNvSpPr>
          <p:nvPr/>
        </p:nvSpPr>
        <p:spPr bwMode="auto">
          <a:xfrm>
            <a:off x="1587500" y="2332038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6B327A"/>
                </a:solidFill>
              </a:rPr>
              <a:t>II. </a:t>
            </a:r>
            <a:r>
              <a:rPr lang="ru-RU" sz="2800" b="1">
                <a:solidFill>
                  <a:srgbClr val="6B327A"/>
                </a:solidFill>
              </a:rPr>
              <a:t>Организация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68350" y="2835275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4. Разработка критериев оценки</a:t>
            </a:r>
            <a:r>
              <a:rPr lang="ru-RU" sz="2400"/>
              <a:t> </a:t>
            </a:r>
            <a:r>
              <a:rPr lang="ru-RU" sz="2400" b="1"/>
              <a:t>заданий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9913" y="3297238"/>
            <a:ext cx="7031037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разрабатываются учителем или совместно учителем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 учениками;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объявляются до  начала урока;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могут быть различны при разных видах и формах учебной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работы;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итоговая оценка обычно складывается из оценки работы на подготовительном этапе и оценки работы на уроке;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 выставляет отметку учитель или сами учащиеся.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2" cstate="print"/>
          <a:srcRect l="-4622" r="18343"/>
          <a:stretch>
            <a:fillRect/>
          </a:stretch>
        </p:blipFill>
        <p:spPr bwMode="auto">
          <a:xfrm>
            <a:off x="6827838" y="606425"/>
            <a:ext cx="454342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163" y="2133600"/>
            <a:ext cx="2120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21608" r="59993" b="85095"/>
          <a:stretch>
            <a:fillRect/>
          </a:stretch>
        </p:blipFill>
        <p:spPr bwMode="auto">
          <a:xfrm>
            <a:off x="8058150" y="4049713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19839" t="43684" r="62823" b="41411"/>
          <a:stretch>
            <a:fillRect/>
          </a:stretch>
        </p:blipFill>
        <p:spPr bwMode="auto">
          <a:xfrm rot="1758291">
            <a:off x="10417175" y="3924300"/>
            <a:ext cx="542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64421" t="86501" r="13995"/>
          <a:stretch>
            <a:fillRect/>
          </a:stretch>
        </p:blipFill>
        <p:spPr bwMode="auto">
          <a:xfrm rot="-1473743">
            <a:off x="7096125" y="4684713"/>
            <a:ext cx="733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36075" t="14021" r="43404" b="70062"/>
          <a:stretch>
            <a:fillRect/>
          </a:stretch>
        </p:blipFill>
        <p:spPr bwMode="auto">
          <a:xfrm rot="-2464644">
            <a:off x="9342438" y="4730750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19485" t="29179" r="62115" b="55409"/>
          <a:stretch>
            <a:fillRect/>
          </a:stretch>
        </p:blipFill>
        <p:spPr bwMode="auto">
          <a:xfrm rot="1773121">
            <a:off x="10814050" y="2843213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Прямоугольник 48"/>
          <p:cNvSpPr>
            <a:spLocks noChangeArrowheads="1"/>
          </p:cNvSpPr>
          <p:nvPr/>
        </p:nvSpPr>
        <p:spPr bwMode="auto">
          <a:xfrm>
            <a:off x="1587500" y="2332038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6B327A"/>
                </a:solidFill>
              </a:rPr>
              <a:t>IV. </a:t>
            </a:r>
            <a:r>
              <a:rPr lang="ru-RU" sz="2800" b="1">
                <a:solidFill>
                  <a:srgbClr val="6B327A"/>
                </a:solidFill>
              </a:rPr>
              <a:t>Анализ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47115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19839" t="43684" r="62823" b="41411"/>
          <a:stretch>
            <a:fillRect/>
          </a:stretch>
        </p:blipFill>
        <p:spPr bwMode="auto">
          <a:xfrm rot="1758291">
            <a:off x="6778625" y="3594100"/>
            <a:ext cx="5445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36075" t="14021" r="43404" b="70062"/>
          <a:stretch>
            <a:fillRect/>
          </a:stretch>
        </p:blipFill>
        <p:spPr bwMode="auto">
          <a:xfrm rot="-2464644">
            <a:off x="5373688" y="5173663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4" cstate="print"/>
          <a:srcRect l="19485" t="29179" r="62115" b="55409"/>
          <a:stretch>
            <a:fillRect/>
          </a:stretch>
        </p:blipFill>
        <p:spPr bwMode="auto">
          <a:xfrm rot="1773121">
            <a:off x="6426200" y="5475288"/>
            <a:ext cx="454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18" name="Группа 3"/>
          <p:cNvGrpSpPr>
            <a:grpSpLocks/>
          </p:cNvGrpSpPr>
          <p:nvPr/>
        </p:nvGrpSpPr>
        <p:grpSpPr bwMode="auto">
          <a:xfrm flipH="1">
            <a:off x="806450" y="3265488"/>
            <a:ext cx="1944688" cy="3197225"/>
            <a:chOff x="3461236" y="2639250"/>
            <a:chExt cx="1945335" cy="319686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4155205" y="2639250"/>
              <a:ext cx="1211665" cy="25032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123" name="Picture 2" descr="Картинки по запросу стол 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461236" y="3890782"/>
              <a:ext cx="1945335" cy="1945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6" descr="Картинки по запросу глобус 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72956" y="3946011"/>
              <a:ext cx="662798" cy="66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8" descr="Картинки по запросу книга 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1737" y="4415616"/>
              <a:ext cx="562559" cy="38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Скругленная прямоугольная выноска 4"/>
          <p:cNvSpPr/>
          <p:nvPr/>
        </p:nvSpPr>
        <p:spPr>
          <a:xfrm>
            <a:off x="2317750" y="3003550"/>
            <a:ext cx="3775075" cy="830263"/>
          </a:xfrm>
          <a:custGeom>
            <a:avLst/>
            <a:gdLst>
              <a:gd name="connsiteX0" fmla="*/ 0 w 3773806"/>
              <a:gd name="connsiteY0" fmla="*/ 102110 h 612648"/>
              <a:gd name="connsiteX1" fmla="*/ 102110 w 3773806"/>
              <a:gd name="connsiteY1" fmla="*/ 0 h 612648"/>
              <a:gd name="connsiteX2" fmla="*/ 628968 w 3773806"/>
              <a:gd name="connsiteY2" fmla="*/ 0 h 612648"/>
              <a:gd name="connsiteX3" fmla="*/ 628968 w 3773806"/>
              <a:gd name="connsiteY3" fmla="*/ 0 h 612648"/>
              <a:gd name="connsiteX4" fmla="*/ 1572419 w 3773806"/>
              <a:gd name="connsiteY4" fmla="*/ 0 h 612648"/>
              <a:gd name="connsiteX5" fmla="*/ 3671696 w 3773806"/>
              <a:gd name="connsiteY5" fmla="*/ 0 h 612648"/>
              <a:gd name="connsiteX6" fmla="*/ 3773806 w 3773806"/>
              <a:gd name="connsiteY6" fmla="*/ 102110 h 612648"/>
              <a:gd name="connsiteX7" fmla="*/ 3773806 w 3773806"/>
              <a:gd name="connsiteY7" fmla="*/ 357378 h 612648"/>
              <a:gd name="connsiteX8" fmla="*/ 3773806 w 3773806"/>
              <a:gd name="connsiteY8" fmla="*/ 357378 h 612648"/>
              <a:gd name="connsiteX9" fmla="*/ 3773806 w 3773806"/>
              <a:gd name="connsiteY9" fmla="*/ 510540 h 612648"/>
              <a:gd name="connsiteX10" fmla="*/ 3773806 w 3773806"/>
              <a:gd name="connsiteY10" fmla="*/ 510538 h 612648"/>
              <a:gd name="connsiteX11" fmla="*/ 3671696 w 3773806"/>
              <a:gd name="connsiteY11" fmla="*/ 612648 h 612648"/>
              <a:gd name="connsiteX12" fmla="*/ 1572419 w 3773806"/>
              <a:gd name="connsiteY12" fmla="*/ 612648 h 612648"/>
              <a:gd name="connsiteX13" fmla="*/ 1100706 w 3773806"/>
              <a:gd name="connsiteY13" fmla="*/ 689229 h 612648"/>
              <a:gd name="connsiteX14" fmla="*/ 628968 w 3773806"/>
              <a:gd name="connsiteY14" fmla="*/ 612648 h 612648"/>
              <a:gd name="connsiteX15" fmla="*/ 102110 w 3773806"/>
              <a:gd name="connsiteY15" fmla="*/ 612648 h 612648"/>
              <a:gd name="connsiteX16" fmla="*/ 0 w 3773806"/>
              <a:gd name="connsiteY16" fmla="*/ 510538 h 612648"/>
              <a:gd name="connsiteX17" fmla="*/ 0 w 3773806"/>
              <a:gd name="connsiteY17" fmla="*/ 510540 h 612648"/>
              <a:gd name="connsiteX18" fmla="*/ 0 w 3773806"/>
              <a:gd name="connsiteY18" fmla="*/ 357378 h 612648"/>
              <a:gd name="connsiteX19" fmla="*/ 0 w 3773806"/>
              <a:gd name="connsiteY19" fmla="*/ 357378 h 612648"/>
              <a:gd name="connsiteX20" fmla="*/ 0 w 3773806"/>
              <a:gd name="connsiteY20" fmla="*/ 102110 h 612648"/>
              <a:gd name="connsiteX0" fmla="*/ 0 w 3773806"/>
              <a:gd name="connsiteY0" fmla="*/ 102110 h 831733"/>
              <a:gd name="connsiteX1" fmla="*/ 102110 w 3773806"/>
              <a:gd name="connsiteY1" fmla="*/ 0 h 831733"/>
              <a:gd name="connsiteX2" fmla="*/ 628968 w 3773806"/>
              <a:gd name="connsiteY2" fmla="*/ 0 h 831733"/>
              <a:gd name="connsiteX3" fmla="*/ 628968 w 3773806"/>
              <a:gd name="connsiteY3" fmla="*/ 0 h 831733"/>
              <a:gd name="connsiteX4" fmla="*/ 1572419 w 3773806"/>
              <a:gd name="connsiteY4" fmla="*/ 0 h 831733"/>
              <a:gd name="connsiteX5" fmla="*/ 3671696 w 3773806"/>
              <a:gd name="connsiteY5" fmla="*/ 0 h 831733"/>
              <a:gd name="connsiteX6" fmla="*/ 3773806 w 3773806"/>
              <a:gd name="connsiteY6" fmla="*/ 102110 h 831733"/>
              <a:gd name="connsiteX7" fmla="*/ 3773806 w 3773806"/>
              <a:gd name="connsiteY7" fmla="*/ 357378 h 831733"/>
              <a:gd name="connsiteX8" fmla="*/ 3773806 w 3773806"/>
              <a:gd name="connsiteY8" fmla="*/ 357378 h 831733"/>
              <a:gd name="connsiteX9" fmla="*/ 3773806 w 3773806"/>
              <a:gd name="connsiteY9" fmla="*/ 510540 h 831733"/>
              <a:gd name="connsiteX10" fmla="*/ 3773806 w 3773806"/>
              <a:gd name="connsiteY10" fmla="*/ 510538 h 831733"/>
              <a:gd name="connsiteX11" fmla="*/ 3671696 w 3773806"/>
              <a:gd name="connsiteY11" fmla="*/ 612648 h 831733"/>
              <a:gd name="connsiteX12" fmla="*/ 1572419 w 3773806"/>
              <a:gd name="connsiteY12" fmla="*/ 612648 h 831733"/>
              <a:gd name="connsiteX13" fmla="*/ 316935 w 3773806"/>
              <a:gd name="connsiteY13" fmla="*/ 831733 h 831733"/>
              <a:gd name="connsiteX14" fmla="*/ 628968 w 3773806"/>
              <a:gd name="connsiteY14" fmla="*/ 612648 h 831733"/>
              <a:gd name="connsiteX15" fmla="*/ 102110 w 3773806"/>
              <a:gd name="connsiteY15" fmla="*/ 612648 h 831733"/>
              <a:gd name="connsiteX16" fmla="*/ 0 w 3773806"/>
              <a:gd name="connsiteY16" fmla="*/ 510538 h 831733"/>
              <a:gd name="connsiteX17" fmla="*/ 0 w 3773806"/>
              <a:gd name="connsiteY17" fmla="*/ 510540 h 831733"/>
              <a:gd name="connsiteX18" fmla="*/ 0 w 3773806"/>
              <a:gd name="connsiteY18" fmla="*/ 357378 h 831733"/>
              <a:gd name="connsiteX19" fmla="*/ 0 w 3773806"/>
              <a:gd name="connsiteY19" fmla="*/ 357378 h 831733"/>
              <a:gd name="connsiteX20" fmla="*/ 0 w 3773806"/>
              <a:gd name="connsiteY20" fmla="*/ 102110 h 83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73806" h="831733">
                <a:moveTo>
                  <a:pt x="0" y="102110"/>
                </a:moveTo>
                <a:cubicBezTo>
                  <a:pt x="0" y="45716"/>
                  <a:pt x="45716" y="0"/>
                  <a:pt x="102110" y="0"/>
                </a:cubicBezTo>
                <a:lnTo>
                  <a:pt x="628968" y="0"/>
                </a:lnTo>
                <a:lnTo>
                  <a:pt x="628968" y="0"/>
                </a:lnTo>
                <a:lnTo>
                  <a:pt x="1572419" y="0"/>
                </a:lnTo>
                <a:lnTo>
                  <a:pt x="3671696" y="0"/>
                </a:lnTo>
                <a:cubicBezTo>
                  <a:pt x="3728090" y="0"/>
                  <a:pt x="3773806" y="45716"/>
                  <a:pt x="3773806" y="102110"/>
                </a:cubicBezTo>
                <a:lnTo>
                  <a:pt x="3773806" y="357378"/>
                </a:lnTo>
                <a:lnTo>
                  <a:pt x="3773806" y="357378"/>
                </a:lnTo>
                <a:lnTo>
                  <a:pt x="3773806" y="510540"/>
                </a:lnTo>
                <a:lnTo>
                  <a:pt x="3773806" y="510538"/>
                </a:lnTo>
                <a:cubicBezTo>
                  <a:pt x="3773806" y="566932"/>
                  <a:pt x="3728090" y="612648"/>
                  <a:pt x="3671696" y="612648"/>
                </a:cubicBezTo>
                <a:lnTo>
                  <a:pt x="1572419" y="612648"/>
                </a:lnTo>
                <a:lnTo>
                  <a:pt x="316935" y="831733"/>
                </a:lnTo>
                <a:lnTo>
                  <a:pt x="628968" y="612648"/>
                </a:lnTo>
                <a:lnTo>
                  <a:pt x="102110" y="612648"/>
                </a:lnTo>
                <a:cubicBezTo>
                  <a:pt x="45716" y="612648"/>
                  <a:pt x="0" y="566932"/>
                  <a:pt x="0" y="510538"/>
                </a:cubicBezTo>
                <a:lnTo>
                  <a:pt x="0" y="510540"/>
                </a:lnTo>
                <a:lnTo>
                  <a:pt x="0" y="357378"/>
                </a:lnTo>
                <a:lnTo>
                  <a:pt x="0" y="357378"/>
                </a:lnTo>
                <a:lnTo>
                  <a:pt x="0" y="10211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Что получилось, а что нет?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Скругленная прямоугольная выноска 4"/>
          <p:cNvSpPr/>
          <p:nvPr/>
        </p:nvSpPr>
        <p:spPr>
          <a:xfrm>
            <a:off x="2879725" y="4200525"/>
            <a:ext cx="3773488" cy="831850"/>
          </a:xfrm>
          <a:custGeom>
            <a:avLst/>
            <a:gdLst>
              <a:gd name="connsiteX0" fmla="*/ 0 w 3773806"/>
              <a:gd name="connsiteY0" fmla="*/ 102110 h 612648"/>
              <a:gd name="connsiteX1" fmla="*/ 102110 w 3773806"/>
              <a:gd name="connsiteY1" fmla="*/ 0 h 612648"/>
              <a:gd name="connsiteX2" fmla="*/ 628968 w 3773806"/>
              <a:gd name="connsiteY2" fmla="*/ 0 h 612648"/>
              <a:gd name="connsiteX3" fmla="*/ 628968 w 3773806"/>
              <a:gd name="connsiteY3" fmla="*/ 0 h 612648"/>
              <a:gd name="connsiteX4" fmla="*/ 1572419 w 3773806"/>
              <a:gd name="connsiteY4" fmla="*/ 0 h 612648"/>
              <a:gd name="connsiteX5" fmla="*/ 3671696 w 3773806"/>
              <a:gd name="connsiteY5" fmla="*/ 0 h 612648"/>
              <a:gd name="connsiteX6" fmla="*/ 3773806 w 3773806"/>
              <a:gd name="connsiteY6" fmla="*/ 102110 h 612648"/>
              <a:gd name="connsiteX7" fmla="*/ 3773806 w 3773806"/>
              <a:gd name="connsiteY7" fmla="*/ 357378 h 612648"/>
              <a:gd name="connsiteX8" fmla="*/ 3773806 w 3773806"/>
              <a:gd name="connsiteY8" fmla="*/ 357378 h 612648"/>
              <a:gd name="connsiteX9" fmla="*/ 3773806 w 3773806"/>
              <a:gd name="connsiteY9" fmla="*/ 510540 h 612648"/>
              <a:gd name="connsiteX10" fmla="*/ 3773806 w 3773806"/>
              <a:gd name="connsiteY10" fmla="*/ 510538 h 612648"/>
              <a:gd name="connsiteX11" fmla="*/ 3671696 w 3773806"/>
              <a:gd name="connsiteY11" fmla="*/ 612648 h 612648"/>
              <a:gd name="connsiteX12" fmla="*/ 1572419 w 3773806"/>
              <a:gd name="connsiteY12" fmla="*/ 612648 h 612648"/>
              <a:gd name="connsiteX13" fmla="*/ 1100706 w 3773806"/>
              <a:gd name="connsiteY13" fmla="*/ 689229 h 612648"/>
              <a:gd name="connsiteX14" fmla="*/ 628968 w 3773806"/>
              <a:gd name="connsiteY14" fmla="*/ 612648 h 612648"/>
              <a:gd name="connsiteX15" fmla="*/ 102110 w 3773806"/>
              <a:gd name="connsiteY15" fmla="*/ 612648 h 612648"/>
              <a:gd name="connsiteX16" fmla="*/ 0 w 3773806"/>
              <a:gd name="connsiteY16" fmla="*/ 510538 h 612648"/>
              <a:gd name="connsiteX17" fmla="*/ 0 w 3773806"/>
              <a:gd name="connsiteY17" fmla="*/ 510540 h 612648"/>
              <a:gd name="connsiteX18" fmla="*/ 0 w 3773806"/>
              <a:gd name="connsiteY18" fmla="*/ 357378 h 612648"/>
              <a:gd name="connsiteX19" fmla="*/ 0 w 3773806"/>
              <a:gd name="connsiteY19" fmla="*/ 357378 h 612648"/>
              <a:gd name="connsiteX20" fmla="*/ 0 w 3773806"/>
              <a:gd name="connsiteY20" fmla="*/ 102110 h 612648"/>
              <a:gd name="connsiteX0" fmla="*/ 0 w 3773806"/>
              <a:gd name="connsiteY0" fmla="*/ 102110 h 831733"/>
              <a:gd name="connsiteX1" fmla="*/ 102110 w 3773806"/>
              <a:gd name="connsiteY1" fmla="*/ 0 h 831733"/>
              <a:gd name="connsiteX2" fmla="*/ 628968 w 3773806"/>
              <a:gd name="connsiteY2" fmla="*/ 0 h 831733"/>
              <a:gd name="connsiteX3" fmla="*/ 628968 w 3773806"/>
              <a:gd name="connsiteY3" fmla="*/ 0 h 831733"/>
              <a:gd name="connsiteX4" fmla="*/ 1572419 w 3773806"/>
              <a:gd name="connsiteY4" fmla="*/ 0 h 831733"/>
              <a:gd name="connsiteX5" fmla="*/ 3671696 w 3773806"/>
              <a:gd name="connsiteY5" fmla="*/ 0 h 831733"/>
              <a:gd name="connsiteX6" fmla="*/ 3773806 w 3773806"/>
              <a:gd name="connsiteY6" fmla="*/ 102110 h 831733"/>
              <a:gd name="connsiteX7" fmla="*/ 3773806 w 3773806"/>
              <a:gd name="connsiteY7" fmla="*/ 357378 h 831733"/>
              <a:gd name="connsiteX8" fmla="*/ 3773806 w 3773806"/>
              <a:gd name="connsiteY8" fmla="*/ 357378 h 831733"/>
              <a:gd name="connsiteX9" fmla="*/ 3773806 w 3773806"/>
              <a:gd name="connsiteY9" fmla="*/ 510540 h 831733"/>
              <a:gd name="connsiteX10" fmla="*/ 3773806 w 3773806"/>
              <a:gd name="connsiteY10" fmla="*/ 510538 h 831733"/>
              <a:gd name="connsiteX11" fmla="*/ 3671696 w 3773806"/>
              <a:gd name="connsiteY11" fmla="*/ 612648 h 831733"/>
              <a:gd name="connsiteX12" fmla="*/ 1572419 w 3773806"/>
              <a:gd name="connsiteY12" fmla="*/ 612648 h 831733"/>
              <a:gd name="connsiteX13" fmla="*/ 316935 w 3773806"/>
              <a:gd name="connsiteY13" fmla="*/ 831733 h 831733"/>
              <a:gd name="connsiteX14" fmla="*/ 628968 w 3773806"/>
              <a:gd name="connsiteY14" fmla="*/ 612648 h 831733"/>
              <a:gd name="connsiteX15" fmla="*/ 102110 w 3773806"/>
              <a:gd name="connsiteY15" fmla="*/ 612648 h 831733"/>
              <a:gd name="connsiteX16" fmla="*/ 0 w 3773806"/>
              <a:gd name="connsiteY16" fmla="*/ 510538 h 831733"/>
              <a:gd name="connsiteX17" fmla="*/ 0 w 3773806"/>
              <a:gd name="connsiteY17" fmla="*/ 510540 h 831733"/>
              <a:gd name="connsiteX18" fmla="*/ 0 w 3773806"/>
              <a:gd name="connsiteY18" fmla="*/ 357378 h 831733"/>
              <a:gd name="connsiteX19" fmla="*/ 0 w 3773806"/>
              <a:gd name="connsiteY19" fmla="*/ 357378 h 831733"/>
              <a:gd name="connsiteX20" fmla="*/ 0 w 3773806"/>
              <a:gd name="connsiteY20" fmla="*/ 102110 h 83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73806" h="831733">
                <a:moveTo>
                  <a:pt x="0" y="102110"/>
                </a:moveTo>
                <a:cubicBezTo>
                  <a:pt x="0" y="45716"/>
                  <a:pt x="45716" y="0"/>
                  <a:pt x="102110" y="0"/>
                </a:cubicBezTo>
                <a:lnTo>
                  <a:pt x="628968" y="0"/>
                </a:lnTo>
                <a:lnTo>
                  <a:pt x="628968" y="0"/>
                </a:lnTo>
                <a:lnTo>
                  <a:pt x="1572419" y="0"/>
                </a:lnTo>
                <a:lnTo>
                  <a:pt x="3671696" y="0"/>
                </a:lnTo>
                <a:cubicBezTo>
                  <a:pt x="3728090" y="0"/>
                  <a:pt x="3773806" y="45716"/>
                  <a:pt x="3773806" y="102110"/>
                </a:cubicBezTo>
                <a:lnTo>
                  <a:pt x="3773806" y="357378"/>
                </a:lnTo>
                <a:lnTo>
                  <a:pt x="3773806" y="357378"/>
                </a:lnTo>
                <a:lnTo>
                  <a:pt x="3773806" y="510540"/>
                </a:lnTo>
                <a:lnTo>
                  <a:pt x="3773806" y="510538"/>
                </a:lnTo>
                <a:cubicBezTo>
                  <a:pt x="3773806" y="566932"/>
                  <a:pt x="3728090" y="612648"/>
                  <a:pt x="3671696" y="612648"/>
                </a:cubicBezTo>
                <a:lnTo>
                  <a:pt x="1572419" y="612648"/>
                </a:lnTo>
                <a:lnTo>
                  <a:pt x="316935" y="831733"/>
                </a:lnTo>
                <a:lnTo>
                  <a:pt x="628968" y="612648"/>
                </a:lnTo>
                <a:lnTo>
                  <a:pt x="102110" y="612648"/>
                </a:lnTo>
                <a:cubicBezTo>
                  <a:pt x="45716" y="612648"/>
                  <a:pt x="0" y="566932"/>
                  <a:pt x="0" y="510538"/>
                </a:cubicBezTo>
                <a:lnTo>
                  <a:pt x="0" y="510540"/>
                </a:lnTo>
                <a:lnTo>
                  <a:pt x="0" y="357378"/>
                </a:lnTo>
                <a:lnTo>
                  <a:pt x="0" y="357378"/>
                </a:lnTo>
                <a:lnTo>
                  <a:pt x="0" y="10211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В чём причина неудач?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7121" name="Picture 2" descr="E:\изображения\Camera Roll\0_99af9_3fba79cf_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0750" y="2260600"/>
            <a:ext cx="22606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Картинки по запросу алфавит пнг"/>
          <p:cNvPicPr>
            <a:picLocks noChangeAspect="1" noChangeArrowheads="1"/>
          </p:cNvPicPr>
          <p:nvPr/>
        </p:nvPicPr>
        <p:blipFill>
          <a:blip r:embed="rId2" cstate="print"/>
          <a:srcRect l="21608" r="59993" b="85095"/>
          <a:stretch>
            <a:fillRect/>
          </a:stretch>
        </p:blipFill>
        <p:spPr bwMode="auto">
          <a:xfrm>
            <a:off x="719138" y="3563938"/>
            <a:ext cx="6254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2" cstate="print"/>
          <a:srcRect l="64421" t="86501" r="13995"/>
          <a:stretch>
            <a:fillRect/>
          </a:stretch>
        </p:blipFill>
        <p:spPr bwMode="auto">
          <a:xfrm rot="-1473743">
            <a:off x="509588" y="5073650"/>
            <a:ext cx="7334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2" cstate="print"/>
          <a:srcRect l="36075" t="14021" r="43404" b="70062"/>
          <a:stretch>
            <a:fillRect/>
          </a:stretch>
        </p:blipFill>
        <p:spPr bwMode="auto">
          <a:xfrm rot="-2464644">
            <a:off x="5072063" y="4672013"/>
            <a:ext cx="5826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Прямоугольник 48"/>
          <p:cNvSpPr>
            <a:spLocks noChangeArrowheads="1"/>
          </p:cNvSpPr>
          <p:nvPr/>
        </p:nvSpPr>
        <p:spPr bwMode="auto">
          <a:xfrm>
            <a:off x="1587500" y="2332038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6B327A"/>
                </a:solidFill>
              </a:rPr>
              <a:t>IV. </a:t>
            </a:r>
            <a:r>
              <a:rPr lang="ru-RU" sz="2800" b="1">
                <a:solidFill>
                  <a:srgbClr val="6B327A"/>
                </a:solidFill>
              </a:rPr>
              <a:t>Анализ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63550" y="498475"/>
            <a:ext cx="5303838" cy="1735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B327A"/>
                </a:solidFill>
              </a:rPr>
              <a:t>Этапы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подготовки и проведения нетрадиционного урока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48135" name="Picture 10" descr="Картинки по запросу алфавит пнг"/>
          <p:cNvPicPr>
            <a:picLocks noChangeAspect="1" noChangeArrowheads="1"/>
          </p:cNvPicPr>
          <p:nvPr/>
        </p:nvPicPr>
        <p:blipFill>
          <a:blip r:embed="rId2" cstate="print"/>
          <a:srcRect l="19485" t="29179" r="62115" b="55409"/>
          <a:stretch>
            <a:fillRect/>
          </a:stretch>
        </p:blipFill>
        <p:spPr bwMode="auto">
          <a:xfrm rot="1773121">
            <a:off x="5037138" y="2932113"/>
            <a:ext cx="4556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Картинки по запросу алфавит пнг"/>
          <p:cNvPicPr>
            <a:picLocks noChangeAspect="1" noChangeArrowheads="1"/>
          </p:cNvPicPr>
          <p:nvPr/>
        </p:nvPicPr>
        <p:blipFill>
          <a:blip r:embed="rId2" cstate="print"/>
          <a:srcRect l="19839" t="43684" r="62823" b="41411"/>
          <a:stretch>
            <a:fillRect/>
          </a:stretch>
        </p:blipFill>
        <p:spPr bwMode="auto">
          <a:xfrm rot="1758291">
            <a:off x="2859088" y="5368925"/>
            <a:ext cx="5445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2" descr="Картинки по запросу алфавит пнг"/>
          <p:cNvPicPr>
            <a:picLocks noChangeAspect="1" noChangeArrowheads="1"/>
          </p:cNvPicPr>
          <p:nvPr/>
        </p:nvPicPr>
        <p:blipFill>
          <a:blip r:embed="rId2" cstate="print"/>
          <a:srcRect l="36075" t="14021" r="43404" b="70062"/>
          <a:stretch>
            <a:fillRect/>
          </a:stretch>
        </p:blipFill>
        <p:spPr bwMode="auto">
          <a:xfrm rot="-2464644">
            <a:off x="1479550" y="5508625"/>
            <a:ext cx="5826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6210300" y="1011238"/>
            <a:ext cx="5356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 проводить анализ урока можно в разных формах: </a:t>
            </a:r>
          </a:p>
          <a:p>
            <a:pPr marL="285750" indent="-285750" eaLnBrk="1" hangingPunct="1">
              <a:buFontTx/>
              <a:buChar char="-"/>
            </a:pPr>
            <a:r>
              <a:rPr lang="ru-RU"/>
              <a:t>устно коллективно (учащиеся садятся кругом и поочередно высказывают свои впечатления, пожелания, замечания и т. д.); </a:t>
            </a:r>
          </a:p>
          <a:p>
            <a:pPr marL="285750" indent="-285750" eaLnBrk="1" hangingPunct="1">
              <a:buFontTx/>
              <a:buChar char="-"/>
            </a:pPr>
            <a:r>
              <a:rPr lang="ru-RU"/>
              <a:t>устно выборочно (один из членов группы высказывает мнение группы о прошедшем уроке); </a:t>
            </a:r>
          </a:p>
          <a:p>
            <a:pPr marL="285750" indent="-285750" eaLnBrk="1" hangingPunct="1">
              <a:buFontTx/>
              <a:buChar char="-"/>
            </a:pPr>
            <a:r>
              <a:rPr lang="ru-RU"/>
              <a:t>письменно (в форме анкетирования);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анализ урока можно проводить сразу после урока («по горячим следам») либо некоторое время спустя (через несколько дней или через месяц), при желании можно проводить двойной анализ;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/>
              <a:t>анализ нетрадиционного урока должен проводиться как на уровне класса, так и на педагогическом уровне, для чего на урок могут быть приглашены другие учителя.</a:t>
            </a:r>
          </a:p>
        </p:txBody>
      </p:sp>
      <p:pic>
        <p:nvPicPr>
          <p:cNvPr id="48139" name="Picture 2" descr="E:\изображения\Camera Roll\rnzttjfzwnruumppycx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3221038"/>
            <a:ext cx="269716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4"/>
          <p:cNvSpPr>
            <a:spLocks noChangeArrowheads="1"/>
          </p:cNvSpPr>
          <p:nvPr/>
        </p:nvSpPr>
        <p:spPr bwMode="auto">
          <a:xfrm>
            <a:off x="969963" y="2312988"/>
            <a:ext cx="4943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Нетрадиционная форма уроков </a:t>
            </a:r>
            <a:r>
              <a:rPr lang="ru-RU" sz="2400"/>
              <a:t>– это поиск путей повышения качества процесса обучения, формирования универсальных учебных действий,  а также  один из способов повышения самооценки у учащихся.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42813" y="1861526"/>
            <a:ext cx="4868571" cy="3090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/>
                <a:solidFill>
                  <a:srgbClr val="6B327A"/>
                </a:solidFill>
              </a:rPr>
              <a:t>Элементы увлекательности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pic>
        <p:nvPicPr>
          <p:cNvPr id="18435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2" cstate="print"/>
          <a:srcRect l="-28438" t="-1463" r="35666" b="1463"/>
          <a:stretch>
            <a:fillRect/>
          </a:stretch>
        </p:blipFill>
        <p:spPr bwMode="auto">
          <a:xfrm>
            <a:off x="-458788" y="2428875"/>
            <a:ext cx="9064626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Группа 15"/>
          <p:cNvGrpSpPr>
            <a:grpSpLocks/>
          </p:cNvGrpSpPr>
          <p:nvPr/>
        </p:nvGrpSpPr>
        <p:grpSpPr bwMode="auto">
          <a:xfrm flipH="1">
            <a:off x="7775575" y="2689225"/>
            <a:ext cx="1941513" cy="2730500"/>
            <a:chOff x="4567559" y="2736889"/>
            <a:chExt cx="1926434" cy="2900080"/>
          </a:xfrm>
        </p:grpSpPr>
        <p:pic>
          <p:nvPicPr>
            <p:cNvPr id="18444" name="Рисунок 18"/>
            <p:cNvPicPr>
              <a:picLocks noChangeAspect="1"/>
            </p:cNvPicPr>
            <p:nvPr/>
          </p:nvPicPr>
          <p:blipFill>
            <a:blip r:embed="rId3" cstate="print"/>
            <a:srcRect b="22597"/>
            <a:stretch>
              <a:fillRect/>
            </a:stretch>
          </p:blipFill>
          <p:spPr bwMode="auto">
            <a:xfrm>
              <a:off x="4567559" y="2736889"/>
              <a:ext cx="1926434" cy="241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Рисунок 19"/>
            <p:cNvPicPr>
              <a:picLocks noChangeAspect="1"/>
            </p:cNvPicPr>
            <p:nvPr/>
          </p:nvPicPr>
          <p:blipFill>
            <a:blip r:embed="rId4" cstate="print"/>
            <a:srcRect l="14662" t="66319" r="5022" b="5774"/>
            <a:stretch>
              <a:fillRect/>
            </a:stretch>
          </p:blipFill>
          <p:spPr bwMode="auto">
            <a:xfrm>
              <a:off x="4919823" y="4799376"/>
              <a:ext cx="1489949" cy="837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7188" y="3279775"/>
            <a:ext cx="1436687" cy="297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21276561">
            <a:off x="4492661" y="2770613"/>
            <a:ext cx="3796055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</a:t>
            </a:r>
            <a:r>
              <a:rPr lang="ru-RU" sz="3200" dirty="0">
                <a:ln w="0"/>
                <a:latin typeface="+mn-lt"/>
              </a:rPr>
              <a:t>роблемное обучение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6003925" y="27797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8981081">
            <a:off x="2928796" y="4150343"/>
            <a:ext cx="2289262" cy="651510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/>
                <a:latin typeface="+mn-lt"/>
              </a:rPr>
              <a:t>поисковые</a:t>
            </a:r>
          </a:p>
        </p:txBody>
      </p:sp>
      <p:sp>
        <p:nvSpPr>
          <p:cNvPr id="23" name="Прямоугольник 22"/>
          <p:cNvSpPr/>
          <p:nvPr/>
        </p:nvSpPr>
        <p:spPr>
          <a:xfrm rot="20082912">
            <a:off x="3998981" y="3749331"/>
            <a:ext cx="3146530" cy="923330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>
                <a:gd name="adj" fmla="val 10884201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/>
                <a:latin typeface="+mn-lt"/>
              </a:rPr>
              <a:t>исследовательские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0"/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338846">
            <a:off x="6561192" y="3386633"/>
            <a:ext cx="1888874" cy="923330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/>
                <a:latin typeface="+mn-lt"/>
              </a:rPr>
              <a:t>методы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0"/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0407998">
            <a:off x="4338095" y="3260729"/>
            <a:ext cx="2398094" cy="923330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0"/>
                <a:latin typeface="+mn-lt"/>
              </a:rPr>
              <a:t>методы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0"/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/>
                <a:solidFill>
                  <a:srgbClr val="6B327A"/>
                </a:solidFill>
              </a:rPr>
              <a:t>Урок как авторское произведение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grpSp>
        <p:nvGrpSpPr>
          <p:cNvPr id="19459" name="Группа 9"/>
          <p:cNvGrpSpPr>
            <a:grpSpLocks/>
          </p:cNvGrpSpPr>
          <p:nvPr/>
        </p:nvGrpSpPr>
        <p:grpSpPr bwMode="auto">
          <a:xfrm>
            <a:off x="328613" y="3300413"/>
            <a:ext cx="2487612" cy="2300287"/>
            <a:chOff x="328611" y="3071369"/>
            <a:chExt cx="2594355" cy="2529825"/>
          </a:xfrm>
        </p:grpSpPr>
        <p:pic>
          <p:nvPicPr>
            <p:cNvPr id="19485" name="Picture 4" descr="Картинки по запросу книга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267" y="3561734"/>
              <a:ext cx="2309699" cy="2039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10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3" cstate="print"/>
            <a:srcRect l="19485" t="29179" r="62115" b="55409"/>
            <a:stretch>
              <a:fillRect/>
            </a:stretch>
          </p:blipFill>
          <p:spPr bwMode="auto">
            <a:xfrm rot="1171155">
              <a:off x="1959606" y="3194771"/>
              <a:ext cx="625643" cy="733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12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3" cstate="print"/>
            <a:srcRect l="36963" t="43501" r="43130" b="41039"/>
            <a:stretch>
              <a:fillRect/>
            </a:stretch>
          </p:blipFill>
          <p:spPr bwMode="auto">
            <a:xfrm rot="-1110118">
              <a:off x="921705" y="3357998"/>
              <a:ext cx="676894" cy="73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12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3" cstate="print"/>
            <a:srcRect t="43501" r="81601" b="41039"/>
            <a:stretch>
              <a:fillRect/>
            </a:stretch>
          </p:blipFill>
          <p:spPr bwMode="auto">
            <a:xfrm rot="1008408">
              <a:off x="1412609" y="3071369"/>
              <a:ext cx="625643" cy="73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 rot="19001124">
              <a:off x="328611" y="3823981"/>
              <a:ext cx="1250658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/>
                  <a:solidFill>
                    <a:schemeClr val="accent3"/>
                  </a:solidFill>
                  <a:latin typeface="Arial Black" pitchFamily="34" charset="0"/>
                </a:rPr>
                <a:t>У</a:t>
              </a:r>
            </a:p>
          </p:txBody>
        </p:sp>
      </p:grpSp>
      <p:sp>
        <p:nvSpPr>
          <p:cNvPr id="15" name="Стрелка вправо 4"/>
          <p:cNvSpPr/>
          <p:nvPr/>
        </p:nvSpPr>
        <p:spPr>
          <a:xfrm flipH="1">
            <a:off x="2937220" y="5231318"/>
            <a:ext cx="2272544" cy="57600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19000">
                <a:srgbClr val="FFFF66">
                  <a:tint val="44500"/>
                  <a:satMod val="160000"/>
                  <a:alpha val="22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системность</a:t>
            </a:r>
          </a:p>
        </p:txBody>
      </p:sp>
      <p:sp>
        <p:nvSpPr>
          <p:cNvPr id="16" name="Стрелка вправо 4"/>
          <p:cNvSpPr/>
          <p:nvPr/>
        </p:nvSpPr>
        <p:spPr>
          <a:xfrm flipH="1">
            <a:off x="2922966" y="4352765"/>
            <a:ext cx="2272544" cy="57600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19000">
                <a:srgbClr val="FFFF66">
                  <a:tint val="44500"/>
                  <a:satMod val="160000"/>
                  <a:alpha val="22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целостность</a:t>
            </a:r>
          </a:p>
        </p:txBody>
      </p:sp>
      <p:sp>
        <p:nvSpPr>
          <p:cNvPr id="17" name="Стрелка вправо 4"/>
          <p:cNvSpPr/>
          <p:nvPr/>
        </p:nvSpPr>
        <p:spPr>
          <a:xfrm flipH="1">
            <a:off x="2937220" y="2773276"/>
            <a:ext cx="2272544" cy="129268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19000">
                <a:srgbClr val="FFFF66">
                  <a:tint val="44500"/>
                  <a:satMod val="160000"/>
                  <a:alpha val="22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единая логика совместной деятельности</a:t>
            </a:r>
          </a:p>
        </p:txBody>
      </p:sp>
      <p:sp>
        <p:nvSpPr>
          <p:cNvPr id="18" name="Стрелка вправо 4"/>
          <p:cNvSpPr/>
          <p:nvPr/>
        </p:nvSpPr>
        <p:spPr>
          <a:xfrm flipH="1">
            <a:off x="6818313" y="2541588"/>
            <a:ext cx="2349500" cy="576262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общие цели</a:t>
            </a:r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305425" y="2974975"/>
            <a:ext cx="1390650" cy="1501775"/>
            <a:chOff x="5428778" y="2632826"/>
            <a:chExt cx="1390447" cy="15017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2256" y="2632826"/>
              <a:ext cx="726969" cy="15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9482" name="Группа 19"/>
            <p:cNvGrpSpPr>
              <a:grpSpLocks/>
            </p:cNvGrpSpPr>
            <p:nvPr/>
          </p:nvGrpSpPr>
          <p:grpSpPr bwMode="auto">
            <a:xfrm>
              <a:off x="5428778" y="2869903"/>
              <a:ext cx="1003107" cy="1264623"/>
              <a:chOff x="4470869" y="2786518"/>
              <a:chExt cx="2006214" cy="3092244"/>
            </a:xfrm>
          </p:grpSpPr>
          <p:pic>
            <p:nvPicPr>
              <p:cNvPr id="19483" name="Рисунок 20"/>
              <p:cNvPicPr>
                <a:picLocks noChangeAspect="1"/>
              </p:cNvPicPr>
              <p:nvPr/>
            </p:nvPicPr>
            <p:blipFill>
              <a:blip r:embed="rId5" cstate="print"/>
              <a:srcRect b="22597"/>
              <a:stretch>
                <a:fillRect/>
              </a:stretch>
            </p:blipFill>
            <p:spPr bwMode="auto">
              <a:xfrm>
                <a:off x="4470869" y="2786518"/>
                <a:ext cx="2006214" cy="2512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4" name="Рисунок 21"/>
              <p:cNvPicPr>
                <a:picLocks noChangeAspect="1"/>
              </p:cNvPicPr>
              <p:nvPr/>
            </p:nvPicPr>
            <p:blipFill>
              <a:blip r:embed="rId6" cstate="print"/>
              <a:srcRect l="14662" t="66319" r="5022" b="5774"/>
              <a:stretch>
                <a:fillRect/>
              </a:stretch>
            </p:blipFill>
            <p:spPr bwMode="auto">
              <a:xfrm>
                <a:off x="4767695" y="4953854"/>
                <a:ext cx="1645268" cy="924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Стрелка вправо 4"/>
          <p:cNvSpPr/>
          <p:nvPr/>
        </p:nvSpPr>
        <p:spPr>
          <a:xfrm flipH="1">
            <a:off x="6818313" y="3343275"/>
            <a:ext cx="2349500" cy="1065213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общие дидактические задачи</a:t>
            </a:r>
          </a:p>
        </p:txBody>
      </p:sp>
      <p:sp>
        <p:nvSpPr>
          <p:cNvPr id="24" name="Стрелка вправо 4"/>
          <p:cNvSpPr/>
          <p:nvPr/>
        </p:nvSpPr>
        <p:spPr>
          <a:xfrm flipH="1">
            <a:off x="9239003" y="3300133"/>
            <a:ext cx="2412053" cy="72000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19000">
                <a:srgbClr val="FFFF66">
                  <a:tint val="44500"/>
                  <a:satMod val="160000"/>
                  <a:alpha val="22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содержание учебного материала</a:t>
            </a:r>
          </a:p>
        </p:txBody>
      </p:sp>
      <p:sp>
        <p:nvSpPr>
          <p:cNvPr id="25" name="Стрелка вправо 4"/>
          <p:cNvSpPr/>
          <p:nvPr/>
        </p:nvSpPr>
        <p:spPr>
          <a:xfrm flipH="1">
            <a:off x="9239002" y="4280765"/>
            <a:ext cx="2412053" cy="72000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19000">
                <a:srgbClr val="FFFF66">
                  <a:tint val="44500"/>
                  <a:satMod val="160000"/>
                  <a:alpha val="22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выбор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средств обучения</a:t>
            </a:r>
          </a:p>
        </p:txBody>
      </p:sp>
      <p:sp>
        <p:nvSpPr>
          <p:cNvPr id="26" name="Стрелка вправо 4"/>
          <p:cNvSpPr/>
          <p:nvPr/>
        </p:nvSpPr>
        <p:spPr>
          <a:xfrm flipH="1">
            <a:off x="9248904" y="5254318"/>
            <a:ext cx="2412053" cy="72000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19000">
                <a:srgbClr val="FFFF66">
                  <a:tint val="44500"/>
                  <a:satMod val="160000"/>
                  <a:alpha val="22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выбор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методов обучения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 txBox="1">
            <a:spLocks/>
          </p:cNvSpPr>
          <p:nvPr/>
        </p:nvSpPr>
        <p:spPr bwMode="auto">
          <a:xfrm>
            <a:off x="952500" y="1938338"/>
            <a:ext cx="661987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ru-RU" sz="2400">
                <a:solidFill>
                  <a:srgbClr val="262626"/>
                </a:solidFill>
              </a:rPr>
              <a:t>Ни программа, ни учебник, ни методическое пособие не могут предоставить педагогу готовую схему урока. </a:t>
            </a:r>
            <a:br>
              <a:rPr lang="ru-RU" sz="2400">
                <a:solidFill>
                  <a:srgbClr val="262626"/>
                </a:solidFill>
              </a:rPr>
            </a:br>
            <a:r>
              <a:rPr lang="ru-RU" sz="2400">
                <a:solidFill>
                  <a:srgbClr val="262626"/>
                </a:solidFill>
              </a:rPr>
              <a:t>Он должен сам сконструировать урок, учитывая учебное пространство кабинета, состав обучающихся, уровень подготовленности класса.</a:t>
            </a:r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3670"/>
          <a:stretch/>
        </p:blipFill>
        <p:spPr>
          <a:xfrm>
            <a:off x="7778338" y="1411989"/>
            <a:ext cx="3036579" cy="35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Картинки по запросу открытая книг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3452813"/>
            <a:ext cx="4246563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Картинки по запросу облака рисунок пнг"/>
          <p:cNvPicPr>
            <a:picLocks noChangeAspect="1" noChangeArrowheads="1"/>
          </p:cNvPicPr>
          <p:nvPr/>
        </p:nvPicPr>
        <p:blipFill>
          <a:blip r:embed="rId3" cstate="print"/>
          <a:srcRect l="-880" t="-449" r="27553" b="449"/>
          <a:stretch>
            <a:fillRect/>
          </a:stretch>
        </p:blipFill>
        <p:spPr bwMode="auto">
          <a:xfrm>
            <a:off x="4465638" y="2324100"/>
            <a:ext cx="716438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2" descr="Картинки по запросу teac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1509" name="AutoShape 4" descr="Картинки по запросу teach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1510" name="AutoShape 6" descr="Картинки по запросу teach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275" y="3101975"/>
            <a:ext cx="1323975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/>
                <a:solidFill>
                  <a:srgbClr val="6B327A"/>
                </a:solidFill>
              </a:rPr>
              <a:t>Нетрадиционный урок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sp>
        <p:nvSpPr>
          <p:cNvPr id="31" name="Стрелка вправо 4"/>
          <p:cNvSpPr/>
          <p:nvPr/>
        </p:nvSpPr>
        <p:spPr>
          <a:xfrm flipH="1">
            <a:off x="1743075" y="3573463"/>
            <a:ext cx="2997200" cy="20732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продумать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новые варианты получения знаний</a:t>
            </a:r>
          </a:p>
        </p:txBody>
      </p:sp>
      <p:grpSp>
        <p:nvGrpSpPr>
          <p:cNvPr id="21514" name="Группа 32"/>
          <p:cNvGrpSpPr>
            <a:grpSpLocks/>
          </p:cNvGrpSpPr>
          <p:nvPr/>
        </p:nvGrpSpPr>
        <p:grpSpPr bwMode="auto">
          <a:xfrm rot="1045231">
            <a:off x="2244725" y="2481263"/>
            <a:ext cx="2257425" cy="1768475"/>
            <a:chOff x="2478045" y="3024453"/>
            <a:chExt cx="2256638" cy="1768275"/>
          </a:xfrm>
        </p:grpSpPr>
        <p:pic>
          <p:nvPicPr>
            <p:cNvPr id="21525" name="Picture 10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5" cstate="print"/>
            <a:srcRect l="19485" t="29179" r="62115" b="55409"/>
            <a:stretch>
              <a:fillRect/>
            </a:stretch>
          </p:blipFill>
          <p:spPr bwMode="auto">
            <a:xfrm rot="1171155">
              <a:off x="4109040" y="3147855"/>
              <a:ext cx="625643" cy="733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12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5" cstate="print"/>
            <a:srcRect l="36963" t="43501" r="43130" b="41039"/>
            <a:stretch>
              <a:fillRect/>
            </a:stretch>
          </p:blipFill>
          <p:spPr bwMode="auto">
            <a:xfrm rot="-1110118">
              <a:off x="3071139" y="3311082"/>
              <a:ext cx="676894" cy="73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12" descr="Картинки по запросу алфавит пнг"/>
            <p:cNvPicPr>
              <a:picLocks noChangeAspect="1" noChangeArrowheads="1"/>
            </p:cNvPicPr>
            <p:nvPr/>
          </p:nvPicPr>
          <p:blipFill>
            <a:blip r:embed="rId5" cstate="print"/>
            <a:srcRect t="43501" r="81601" b="41039"/>
            <a:stretch>
              <a:fillRect/>
            </a:stretch>
          </p:blipFill>
          <p:spPr bwMode="auto">
            <a:xfrm rot="1008408">
              <a:off x="3562043" y="3024453"/>
              <a:ext cx="625643" cy="73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 rot="19001124">
              <a:off x="2478045" y="3777065"/>
              <a:ext cx="1250658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/>
                  <a:solidFill>
                    <a:schemeClr val="accent3"/>
                  </a:solidFill>
                  <a:latin typeface="Arial Black" pitchFamily="34" charset="0"/>
                </a:rPr>
                <a:t>У</a:t>
              </a:r>
            </a:p>
          </p:txBody>
        </p:sp>
      </p:grpSp>
      <p:grpSp>
        <p:nvGrpSpPr>
          <p:cNvPr id="21515" name="Группа 37"/>
          <p:cNvGrpSpPr>
            <a:grpSpLocks/>
          </p:cNvGrpSpPr>
          <p:nvPr/>
        </p:nvGrpSpPr>
        <p:grpSpPr bwMode="auto">
          <a:xfrm flipH="1">
            <a:off x="9393238" y="2944813"/>
            <a:ext cx="2006600" cy="3087687"/>
            <a:chOff x="4487779" y="2636975"/>
            <a:chExt cx="2006214" cy="3087307"/>
          </a:xfrm>
        </p:grpSpPr>
        <p:pic>
          <p:nvPicPr>
            <p:cNvPr id="21523" name="Рисунок 38"/>
            <p:cNvPicPr>
              <a:picLocks noChangeAspect="1"/>
            </p:cNvPicPr>
            <p:nvPr/>
          </p:nvPicPr>
          <p:blipFill>
            <a:blip r:embed="rId6" cstate="print"/>
            <a:srcRect b="22597"/>
            <a:stretch>
              <a:fillRect/>
            </a:stretch>
          </p:blipFill>
          <p:spPr bwMode="auto">
            <a:xfrm>
              <a:off x="4487779" y="2636975"/>
              <a:ext cx="2006214" cy="2512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Рисунок 39"/>
            <p:cNvPicPr>
              <a:picLocks noChangeAspect="1"/>
            </p:cNvPicPr>
            <p:nvPr/>
          </p:nvPicPr>
          <p:blipFill>
            <a:blip r:embed="rId7" cstate="print"/>
            <a:srcRect l="14662" t="66319" r="5022" b="5774"/>
            <a:stretch>
              <a:fillRect/>
            </a:stretch>
          </p:blipFill>
          <p:spPr bwMode="auto">
            <a:xfrm>
              <a:off x="4764504" y="4799375"/>
              <a:ext cx="1645267" cy="92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" name="Прямоугольник 2047"/>
          <p:cNvSpPr/>
          <p:nvPr/>
        </p:nvSpPr>
        <p:spPr>
          <a:xfrm rot="19388205">
            <a:off x="5008684" y="3439736"/>
            <a:ext cx="2809376" cy="461665"/>
          </a:xfrm>
          <a:prstGeom prst="rect">
            <a:avLst/>
          </a:prstGeom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привлечь внимание</a:t>
            </a:r>
          </a:p>
        </p:txBody>
      </p:sp>
      <p:sp>
        <p:nvSpPr>
          <p:cNvPr id="43" name="Прямоугольник 42"/>
          <p:cNvSpPr/>
          <p:nvPr/>
        </p:nvSpPr>
        <p:spPr>
          <a:xfrm rot="20548584">
            <a:off x="6721864" y="2986980"/>
            <a:ext cx="2221025" cy="461665"/>
          </a:xfrm>
          <a:prstGeom prst="rect">
            <a:avLst/>
          </a:prstGeom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заинтересовать</a:t>
            </a:r>
          </a:p>
        </p:txBody>
      </p:sp>
      <p:sp>
        <p:nvSpPr>
          <p:cNvPr id="44" name="Прямоугольник 43"/>
          <p:cNvSpPr/>
          <p:nvPr/>
        </p:nvSpPr>
        <p:spPr>
          <a:xfrm rot="21375817">
            <a:off x="7805211" y="3033793"/>
            <a:ext cx="2221025" cy="461665"/>
          </a:xfrm>
          <a:prstGeom prst="rect">
            <a:avLst/>
          </a:prstGeom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активизировать</a:t>
            </a:r>
          </a:p>
        </p:txBody>
      </p:sp>
      <p:grpSp>
        <p:nvGrpSpPr>
          <p:cNvPr id="4" name="Группа 2049"/>
          <p:cNvGrpSpPr>
            <a:grpSpLocks/>
          </p:cNvGrpSpPr>
          <p:nvPr/>
        </p:nvGrpSpPr>
        <p:grpSpPr bwMode="auto">
          <a:xfrm>
            <a:off x="6013450" y="3386138"/>
            <a:ext cx="3675063" cy="2808287"/>
            <a:chOff x="6013057" y="3385402"/>
            <a:chExt cx="3675357" cy="2808635"/>
          </a:xfrm>
        </p:grpSpPr>
        <p:sp>
          <p:nvSpPr>
            <p:cNvPr id="45" name="Прямоугольник 44"/>
            <p:cNvSpPr/>
            <p:nvPr/>
          </p:nvSpPr>
          <p:spPr>
            <a:xfrm rot="18042599">
              <a:off x="5237294" y="4956608"/>
              <a:ext cx="2013192" cy="461665"/>
            </a:xfrm>
            <a:prstGeom prst="rect">
              <a:avLst/>
            </a:prstGeom>
          </p:spPr>
          <p:txBody>
            <a:bodyPr spcFirstLastPara="1" wrap="none">
              <a:prstTxWarp prst="textButton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заставить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 rot="19677415">
              <a:off x="6172850" y="3962579"/>
              <a:ext cx="1963342" cy="520113"/>
            </a:xfrm>
            <a:prstGeom prst="rect">
              <a:avLst/>
            </a:prstGeom>
          </p:spPr>
          <p:txBody>
            <a:bodyPr spcFirstLastPara="1" wrap="none">
              <a:prstTxWarp prst="textButton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мыслить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 rot="20913737">
              <a:off x="7458124" y="3385402"/>
              <a:ext cx="2230290" cy="520113"/>
            </a:xfrm>
            <a:prstGeom prst="rect">
              <a:avLst/>
            </a:prstGeom>
          </p:spPr>
          <p:txBody>
            <a:bodyPr spcFirstLastPara="1" wrap="none">
              <a:prstTxWarp prst="textButton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</a:rPr>
                <a:t>и действовать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1731" y="2006930"/>
            <a:ext cx="4692147" cy="312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Объект 2"/>
          <p:cNvSpPr txBox="1">
            <a:spLocks/>
          </p:cNvSpPr>
          <p:nvPr/>
        </p:nvSpPr>
        <p:spPr bwMode="auto">
          <a:xfrm>
            <a:off x="927100" y="2006600"/>
            <a:ext cx="540226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ru-RU" sz="2400">
                <a:solidFill>
                  <a:srgbClr val="262626"/>
                </a:solidFill>
              </a:rPr>
              <a:t>Нетрадиционный урок основан на совместной деятельности педагога и обучающихся, совместном поиске, отработке новых форм деятельности, что в итоге влияет на повышение познавательной активности учащихся</a:t>
            </a:r>
            <a:br>
              <a:rPr lang="ru-RU" sz="2400">
                <a:solidFill>
                  <a:srgbClr val="262626"/>
                </a:solidFill>
              </a:rPr>
            </a:br>
            <a:r>
              <a:rPr lang="ru-RU" sz="2400">
                <a:solidFill>
                  <a:srgbClr val="262626"/>
                </a:solidFill>
              </a:rPr>
              <a:t>на уроках и повышение эффективности преподавания. </a:t>
            </a:r>
            <a:endParaRPr lang="ru-RU" sz="2400">
              <a:solidFill>
                <a:srgbClr val="6B327A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 txBox="1">
            <a:spLocks/>
          </p:cNvSpPr>
          <p:nvPr/>
        </p:nvSpPr>
        <p:spPr bwMode="auto">
          <a:xfrm>
            <a:off x="1111250" y="2500313"/>
            <a:ext cx="5770563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ru-RU" sz="2400">
                <a:solidFill>
                  <a:srgbClr val="262626"/>
                </a:solidFill>
              </a:rPr>
              <a:t>В основе федерального государственного образовательного стандарта лежит </a:t>
            </a:r>
            <a:br>
              <a:rPr lang="ru-RU" sz="2400">
                <a:solidFill>
                  <a:srgbClr val="262626"/>
                </a:solidFill>
              </a:rPr>
            </a:br>
            <a:r>
              <a:rPr lang="ru-RU" sz="2400">
                <a:solidFill>
                  <a:srgbClr val="262626"/>
                </a:solidFill>
              </a:rPr>
              <a:t>системно-деятельностный подход.</a:t>
            </a:r>
            <a:endParaRPr lang="ru-RU" sz="2400">
              <a:solidFill>
                <a:srgbClr val="6B327A"/>
              </a:solidFill>
            </a:endParaRPr>
          </a:p>
        </p:txBody>
      </p:sp>
      <p:grpSp>
        <p:nvGrpSpPr>
          <p:cNvPr id="23555" name="Группа 5"/>
          <p:cNvGrpSpPr>
            <a:grpSpLocks/>
          </p:cNvGrpSpPr>
          <p:nvPr/>
        </p:nvGrpSpPr>
        <p:grpSpPr bwMode="auto">
          <a:xfrm>
            <a:off x="6881813" y="1065213"/>
            <a:ext cx="4281487" cy="4632325"/>
            <a:chOff x="6811312" y="1480554"/>
            <a:chExt cx="4281314" cy="4633052"/>
          </a:xfrm>
        </p:grpSpPr>
        <p:pic>
          <p:nvPicPr>
            <p:cNvPr id="23556" name="Picture 6" descr="Картинки по запросу ФГОС"/>
            <p:cNvPicPr>
              <a:picLocks noChangeAspect="1" noChangeArrowheads="1"/>
            </p:cNvPicPr>
            <p:nvPr/>
          </p:nvPicPr>
          <p:blipFill>
            <a:blip r:embed="rId2" cstate="print"/>
            <a:srcRect b="10352"/>
            <a:stretch>
              <a:fillRect/>
            </a:stretch>
          </p:blipFill>
          <p:spPr bwMode="auto">
            <a:xfrm>
              <a:off x="9624392" y="1480554"/>
              <a:ext cx="1468234" cy="2020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/>
            <a:srcRect b="4259"/>
            <a:stretch>
              <a:fillRect/>
            </a:stretch>
          </p:blipFill>
          <p:spPr bwMode="auto">
            <a:xfrm>
              <a:off x="8237906" y="2519451"/>
              <a:ext cx="1570270" cy="2175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" descr="Картинки по запросу ФГОС"/>
            <p:cNvPicPr>
              <a:picLocks noChangeAspect="1" noChangeArrowheads="1"/>
            </p:cNvPicPr>
            <p:nvPr/>
          </p:nvPicPr>
          <p:blipFill>
            <a:blip r:embed="rId4" cstate="print"/>
            <a:srcRect t="5441"/>
            <a:stretch>
              <a:fillRect/>
            </a:stretch>
          </p:blipFill>
          <p:spPr bwMode="auto">
            <a:xfrm>
              <a:off x="6811312" y="3501008"/>
              <a:ext cx="1749846" cy="261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2009</TotalTime>
  <Words>1056</Words>
  <Application>Microsoft Office PowerPoint</Application>
  <PresentationFormat>Произвольный</PresentationFormat>
  <Paragraphs>200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Garamond</vt:lpstr>
      <vt:lpstr>Arial</vt:lpstr>
      <vt:lpstr>Calibri</vt:lpstr>
      <vt:lpstr>Wingdings</vt:lpstr>
      <vt:lpstr>Натуральные материалы</vt:lpstr>
      <vt:lpstr>Использование нетрадиционных форм урока  как один из способов повышения качества обучения  в соответствии с требованиями ФГОС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Формы проведения нестандартного урока</vt:lpstr>
      <vt:lpstr>Принципы построения нестандартного урока </vt:lpstr>
      <vt:lpstr>Принципы построения нестандартного урока </vt:lpstr>
      <vt:lpstr>Условия организации  и проведения нестандартного урока </vt:lpstr>
      <vt:lpstr>Слайд 14</vt:lpstr>
      <vt:lpstr>Слайд 15</vt:lpstr>
      <vt:lpstr>Отличительные особенности нетрадиционного урока</vt:lpstr>
      <vt:lpstr>Отличительные особенности нетрадиционного урока</vt:lpstr>
      <vt:lpstr>Слайд 18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Слайд 27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Этапы  подготовки и проведения нетрадиционного урока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197</cp:revision>
  <dcterms:created xsi:type="dcterms:W3CDTF">2017-01-09T10:38:11Z</dcterms:created>
  <dcterms:modified xsi:type="dcterms:W3CDTF">2019-01-04T10:19:09Z</dcterms:modified>
</cp:coreProperties>
</file>