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1"/>
  </p:notesMasterIdLst>
  <p:sldIdLst>
    <p:sldId id="256" r:id="rId2"/>
    <p:sldId id="968" r:id="rId3"/>
    <p:sldId id="1031" r:id="rId4"/>
    <p:sldId id="1057" r:id="rId5"/>
    <p:sldId id="1083" r:id="rId6"/>
    <p:sldId id="1084" r:id="rId7"/>
    <p:sldId id="912" r:id="rId8"/>
    <p:sldId id="1085" r:id="rId9"/>
    <p:sldId id="1079" r:id="rId10"/>
    <p:sldId id="1090" r:id="rId11"/>
    <p:sldId id="1087" r:id="rId12"/>
    <p:sldId id="1091" r:id="rId13"/>
    <p:sldId id="1088" r:id="rId14"/>
    <p:sldId id="1092" r:id="rId15"/>
    <p:sldId id="1093" r:id="rId16"/>
    <p:sldId id="1081" r:id="rId17"/>
    <p:sldId id="1114" r:id="rId18"/>
    <p:sldId id="1094" r:id="rId19"/>
    <p:sldId id="1097" r:id="rId20"/>
    <p:sldId id="1098" r:id="rId21"/>
    <p:sldId id="1096" r:id="rId22"/>
    <p:sldId id="1062" r:id="rId23"/>
    <p:sldId id="1099" r:id="rId24"/>
    <p:sldId id="1038" r:id="rId25"/>
    <p:sldId id="1115" r:id="rId26"/>
    <p:sldId id="1102" r:id="rId27"/>
    <p:sldId id="1116" r:id="rId28"/>
    <p:sldId id="1100" r:id="rId29"/>
    <p:sldId id="1103" r:id="rId30"/>
    <p:sldId id="1117" r:id="rId31"/>
    <p:sldId id="1104" r:id="rId32"/>
    <p:sldId id="1105" r:id="rId33"/>
    <p:sldId id="1106" r:id="rId34"/>
    <p:sldId id="1107" r:id="rId35"/>
    <p:sldId id="1108" r:id="rId36"/>
    <p:sldId id="1111" r:id="rId37"/>
    <p:sldId id="1112" r:id="rId38"/>
    <p:sldId id="1113" r:id="rId39"/>
    <p:sldId id="967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-600" y="-96"/>
      </p:cViewPr>
      <p:guideLst>
        <p:guide orient="horz" pos="2160"/>
        <p:guide pos="3863"/>
        <p:guide pos="3831"/>
        <p:guide pos="384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8" descr="logo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704513" y="0"/>
            <a:ext cx="14017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8733464" y="4393229"/>
            <a:ext cx="630673" cy="543260"/>
          </a:xfrm>
          <a:prstGeom prst="wedgeRoundRectCallout">
            <a:avLst>
              <a:gd name="adj1" fmla="val 64578"/>
              <a:gd name="adj2" fmla="val 4430"/>
              <a:gd name="adj3" fmla="val 16667"/>
            </a:avLst>
          </a:prstGeom>
          <a:gradFill flip="none" rotWithShape="1">
            <a:gsLst>
              <a:gs pos="0">
                <a:srgbClr val="0179C0">
                  <a:tint val="66000"/>
                  <a:satMod val="160000"/>
                </a:srgbClr>
              </a:gs>
              <a:gs pos="50000">
                <a:srgbClr val="0179C0">
                  <a:tint val="44500"/>
                  <a:satMod val="160000"/>
                </a:srgbClr>
              </a:gs>
              <a:gs pos="100000">
                <a:srgbClr val="0179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Таня\Desktop\ЯНВАРЬ\МЕтод холодного обзвона\fvd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3707" y="2112346"/>
            <a:ext cx="2813539" cy="32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Таня\Desktop\ОКТЯБРЬ\Гендерные стереотипы\set-of-blue-wavy-shapes_23-214761636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02" b="67650"/>
          <a:stretch/>
        </p:blipFill>
        <p:spPr bwMode="auto">
          <a:xfrm flipV="1">
            <a:off x="6231440" y="4650399"/>
            <a:ext cx="2656333" cy="6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77091" y="504778"/>
            <a:ext cx="11228294" cy="1787270"/>
          </a:xfrm>
        </p:spPr>
        <p:txBody>
          <a:bodyPr>
            <a:noAutofit/>
          </a:bodyPr>
          <a:lstStyle/>
          <a:p>
            <a:r>
              <a:rPr lang="ru-RU" sz="3400" b="1" dirty="0">
                <a:solidFill>
                  <a:srgbClr val="002060"/>
                </a:solidFill>
              </a:rPr>
              <a:t>Метод «холодного </a:t>
            </a:r>
            <a:r>
              <a:rPr lang="ru-RU" sz="3400" b="1" dirty="0" err="1">
                <a:solidFill>
                  <a:srgbClr val="002060"/>
                </a:solidFill>
              </a:rPr>
              <a:t>обзвона</a:t>
            </a:r>
            <a:r>
              <a:rPr lang="ru-RU" sz="3400" b="1" dirty="0">
                <a:solidFill>
                  <a:srgbClr val="002060"/>
                </a:solidFill>
              </a:rPr>
              <a:t>» </a:t>
            </a:r>
            <a:br>
              <a:rPr lang="ru-RU" sz="3400" b="1" dirty="0">
                <a:solidFill>
                  <a:srgbClr val="002060"/>
                </a:solidFill>
              </a:rPr>
            </a:br>
            <a:r>
              <a:rPr lang="ru-RU" sz="3400" b="1" dirty="0">
                <a:solidFill>
                  <a:srgbClr val="002060"/>
                </a:solidFill>
              </a:rPr>
              <a:t>как инструмент активизации учебного  процесса</a:t>
            </a:r>
          </a:p>
        </p:txBody>
      </p:sp>
      <p:pic>
        <p:nvPicPr>
          <p:cNvPr id="1027" name="Picture 3" descr="C:\Users\Таня\Desktop\ЯНВАРЬ\МЕтод холодного обзвона\dfvd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63373" y="2409598"/>
            <a:ext cx="1170091" cy="20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ня\Desktop\ЯНВАРЬ\МЕтод холодного обзвона\dcfdf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733" y="2590601"/>
            <a:ext cx="2779044" cy="324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5545" y="3057613"/>
            <a:ext cx="1228525" cy="10735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ÐÐ°ÑÑÐ¸Ð½ÐºÐ¸ Ð¿Ð¾ Ð·Ð°Ð¿ÑÐ¾ÑÑ ÑÐµÐ»ÐµÑÐ¾Ð½Ð½Ð°Ñ ÑÑÑÐ±ÐºÐ° Ñ Ð¿ÑÐ¾Ð²Ð¾Ð´Ð¾Ð¼ 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5190" y="2759848"/>
            <a:ext cx="837383" cy="10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Таня\Desktop\ЯНВАРЬ\МЕтод холодного обзвона\adca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9246" y="4131155"/>
            <a:ext cx="1760372" cy="205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ÐÐ°ÑÑÐ¸Ð½ÐºÐ¸ Ð¿Ð¾ Ð·Ð°Ð¿ÑÐ¾ÑÑ ÑÐµÐ»ÐµÑÐ¾Ð½Ð½Ð°Ñ ÑÑÑÐ±ÐºÐ°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5197" y="4393229"/>
            <a:ext cx="739594" cy="80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Таня\Desktop\ОКТЯБРЬ\Гендерные стереотипы\set-of-blue-wavy-shapes_23-214761636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02" b="67650"/>
          <a:stretch/>
        </p:blipFill>
        <p:spPr bwMode="auto">
          <a:xfrm flipH="1" flipV="1">
            <a:off x="3021455" y="3482000"/>
            <a:ext cx="1832764" cy="64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ЯНВАРЬ\МЕтод холодного обзвона\343070-PABFB6-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950" y="334931"/>
            <a:ext cx="9164380" cy="610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02400" y="4982197"/>
            <a:ext cx="7314514" cy="101057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70994" y="5025820"/>
            <a:ext cx="7177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 smtClean="0"/>
              <a:t>Оптимально </a:t>
            </a:r>
            <a:r>
              <a:rPr lang="ru-RU" dirty="0"/>
              <a:t>«обзванивать» </a:t>
            </a:r>
            <a:r>
              <a:rPr lang="ru-RU" dirty="0" smtClean="0"/>
              <a:t>учащихся  </a:t>
            </a:r>
            <a:r>
              <a:rPr lang="ru-RU" dirty="0"/>
              <a:t>– в </a:t>
            </a:r>
            <a:r>
              <a:rPr lang="ru-RU" dirty="0" smtClean="0"/>
              <a:t>начале урока, </a:t>
            </a:r>
            <a:r>
              <a:rPr lang="ru-RU" dirty="0"/>
              <a:t>пока они не устали и не </a:t>
            </a:r>
            <a:r>
              <a:rPr lang="ru-RU" dirty="0" smtClean="0"/>
              <a:t>самоустранились, что </a:t>
            </a:r>
            <a:r>
              <a:rPr lang="ru-RU" dirty="0"/>
              <a:t>позволит задать необходимый </a:t>
            </a:r>
            <a:r>
              <a:rPr lang="ru-RU" dirty="0" smtClean="0"/>
              <a:t>тон, </a:t>
            </a:r>
            <a:r>
              <a:rPr lang="ru-RU" dirty="0"/>
              <a:t>заинтересовать </a:t>
            </a:r>
            <a:r>
              <a:rPr lang="ru-RU" dirty="0" smtClean="0"/>
              <a:t>учеников.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63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8029" y="2769079"/>
            <a:ext cx="5942888" cy="3970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2060"/>
                </a:solidFill>
              </a:rPr>
              <a:t>ЦЕЛЬ: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включение всех обучающихся в работу, не выделяя </a:t>
            </a:r>
            <a:r>
              <a:rPr lang="ru-RU" dirty="0"/>
              <a:t>конкретного </a:t>
            </a:r>
            <a:r>
              <a:rPr lang="ru-RU" dirty="0" smtClean="0"/>
              <a:t>ребенка </a:t>
            </a:r>
            <a:r>
              <a:rPr lang="ru-RU" dirty="0"/>
              <a:t>или </a:t>
            </a:r>
            <a:r>
              <a:rPr lang="ru-RU" dirty="0" smtClean="0"/>
              <a:t>группу детей. </a:t>
            </a:r>
          </a:p>
          <a:p>
            <a:pPr lvl="0"/>
            <a:endParaRPr lang="ru-RU" sz="1000" dirty="0" smtClean="0"/>
          </a:p>
          <a:p>
            <a:pPr lvl="0"/>
            <a:endParaRPr lang="ru-RU" sz="1000" dirty="0" smtClean="0"/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ПЕДАГОГ: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уделяет </a:t>
            </a:r>
            <a:r>
              <a:rPr lang="ru-RU" dirty="0"/>
              <a:t>внимание каждому </a:t>
            </a:r>
            <a:r>
              <a:rPr lang="ru-RU" dirty="0" smtClean="0"/>
              <a:t>ребенку</a:t>
            </a:r>
            <a:r>
              <a:rPr lang="ru-RU" dirty="0"/>
              <a:t>;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четко формулирует вопросы;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быстро осуществляет опрос. 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dirty="0"/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ОБУЧАЮЩИЕСЯ:</a:t>
            </a:r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осознают, что принимают участие </a:t>
            </a:r>
            <a:br>
              <a:rPr lang="ru-RU" dirty="0" smtClean="0"/>
            </a:br>
            <a:r>
              <a:rPr lang="ru-RU" dirty="0" smtClean="0"/>
              <a:t>в работе всего класса.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endParaRPr lang="ru-RU" dirty="0"/>
          </a:p>
          <a:p>
            <a:r>
              <a:rPr lang="ru-RU" sz="2000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5380" y="2818376"/>
            <a:ext cx="2520000" cy="576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 smtClean="0">
                <a:solidFill>
                  <a:schemeClr val="tx1"/>
                </a:solidFill>
              </a:rPr>
              <a:t>СИСТЕМАТИЧНОСТЬ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Таня\Desktop\СЕНТЯБРЬ\Внеклассное чтение\colorful-books-pack_23-21475233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02" t="37452" r="10431" b="39806"/>
          <a:stretch/>
        </p:blipFill>
        <p:spPr bwMode="auto">
          <a:xfrm>
            <a:off x="1387475" y="2750453"/>
            <a:ext cx="527442" cy="6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++++05 05 РАБОЧИЙ СТОЛ\ПРЕЗЕНТАЦИИ МИНСК\ЭСТЕТИЧЕСКОЕ ВОСПИТАНИЕ\imag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702" y="4950331"/>
            <a:ext cx="1113867" cy="11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Таня\Desktop\ОКТЯБРЬ\Урок семинар\classmates-learning-with-flat-design_23-214765955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B8CEE3"/>
              </a:clrFrom>
              <a:clrTo>
                <a:srgbClr val="B8C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34"/>
          <a:stretch/>
        </p:blipFill>
        <p:spPr bwMode="auto">
          <a:xfrm>
            <a:off x="1678492" y="3598813"/>
            <a:ext cx="2312158" cy="21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08192" y="123989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Принципы метода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85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ЯНВАРЬ\ЭМПАТИЯ\asdas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63"/>
          <a:stretch/>
        </p:blipFill>
        <p:spPr bwMode="auto">
          <a:xfrm>
            <a:off x="1064525" y="2123842"/>
            <a:ext cx="4572648" cy="424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03437" y="523310"/>
            <a:ext cx="7581211" cy="4136146"/>
            <a:chOff x="3303437" y="523310"/>
            <a:chExt cx="7581211" cy="4136146"/>
          </a:xfrm>
        </p:grpSpPr>
        <p:pic>
          <p:nvPicPr>
            <p:cNvPr id="7" name="Picture 2" descr="C:\Users\Таня\Desktop\ЯНВАРЬ\МЕтод холодного обзвона\смавам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437" y="523310"/>
              <a:ext cx="7581211" cy="413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5155748" y="2123842"/>
              <a:ext cx="355241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Н</a:t>
              </a:r>
              <a:r>
                <a:rPr lang="ru-RU" b="1" dirty="0" smtClean="0"/>
                <a:t>е следует использовать метод</a:t>
              </a:r>
              <a:br>
                <a:rPr lang="ru-RU" b="1" dirty="0" smtClean="0"/>
              </a:br>
              <a:r>
                <a:rPr lang="ru-RU" b="1" dirty="0" smtClean="0"/>
                <a:t> «холодного </a:t>
              </a:r>
              <a:r>
                <a:rPr lang="ru-RU" b="1" dirty="0" err="1" smtClean="0"/>
                <a:t>обзвона</a:t>
              </a:r>
              <a:r>
                <a:rPr lang="ru-RU" b="1" dirty="0" smtClean="0"/>
                <a:t>» с </a:t>
              </a:r>
              <a:r>
                <a:rPr lang="ru-RU" b="1" dirty="0"/>
                <a:t>целью  </a:t>
              </a:r>
              <a:r>
                <a:rPr lang="ru-RU" b="1" dirty="0" smtClean="0"/>
                <a:t>«</a:t>
              </a:r>
              <a:r>
                <a:rPr lang="ru-RU" b="1" dirty="0"/>
                <a:t>подловить» ребенка. </a:t>
              </a:r>
              <a:endParaRPr lang="ru-RU" b="1" dirty="0" smtClean="0"/>
            </a:p>
          </p:txBody>
        </p:sp>
      </p:grpSp>
      <p:pic>
        <p:nvPicPr>
          <p:cNvPr id="10" name="Picture 3" descr="C:\Users\Таня\Desktop\ЯНВАРЬ\МЕтод холодного обзвона\ывм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99" t="22088" r="22668" b="23050"/>
          <a:stretch/>
        </p:blipFill>
        <p:spPr bwMode="auto">
          <a:xfrm>
            <a:off x="9205712" y="5095065"/>
            <a:ext cx="2081842" cy="12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95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79738" y="2904765"/>
            <a:ext cx="5942888" cy="2893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ЦЕЛЬ: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ответ учащегося.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600" b="1" dirty="0">
              <a:solidFill>
                <a:srgbClr val="00206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ПЕДАГОГ: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демонстрирует уважение </a:t>
            </a:r>
            <a:r>
              <a:rPr lang="ru-RU" dirty="0"/>
              <a:t>и </a:t>
            </a:r>
            <a:r>
              <a:rPr lang="ru-RU" dirty="0" smtClean="0"/>
              <a:t>веру </a:t>
            </a:r>
            <a:r>
              <a:rPr lang="ru-RU" dirty="0"/>
              <a:t>в ум и способности </a:t>
            </a:r>
            <a:r>
              <a:rPr lang="ru-RU" dirty="0" smtClean="0"/>
              <a:t>обучающегося;</a:t>
            </a:r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приглашает ребенка </a:t>
            </a:r>
            <a:r>
              <a:rPr lang="ru-RU" dirty="0"/>
              <a:t>присоединиться к </a:t>
            </a:r>
            <a:r>
              <a:rPr lang="ru-RU" dirty="0" smtClean="0"/>
              <a:t>беседе. </a:t>
            </a:r>
          </a:p>
          <a:p>
            <a:endParaRPr lang="ru-RU" sz="1000" dirty="0"/>
          </a:p>
          <a:p>
            <a:r>
              <a:rPr lang="ru-RU" sz="1600" b="1" dirty="0">
                <a:solidFill>
                  <a:srgbClr val="002060"/>
                </a:solidFill>
              </a:rPr>
              <a:t>ОБУЧАЮЩИЙСЯ: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достижение успеха;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эмоциональный отклик.</a:t>
            </a:r>
            <a:r>
              <a:rPr lang="ru-RU" dirty="0"/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5380" y="2810583"/>
            <a:ext cx="2520000" cy="576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 smtClean="0">
                <a:solidFill>
                  <a:schemeClr val="tx1"/>
                </a:solidFill>
              </a:rPr>
              <a:t>ПОЗИТИВНОСТЬ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Таня\Desktop\СЕНТЯБРЬ\Внеклассное чтение\colorful-books-pack_23-21475233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02" t="37452" r="10431" b="39806"/>
          <a:stretch/>
        </p:blipFill>
        <p:spPr bwMode="auto">
          <a:xfrm>
            <a:off x="1387475" y="2750453"/>
            <a:ext cx="527442" cy="6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++++05 05 РАБОЧИЙ СТОЛ\ПРЕЗЕНТАЦИИ МИНСК\ЭСТЕТИЧЕСКОЕ ВОСПИТАНИЕ\imag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702" y="4950331"/>
            <a:ext cx="1113867" cy="11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ОКТЯБРЬ\Урок семинар\classmates-learning-with-flat-design_23-214765955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B8CEE3"/>
              </a:clrFrom>
              <a:clrTo>
                <a:srgbClr val="B8C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34"/>
          <a:stretch/>
        </p:blipFill>
        <p:spPr bwMode="auto">
          <a:xfrm>
            <a:off x="1678492" y="3598813"/>
            <a:ext cx="2312158" cy="21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8192" y="123989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Принципы метода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35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ня\Desktop\ЯНВАРЬ\МЕтод холодного обзвона\pretty-teacher-helping-pupil-classroom_13339-69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0122" y="343413"/>
            <a:ext cx="9223182" cy="61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2766" y="4999019"/>
            <a:ext cx="7314514" cy="92333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360" y="4999019"/>
            <a:ext cx="7177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Атмосферы </a:t>
            </a:r>
            <a:r>
              <a:rPr lang="ru-RU" dirty="0"/>
              <a:t>напряжения удастся избежать, если </a:t>
            </a:r>
            <a:r>
              <a:rPr lang="ru-RU" dirty="0" smtClean="0"/>
              <a:t>педагог будет </a:t>
            </a:r>
            <a:r>
              <a:rPr lang="ru-RU" dirty="0"/>
              <a:t>задавать вопросы по теме </a:t>
            </a:r>
            <a:r>
              <a:rPr lang="ru-RU" dirty="0" smtClean="0"/>
              <a:t>урока </a:t>
            </a:r>
            <a:r>
              <a:rPr lang="ru-RU" dirty="0"/>
              <a:t>с учетом индивидуальных особенностей </a:t>
            </a:r>
            <a:r>
              <a:rPr lang="ru-RU" dirty="0" smtClean="0"/>
              <a:t>ребенка, </a:t>
            </a:r>
            <a:r>
              <a:rPr lang="ru-RU" dirty="0"/>
              <a:t>его подготовленности, искренне приглашая его к диалогу. </a:t>
            </a:r>
          </a:p>
        </p:txBody>
      </p:sp>
    </p:spTree>
    <p:extLst>
      <p:ext uri="{BB962C8B-B14F-4D97-AF65-F5344CB8AC3E}">
        <p14:creationId xmlns:p14="http://schemas.microsoft.com/office/powerpoint/2010/main" xmlns="" val="77638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15380" y="2683085"/>
            <a:ext cx="2520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 smtClean="0">
                <a:solidFill>
                  <a:schemeClr val="tx1"/>
                </a:solidFill>
              </a:rPr>
              <a:t>МЕТОД «СТРОИТЕЛЬНЫХ ЛЕСОВ»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Таня\Desktop\СЕНТЯБРЬ\Внеклассное чтение\colorful-books-pack_23-21475233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02" t="37452" r="10431" b="39806"/>
          <a:stretch/>
        </p:blipFill>
        <p:spPr bwMode="auto">
          <a:xfrm>
            <a:off x="1387475" y="2750453"/>
            <a:ext cx="527442" cy="6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++++05 05 РАБОЧИЙ СТОЛ\ПРЕЗЕНТАЦИИ МИНСК\ЭСТЕТИЧЕСКОЕ ВОСПИТАНИЕ\imag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702" y="4950331"/>
            <a:ext cx="1113867" cy="11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ОКТЯБРЬ\Урок семинар\classmates-learning-with-flat-design_23-214765955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B8CEE3"/>
              </a:clrFrom>
              <a:clrTo>
                <a:srgbClr val="B8C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34"/>
          <a:stretch/>
        </p:blipFill>
        <p:spPr bwMode="auto">
          <a:xfrm>
            <a:off x="1897268" y="3677643"/>
            <a:ext cx="2312158" cy="21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8192" y="123989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Принципы метода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5059" y="2745802"/>
            <a:ext cx="5942888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ЦЕЛЬ: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обеспечить доступность и системность обучения.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ru-RU" sz="1600" b="1" dirty="0">
              <a:solidFill>
                <a:srgbClr val="002060"/>
              </a:solidFill>
            </a:endParaRPr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ПЕДАГОГ: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вовлекает детей в обсуждение посредством простых вопросов;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при рассмотрении сложных моментов применяет уже имеющиеся знания. </a:t>
            </a:r>
          </a:p>
          <a:p>
            <a:endParaRPr lang="ru-RU" sz="1000" dirty="0"/>
          </a:p>
          <a:p>
            <a:r>
              <a:rPr lang="ru-RU" sz="1600" b="1" dirty="0">
                <a:solidFill>
                  <a:srgbClr val="002060"/>
                </a:solidFill>
              </a:rPr>
              <a:t>ОБУЧАЮЩИЙСЯ: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отвечают на вопросы педагога;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следят за ответами других учащихся.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7092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1405" y="1628983"/>
            <a:ext cx="67411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ТЕМА 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«УСТНАЯ  И  ПИСЬМЕННАЯ  РЕЧЬ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ВОПРОСЫ  ПЕДАГОГА: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/>
              <a:t>Посредством </a:t>
            </a:r>
            <a:r>
              <a:rPr lang="ru-RU" sz="2000" i="1" dirty="0"/>
              <a:t>чего мне удается общаться с вами? </a:t>
            </a:r>
            <a:endParaRPr lang="ru-RU" sz="20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/>
              <a:t>Согласны </a:t>
            </a:r>
            <a:r>
              <a:rPr lang="ru-RU" sz="2000" i="1" dirty="0"/>
              <a:t>ли вы с тем, что при общении с вами сейчас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я </a:t>
            </a:r>
            <a:r>
              <a:rPr lang="ru-RU" sz="2000" i="1" dirty="0"/>
              <a:t>использую устную речь? </a:t>
            </a:r>
            <a:endParaRPr lang="ru-RU" sz="20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/>
              <a:t>Почему </a:t>
            </a:r>
            <a:r>
              <a:rPr lang="ru-RU" sz="2000" i="1" dirty="0"/>
              <a:t>устная речь так называется? </a:t>
            </a:r>
            <a:endParaRPr lang="ru-RU" sz="20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/>
              <a:t>Какой </a:t>
            </a:r>
            <a:r>
              <a:rPr lang="ru-RU" sz="2000" i="1" dirty="0"/>
              <a:t>еще вид речи существует? </a:t>
            </a:r>
            <a:endParaRPr lang="ru-RU" sz="20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/>
              <a:t>В </a:t>
            </a:r>
            <a:r>
              <a:rPr lang="ru-RU" sz="2000" i="1" dirty="0"/>
              <a:t>каких ситуациях люди пользуются письменной речью? </a:t>
            </a:r>
            <a:endParaRPr lang="ru-RU" sz="2000" i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smtClean="0"/>
              <a:t>В </a:t>
            </a:r>
            <a:r>
              <a:rPr lang="ru-RU" sz="2000" i="1" dirty="0"/>
              <a:t>чем заключаются существенные особенности устной и письменной речи</a:t>
            </a:r>
            <a:r>
              <a:rPr lang="ru-RU" sz="2000" i="1" dirty="0" smtClean="0"/>
              <a:t>?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5" name="Picture 2" descr="C:\Users\Таня\Desktop\ОКТЯБРЬ\Урок семинар\337093-PAB4YC-975-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318" y="2023823"/>
            <a:ext cx="2810355" cy="28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ня\Desktop\СЕНТЯБРЬ\Коммуникативные навыки\opros-300x19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2953">
            <a:off x="8527955" y="5070560"/>
            <a:ext cx="1503762" cy="9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12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7222" y="1166960"/>
            <a:ext cx="67411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ТЕМА 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«УСТНАЯ  И  ПИСЬМЕННАЯ  РЕЧЬ»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ВОПРОС  ПЕДАГОГА: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i="1" dirty="0" smtClean="0"/>
              <a:t>В </a:t>
            </a:r>
            <a:r>
              <a:rPr lang="ru-RU" b="1" i="1" dirty="0"/>
              <a:t>чем заключаются существенные особенности устной и письменной речи</a:t>
            </a:r>
            <a:r>
              <a:rPr lang="ru-RU" b="1" i="1" dirty="0" smtClean="0"/>
              <a:t>?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r>
              <a:rPr lang="ru-RU" sz="2000" b="1" dirty="0" smtClean="0">
                <a:solidFill>
                  <a:srgbClr val="002060"/>
                </a:solidFill>
              </a:rPr>
              <a:t>Разбиваем вопрос </a:t>
            </a:r>
            <a:r>
              <a:rPr lang="ru-RU" sz="2000" b="1" dirty="0">
                <a:solidFill>
                  <a:srgbClr val="002060"/>
                </a:solidFill>
              </a:rPr>
              <a:t>на более </a:t>
            </a:r>
            <a:r>
              <a:rPr lang="ru-RU" sz="2000" b="1" dirty="0" smtClean="0">
                <a:solidFill>
                  <a:srgbClr val="002060"/>
                </a:solidFill>
              </a:rPr>
              <a:t>простые: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Font typeface="Garamond" panose="02020404030301010803" pitchFamily="18" charset="0"/>
              <a:buChar char="–"/>
            </a:pPr>
            <a:r>
              <a:rPr lang="ru-RU" sz="2000" i="1" dirty="0" smtClean="0"/>
              <a:t>Масштаб </a:t>
            </a:r>
            <a:r>
              <a:rPr lang="ru-RU" sz="2000" i="1" dirty="0"/>
              <a:t>охвата при использовании какой речи больше? </a:t>
            </a:r>
          </a:p>
          <a:p>
            <a:pPr marL="342900" indent="-342900">
              <a:buFont typeface="Garamond" panose="02020404030301010803" pitchFamily="18" charset="0"/>
              <a:buChar char="–"/>
            </a:pPr>
            <a:r>
              <a:rPr lang="ru-RU" sz="2000" i="1" dirty="0" smtClean="0"/>
              <a:t>Какой </a:t>
            </a:r>
            <a:r>
              <a:rPr lang="ru-RU" sz="2000" i="1" dirty="0"/>
              <a:t>уровень подготовки требует общение посредством устной речи, а какой посредством письменной? </a:t>
            </a:r>
          </a:p>
          <a:p>
            <a:pPr marL="342900" indent="-342900">
              <a:buFont typeface="Garamond" panose="02020404030301010803" pitchFamily="18" charset="0"/>
              <a:buChar char="–"/>
            </a:pPr>
            <a:r>
              <a:rPr lang="ru-RU" sz="2000" i="1" dirty="0" smtClean="0"/>
              <a:t>При </a:t>
            </a:r>
            <a:r>
              <a:rPr lang="ru-RU" sz="2000" i="1" dirty="0"/>
              <a:t>использовании какой речи можно изменить тему общения, направить ее в другое русло?</a:t>
            </a:r>
          </a:p>
          <a:p>
            <a:pPr marL="342900" indent="-342900">
              <a:buFont typeface="Garamond" panose="02020404030301010803" pitchFamily="18" charset="0"/>
              <a:buChar char="–"/>
            </a:pPr>
            <a:r>
              <a:rPr lang="ru-RU" sz="2000" i="1" dirty="0" smtClean="0"/>
              <a:t>При </a:t>
            </a:r>
            <a:r>
              <a:rPr lang="ru-RU" sz="2000" i="1" dirty="0"/>
              <a:t>использовании какого вида речи можно преодолеть временные рамки? </a:t>
            </a:r>
          </a:p>
        </p:txBody>
      </p:sp>
      <p:pic>
        <p:nvPicPr>
          <p:cNvPr id="5" name="Picture 2" descr="C:\Users\Таня\Desktop\ОКТЯБРЬ\Урок семинар\337093-PAB4YC-975-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318" y="2023823"/>
            <a:ext cx="2810355" cy="28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Таня\Desktop\СЕНТЯБРЬ\Коммуникативные навыки\opros-300x19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72953">
            <a:off x="8867668" y="5130396"/>
            <a:ext cx="1503762" cy="9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6332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37795" y="3116883"/>
            <a:ext cx="5817241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b="1" dirty="0" smtClean="0"/>
              <a:t>Развитие </a:t>
            </a:r>
            <a:r>
              <a:rPr lang="ru-RU" sz="2000" b="1" dirty="0"/>
              <a:t>вопроса, </a:t>
            </a:r>
            <a:r>
              <a:rPr lang="ru-RU" sz="2000" b="1" dirty="0" smtClean="0"/>
              <a:t>заданного обучающемуся:</a:t>
            </a:r>
          </a:p>
          <a:p>
            <a:pPr lvl="0" algn="just"/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dirty="0" smtClean="0"/>
              <a:t>простой вопрос, выступающий </a:t>
            </a:r>
            <a:r>
              <a:rPr lang="ru-RU" sz="2000" dirty="0"/>
              <a:t>в качестве </a:t>
            </a:r>
            <a:r>
              <a:rPr lang="ru-RU" sz="2000" dirty="0" smtClean="0"/>
              <a:t>разминки плюс серия </a:t>
            </a:r>
            <a:r>
              <a:rPr lang="ru-RU" sz="2000" dirty="0"/>
              <a:t>дополнительных </a:t>
            </a:r>
            <a:r>
              <a:rPr lang="ru-RU" sz="2000" dirty="0" smtClean="0"/>
              <a:t>вопросов (2-4 вопроса) для проверки уровня </a:t>
            </a:r>
            <a:r>
              <a:rPr lang="ru-RU" sz="2000" dirty="0"/>
              <a:t>понимания </a:t>
            </a:r>
            <a:r>
              <a:rPr lang="ru-RU" sz="2000" dirty="0" smtClean="0"/>
              <a:t>ребенком обсуждаемой </a:t>
            </a:r>
            <a:r>
              <a:rPr lang="ru-RU" sz="2000" dirty="0"/>
              <a:t>темы.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5" name="Picture 3" descr="E:\++++05 05 РАБОЧИЙ СТОЛ\ПРЕЗЕНТАЦИИ МИНСК\ЭСТЕТИЧЕСКОЕ ВОСПИТАНИЕ\imag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702" y="4950331"/>
            <a:ext cx="1113867" cy="11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9142" y="126508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Подходы </a:t>
            </a:r>
            <a:r>
              <a:rPr lang="ru-RU" sz="3400" b="1" dirty="0">
                <a:solidFill>
                  <a:srgbClr val="002060"/>
                </a:solidFill>
              </a:rPr>
              <a:t>к постановке вопросов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25772" y="2299194"/>
            <a:ext cx="3613178" cy="3114881"/>
            <a:chOff x="942733" y="1953153"/>
            <a:chExt cx="5061337" cy="3879666"/>
          </a:xfrm>
        </p:grpSpPr>
        <p:pic>
          <p:nvPicPr>
            <p:cNvPr id="9" name="Picture 5" descr="C:\Users\Таня\Desktop\ЯНВАРЬ\МЕтод холодного обзвона\fvdf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531" y="1953153"/>
              <a:ext cx="2813539" cy="328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Таня\Desktop\ЯНВАРЬ\МЕтод холодного обзвона\dcfdf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33" y="2590601"/>
              <a:ext cx="2779044" cy="324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вал 2"/>
          <p:cNvSpPr/>
          <p:nvPr/>
        </p:nvSpPr>
        <p:spPr>
          <a:xfrm>
            <a:off x="2924489" y="3187581"/>
            <a:ext cx="871671" cy="80029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26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70774" y="3048798"/>
            <a:ext cx="625868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/>
              <a:t>Д</a:t>
            </a:r>
            <a:r>
              <a:rPr lang="ru-RU" sz="2000" b="1" dirty="0" smtClean="0"/>
              <a:t>альнейшее развитие комментария другого учащегося</a:t>
            </a:r>
            <a:r>
              <a:rPr lang="ru-RU" sz="2000" dirty="0" smtClean="0"/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0774" y="4108525"/>
            <a:ext cx="5768140" cy="1292662"/>
          </a:xfrm>
          <a:prstGeom prst="rect">
            <a:avLst/>
          </a:prstGeom>
          <a:ln w="1905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Пример вопроса:</a:t>
            </a:r>
          </a:p>
          <a:p>
            <a:pPr algn="ctr"/>
            <a:r>
              <a:rPr lang="ru-RU" sz="2000" i="1" dirty="0"/>
              <a:t>Татьяна отметила, что письменное общение 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делает </a:t>
            </a:r>
            <a:r>
              <a:rPr lang="ru-RU" sz="2000" i="1" dirty="0"/>
              <a:t>речь более </a:t>
            </a:r>
            <a:r>
              <a:rPr lang="ru-RU" sz="2000" i="1" dirty="0" smtClean="0"/>
              <a:t>точной, фиксированной. </a:t>
            </a:r>
            <a:br>
              <a:rPr lang="ru-RU" sz="2000" i="1" dirty="0" smtClean="0"/>
            </a:br>
            <a:r>
              <a:rPr lang="ru-RU" sz="2000" i="1" dirty="0" smtClean="0"/>
              <a:t>Как </a:t>
            </a:r>
            <a:r>
              <a:rPr lang="ru-RU" sz="2000" i="1" dirty="0"/>
              <a:t>вы думаете, почему, Михаил…</a:t>
            </a:r>
          </a:p>
        </p:txBody>
      </p:sp>
      <p:pic>
        <p:nvPicPr>
          <p:cNvPr id="13" name="Picture 3" descr="E:\++++05 05 РАБОЧИЙ СТОЛ\ПРЕЗЕНТАЦИИ МИНСК\ЭСТЕТИЧЕСКОЕ ВОСПИТАНИЕ\imag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702" y="4950331"/>
            <a:ext cx="1113867" cy="11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9142" y="126508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Подходы </a:t>
            </a:r>
            <a:r>
              <a:rPr lang="ru-RU" sz="3400" b="1" dirty="0">
                <a:solidFill>
                  <a:srgbClr val="002060"/>
                </a:solidFill>
              </a:rPr>
              <a:t>к постановке вопросов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25772" y="2299194"/>
            <a:ext cx="3613178" cy="3114881"/>
            <a:chOff x="942733" y="1953153"/>
            <a:chExt cx="5061337" cy="3879666"/>
          </a:xfrm>
        </p:grpSpPr>
        <p:pic>
          <p:nvPicPr>
            <p:cNvPr id="18" name="Picture 5" descr="C:\Users\Таня\Desktop\ЯНВАРЬ\МЕтод холодного обзвона\fvdf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531" y="1953153"/>
              <a:ext cx="2813539" cy="328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Таня\Desktop\ЯНВАРЬ\МЕтод холодного обзвона\dcfdf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33" y="2590601"/>
              <a:ext cx="2779044" cy="324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Овал 19"/>
          <p:cNvSpPr/>
          <p:nvPr/>
        </p:nvSpPr>
        <p:spPr>
          <a:xfrm>
            <a:off x="2924489" y="3187581"/>
            <a:ext cx="871671" cy="80029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32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1360" y="2258868"/>
            <a:ext cx="53837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МЕТОД «ХОЛОДНОГО ОБЗВОНА» </a:t>
            </a:r>
            <a:r>
              <a:rPr lang="ru-RU" sz="1600" dirty="0" smtClean="0"/>
              <a:t>– </a:t>
            </a:r>
            <a:r>
              <a:rPr lang="ru-RU" sz="2000" dirty="0" smtClean="0"/>
              <a:t>назван </a:t>
            </a:r>
            <a:br>
              <a:rPr lang="ru-RU" sz="2000" dirty="0" smtClean="0"/>
            </a:br>
            <a:r>
              <a:rPr lang="ru-RU" sz="2000" dirty="0" smtClean="0"/>
              <a:t>по аналогии с маркетинговым методом «холодного </a:t>
            </a:r>
            <a:r>
              <a:rPr lang="ru-RU" sz="2000" dirty="0" err="1" smtClean="0"/>
              <a:t>обзвона</a:t>
            </a:r>
            <a:r>
              <a:rPr lang="ru-RU" sz="2000" dirty="0" smtClean="0"/>
              <a:t>» или «холодных звонков», </a:t>
            </a:r>
            <a:br>
              <a:rPr lang="ru-RU" sz="2000" dirty="0" smtClean="0"/>
            </a:br>
            <a:r>
              <a:rPr lang="ru-RU" sz="2000" dirty="0" smtClean="0"/>
              <a:t>в соответствии с которым продавец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в произвольном порядке обзванивает незнакомых потенциальных  клиентов, для того, чтобы предложить  им свой продукт.</a:t>
            </a:r>
            <a:endParaRPr lang="ru-RU" sz="2000" dirty="0"/>
          </a:p>
        </p:txBody>
      </p:sp>
      <p:pic>
        <p:nvPicPr>
          <p:cNvPr id="2050" name="Picture 2" descr="C:\Users\Таня\Desktop\ЯНВАРЬ\МЕтод холодного обзвона\245518-P466NI-838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88" y="1333446"/>
            <a:ext cx="6155126" cy="40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419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62832" y="3035018"/>
            <a:ext cx="620473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2000" b="1" dirty="0"/>
              <a:t>Д</a:t>
            </a:r>
            <a:r>
              <a:rPr lang="ru-RU" sz="2000" b="1" dirty="0" smtClean="0"/>
              <a:t>альнейшее </a:t>
            </a:r>
            <a:r>
              <a:rPr lang="ru-RU" sz="2000" b="1" dirty="0"/>
              <a:t>развитие более раннего комментария того же </a:t>
            </a:r>
            <a:r>
              <a:rPr lang="ru-RU" sz="2000" b="1" dirty="0" smtClean="0"/>
              <a:t>обучающегося.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62832" y="4100755"/>
            <a:ext cx="5768140" cy="1292662"/>
          </a:xfrm>
          <a:prstGeom prst="rect">
            <a:avLst/>
          </a:prstGeom>
          <a:ln w="19050"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</a:rPr>
              <a:t>Пример вопроса:</a:t>
            </a:r>
          </a:p>
          <a:p>
            <a:pPr algn="ctr"/>
            <a:r>
              <a:rPr lang="ru-RU" sz="2000" i="1" dirty="0"/>
              <a:t>Татьяна ранее отметила, что письменное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общение </a:t>
            </a:r>
            <a:r>
              <a:rPr lang="ru-RU" sz="2000" i="1" dirty="0"/>
              <a:t>делает речь более </a:t>
            </a:r>
            <a:r>
              <a:rPr lang="ru-RU" sz="2000" i="1" dirty="0" smtClean="0"/>
              <a:t>точной </a:t>
            </a:r>
            <a:r>
              <a:rPr lang="ru-RU" sz="2000" i="1" dirty="0"/>
              <a:t>и </a:t>
            </a:r>
            <a:r>
              <a:rPr lang="ru-RU" sz="2000" i="1" dirty="0" smtClean="0"/>
              <a:t>фиксированной. </a:t>
            </a:r>
            <a:r>
              <a:rPr lang="ru-RU" sz="2000" i="1" dirty="0"/>
              <a:t>Татьяна, так почему вы так считаете?</a:t>
            </a:r>
          </a:p>
        </p:txBody>
      </p:sp>
      <p:pic>
        <p:nvPicPr>
          <p:cNvPr id="13" name="Picture 3" descr="E:\++++05 05 РАБОЧИЙ СТОЛ\ПРЕЗЕНТАЦИИ МИНСК\ЭСТЕТИЧЕСКОЕ ВОСПИТАНИЕ\image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702" y="5032219"/>
            <a:ext cx="1113867" cy="11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89142" y="126508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Подходы </a:t>
            </a:r>
            <a:r>
              <a:rPr lang="ru-RU" sz="3400" b="1" dirty="0">
                <a:solidFill>
                  <a:srgbClr val="002060"/>
                </a:solidFill>
              </a:rPr>
              <a:t>к постановке вопросов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25772" y="2299194"/>
            <a:ext cx="3613178" cy="3114881"/>
            <a:chOff x="942733" y="1953153"/>
            <a:chExt cx="5061337" cy="3879666"/>
          </a:xfrm>
        </p:grpSpPr>
        <p:pic>
          <p:nvPicPr>
            <p:cNvPr id="18" name="Picture 5" descr="C:\Users\Таня\Desktop\ЯНВАРЬ\МЕтод холодного обзвона\fvdfb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531" y="1953153"/>
              <a:ext cx="2813539" cy="328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Таня\Desktop\ЯНВАРЬ\МЕтод холодного обзвона\dcfdf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33" y="2590601"/>
              <a:ext cx="2779044" cy="3242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Овал 19"/>
          <p:cNvSpPr/>
          <p:nvPr/>
        </p:nvSpPr>
        <p:spPr>
          <a:xfrm>
            <a:off x="2924489" y="3187581"/>
            <a:ext cx="871671" cy="80029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?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5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Таня\Desktop\ЯНВАРЬ\МЕтод холодного обзвона\O6NKT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3538" y="392392"/>
            <a:ext cx="8896350" cy="60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02400" y="4747463"/>
            <a:ext cx="7314514" cy="14909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70994" y="4761111"/>
            <a:ext cx="71773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Применение различных подходов </a:t>
            </a:r>
            <a:r>
              <a:rPr lang="ru-RU" dirty="0"/>
              <a:t>к постановке </a:t>
            </a:r>
            <a:r>
              <a:rPr lang="ru-RU" dirty="0" smtClean="0"/>
              <a:t>вопросов формирует определенную </a:t>
            </a:r>
            <a:r>
              <a:rPr lang="ru-RU" dirty="0"/>
              <a:t>«</a:t>
            </a:r>
            <a:r>
              <a:rPr lang="ru-RU" dirty="0" smtClean="0"/>
              <a:t>драматургию» </a:t>
            </a:r>
            <a:r>
              <a:rPr lang="ru-RU" dirty="0"/>
              <a:t>и </a:t>
            </a:r>
            <a:r>
              <a:rPr lang="ru-RU" dirty="0" smtClean="0"/>
              <a:t>структуру вопросов. Обучающиеся </a:t>
            </a:r>
            <a:r>
              <a:rPr lang="ru-RU" dirty="0"/>
              <a:t>слушают ответы своих одноклассников, </a:t>
            </a:r>
            <a:r>
              <a:rPr lang="ru-RU" dirty="0" smtClean="0"/>
              <a:t>те учащиеся, </a:t>
            </a:r>
            <a:r>
              <a:rPr lang="ru-RU" dirty="0"/>
              <a:t>кто уже ответили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расслабляются, поскольку позже педагог</a:t>
            </a:r>
            <a:r>
              <a:rPr lang="ru-RU" i="1" dirty="0"/>
              <a:t> </a:t>
            </a:r>
            <a:r>
              <a:rPr lang="ru-RU" dirty="0"/>
              <a:t>может попросить дополнений к уже прозвучавшему ответу.</a:t>
            </a:r>
          </a:p>
        </p:txBody>
      </p:sp>
    </p:spTree>
    <p:extLst>
      <p:ext uri="{BB962C8B-B14F-4D97-AF65-F5344CB8AC3E}">
        <p14:creationId xmlns:p14="http://schemas.microsoft.com/office/powerpoint/2010/main" xmlns="" val="398102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36001" y="2527253"/>
            <a:ext cx="52622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ПЕДАГОГ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</a:p>
          <a:p>
            <a:endParaRPr lang="ru-RU" sz="16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ч</a:t>
            </a:r>
            <a:r>
              <a:rPr lang="ru-RU" sz="2000" dirty="0" smtClean="0"/>
              <a:t>етко обозначает свою позицию </a:t>
            </a:r>
          </a:p>
          <a:p>
            <a:pPr algn="just"/>
            <a:r>
              <a:rPr lang="ru-RU" sz="2000" dirty="0" smtClean="0"/>
              <a:t>(поднимать руку или нет);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ледит  за выполнением требований.</a:t>
            </a:r>
          </a:p>
        </p:txBody>
      </p:sp>
      <p:pic>
        <p:nvPicPr>
          <p:cNvPr id="5" name="Picture 2" descr="C:\Users\Таня\Desktop\ОКТЯБРЬ\Метапредметная компетентность учителя\cartoon-little-kids-a-study-in-the-classroom_29190-290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EC7D1"/>
              </a:clrFrom>
              <a:clrTo>
                <a:srgbClr val="DEC7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0" r="2799"/>
          <a:stretch/>
        </p:blipFill>
        <p:spPr bwMode="auto">
          <a:xfrm>
            <a:off x="6646695" y="2027524"/>
            <a:ext cx="2723364" cy="36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 flipH="1">
            <a:off x="4506686" y="1231632"/>
            <a:ext cx="3832332" cy="1369099"/>
          </a:xfrm>
          <a:prstGeom prst="wedgeRoundRectCallout">
            <a:avLst>
              <a:gd name="adj1" fmla="val -45698"/>
              <a:gd name="adj2" fmla="val 6597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Что </a:t>
            </a:r>
            <a:r>
              <a:rPr lang="ru-RU" sz="2400" b="1" dirty="0">
                <a:solidFill>
                  <a:srgbClr val="FF0000"/>
                </a:solidFill>
              </a:rPr>
              <a:t>делать с </a:t>
            </a:r>
            <a:r>
              <a:rPr lang="ru-RU" sz="2400" b="1" dirty="0" smtClean="0">
                <a:solidFill>
                  <a:srgbClr val="FF0000"/>
                </a:solidFill>
              </a:rPr>
              <a:t>теми, </a:t>
            </a: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кто поднимает руку и хочет ответить</a:t>
            </a:r>
            <a:r>
              <a:rPr lang="ru-RU" sz="2400" b="1" dirty="0" smtClean="0">
                <a:solidFill>
                  <a:srgbClr val="FF0000"/>
                </a:solidFill>
              </a:rPr>
              <a:t>?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635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51811" y="2215302"/>
            <a:ext cx="57401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ПЕДАГОГ   ОПРЕДЕЛЯЕТ:</a:t>
            </a:r>
            <a:endParaRPr lang="ru-RU" sz="1600" b="1" dirty="0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b="1" dirty="0"/>
              <a:t>с</a:t>
            </a:r>
            <a:r>
              <a:rPr lang="ru-RU" sz="2000" b="1" dirty="0" smtClean="0"/>
              <a:t> помощью специальных таблиц, </a:t>
            </a:r>
            <a:r>
              <a:rPr lang="ru-RU" sz="2000" dirty="0" smtClean="0"/>
              <a:t>в которых отмечаются количественные показатели  ответов учащихся;</a:t>
            </a:r>
          </a:p>
          <a:p>
            <a:pPr lvl="0" algn="just"/>
            <a:endParaRPr lang="ru-RU" sz="2000" dirty="0"/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ru-RU" sz="2000" b="1" dirty="0" err="1" smtClean="0"/>
              <a:t>рандомно</a:t>
            </a:r>
            <a:r>
              <a:rPr lang="ru-RU" sz="2000" b="1" dirty="0"/>
              <a:t>, </a:t>
            </a:r>
            <a:r>
              <a:rPr lang="ru-RU" sz="2000" dirty="0"/>
              <a:t>посредством </a:t>
            </a:r>
            <a:r>
              <a:rPr lang="ru-RU" sz="2000" dirty="0" smtClean="0"/>
              <a:t>выбора </a:t>
            </a:r>
            <a:r>
              <a:rPr lang="ru-RU" sz="2000" dirty="0"/>
              <a:t>вопросов самими учащимися или фамилий учащихся </a:t>
            </a:r>
            <a:r>
              <a:rPr lang="ru-RU" sz="2000" dirty="0" smtClean="0"/>
              <a:t>педагогом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pic>
        <p:nvPicPr>
          <p:cNvPr id="5" name="Picture 2" descr="C:\Users\Таня\Desktop\ОКТЯБРЬ\Метапредметная компетентность учителя\cartoon-little-kids-a-study-in-the-classroom_29190-290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EC7D1"/>
              </a:clrFrom>
              <a:clrTo>
                <a:srgbClr val="DEC7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0" r="2799"/>
          <a:stretch/>
        </p:blipFill>
        <p:spPr bwMode="auto">
          <a:xfrm flipH="1">
            <a:off x="1924334" y="2019360"/>
            <a:ext cx="2723364" cy="363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928447" y="1101004"/>
            <a:ext cx="2394546" cy="1369099"/>
          </a:xfrm>
          <a:prstGeom prst="wedgeRoundRectCallout">
            <a:avLst>
              <a:gd name="adj1" fmla="val -45698"/>
              <a:gd name="adj2" fmla="val 6597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Кто будет отвечать?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87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9617" y="127843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Схема вызова учащегося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7109" y="2853000"/>
            <a:ext cx="2448000" cy="5760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ВОПРОС  ПЕДАГОГА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0038" y="3905189"/>
            <a:ext cx="2880000" cy="101566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случайный выбор</a:t>
            </a:r>
          </a:p>
          <a:p>
            <a:pPr algn="ctr"/>
            <a:r>
              <a:rPr lang="ru-RU" sz="2000" dirty="0" smtClean="0"/>
              <a:t>или</a:t>
            </a:r>
          </a:p>
          <a:p>
            <a:pPr algn="ctr"/>
            <a:r>
              <a:rPr lang="ru-RU" sz="2000" dirty="0"/>
              <a:t>с</a:t>
            </a:r>
            <a:r>
              <a:rPr lang="ru-RU" sz="2000" dirty="0" smtClean="0"/>
              <a:t> помощью таблицы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80513" y="2853000"/>
            <a:ext cx="2880000" cy="576000"/>
          </a:xfrm>
          <a:prstGeom prst="rect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ПАУЗА 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618376" y="2853000"/>
            <a:ext cx="2484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ИМЯ </a:t>
            </a:r>
          </a:p>
          <a:p>
            <a:pPr algn="ctr"/>
            <a:r>
              <a:rPr lang="ru-RU" sz="1600" b="1" dirty="0" smtClean="0"/>
              <a:t>ОБУЧАЮЩЕГОСЯ</a:t>
            </a:r>
            <a:endParaRPr lang="ru-RU" sz="1600" b="1" dirty="0"/>
          </a:p>
        </p:txBody>
      </p:sp>
      <p:pic>
        <p:nvPicPr>
          <p:cNvPr id="20" name="Picture 2" descr="E:\++++05 05 РАБОЧИЙ СТОЛ\ПРЕЗЕНТАЦИИ МИНСК\РЕФЛЕКСИЯ\64675632e71d2e19ad09b5797b07ae59-teacher-profession-cartoon-svg-by-vexe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44" y="3322864"/>
            <a:ext cx="2921523" cy="29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право 23"/>
          <p:cNvSpPr/>
          <p:nvPr/>
        </p:nvSpPr>
        <p:spPr>
          <a:xfrm rot="10800000" flipH="1" flipV="1">
            <a:off x="3788886" y="2911650"/>
            <a:ext cx="580564" cy="467473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10800000" flipH="1" flipV="1">
            <a:off x="7732802" y="2911651"/>
            <a:ext cx="580564" cy="467473"/>
          </a:xfrm>
          <a:prstGeom prst="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6" name="Picture 2" descr="C:\Users\Таня\Desktop\СЕНТЯБРЬ\РАЗВИТИЕ внимания\little-boy-doing-different-activities-illustration_1308-262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10" t="-1398" r="1" b="38735"/>
          <a:stretch/>
        </p:blipFill>
        <p:spPr bwMode="auto">
          <a:xfrm>
            <a:off x="9426485" y="3905189"/>
            <a:ext cx="997316" cy="16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>
            <a:stCxn id="14" idx="2"/>
            <a:endCxn id="13" idx="0"/>
          </p:cNvCxnSpPr>
          <p:nvPr/>
        </p:nvCxnSpPr>
        <p:spPr>
          <a:xfrm>
            <a:off x="6020513" y="3429000"/>
            <a:ext cx="9525" cy="4761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6391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9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ЯНВАРЬ\ЭМПАТИЯ\asdas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63"/>
          <a:stretch/>
        </p:blipFill>
        <p:spPr bwMode="auto">
          <a:xfrm>
            <a:off x="1064525" y="2123842"/>
            <a:ext cx="4572648" cy="424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ня\Desktop\ЯНВАРЬ\МЕтод холодного обзвона\ывм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99" t="22088" r="22668" b="23050"/>
          <a:stretch/>
        </p:blipFill>
        <p:spPr bwMode="auto">
          <a:xfrm>
            <a:off x="9205712" y="5095065"/>
            <a:ext cx="2081842" cy="12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3303437" y="523310"/>
            <a:ext cx="7581211" cy="4136146"/>
            <a:chOff x="3303437" y="523310"/>
            <a:chExt cx="7581211" cy="4136146"/>
          </a:xfrm>
        </p:grpSpPr>
        <p:pic>
          <p:nvPicPr>
            <p:cNvPr id="1026" name="Picture 2" descr="C:\Users\Таня\Desktop\ЯНВАРЬ\МЕтод холодного обзвона\смавам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437" y="523310"/>
              <a:ext cx="7581211" cy="413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756338" y="1852719"/>
              <a:ext cx="6096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b="1" dirty="0"/>
                <a:t>Если вопросы, предложенные педагогом, </a:t>
              </a:r>
            </a:p>
            <a:p>
              <a:pPr algn="ctr"/>
              <a:r>
                <a:rPr lang="ru-RU" b="1" dirty="0"/>
                <a:t>достаточно сложные либо требуют развернутых </a:t>
              </a:r>
            </a:p>
            <a:p>
              <a:pPr algn="ctr"/>
              <a:r>
                <a:rPr lang="ru-RU" b="1" dirty="0"/>
                <a:t>ответов, ответов-рассуждений, можно заранее </a:t>
              </a:r>
            </a:p>
            <a:p>
              <a:pPr algn="ctr"/>
              <a:r>
                <a:rPr lang="ru-RU" b="1" dirty="0"/>
                <a:t>ознакомить учащихся с ними и дать </a:t>
              </a:r>
              <a:r>
                <a:rPr lang="ru-RU" b="1" dirty="0" smtClean="0"/>
                <a:t>время </a:t>
              </a:r>
              <a:r>
                <a:rPr lang="ru-RU" b="1" dirty="0"/>
                <a:t/>
              </a:r>
              <a:br>
                <a:rPr lang="ru-RU" b="1" dirty="0"/>
              </a:br>
              <a:r>
                <a:rPr lang="ru-RU" b="1" dirty="0"/>
                <a:t>на то, чтобы они набросали варианты.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3859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ЯНВАРЬ\МЕтод холодного обзвона\2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7223" y="302007"/>
            <a:ext cx="9288980" cy="619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02400" y="4747463"/>
            <a:ext cx="7314514" cy="149097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70994" y="4761111"/>
            <a:ext cx="71773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Перед началом использования </a:t>
            </a:r>
            <a:r>
              <a:rPr lang="ru-RU" dirty="0" smtClean="0"/>
              <a:t>метода «холодного </a:t>
            </a:r>
            <a:r>
              <a:rPr lang="ru-RU" dirty="0" err="1" smtClean="0"/>
              <a:t>обзвона</a:t>
            </a:r>
            <a:r>
              <a:rPr lang="ru-RU" dirty="0" smtClean="0"/>
              <a:t>» </a:t>
            </a:r>
            <a:r>
              <a:rPr lang="ru-RU" dirty="0"/>
              <a:t>рекомендуется провести вводную беседу с </a:t>
            </a:r>
            <a:r>
              <a:rPr lang="ru-RU" dirty="0" smtClean="0"/>
              <a:t>обучающимися, </a:t>
            </a:r>
            <a:r>
              <a:rPr lang="ru-RU" dirty="0"/>
              <a:t>цель которой объяснить для чего используется данный </a:t>
            </a:r>
            <a:r>
              <a:rPr lang="ru-RU" dirty="0" smtClean="0"/>
              <a:t>метод. </a:t>
            </a:r>
            <a:r>
              <a:rPr lang="ru-RU" dirty="0"/>
              <a:t>С </a:t>
            </a:r>
            <a:r>
              <a:rPr lang="ru-RU" dirty="0" smtClean="0"/>
              <a:t>учащимися </a:t>
            </a:r>
            <a:r>
              <a:rPr lang="ru-RU" dirty="0"/>
              <a:t>начальной школы метод можно представить как игру «Отвечает только тот, кого назову».</a:t>
            </a:r>
          </a:p>
        </p:txBody>
      </p:sp>
    </p:spTree>
    <p:extLst>
      <p:ext uri="{BB962C8B-B14F-4D97-AF65-F5344CB8AC3E}">
        <p14:creationId xmlns:p14="http://schemas.microsoft.com/office/powerpoint/2010/main" xmlns="" val="104837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81937" y="3035000"/>
            <a:ext cx="5652000" cy="2831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«</a:t>
            </a:r>
            <a:r>
              <a:rPr lang="ru-RU" sz="2000" dirty="0"/>
              <a:t>Тонкие» и «толстые» </a:t>
            </a:r>
            <a:r>
              <a:rPr lang="ru-RU" sz="2000" dirty="0" smtClean="0"/>
              <a:t>вопросы; 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«Верите ли вы, что </a:t>
            </a:r>
            <a:r>
              <a:rPr lang="ru-RU" sz="2000" dirty="0" smtClean="0"/>
              <a:t>…?»;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«Ромашка </a:t>
            </a:r>
            <a:r>
              <a:rPr lang="ru-RU" sz="2000" dirty="0" err="1"/>
              <a:t>Блума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«Шапка вопросов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«Тысяча примеров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«Светофор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«Вопрос-ответ</a:t>
            </a:r>
            <a:r>
              <a:rPr lang="ru-RU" sz="2000" dirty="0" smtClean="0"/>
              <a:t>»;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«Лапта</a:t>
            </a:r>
            <a:r>
              <a:rPr lang="ru-RU" sz="2000" dirty="0" smtClean="0"/>
              <a:t>».</a:t>
            </a:r>
            <a:endParaRPr lang="ru-RU" sz="2000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9617" y="91057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22159" y="2775690"/>
            <a:ext cx="3982116" cy="3237778"/>
            <a:chOff x="467055" y="2775690"/>
            <a:chExt cx="3982116" cy="323777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:\Users\Таня\Desktop\ЯНВАРЬ\МЕтод холодного обзвона\images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023" y="2714193"/>
            <a:ext cx="1859880" cy="12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90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24992" y="3101434"/>
            <a:ext cx="5885857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000" b="1" dirty="0">
                <a:solidFill>
                  <a:srgbClr val="002060"/>
                </a:solidFill>
              </a:rPr>
              <a:t>Т</a:t>
            </a:r>
            <a:r>
              <a:rPr lang="ru-RU" sz="2000" b="1" dirty="0" smtClean="0">
                <a:solidFill>
                  <a:srgbClr val="002060"/>
                </a:solidFill>
              </a:rPr>
              <a:t>онкий</a:t>
            </a:r>
            <a:r>
              <a:rPr lang="ru-RU" sz="2000" b="1" dirty="0">
                <a:solidFill>
                  <a:srgbClr val="002060"/>
                </a:solidFill>
              </a:rPr>
              <a:t>» </a:t>
            </a:r>
            <a:r>
              <a:rPr lang="ru-RU" sz="2000" dirty="0" smtClean="0"/>
              <a:t>вопрос  предполагает репродуктивный однозначный ответ («</a:t>
            </a:r>
            <a:r>
              <a:rPr lang="ru-RU" sz="2000" dirty="0"/>
              <a:t>да» или «нет</a:t>
            </a:r>
            <a:r>
              <a:rPr lang="ru-RU" sz="2000" dirty="0" smtClean="0"/>
              <a:t>»);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«Толстый</a:t>
            </a:r>
            <a:r>
              <a:rPr lang="ru-RU" sz="2000" b="1" dirty="0">
                <a:solidFill>
                  <a:srgbClr val="002060"/>
                </a:solidFill>
              </a:rPr>
              <a:t>» </a:t>
            </a:r>
            <a:r>
              <a:rPr lang="ru-RU" sz="2000" dirty="0"/>
              <a:t>(проблемный</a:t>
            </a:r>
            <a:r>
              <a:rPr lang="ru-RU" sz="2000" dirty="0" smtClean="0"/>
              <a:t>) вопрос требует</a:t>
            </a:r>
            <a:r>
              <a:rPr lang="ru-RU" sz="2000" dirty="0"/>
              <a:t> </a:t>
            </a:r>
            <a:r>
              <a:rPr lang="ru-RU" sz="2000" dirty="0" smtClean="0"/>
              <a:t>глубокого </a:t>
            </a:r>
            <a:r>
              <a:rPr lang="ru-RU" sz="2000" dirty="0"/>
              <a:t>осмысления задания, рациональных рассуждений, поиска дополнительных знаний и </a:t>
            </a:r>
            <a:r>
              <a:rPr lang="ru-RU" sz="2000" dirty="0" smtClean="0"/>
              <a:t>анализа </a:t>
            </a:r>
            <a:r>
              <a:rPr lang="ru-RU" sz="2000" dirty="0"/>
              <a:t>информации.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99071" y="2775690"/>
            <a:ext cx="3982116" cy="3237778"/>
            <a:chOff x="467055" y="2775690"/>
            <a:chExt cx="3982116" cy="323777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681163" y="2998741"/>
              <a:ext cx="2424062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ТОНКИЕ И </a:t>
              </a:r>
              <a:endParaRPr lang="ru-RU" sz="1600" b="1" dirty="0" smtClean="0"/>
            </a:p>
            <a:p>
              <a:pPr algn="ctr"/>
              <a:r>
                <a:rPr lang="ru-RU" sz="1600" b="1" dirty="0" smtClean="0"/>
                <a:t>ТОЛСТЫЕ </a:t>
              </a:r>
              <a:r>
                <a:rPr lang="ru-RU" sz="1600" b="1" dirty="0"/>
                <a:t>ВОПРОСЫ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9617" y="91057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99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23430" y="1007969"/>
            <a:ext cx="5652000" cy="480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«ТОНКИЕ» ВОПРОСЫ: </a:t>
            </a:r>
          </a:p>
          <a:p>
            <a:r>
              <a:rPr lang="ru-RU" i="1" dirty="0" smtClean="0"/>
              <a:t>- Кто </a:t>
            </a:r>
            <a:r>
              <a:rPr lang="ru-RU" i="1" dirty="0"/>
              <a:t>…? </a:t>
            </a:r>
            <a:endParaRPr lang="ru-RU" i="1" dirty="0" smtClean="0"/>
          </a:p>
          <a:p>
            <a:r>
              <a:rPr lang="ru-RU" i="1" dirty="0" smtClean="0"/>
              <a:t>- Что </a:t>
            </a:r>
            <a:r>
              <a:rPr lang="ru-RU" i="1" dirty="0"/>
              <a:t>…? </a:t>
            </a:r>
            <a:endParaRPr lang="ru-RU" i="1" dirty="0" smtClean="0"/>
          </a:p>
          <a:p>
            <a:r>
              <a:rPr lang="ru-RU" i="1" dirty="0" smtClean="0"/>
              <a:t>- Когда </a:t>
            </a:r>
            <a:r>
              <a:rPr lang="ru-RU" i="1" dirty="0"/>
              <a:t>…?  </a:t>
            </a:r>
            <a:endParaRPr lang="ru-RU" i="1" dirty="0" smtClean="0"/>
          </a:p>
          <a:p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</a:rPr>
              <a:t>«ТОЛСТЫЕ» ВОПРОСЫ: </a:t>
            </a:r>
          </a:p>
          <a:p>
            <a:r>
              <a:rPr lang="ru-RU" i="1" dirty="0" smtClean="0"/>
              <a:t>- Может </a:t>
            </a:r>
            <a:r>
              <a:rPr lang="ru-RU" i="1" dirty="0"/>
              <a:t>…? </a:t>
            </a:r>
            <a:endParaRPr lang="ru-RU" i="1" dirty="0" smtClean="0"/>
          </a:p>
          <a:p>
            <a:r>
              <a:rPr lang="ru-RU" i="1" dirty="0" smtClean="0"/>
              <a:t>- Мог </a:t>
            </a:r>
            <a:r>
              <a:rPr lang="ru-RU" i="1" dirty="0"/>
              <a:t>ли …? </a:t>
            </a:r>
            <a:endParaRPr lang="ru-RU" i="1" dirty="0" smtClean="0"/>
          </a:p>
          <a:p>
            <a:r>
              <a:rPr lang="ru-RU" i="1" dirty="0" smtClean="0"/>
              <a:t>- Согласны </a:t>
            </a:r>
            <a:r>
              <a:rPr lang="ru-RU" i="1" dirty="0"/>
              <a:t>ли вы …? </a:t>
            </a:r>
            <a:endParaRPr lang="ru-RU" i="1" dirty="0" smtClean="0"/>
          </a:p>
          <a:p>
            <a:r>
              <a:rPr lang="ru-RU" i="1" dirty="0" smtClean="0"/>
              <a:t>- Верно </a:t>
            </a:r>
            <a:r>
              <a:rPr lang="ru-RU" i="1" dirty="0"/>
              <a:t>ли …? </a:t>
            </a:r>
            <a:endParaRPr lang="ru-RU" i="1" dirty="0" smtClean="0"/>
          </a:p>
          <a:p>
            <a:r>
              <a:rPr lang="ru-RU" i="1" dirty="0" smtClean="0"/>
              <a:t>- Объясните</a:t>
            </a:r>
            <a:r>
              <a:rPr lang="ru-RU" i="1" dirty="0"/>
              <a:t>, почему …? </a:t>
            </a:r>
            <a:endParaRPr lang="ru-RU" i="1" dirty="0" smtClean="0"/>
          </a:p>
          <a:p>
            <a:r>
              <a:rPr lang="ru-RU" i="1" dirty="0" smtClean="0"/>
              <a:t>- Почему </a:t>
            </a:r>
            <a:r>
              <a:rPr lang="ru-RU" i="1" dirty="0"/>
              <a:t>вы думаете …? </a:t>
            </a:r>
            <a:endParaRPr lang="ru-RU" i="1" dirty="0" smtClean="0"/>
          </a:p>
          <a:p>
            <a:r>
              <a:rPr lang="ru-RU" i="1" dirty="0" smtClean="0"/>
              <a:t>- Почему </a:t>
            </a:r>
            <a:r>
              <a:rPr lang="ru-RU" i="1" dirty="0"/>
              <a:t>вы считаете …? </a:t>
            </a:r>
            <a:endParaRPr lang="ru-RU" i="1" dirty="0" smtClean="0"/>
          </a:p>
          <a:p>
            <a:r>
              <a:rPr lang="ru-RU" i="1" dirty="0" smtClean="0"/>
              <a:t>- В </a:t>
            </a:r>
            <a:r>
              <a:rPr lang="ru-RU" i="1" dirty="0"/>
              <a:t>чём различие …? </a:t>
            </a:r>
            <a:endParaRPr lang="ru-RU" i="1" dirty="0" smtClean="0"/>
          </a:p>
          <a:p>
            <a:r>
              <a:rPr lang="ru-RU" i="1" dirty="0" smtClean="0"/>
              <a:t>- Предположите</a:t>
            </a:r>
            <a:r>
              <a:rPr lang="ru-RU" i="1" dirty="0"/>
              <a:t>, что будет, если …? </a:t>
            </a:r>
            <a:endParaRPr lang="ru-RU" i="1" dirty="0" smtClean="0"/>
          </a:p>
          <a:p>
            <a:r>
              <a:rPr lang="ru-RU" i="1" dirty="0" smtClean="0"/>
              <a:t>- Что</a:t>
            </a:r>
            <a:r>
              <a:rPr lang="ru-RU" i="1" dirty="0"/>
              <a:t>, если …? </a:t>
            </a:r>
            <a:endParaRPr lang="ru-RU" i="1" dirty="0" smtClean="0"/>
          </a:p>
          <a:p>
            <a:r>
              <a:rPr lang="ru-RU" i="1" dirty="0" smtClean="0"/>
              <a:t>- Дайте </a:t>
            </a:r>
            <a:r>
              <a:rPr lang="ru-RU" i="1" dirty="0"/>
              <a:t>три объяснения, почему …? </a:t>
            </a:r>
          </a:p>
        </p:txBody>
      </p:sp>
      <p:pic>
        <p:nvPicPr>
          <p:cNvPr id="5" name="Picture 3" descr="C:\Users\Таня\Desktop\ОКТЯБРЬ\Школьная оценка\104181-OMLMKI-26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8" t="15625" r="75720" b="16923"/>
          <a:stretch/>
        </p:blipFill>
        <p:spPr bwMode="auto">
          <a:xfrm>
            <a:off x="10171387" y="1814108"/>
            <a:ext cx="1088871" cy="377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ОКТЯБРЬ\Партфолио\cartoon-kids-with-pencil-and-book_29190-217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812" y="2634874"/>
            <a:ext cx="4488489" cy="23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5222" y="1301303"/>
            <a:ext cx="2769667" cy="276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аня\Desktop\ЯНВАРЬ\МЕтод холодного обзвона\15577dfef1534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871" y="1966509"/>
            <a:ext cx="950435" cy="9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635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55904" y="2854750"/>
            <a:ext cx="3348000" cy="5400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ПЕДАГОГ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7456" y="2868398"/>
            <a:ext cx="3348000" cy="5400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ОБУЧАЮЩИЕСЯ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255903" y="3712236"/>
            <a:ext cx="33480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вызывает </a:t>
            </a:r>
            <a:r>
              <a:rPr lang="ru-RU" dirty="0" smtClean="0"/>
              <a:t>ребенка </a:t>
            </a:r>
            <a:r>
              <a:rPr lang="ru-RU" dirty="0"/>
              <a:t>независимо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того, поднимает тот руку или </a:t>
            </a:r>
            <a:r>
              <a:rPr lang="ru-RU" dirty="0" smtClean="0"/>
              <a:t>нет;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задает </a:t>
            </a:r>
            <a:r>
              <a:rPr lang="ru-RU" dirty="0"/>
              <a:t>вопрос и называет имя </a:t>
            </a:r>
            <a:r>
              <a:rPr lang="ru-RU" dirty="0" smtClean="0"/>
              <a:t>обучающегося, </a:t>
            </a:r>
            <a:r>
              <a:rPr lang="ru-RU" dirty="0"/>
              <a:t>который должен дать ответ. </a:t>
            </a:r>
            <a:endParaRPr lang="ru-RU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517456" y="3752427"/>
            <a:ext cx="3348000" cy="1764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з</a:t>
            </a:r>
            <a:r>
              <a:rPr lang="ru-RU" dirty="0" smtClean="0"/>
              <a:t>нают о </a:t>
            </a:r>
            <a:r>
              <a:rPr lang="ru-RU" dirty="0"/>
              <a:t>том, что </a:t>
            </a:r>
            <a:r>
              <a:rPr lang="ru-RU" dirty="0" smtClean="0"/>
              <a:t>педагог </a:t>
            </a:r>
            <a:r>
              <a:rPr lang="ru-RU" dirty="0"/>
              <a:t>часто и регулярно вызывает тех, кто не поднимает </a:t>
            </a:r>
            <a:r>
              <a:rPr lang="ru-RU" dirty="0" smtClean="0"/>
              <a:t>руку;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готовятся к ответу на вопрос педагога. </a:t>
            </a:r>
            <a:endParaRPr lang="ru-RU" dirty="0"/>
          </a:p>
        </p:txBody>
      </p:sp>
      <p:cxnSp>
        <p:nvCxnSpPr>
          <p:cNvPr id="3" name="Прямая соединительная линия 2"/>
          <p:cNvCxnSpPr>
            <a:stCxn id="9" idx="2"/>
            <a:endCxn id="21" idx="0"/>
          </p:cNvCxnSpPr>
          <p:nvPr/>
        </p:nvCxnSpPr>
        <p:spPr>
          <a:xfrm flipH="1">
            <a:off x="3929903" y="3394750"/>
            <a:ext cx="1" cy="3174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stCxn id="19" idx="2"/>
            <a:endCxn id="22" idx="0"/>
          </p:cNvCxnSpPr>
          <p:nvPr/>
        </p:nvCxnSpPr>
        <p:spPr>
          <a:xfrm>
            <a:off x="8191456" y="3408398"/>
            <a:ext cx="0" cy="3440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E:\++++05 05 РАБОЧИЙ СТОЛ\ПРЕЗЕНТАЦИИ МИНСК\РЕФЛЕКСИЯ\3-teacher-money-making-opportunities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95" r="26106"/>
          <a:stretch/>
        </p:blipFill>
        <p:spPr bwMode="auto">
          <a:xfrm>
            <a:off x="771714" y="3037290"/>
            <a:ext cx="1382641" cy="28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8192" y="1280841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Суть метода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pic>
        <p:nvPicPr>
          <p:cNvPr id="23" name="Picture 2" descr="C:\Users\Таня\Desktop\ОКТЯБРЬ\Теория поколений\young-people-group_24877-842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0784" y="3968423"/>
            <a:ext cx="2034843" cy="203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20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88984" y="3156399"/>
            <a:ext cx="56520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99071" y="2775690"/>
            <a:ext cx="3982116" cy="3237778"/>
            <a:chOff x="467055" y="2775690"/>
            <a:chExt cx="3982116" cy="323777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1461557" y="3121851"/>
              <a:ext cx="2863284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«ВЕРИТЕ ЛИ ВЫ, ЧТО…?»</a:t>
              </a:r>
              <a:endParaRPr lang="ru-RU" sz="1600" b="1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188984" y="3280599"/>
            <a:ext cx="5652000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</a:rPr>
              <a:t>едагог</a:t>
            </a:r>
            <a:r>
              <a:rPr lang="ru-RU" sz="2000" dirty="0" smtClean="0"/>
              <a:t> задает 5-7 вопросов, которые начинаются с фразы «Верите ли вы, что…?»;</a:t>
            </a:r>
          </a:p>
          <a:p>
            <a:endParaRPr lang="ru-RU" sz="2000" dirty="0" smtClean="0"/>
          </a:p>
          <a:p>
            <a:r>
              <a:rPr lang="ru-RU" sz="2000" b="1" dirty="0">
                <a:solidFill>
                  <a:srgbClr val="002060"/>
                </a:solidFill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</a:rPr>
              <a:t>бучающиеся</a:t>
            </a:r>
            <a:r>
              <a:rPr lang="ru-RU" sz="2000" dirty="0" smtClean="0"/>
              <a:t> отвечают «да»-«нет» или показывают свой ответ с помощью сигнальных карточек.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79617" y="91057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06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29562" y="2718540"/>
            <a:ext cx="5945267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Первый лепесток</a:t>
            </a:r>
            <a:r>
              <a:rPr lang="ru-RU" sz="2000" dirty="0" smtClean="0">
                <a:solidFill>
                  <a:srgbClr val="002060"/>
                </a:solidFill>
              </a:rPr>
              <a:t> - </a:t>
            </a:r>
            <a:r>
              <a:rPr lang="ru-RU" sz="2000" dirty="0" smtClean="0"/>
              <a:t>простой вопрос, направлен </a:t>
            </a:r>
            <a:br>
              <a:rPr lang="ru-RU" sz="2000" dirty="0" smtClean="0"/>
            </a:br>
            <a:r>
              <a:rPr lang="ru-RU" sz="2000" dirty="0" smtClean="0"/>
              <a:t>на  воспроизведение определенной информации.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Второй лепесток</a:t>
            </a:r>
            <a:r>
              <a:rPr lang="ru-RU" sz="2000" dirty="0" smtClean="0">
                <a:solidFill>
                  <a:srgbClr val="002060"/>
                </a:solidFill>
              </a:rPr>
              <a:t> - </a:t>
            </a:r>
            <a:r>
              <a:rPr lang="ru-RU" sz="2000" dirty="0" smtClean="0"/>
              <a:t>вопрос-интерпретация, направлен </a:t>
            </a:r>
            <a:r>
              <a:rPr lang="ru-RU" sz="2000" dirty="0"/>
              <a:t>на установление </a:t>
            </a:r>
            <a:r>
              <a:rPr lang="ru-RU" sz="2000" dirty="0" smtClean="0"/>
              <a:t>причинно-следственных связей: </a:t>
            </a:r>
            <a:r>
              <a:rPr lang="ru-RU" sz="2000" dirty="0"/>
              <a:t>«</a:t>
            </a:r>
            <a:r>
              <a:rPr lang="ru-RU" sz="2000" dirty="0" smtClean="0"/>
              <a:t>Почему...?».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Третий лепесток </a:t>
            </a:r>
            <a:r>
              <a:rPr lang="ru-RU" sz="2000" dirty="0" smtClean="0">
                <a:solidFill>
                  <a:srgbClr val="002060"/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оценочный вопрос, направлен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выяснение критериев оценки </a:t>
            </a:r>
            <a:r>
              <a:rPr lang="ru-RU" sz="2000" dirty="0" smtClean="0"/>
              <a:t>событий, явлений</a:t>
            </a:r>
            <a:r>
              <a:rPr lang="ru-RU" sz="2000" dirty="0"/>
              <a:t>, фактов: «Почему что-то хорошо, а что-то плохо?». </a:t>
            </a:r>
            <a:endParaRPr lang="ru-RU" sz="2000" dirty="0" smtClean="0"/>
          </a:p>
        </p:txBody>
      </p:sp>
      <p:grpSp>
        <p:nvGrpSpPr>
          <p:cNvPr id="2" name="Группа 1"/>
          <p:cNvGrpSpPr/>
          <p:nvPr/>
        </p:nvGrpSpPr>
        <p:grpSpPr>
          <a:xfrm>
            <a:off x="467055" y="2775690"/>
            <a:ext cx="3982116" cy="3237778"/>
            <a:chOff x="467055" y="2775690"/>
            <a:chExt cx="3982116" cy="323777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939404" y="3003128"/>
              <a:ext cx="2098651" cy="5760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РОМАШКА БЛУМА</a:t>
              </a:r>
              <a:endParaRPr lang="ru-RU" sz="16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9617" y="91057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87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18381" y="2659197"/>
            <a:ext cx="6757619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Четвёртый лепесток </a:t>
            </a:r>
            <a:r>
              <a:rPr lang="ru-RU" sz="2000" dirty="0" smtClean="0">
                <a:solidFill>
                  <a:schemeClr val="tx1"/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практический вопрос, </a:t>
            </a:r>
          </a:p>
          <a:p>
            <a:pPr algn="just"/>
            <a:r>
              <a:rPr lang="ru-RU" sz="2000" dirty="0" smtClean="0"/>
              <a:t>направлен </a:t>
            </a:r>
            <a:r>
              <a:rPr lang="ru-RU" sz="2000" dirty="0"/>
              <a:t>на установление взаимосвязей между теорией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практикой.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Пятый лепесток </a:t>
            </a:r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творческий вопрос,</a:t>
            </a:r>
            <a:endParaRPr lang="ru-RU" sz="2000" dirty="0"/>
          </a:p>
          <a:p>
            <a:pPr algn="just"/>
            <a:r>
              <a:rPr lang="ru-RU" sz="2000" dirty="0"/>
              <a:t>п</a:t>
            </a:r>
            <a:r>
              <a:rPr lang="ru-RU" sz="2000" dirty="0" smtClean="0"/>
              <a:t>редполагает наличие частицы «</a:t>
            </a:r>
            <a:r>
              <a:rPr lang="ru-RU" sz="2000" dirty="0"/>
              <a:t>бы</a:t>
            </a:r>
            <a:r>
              <a:rPr lang="ru-RU" sz="2000" dirty="0" smtClean="0"/>
              <a:t>», элементов </a:t>
            </a:r>
            <a:r>
              <a:rPr lang="ru-RU" sz="2000" dirty="0"/>
              <a:t>условности,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предположений.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Шестой лепесток </a:t>
            </a:r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уточняющий вопрос</a:t>
            </a:r>
            <a:r>
              <a:rPr lang="ru-RU" sz="2000" dirty="0"/>
              <a:t>,</a:t>
            </a:r>
            <a:endParaRPr lang="ru-RU" sz="2000" dirty="0" smtClean="0"/>
          </a:p>
          <a:p>
            <a:pPr algn="just"/>
            <a:r>
              <a:rPr lang="ru-RU" sz="2000" dirty="0"/>
              <a:t>п</a:t>
            </a:r>
            <a:r>
              <a:rPr lang="ru-RU" sz="2000" dirty="0" smtClean="0"/>
              <a:t>редоставляет  обучающему возможности для обратной связи: </a:t>
            </a:r>
            <a:r>
              <a:rPr lang="ru-RU" sz="2000" dirty="0"/>
              <a:t>«То есть ты говоришь, что</a:t>
            </a:r>
            <a:r>
              <a:rPr lang="ru-RU" sz="2000" dirty="0" smtClean="0"/>
              <a:t>…?».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67055" y="2775690"/>
            <a:ext cx="3982116" cy="3237778"/>
            <a:chOff x="467055" y="2775690"/>
            <a:chExt cx="3982116" cy="323777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939404" y="3003128"/>
              <a:ext cx="2098651" cy="5760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РОМАШКА БЛУМА</a:t>
              </a:r>
              <a:endParaRPr lang="ru-RU" sz="16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9617" y="91057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34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01685" y="2828474"/>
            <a:ext cx="565200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Вопросы могут быть подготовлены как педагогом, так и обучающимися:  </a:t>
            </a:r>
          </a:p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002060"/>
                </a:solidFill>
              </a:rPr>
              <a:t>1 шапка </a:t>
            </a:r>
            <a:r>
              <a:rPr lang="ru-RU" sz="2000" dirty="0" smtClean="0"/>
              <a:t>– вопросы по </a:t>
            </a:r>
            <a:r>
              <a:rPr lang="ru-RU" sz="2000" dirty="0"/>
              <a:t>тексту </a:t>
            </a:r>
            <a:r>
              <a:rPr lang="ru-RU" sz="2000" dirty="0" smtClean="0"/>
              <a:t>учебника;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 </a:t>
            </a:r>
            <a:r>
              <a:rPr lang="ru-RU" sz="2000" b="1" dirty="0">
                <a:solidFill>
                  <a:srgbClr val="002060"/>
                </a:solidFill>
              </a:rPr>
              <a:t>шапка </a:t>
            </a:r>
            <a:r>
              <a:rPr lang="ru-RU" sz="2000" dirty="0" smtClean="0"/>
              <a:t>– оценочные вопросы, </a:t>
            </a:r>
            <a:r>
              <a:rPr lang="ru-RU" sz="2000" dirty="0"/>
              <a:t>начинающиеся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 </a:t>
            </a:r>
            <a:r>
              <a:rPr lang="ru-RU" sz="2000" dirty="0"/>
              <a:t>слов: </a:t>
            </a:r>
            <a:r>
              <a:rPr lang="ru-RU" sz="2000" dirty="0" smtClean="0"/>
              <a:t>«Я </a:t>
            </a:r>
            <a:r>
              <a:rPr lang="ru-RU" sz="2000" dirty="0"/>
              <a:t>считаю, что…, а ты как думаешь</a:t>
            </a:r>
            <a:r>
              <a:rPr lang="ru-RU" sz="2000" dirty="0" smtClean="0"/>
              <a:t>?»;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3 </a:t>
            </a:r>
            <a:r>
              <a:rPr lang="ru-RU" sz="2000" b="1" dirty="0">
                <a:solidFill>
                  <a:srgbClr val="002060"/>
                </a:solidFill>
              </a:rPr>
              <a:t>шапка  </a:t>
            </a:r>
            <a:r>
              <a:rPr lang="ru-RU" sz="2000" dirty="0" smtClean="0"/>
              <a:t>– вопросы</a:t>
            </a:r>
            <a:r>
              <a:rPr lang="ru-RU" sz="2000" dirty="0"/>
              <a:t>, на которые </a:t>
            </a:r>
            <a:r>
              <a:rPr lang="ru-RU" sz="2000" dirty="0" smtClean="0"/>
              <a:t>ребенок </a:t>
            </a:r>
            <a:r>
              <a:rPr lang="ru-RU" sz="2000" dirty="0"/>
              <a:t>сам затрудняется ответить или </a:t>
            </a:r>
            <a:r>
              <a:rPr lang="ru-RU" sz="2000" dirty="0" smtClean="0"/>
              <a:t>не </a:t>
            </a:r>
            <a:r>
              <a:rPr lang="ru-RU" sz="2000" dirty="0"/>
              <a:t>знает ответа. </a:t>
            </a:r>
          </a:p>
        </p:txBody>
      </p:sp>
      <p:pic>
        <p:nvPicPr>
          <p:cNvPr id="8" name="Picture 3" descr="C:\Users\Таня\Desktop\ЯНВАРЬ\МЕтод холодного обзвона\23578a517f391c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9345" y="4544703"/>
            <a:ext cx="1332134" cy="176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699071" y="2775690"/>
            <a:ext cx="3982116" cy="3237778"/>
            <a:chOff x="467055" y="2775690"/>
            <a:chExt cx="3982116" cy="3237778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849636" y="3121851"/>
              <a:ext cx="2278188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ШАПКА ВОПРОСОВ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79617" y="91057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12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11633" y="2765314"/>
            <a:ext cx="5622374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000" dirty="0"/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Педагог </a:t>
            </a:r>
            <a:r>
              <a:rPr lang="ru-RU" sz="2000" dirty="0" smtClean="0"/>
              <a:t>предлагает детям  определение, дату, название.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Обучающиеся </a:t>
            </a:r>
            <a:r>
              <a:rPr lang="ru-RU" sz="2000" dirty="0" smtClean="0"/>
              <a:t>приводят примеры, раскрывающие </a:t>
            </a:r>
            <a:br>
              <a:rPr lang="ru-RU" sz="2000" dirty="0" smtClean="0"/>
            </a:br>
            <a:r>
              <a:rPr lang="ru-RU" sz="2000" dirty="0" smtClean="0"/>
              <a:t>смысл заданного педагогом понятия.</a:t>
            </a:r>
            <a:endParaRPr lang="ru-RU" sz="20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99071" y="2775690"/>
            <a:ext cx="3982116" cy="3237778"/>
            <a:chOff x="467055" y="2775690"/>
            <a:chExt cx="3982116" cy="323777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789524" y="3121851"/>
              <a:ext cx="2398413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ТЫСЯЧА ПРИМЕРОВ</a:t>
              </a:r>
            </a:p>
          </p:txBody>
        </p:sp>
      </p:grpSp>
      <p:pic>
        <p:nvPicPr>
          <p:cNvPr id="16" name="Picture 2" descr="C:\Users\Таня\Desktop\ОКТЯБРЬ\Школьная оценка\modern-education-concept-with-flat-design_23-214792029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82"/>
          <a:stretch/>
        </p:blipFill>
        <p:spPr bwMode="auto">
          <a:xfrm>
            <a:off x="9474409" y="4787106"/>
            <a:ext cx="1516914" cy="14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9617" y="91057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48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60327" y="3026210"/>
            <a:ext cx="551653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СВЕТОФОР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sz="2000" dirty="0" smtClean="0"/>
              <a:t>полоска картона, оклеенная </a:t>
            </a:r>
            <a:r>
              <a:rPr lang="ru-RU" sz="2000" dirty="0"/>
              <a:t>красной </a:t>
            </a:r>
            <a:r>
              <a:rPr lang="ru-RU" sz="2000" dirty="0" smtClean="0"/>
              <a:t>и зеленой бумагой.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При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проведение </a:t>
            </a:r>
            <a:r>
              <a:rPr lang="ru-RU" sz="2000" dirty="0"/>
              <a:t>устного </a:t>
            </a:r>
            <a:r>
              <a:rPr lang="ru-RU" sz="2000" dirty="0" smtClean="0"/>
              <a:t>опроса, обучающиеся подают сигнал педагогу о том, знают </a:t>
            </a:r>
            <a:r>
              <a:rPr lang="ru-RU" sz="2000" dirty="0"/>
              <a:t>ли они ответ на </a:t>
            </a:r>
            <a:r>
              <a:rPr lang="ru-RU" sz="2000" dirty="0" smtClean="0"/>
              <a:t>вопрос: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</a:rPr>
              <a:t>зеленая </a:t>
            </a:r>
            <a:r>
              <a:rPr lang="ru-RU" sz="2000" b="1" dirty="0">
                <a:solidFill>
                  <a:srgbClr val="00B050"/>
                </a:solidFill>
              </a:rPr>
              <a:t>сторона </a:t>
            </a:r>
            <a:r>
              <a:rPr lang="ru-RU" sz="2000" dirty="0" smtClean="0"/>
              <a:t>– готов к ответу; </a:t>
            </a:r>
          </a:p>
          <a:p>
            <a:pPr marL="285750" indent="-285750" algn="just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красная </a:t>
            </a:r>
            <a:r>
              <a:rPr lang="ru-RU" sz="2000" b="1" dirty="0">
                <a:solidFill>
                  <a:srgbClr val="C00000"/>
                </a:solidFill>
              </a:rPr>
              <a:t>сторона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– ответа нет. </a:t>
            </a:r>
            <a:endParaRPr lang="ru-RU" sz="2000" dirty="0"/>
          </a:p>
        </p:txBody>
      </p:sp>
      <p:pic>
        <p:nvPicPr>
          <p:cNvPr id="10243" name="Picture 3" descr="C:\Users\Таня\Desktop\ЯНВАРЬ\МЕтод холодного обзвона\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3" r="36114" b="65183"/>
          <a:stretch/>
        </p:blipFill>
        <p:spPr bwMode="auto">
          <a:xfrm flipH="1">
            <a:off x="10325408" y="5198723"/>
            <a:ext cx="982919" cy="6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99071" y="2775690"/>
            <a:ext cx="3982116" cy="3237778"/>
            <a:chOff x="467055" y="2775690"/>
            <a:chExt cx="3982116" cy="32377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297675" y="3121851"/>
              <a:ext cx="1382110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СВЕТОФОР</a:t>
              </a:r>
            </a:p>
          </p:txBody>
        </p:sp>
      </p:grpSp>
      <p:pic>
        <p:nvPicPr>
          <p:cNvPr id="16" name="Picture 3" descr="C:\Users\Таня\Desktop\ЯНВАРЬ\МЕтод холодного обзвона\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88" t="65183" r="28899"/>
          <a:stretch/>
        </p:blipFill>
        <p:spPr bwMode="auto">
          <a:xfrm flipH="1">
            <a:off x="9382310" y="5537161"/>
            <a:ext cx="982919" cy="6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79617" y="91057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53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50398" y="2661191"/>
            <a:ext cx="60480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</a:rPr>
              <a:t>оставлении таблиц  с количественными ответами обучающихся позволяет педагогу: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/>
              <a:t>- четко представить, </a:t>
            </a:r>
            <a:r>
              <a:rPr lang="ru-RU" sz="2000" dirty="0"/>
              <a:t>что из предложенного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предыдущем уроке дети усвоили хорошо, а к чему следует обратиться еще </a:t>
            </a:r>
            <a:r>
              <a:rPr lang="ru-RU" sz="2000" dirty="0" smtClean="0"/>
              <a:t>раз</a:t>
            </a:r>
            <a:r>
              <a:rPr lang="ru-RU" sz="2000" dirty="0"/>
              <a:t>;</a:t>
            </a:r>
            <a:endParaRPr lang="ru-RU" sz="2000" dirty="0" smtClean="0"/>
          </a:p>
          <a:p>
            <a:pPr algn="just"/>
            <a:r>
              <a:rPr lang="ru-RU" sz="2000" dirty="0" smtClean="0"/>
              <a:t>- честно </a:t>
            </a:r>
            <a:r>
              <a:rPr lang="ru-RU" sz="2000" dirty="0"/>
              <a:t>и </a:t>
            </a:r>
            <a:r>
              <a:rPr lang="ru-RU" sz="2000" dirty="0" smtClean="0"/>
              <a:t>аргументировано выставить отметки </a:t>
            </a:r>
            <a:br>
              <a:rPr lang="ru-RU" sz="2000" dirty="0" smtClean="0"/>
            </a:br>
            <a:r>
              <a:rPr lang="ru-RU" sz="2000" dirty="0" smtClean="0"/>
              <a:t>за </a:t>
            </a:r>
            <a:r>
              <a:rPr lang="ru-RU" sz="2000" dirty="0"/>
              <a:t>устный </a:t>
            </a:r>
            <a:r>
              <a:rPr lang="ru-RU" sz="2000" dirty="0" smtClean="0"/>
              <a:t>опрос по результатам таблиц, заполненных помощниками.</a:t>
            </a:r>
            <a:endParaRPr lang="ru-RU" sz="2000" dirty="0"/>
          </a:p>
        </p:txBody>
      </p:sp>
      <p:pic>
        <p:nvPicPr>
          <p:cNvPr id="7" name="Picture 3" descr="C:\Users\Таня\Desktop\ЯНВАРЬ\МЕтод холодного обзвона\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3" r="36114" b="65183"/>
          <a:stretch/>
        </p:blipFill>
        <p:spPr bwMode="auto">
          <a:xfrm flipH="1">
            <a:off x="10159027" y="5045634"/>
            <a:ext cx="982919" cy="6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99071" y="2775690"/>
            <a:ext cx="3982116" cy="3237778"/>
            <a:chOff x="467055" y="2775690"/>
            <a:chExt cx="3982116" cy="323777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297675" y="3121851"/>
              <a:ext cx="1382110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СВЕТОФОР</a:t>
              </a:r>
            </a:p>
          </p:txBody>
        </p:sp>
      </p:grpSp>
      <p:pic>
        <p:nvPicPr>
          <p:cNvPr id="15" name="Picture 3" descr="C:\Users\Таня\Desktop\ЯНВАРЬ\МЕтод холодного обзвона\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88" t="65183" r="28899"/>
          <a:stretch/>
        </p:blipFill>
        <p:spPr bwMode="auto">
          <a:xfrm flipH="1">
            <a:off x="9382310" y="5537161"/>
            <a:ext cx="982919" cy="6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79617" y="910578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01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74749" y="3560050"/>
            <a:ext cx="512942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Педагог, озвучив конкретный вопрос, подает условный </a:t>
            </a:r>
            <a:r>
              <a:rPr lang="ru-RU" sz="2000" dirty="0"/>
              <a:t>сигнал («Класс</a:t>
            </a:r>
            <a:r>
              <a:rPr lang="ru-RU" sz="2000" dirty="0" smtClean="0"/>
              <a:t>!»; «</a:t>
            </a:r>
            <a:r>
              <a:rPr lang="ru-RU" sz="2000" dirty="0"/>
              <a:t>Все вместе</a:t>
            </a:r>
            <a:r>
              <a:rPr lang="ru-RU" sz="2000" dirty="0" smtClean="0"/>
              <a:t>!»), позволяющий  обучающимся, отвечать хором. </a:t>
            </a:r>
          </a:p>
          <a:p>
            <a:pPr marL="285750" indent="-285750" algn="just">
              <a:buFontTx/>
              <a:buChar char="-"/>
            </a:pPr>
            <a:endParaRPr lang="ru-RU" sz="2000" dirty="0"/>
          </a:p>
          <a:p>
            <a:endParaRPr lang="ru-RU" sz="1000" dirty="0"/>
          </a:p>
          <a:p>
            <a:endParaRPr lang="ru-RU" sz="1600" dirty="0" smtClean="0"/>
          </a:p>
        </p:txBody>
      </p:sp>
      <p:grpSp>
        <p:nvGrpSpPr>
          <p:cNvPr id="8" name="Группа 7"/>
          <p:cNvGrpSpPr/>
          <p:nvPr/>
        </p:nvGrpSpPr>
        <p:grpSpPr>
          <a:xfrm>
            <a:off x="699071" y="2775690"/>
            <a:ext cx="3982116" cy="3237778"/>
            <a:chOff x="467055" y="2775690"/>
            <a:chExt cx="3982116" cy="3237778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975472" y="3121851"/>
              <a:ext cx="2026517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ВОПРОС – ОТВЕТ</a:t>
              </a:r>
            </a:p>
          </p:txBody>
        </p:sp>
      </p:grpSp>
      <p:pic>
        <p:nvPicPr>
          <p:cNvPr id="16" name="Picture 6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6213" y="4816041"/>
            <a:ext cx="1683130" cy="16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Таня\Desktop\ЯНВАРЬ\МЕтод холодного обзвона\15577dfef1534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8437" y="5248719"/>
            <a:ext cx="527885" cy="50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79617" y="1088002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3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73210" y="3534664"/>
            <a:ext cx="5155029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/>
              <a:t>П</a:t>
            </a:r>
            <a:r>
              <a:rPr lang="ru-RU" sz="2000" dirty="0" smtClean="0"/>
              <a:t>едагог «бросает</a:t>
            </a:r>
            <a:r>
              <a:rPr lang="ru-RU" sz="2000" dirty="0"/>
              <a:t>» </a:t>
            </a:r>
            <a:r>
              <a:rPr lang="ru-RU" sz="2000" dirty="0" smtClean="0"/>
              <a:t>учащимся вопрос и «ловит</a:t>
            </a:r>
            <a:r>
              <a:rPr lang="ru-RU" sz="2000" dirty="0"/>
              <a:t>» </a:t>
            </a:r>
            <a:r>
              <a:rPr lang="ru-RU" sz="2000" dirty="0" smtClean="0"/>
              <a:t>ответ, не комментируя его, а лишь отслеживая  </a:t>
            </a:r>
            <a:r>
              <a:rPr lang="ru-RU" sz="2000" dirty="0"/>
              <a:t>правильность.</a:t>
            </a:r>
          </a:p>
          <a:p>
            <a:endParaRPr lang="ru-RU" sz="1600" dirty="0" smtClean="0"/>
          </a:p>
        </p:txBody>
      </p:sp>
      <p:grpSp>
        <p:nvGrpSpPr>
          <p:cNvPr id="11" name="Группа 10"/>
          <p:cNvGrpSpPr/>
          <p:nvPr/>
        </p:nvGrpSpPr>
        <p:grpSpPr>
          <a:xfrm>
            <a:off x="699071" y="2775690"/>
            <a:ext cx="3982116" cy="3237778"/>
            <a:chOff x="467055" y="2775690"/>
            <a:chExt cx="3982116" cy="32377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78" y="2816632"/>
              <a:ext cx="3190093" cy="1135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 descr="C:\Users\Таня\Desktop\ЯНВАРЬ\ЭМПАТИЯ\f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7055" y="2775690"/>
              <a:ext cx="3237776" cy="323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534920" y="3121851"/>
              <a:ext cx="907620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ЛАПТА</a:t>
              </a:r>
            </a:p>
          </p:txBody>
        </p:sp>
      </p:grpSp>
      <p:pic>
        <p:nvPicPr>
          <p:cNvPr id="11266" name="Picture 2" descr="C:\Users\Таня\Desktop\ЯНВАРЬ\МЕтод холодного обзвона\0_c0bf5_3953ba58_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7985" y="5040539"/>
            <a:ext cx="1062844" cy="10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9617" y="1088002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Приемы, используемые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в методе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999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Таня\Desktop\ЯНВАРЬ\МЕтод холодного обзвона\548983-PJZN1C-5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8778" y="335455"/>
            <a:ext cx="9267402" cy="61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302400" y="4282880"/>
            <a:ext cx="7314514" cy="1512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70994" y="4303627"/>
            <a:ext cx="71773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</a:t>
            </a:r>
            <a:r>
              <a:rPr lang="ru-RU" dirty="0" smtClean="0"/>
              <a:t>аждый педагог </a:t>
            </a:r>
            <a:r>
              <a:rPr lang="ru-RU" dirty="0"/>
              <a:t>стремится к тому, что бы урок был </a:t>
            </a:r>
            <a:r>
              <a:rPr lang="ru-RU" dirty="0" smtClean="0"/>
              <a:t>интересен. </a:t>
            </a:r>
            <a:br>
              <a:rPr lang="ru-RU" dirty="0" smtClean="0"/>
            </a:br>
            <a:r>
              <a:rPr lang="ru-RU" dirty="0" smtClean="0"/>
              <a:t>Метод «холодного </a:t>
            </a:r>
            <a:r>
              <a:rPr lang="ru-RU" dirty="0" err="1" smtClean="0"/>
              <a:t>обзвона</a:t>
            </a:r>
            <a:r>
              <a:rPr lang="ru-RU" dirty="0" smtClean="0"/>
              <a:t>» позволяет вовлечь </a:t>
            </a:r>
            <a:r>
              <a:rPr lang="ru-RU" dirty="0"/>
              <a:t>в учебную деятельность всех детей</a:t>
            </a:r>
            <a:r>
              <a:rPr lang="ru-RU" dirty="0" smtClean="0"/>
              <a:t>. На вопрос педагога </a:t>
            </a:r>
            <a:r>
              <a:rPr lang="ru-RU" dirty="0"/>
              <a:t>отвечают </a:t>
            </a:r>
            <a:r>
              <a:rPr lang="ru-RU" dirty="0" smtClean="0"/>
              <a:t>все учащиеся: </a:t>
            </a:r>
            <a:r>
              <a:rPr lang="ru-RU" dirty="0"/>
              <a:t>только один вслух, а остальные про себя</a:t>
            </a:r>
            <a:r>
              <a:rPr lang="ru-RU" dirty="0" smtClean="0"/>
              <a:t>. </a:t>
            </a:r>
            <a:r>
              <a:rPr lang="ru-RU" dirty="0"/>
              <a:t>К</a:t>
            </a:r>
            <a:r>
              <a:rPr lang="ru-RU" dirty="0" smtClean="0"/>
              <a:t>аждый ребенок знает</a:t>
            </a:r>
            <a:r>
              <a:rPr lang="ru-RU" dirty="0"/>
              <a:t>, что вызвать его могут в любую минуту, а значит, нужно быть всегда готовым к </a:t>
            </a:r>
            <a:r>
              <a:rPr lang="ru-RU" dirty="0" smtClean="0"/>
              <a:t>ответу.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21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33515" y="3144418"/>
            <a:ext cx="6143751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С</a:t>
            </a:r>
            <a:r>
              <a:rPr lang="ru-RU" sz="2000" dirty="0" smtClean="0"/>
              <a:t>истематическое проведение проверки понимания материала обучающимися.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r>
              <a:rPr lang="ru-RU" sz="1600" b="1" dirty="0" smtClean="0">
                <a:solidFill>
                  <a:srgbClr val="002060"/>
                </a:solidFill>
              </a:rPr>
              <a:t>ПРОЦЕСС  ОПРОСА: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обычное дело в учебной деятельности;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процесс привычный </a:t>
            </a:r>
            <a:r>
              <a:rPr lang="ru-RU" sz="2000" dirty="0"/>
              <a:t>для </a:t>
            </a:r>
            <a:r>
              <a:rPr lang="ru-RU" sz="2000" dirty="0" smtClean="0"/>
              <a:t>обучающихся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носит позитивный характер.</a:t>
            </a:r>
            <a:endParaRPr lang="ru-RU" sz="2000" dirty="0"/>
          </a:p>
        </p:txBody>
      </p:sp>
      <p:pic>
        <p:nvPicPr>
          <p:cNvPr id="13" name="Picture 2" descr="C:\Users\Таня\Desktop\ДЕКАБРЬ\САмоопределение\bcfbc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57"/>
          <a:stretch/>
        </p:blipFill>
        <p:spPr bwMode="auto">
          <a:xfrm>
            <a:off x="1168059" y="3239546"/>
            <a:ext cx="3426996" cy="2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8192" y="9669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Преимущества использования</a:t>
            </a:r>
          </a:p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 метода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pic>
        <p:nvPicPr>
          <p:cNvPr id="10" name="Picture 2" descr="C:\Users\Таня\Desktop\ЯНВАРЬ\МЕтод холодного обзвона\sadcs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5062" y="4735773"/>
            <a:ext cx="1570226" cy="1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072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901730" y="3219166"/>
            <a:ext cx="582844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В</a:t>
            </a:r>
            <a:r>
              <a:rPr lang="ru-RU" sz="2000" dirty="0" smtClean="0"/>
              <a:t>озможность избежать </a:t>
            </a:r>
            <a:r>
              <a:rPr lang="ru-RU" sz="2000" dirty="0"/>
              <a:t>«простоя» и «провисания» рабочего </a:t>
            </a:r>
            <a:r>
              <a:rPr lang="ru-RU" sz="2000" dirty="0" smtClean="0"/>
              <a:t>времени на уроке: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обеспечивает оптимальный темп урока;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нет необходимости в использовании наводящих вопросов-подсказок.</a:t>
            </a:r>
            <a:endParaRPr lang="ru-RU" sz="2000" dirty="0"/>
          </a:p>
        </p:txBody>
      </p:sp>
      <p:pic>
        <p:nvPicPr>
          <p:cNvPr id="13" name="Picture 2" descr="C:\Users\Таня\Desktop\ДЕКАБРЬ\САмоопределение\bcfbc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57"/>
          <a:stretch/>
        </p:blipFill>
        <p:spPr bwMode="auto">
          <a:xfrm>
            <a:off x="1168059" y="3239546"/>
            <a:ext cx="3426996" cy="2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8192" y="9669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Преимущества использования</a:t>
            </a:r>
          </a:p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 метода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C:\Users\Таня\Desktop\ЯНВАРЬ\МЕтод холодного обзвона\sadcs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5062" y="4735773"/>
            <a:ext cx="1570226" cy="1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206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731982" y="3025659"/>
            <a:ext cx="5828445" cy="2185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ПОЗИЦИЯ  ПЕДАГОГА: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Мне интересно, что по этому поводу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думаешь </a:t>
            </a:r>
            <a:r>
              <a:rPr lang="ru-RU" sz="2000" dirty="0"/>
              <a:t>ты</a:t>
            </a:r>
            <a:r>
              <a:rPr lang="ru-RU" sz="2000" dirty="0" smtClean="0"/>
              <a:t>…»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/>
              <a:t>К</a:t>
            </a:r>
            <a:r>
              <a:rPr lang="ru-RU" sz="2000" dirty="0" smtClean="0"/>
              <a:t>аждый </a:t>
            </a:r>
            <a:r>
              <a:rPr lang="ru-RU" sz="2000" dirty="0"/>
              <a:t>ребенок </a:t>
            </a:r>
            <a:r>
              <a:rPr lang="ru-RU" sz="2000" dirty="0" smtClean="0"/>
              <a:t>готов </a:t>
            </a:r>
            <a:r>
              <a:rPr lang="ru-RU" sz="2000" dirty="0"/>
              <a:t>к ответу на вопрос </a:t>
            </a:r>
            <a:r>
              <a:rPr lang="ru-RU" sz="2000" dirty="0" smtClean="0"/>
              <a:t>педагога и осознает, </a:t>
            </a:r>
            <a:r>
              <a:rPr lang="ru-RU" sz="2000" dirty="0"/>
              <a:t>что его мнение </a:t>
            </a:r>
            <a:r>
              <a:rPr lang="ru-RU" sz="2000" dirty="0" smtClean="0"/>
              <a:t>важно и интересно.</a:t>
            </a:r>
            <a:endParaRPr lang="ru-RU" sz="2400" dirty="0"/>
          </a:p>
        </p:txBody>
      </p:sp>
      <p:pic>
        <p:nvPicPr>
          <p:cNvPr id="13" name="Picture 2" descr="C:\Users\Таня\Desktop\ДЕКАБРЬ\САмоопределение\bcfbc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57"/>
          <a:stretch/>
        </p:blipFill>
        <p:spPr bwMode="auto">
          <a:xfrm>
            <a:off x="1168059" y="3239546"/>
            <a:ext cx="3426996" cy="2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8192" y="9669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Преимущества использования</a:t>
            </a:r>
          </a:p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 метода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Таня\Desktop\ЯНВАРЬ\МЕтод холодного обзвона\sadcs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5062" y="4735773"/>
            <a:ext cx="1570226" cy="1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381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ЯНВАРЬ\ЭМПАТИЯ\asdas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63"/>
          <a:stretch/>
        </p:blipFill>
        <p:spPr bwMode="auto">
          <a:xfrm>
            <a:off x="1064525" y="2123842"/>
            <a:ext cx="4572648" cy="424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03437" y="523310"/>
            <a:ext cx="7581211" cy="4136146"/>
            <a:chOff x="3303437" y="523310"/>
            <a:chExt cx="7581211" cy="4136146"/>
          </a:xfrm>
        </p:grpSpPr>
        <p:pic>
          <p:nvPicPr>
            <p:cNvPr id="1026" name="Picture 2" descr="C:\Users\Таня\Desktop\ЯНВАРЬ\МЕтод холодного обзвона\смавам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437" y="523310"/>
              <a:ext cx="7581211" cy="413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212775" y="1688943"/>
              <a:ext cx="557267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Д</a:t>
              </a:r>
              <a:r>
                <a:rPr lang="ru-RU" b="1" dirty="0" smtClean="0"/>
                <a:t>ети достаточно часто </a:t>
              </a:r>
              <a:r>
                <a:rPr lang="ru-RU" b="1" dirty="0"/>
                <a:t>ведут себя пассивно, </a:t>
              </a:r>
              <a:r>
                <a:rPr lang="ru-RU" b="1" dirty="0" smtClean="0"/>
                <a:t>поскольку </a:t>
              </a:r>
              <a:r>
                <a:rPr lang="ru-RU" b="1" dirty="0"/>
                <a:t>могут сомневаться не только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в </a:t>
              </a:r>
              <a:r>
                <a:rPr lang="ru-RU" b="1" dirty="0"/>
                <a:t>правильности своей точки зрения,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но </a:t>
              </a:r>
              <a:r>
                <a:rPr lang="ru-RU" b="1" dirty="0"/>
                <a:t>и в </a:t>
              </a:r>
              <a:r>
                <a:rPr lang="ru-RU" b="1" dirty="0" smtClean="0"/>
                <a:t>том </a:t>
              </a:r>
              <a:r>
                <a:rPr lang="ru-RU" b="1" dirty="0"/>
                <a:t>озвучивать ее или нет </a:t>
              </a:r>
              <a:r>
                <a:rPr lang="ru-RU" b="1" dirty="0" smtClean="0"/>
                <a:t>– </a:t>
              </a:r>
              <a:br>
                <a:rPr lang="ru-RU" b="1" dirty="0" smtClean="0"/>
              </a:br>
              <a:r>
                <a:rPr lang="ru-RU" b="1" dirty="0" smtClean="0"/>
                <a:t>мысли </a:t>
              </a:r>
              <a:r>
                <a:rPr lang="ru-RU" b="1" dirty="0"/>
                <a:t>в голове вертятся, </a:t>
              </a:r>
              <a:r>
                <a:rPr lang="ru-RU" b="1" dirty="0" smtClean="0"/>
                <a:t>а </a:t>
              </a:r>
              <a:r>
                <a:rPr lang="ru-RU" b="1" dirty="0"/>
                <a:t>сказать или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нет</a:t>
              </a:r>
              <a:r>
                <a:rPr lang="ru-RU" b="1" dirty="0"/>
                <a:t>, </a:t>
              </a:r>
              <a:r>
                <a:rPr lang="ru-RU" b="1" dirty="0" smtClean="0"/>
                <a:t>ребенок </a:t>
              </a:r>
              <a:r>
                <a:rPr lang="ru-RU" b="1" dirty="0"/>
                <a:t>не знает. </a:t>
              </a:r>
              <a:endParaRPr lang="ru-RU" dirty="0"/>
            </a:p>
          </p:txBody>
        </p:sp>
      </p:grpSp>
      <p:pic>
        <p:nvPicPr>
          <p:cNvPr id="1027" name="Picture 3" descr="C:\Users\Таня\Desktop\ЯНВАРЬ\МЕтод холодного обзвона\ывм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99" t="22088" r="22668" b="23050"/>
          <a:stretch/>
        </p:blipFill>
        <p:spPr bwMode="auto">
          <a:xfrm>
            <a:off x="9205712" y="5095065"/>
            <a:ext cx="2081842" cy="121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6391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22034" y="2917126"/>
            <a:ext cx="5828445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Возможность </a:t>
            </a:r>
            <a:r>
              <a:rPr lang="ru-RU" sz="2000" dirty="0"/>
              <a:t>добиться особой  рабочей атмосферы на уроке, активности всех ее </a:t>
            </a:r>
            <a:r>
              <a:rPr lang="ru-RU" sz="2000" dirty="0" smtClean="0"/>
              <a:t>участников.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sz="20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000" dirty="0" smtClean="0"/>
              <a:t>Персональная ответственность </a:t>
            </a:r>
            <a:r>
              <a:rPr lang="ru-RU" sz="2000" dirty="0"/>
              <a:t>за работу всего </a:t>
            </a:r>
            <a:r>
              <a:rPr lang="ru-RU" sz="2000" dirty="0" smtClean="0"/>
              <a:t>класса лежит на каждом ребенке, </a:t>
            </a:r>
            <a:r>
              <a:rPr lang="ru-RU" sz="2000" dirty="0"/>
              <a:t>что может стать сильным стимулом выполнить работу заранее. </a:t>
            </a:r>
          </a:p>
        </p:txBody>
      </p:sp>
      <p:pic>
        <p:nvPicPr>
          <p:cNvPr id="13" name="Picture 2" descr="C:\Users\Таня\Desktop\ДЕКАБРЬ\САмоопределение\bcfbc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57"/>
          <a:stretch/>
        </p:blipFill>
        <p:spPr bwMode="auto">
          <a:xfrm>
            <a:off x="1168059" y="3239546"/>
            <a:ext cx="3426996" cy="25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8192" y="966937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Преимущества использования</a:t>
            </a:r>
          </a:p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 метода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C:\Users\Таня\Desktop\ЯНВАРЬ\МЕтод холодного обзвона\sadcs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5062" y="4735773"/>
            <a:ext cx="1570226" cy="183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734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19917" y="2741783"/>
            <a:ext cx="5942888" cy="3077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ЦЕЛЬ: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профилактика пассивности;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стимулирование </a:t>
            </a:r>
            <a:r>
              <a:rPr lang="ru-RU" dirty="0"/>
              <a:t>учащихся. </a:t>
            </a:r>
            <a:endParaRPr lang="ru-RU" dirty="0" smtClean="0"/>
          </a:p>
          <a:p>
            <a:pPr lvl="0"/>
            <a:endParaRPr lang="ru-RU" sz="1000" dirty="0" smtClean="0"/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ПЕДАГОГ: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использует методику в </a:t>
            </a:r>
            <a:r>
              <a:rPr lang="ru-RU" dirty="0"/>
              <a:t>течение нескольких минут почти каждый </a:t>
            </a:r>
            <a:r>
              <a:rPr lang="ru-RU" dirty="0" smtClean="0"/>
              <a:t>день.</a:t>
            </a:r>
          </a:p>
          <a:p>
            <a:pPr lvl="0"/>
            <a:endParaRPr lang="ru-RU" sz="1000" dirty="0" smtClean="0"/>
          </a:p>
          <a:p>
            <a:pPr lvl="0"/>
            <a:r>
              <a:rPr lang="ru-RU" sz="1600" b="1" dirty="0" smtClean="0">
                <a:solidFill>
                  <a:srgbClr val="002060"/>
                </a:solidFill>
              </a:rPr>
              <a:t>ОБУЧАЮЩИЕСЯ: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ожидают опроса педагога;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корректируют свое поведение заранее</a:t>
            </a:r>
            <a:r>
              <a:rPr lang="ru-RU" dirty="0"/>
              <a:t>;</a:t>
            </a:r>
            <a:endParaRPr lang="ru-RU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готовятся </a:t>
            </a:r>
            <a:r>
              <a:rPr lang="ru-RU" dirty="0"/>
              <a:t>к </a:t>
            </a:r>
            <a:r>
              <a:rPr lang="ru-RU" dirty="0" smtClean="0"/>
              <a:t>ответу.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5380" y="2818098"/>
            <a:ext cx="2520000" cy="5760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be-BY" sz="1600" b="1" dirty="0" smtClean="0">
                <a:solidFill>
                  <a:schemeClr val="tx1"/>
                </a:solidFill>
              </a:rPr>
              <a:t>ПРЕДСКАЗУЕМОСТЬ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8192" y="1239897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002060"/>
                </a:solidFill>
              </a:rPr>
              <a:t>Принципы метода «холодного </a:t>
            </a:r>
            <a:r>
              <a:rPr lang="ru-RU" sz="3400" b="1" dirty="0" err="1" smtClean="0">
                <a:solidFill>
                  <a:srgbClr val="002060"/>
                </a:solidFill>
              </a:rPr>
              <a:t>обзвона</a:t>
            </a:r>
            <a:r>
              <a:rPr lang="ru-RU" sz="3400" b="1" dirty="0" smtClean="0">
                <a:solidFill>
                  <a:srgbClr val="002060"/>
                </a:solidFill>
              </a:rPr>
              <a:t>»</a:t>
            </a:r>
            <a:endParaRPr lang="ru-RU" sz="1000" b="1" dirty="0" smtClean="0">
              <a:solidFill>
                <a:srgbClr val="002060"/>
              </a:solidFill>
            </a:endParaRPr>
          </a:p>
        </p:txBody>
      </p:sp>
      <p:pic>
        <p:nvPicPr>
          <p:cNvPr id="13" name="Picture 2" descr="C:\Users\Таня\Desktop\ОКТЯБРЬ\Урок семинар\classmates-learning-with-flat-design_23-214765955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B8CEE3"/>
              </a:clrFrom>
              <a:clrTo>
                <a:srgbClr val="B8CE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34"/>
          <a:stretch/>
        </p:blipFill>
        <p:spPr bwMode="auto">
          <a:xfrm>
            <a:off x="1678492" y="3598813"/>
            <a:ext cx="2312158" cy="219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++++05 05 РАБОЧИЙ СТОЛ\ПРЕЗЕНТАЦИИ МИНСК\ЭСТЕТИЧЕСКОЕ ВОСПИТАНИЕ\imag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702" y="4950331"/>
            <a:ext cx="1113867" cy="11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Таня\Desktop\СЕНТЯБРЬ\Внеклассное чтение\colorful-books-pack_23-214752333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02" t="37452" r="10431" b="39806"/>
          <a:stretch/>
        </p:blipFill>
        <p:spPr bwMode="auto">
          <a:xfrm>
            <a:off x="1387475" y="2750453"/>
            <a:ext cx="527442" cy="6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353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33598</TotalTime>
  <Words>1133</Words>
  <Application>Microsoft Office PowerPoint</Application>
  <PresentationFormat>Произвольный</PresentationFormat>
  <Paragraphs>242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Натуральные материалы</vt:lpstr>
      <vt:lpstr>Метод «холодного обзвона»  как инструмент активизации учебного  процесса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2242</cp:revision>
  <dcterms:created xsi:type="dcterms:W3CDTF">2017-01-09T10:38:11Z</dcterms:created>
  <dcterms:modified xsi:type="dcterms:W3CDTF">2019-03-14T07:08:28Z</dcterms:modified>
</cp:coreProperties>
</file>