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52"/>
  </p:notesMasterIdLst>
  <p:sldIdLst>
    <p:sldId id="256" r:id="rId2"/>
    <p:sldId id="1052" r:id="rId3"/>
    <p:sldId id="1053" r:id="rId4"/>
    <p:sldId id="1054" r:id="rId5"/>
    <p:sldId id="1055" r:id="rId6"/>
    <p:sldId id="1056" r:id="rId7"/>
    <p:sldId id="1057" r:id="rId8"/>
    <p:sldId id="1058" r:id="rId9"/>
    <p:sldId id="988" r:id="rId10"/>
    <p:sldId id="1059" r:id="rId11"/>
    <p:sldId id="1060" r:id="rId12"/>
    <p:sldId id="1061" r:id="rId13"/>
    <p:sldId id="1062" r:id="rId14"/>
    <p:sldId id="1063" r:id="rId15"/>
    <p:sldId id="1064" r:id="rId16"/>
    <p:sldId id="1065" r:id="rId17"/>
    <p:sldId id="1066" r:id="rId18"/>
    <p:sldId id="1067" r:id="rId19"/>
    <p:sldId id="1068" r:id="rId20"/>
    <p:sldId id="1069" r:id="rId21"/>
    <p:sldId id="1070" r:id="rId22"/>
    <p:sldId id="1071" r:id="rId23"/>
    <p:sldId id="1072" r:id="rId24"/>
    <p:sldId id="1073" r:id="rId25"/>
    <p:sldId id="1078" r:id="rId26"/>
    <p:sldId id="1079" r:id="rId27"/>
    <p:sldId id="1076" r:id="rId28"/>
    <p:sldId id="1080" r:id="rId29"/>
    <p:sldId id="1081" r:id="rId30"/>
    <p:sldId id="1082" r:id="rId31"/>
    <p:sldId id="1083" r:id="rId32"/>
    <p:sldId id="1084" r:id="rId33"/>
    <p:sldId id="1085" r:id="rId34"/>
    <p:sldId id="1086" r:id="rId35"/>
    <p:sldId id="1087" r:id="rId36"/>
    <p:sldId id="1088" r:id="rId37"/>
    <p:sldId id="1089" r:id="rId38"/>
    <p:sldId id="1090" r:id="rId39"/>
    <p:sldId id="1091" r:id="rId40"/>
    <p:sldId id="1092" r:id="rId41"/>
    <p:sldId id="1093" r:id="rId42"/>
    <p:sldId id="1094" r:id="rId43"/>
    <p:sldId id="1095" r:id="rId44"/>
    <p:sldId id="1096" r:id="rId45"/>
    <p:sldId id="1097" r:id="rId46"/>
    <p:sldId id="1102" r:id="rId47"/>
    <p:sldId id="1098" r:id="rId48"/>
    <p:sldId id="1103" r:id="rId49"/>
    <p:sldId id="1104" r:id="rId50"/>
    <p:sldId id="1101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60" userDrawn="1">
          <p15:clr>
            <a:srgbClr val="A4A3A4"/>
          </p15:clr>
        </p15:guide>
        <p15:guide id="4" pos="3863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2152">
          <p15:clr>
            <a:srgbClr val="A4A3A4"/>
          </p15:clr>
        </p15:guide>
        <p15:guide id="7" pos="3837">
          <p15:clr>
            <a:srgbClr val="A4A3A4"/>
          </p15:clr>
        </p15:guide>
        <p15:guide id="8" orient="horz" pos="2169">
          <p15:clr>
            <a:srgbClr val="A4A3A4"/>
          </p15:clr>
        </p15:guide>
        <p15:guide id="9" pos="38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66CCFF"/>
    <a:srgbClr val="006600"/>
    <a:srgbClr val="D9B247"/>
    <a:srgbClr val="3333FF"/>
    <a:srgbClr val="4A206A"/>
    <a:srgbClr val="BC8FDD"/>
    <a:srgbClr val="6B327A"/>
    <a:srgbClr val="660066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485" autoAdjust="0"/>
    <p:restoredTop sz="98043" autoAdjust="0"/>
  </p:normalViewPr>
  <p:slideViewPr>
    <p:cSldViewPr snapToGrid="0">
      <p:cViewPr varScale="1">
        <p:scale>
          <a:sx n="74" d="100"/>
          <a:sy n="74" d="100"/>
        </p:scale>
        <p:origin x="-600" y="-96"/>
      </p:cViewPr>
      <p:guideLst>
        <p:guide orient="horz" pos="2160"/>
        <p:guide orient="horz" pos="2152"/>
        <p:guide orient="horz" pos="2169"/>
        <p:guide pos="3863"/>
        <p:guide pos="3840"/>
        <p:guide pos="3837"/>
        <p:guide pos="3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8" descr="logo.pn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95182" y="989495"/>
            <a:ext cx="11177517" cy="178727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Межпредметные связи на уроках технологии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как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средство повышения эффективности образовательного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процесса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33132" y="3016155"/>
            <a:ext cx="5479349" cy="3172419"/>
            <a:chOff x="3755964" y="2557899"/>
            <a:chExt cx="6341559" cy="3671619"/>
          </a:xfrm>
        </p:grpSpPr>
        <p:pic>
          <p:nvPicPr>
            <p:cNvPr id="1029" name="Picture 5" descr="C:\Users\Таня\Desktop\НОЯБРЬ\Межпредметные связи Технология\OCGE3C1 [Converted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171" y="2557899"/>
              <a:ext cx="1970747" cy="1865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Таня\Desktop\НОЯБРЬ\Межпредметные связи Технология\OJB2BP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t="7521" r="15004" b="47977"/>
            <a:stretch/>
          </p:blipFill>
          <p:spPr bwMode="auto">
            <a:xfrm>
              <a:off x="5586399" y="3320830"/>
              <a:ext cx="1955504" cy="2486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Таня\Desktop\НОЯБРЬ\Межпредметные связи Технология\OJB2BP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907" t="50736" r="46097"/>
            <a:stretch/>
          </p:blipFill>
          <p:spPr bwMode="auto">
            <a:xfrm>
              <a:off x="3755964" y="3478968"/>
              <a:ext cx="1766510" cy="2486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Таня\Desktop\НОЯБРЬ\Межпредметные связи Технология\25412-NVN14M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56" t="5275" r="49632" b="79650"/>
            <a:stretch/>
          </p:blipFill>
          <p:spPr bwMode="auto">
            <a:xfrm>
              <a:off x="6597593" y="5132920"/>
              <a:ext cx="3499930" cy="109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Таня\Desktop\НОЯБРЬ\Межпредметные связи Технология\832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88" t="62500" r="40439" b="13713"/>
          <a:stretch/>
        </p:blipFill>
        <p:spPr bwMode="auto">
          <a:xfrm>
            <a:off x="2589899" y="2526113"/>
            <a:ext cx="2364238" cy="28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98143" y="3182544"/>
            <a:ext cx="5828445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5-8 классы: </a:t>
            </a:r>
          </a:p>
          <a:p>
            <a:pPr lvl="0"/>
            <a:r>
              <a:rPr lang="ru-RU" dirty="0"/>
              <a:t>т</a:t>
            </a:r>
            <a:r>
              <a:rPr lang="ru-RU" dirty="0" smtClean="0"/>
              <a:t>ехника </a:t>
            </a:r>
            <a:r>
              <a:rPr lang="ru-RU" dirty="0"/>
              <a:t>безопасности при работе с </a:t>
            </a:r>
            <a:r>
              <a:rPr lang="ru-RU" dirty="0" smtClean="0"/>
              <a:t>электричеством.</a:t>
            </a:r>
            <a:endParaRPr lang="ru-RU" dirty="0"/>
          </a:p>
          <a:p>
            <a:pPr lvl="0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5-7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классы: </a:t>
            </a:r>
          </a:p>
          <a:p>
            <a:pPr lvl="0"/>
            <a:r>
              <a:rPr lang="ru-RU" dirty="0"/>
              <a:t>р</a:t>
            </a:r>
            <a:r>
              <a:rPr lang="ru-RU" dirty="0" smtClean="0"/>
              <a:t>абота </a:t>
            </a:r>
            <a:r>
              <a:rPr lang="ru-RU" dirty="0"/>
              <a:t>с электронагревательными приборами. </a:t>
            </a:r>
          </a:p>
          <a:p>
            <a:pPr lvl="0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8-й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класс: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короткое замыкание;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действие </a:t>
            </a:r>
            <a:r>
              <a:rPr lang="ru-RU" dirty="0"/>
              <a:t>тока </a:t>
            </a:r>
            <a:r>
              <a:rPr lang="ru-RU" dirty="0" smtClean="0"/>
              <a:t>на человека;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мощность электротока;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температура </a:t>
            </a:r>
            <a:r>
              <a:rPr lang="ru-RU" dirty="0"/>
              <a:t>кипения воды в зависимости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добавленных примесей.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270013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педагогам 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76292" y="3182544"/>
            <a:ext cx="2209604" cy="9233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 И</a:t>
            </a:r>
            <a:r>
              <a:rPr lang="ru-RU" b="1" dirty="0" smtClean="0"/>
              <a:t>зучение тем </a:t>
            </a:r>
            <a:br>
              <a:rPr lang="ru-RU" b="1" dirty="0" smtClean="0"/>
            </a:br>
            <a:r>
              <a:rPr lang="ru-RU" b="1" dirty="0" smtClean="0"/>
              <a:t>и вопросов</a:t>
            </a:r>
            <a:br>
              <a:rPr lang="ru-RU" b="1" dirty="0" smtClean="0"/>
            </a:br>
            <a:r>
              <a:rPr lang="ru-RU" b="1" dirty="0" smtClean="0"/>
              <a:t> по </a:t>
            </a:r>
            <a:r>
              <a:rPr lang="ru-RU" b="1" dirty="0"/>
              <a:t>предметам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6365" y="2664267"/>
            <a:ext cx="1512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ФИЗИКА</a:t>
            </a:r>
          </a:p>
        </p:txBody>
      </p:sp>
      <p:pic>
        <p:nvPicPr>
          <p:cNvPr id="8194" name="Picture 2" descr="C:\Users\Таня\Desktop\НОЯБРЬ\Психолого-педагогическое сопровождение детей с ОВЗ\26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" t="6602" r="72619" b="6933"/>
          <a:stretch/>
        </p:blipFill>
        <p:spPr bwMode="auto">
          <a:xfrm>
            <a:off x="1454784" y="2767013"/>
            <a:ext cx="1437648" cy="33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323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84495" y="3100656"/>
            <a:ext cx="6366227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5-7 классы: </a:t>
            </a:r>
          </a:p>
          <a:p>
            <a:pPr lvl="0"/>
            <a:r>
              <a:rPr lang="ru-RU" dirty="0" smtClean="0"/>
              <a:t>витамины</a:t>
            </a:r>
            <a:r>
              <a:rPr lang="ru-RU" dirty="0"/>
              <a:t>, жиры, углеводы, </a:t>
            </a:r>
            <a:r>
              <a:rPr lang="ru-RU" dirty="0" smtClean="0"/>
              <a:t>белки;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5-8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классы: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химическая промышленность и химические технологии;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обеспечение защиты окружающей среды, проведение химической мелиорации почв, негативное воздействие пестицидов на растения, химизация животноводства;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энергия, вода, сырье;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химия и повседневная жизнь человека;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8 класс: </a:t>
            </a:r>
          </a:p>
          <a:p>
            <a:r>
              <a:rPr lang="ru-RU" dirty="0"/>
              <a:t>п</a:t>
            </a:r>
            <a:r>
              <a:rPr lang="ru-RU" dirty="0" smtClean="0"/>
              <a:t>ревращение веществ.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270013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педагогам 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6365" y="2672657"/>
            <a:ext cx="1512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ХИМИЯ</a:t>
            </a:r>
          </a:p>
        </p:txBody>
      </p:sp>
      <p:pic>
        <p:nvPicPr>
          <p:cNvPr id="13" name="Picture 4" descr="C:\Users\Таня\Desktop\НОЯБРЬ\Межпредметные связи Технология\832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88" t="62500" r="40439" b="13713"/>
          <a:stretch/>
        </p:blipFill>
        <p:spPr bwMode="auto">
          <a:xfrm>
            <a:off x="2589899" y="2526113"/>
            <a:ext cx="2364238" cy="28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Таня\Desktop\НОЯБРЬ\Психолого-педагогическое сопровождение детей с ОВЗ\26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" t="5792" r="72619" b="8061"/>
          <a:stretch/>
        </p:blipFill>
        <p:spPr bwMode="auto">
          <a:xfrm>
            <a:off x="1454784" y="2736018"/>
            <a:ext cx="1437648" cy="32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76292" y="3182544"/>
            <a:ext cx="2209604" cy="9233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 И</a:t>
            </a:r>
            <a:r>
              <a:rPr lang="ru-RU" b="1" dirty="0" smtClean="0"/>
              <a:t>зучение тем </a:t>
            </a:r>
            <a:br>
              <a:rPr lang="ru-RU" b="1" dirty="0" smtClean="0"/>
            </a:br>
            <a:r>
              <a:rPr lang="ru-RU" b="1" dirty="0" smtClean="0"/>
              <a:t>и вопросов</a:t>
            </a:r>
            <a:br>
              <a:rPr lang="ru-RU" b="1" dirty="0" smtClean="0"/>
            </a:br>
            <a:r>
              <a:rPr lang="ru-RU" b="1" dirty="0" smtClean="0"/>
              <a:t> по </a:t>
            </a:r>
            <a:r>
              <a:rPr lang="ru-RU" b="1" dirty="0"/>
              <a:t>предметам</a:t>
            </a:r>
          </a:p>
        </p:txBody>
      </p:sp>
    </p:spTree>
    <p:extLst>
      <p:ext uri="{BB962C8B-B14F-4D97-AF65-F5344CB8AC3E}">
        <p14:creationId xmlns:p14="http://schemas.microsoft.com/office/powerpoint/2010/main" xmlns="" val="427714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98143" y="3346320"/>
            <a:ext cx="5828445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5 класс: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гигиена питания, энергетический обмен, витамины;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предупреждение желудочно-кишечных заболеваний. 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5-7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классы: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оказание влияния человека на животных, охрана окружающего мира;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птицы и рыбы, внешнее и внутреннее строение, значение и применение.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270013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педагогам 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6365" y="2760916"/>
            <a:ext cx="1548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БИОЛОГИЯ</a:t>
            </a:r>
          </a:p>
        </p:txBody>
      </p:sp>
      <p:pic>
        <p:nvPicPr>
          <p:cNvPr id="13" name="Picture 4" descr="C:\Users\Таня\Desktop\НОЯБРЬ\Межпредметные связи Технология\832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88" t="62500" r="40439" b="13713"/>
          <a:stretch/>
        </p:blipFill>
        <p:spPr bwMode="auto">
          <a:xfrm>
            <a:off x="2589899" y="2526113"/>
            <a:ext cx="2364238" cy="28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Таня\Desktop\НОЯБРЬ\Психолого-педагогическое сопровождение детей с ОВЗ\26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" t="5792" r="72619" b="8061"/>
          <a:stretch/>
        </p:blipFill>
        <p:spPr bwMode="auto">
          <a:xfrm>
            <a:off x="1454784" y="2736018"/>
            <a:ext cx="1437648" cy="32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76292" y="3182544"/>
            <a:ext cx="2209604" cy="9233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 И</a:t>
            </a:r>
            <a:r>
              <a:rPr lang="ru-RU" b="1" dirty="0" smtClean="0"/>
              <a:t>зучение тем </a:t>
            </a:r>
            <a:br>
              <a:rPr lang="ru-RU" b="1" dirty="0" smtClean="0"/>
            </a:br>
            <a:r>
              <a:rPr lang="ru-RU" b="1" dirty="0" smtClean="0"/>
              <a:t>и вопросов</a:t>
            </a:r>
            <a:br>
              <a:rPr lang="ru-RU" b="1" dirty="0" smtClean="0"/>
            </a:br>
            <a:r>
              <a:rPr lang="ru-RU" b="1" dirty="0" smtClean="0"/>
              <a:t> по </a:t>
            </a:r>
            <a:r>
              <a:rPr lang="ru-RU" b="1" dirty="0"/>
              <a:t>предметам</a:t>
            </a:r>
          </a:p>
        </p:txBody>
      </p:sp>
    </p:spTree>
    <p:extLst>
      <p:ext uri="{BB962C8B-B14F-4D97-AF65-F5344CB8AC3E}">
        <p14:creationId xmlns:p14="http://schemas.microsoft.com/office/powerpoint/2010/main" xmlns="" val="61776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270013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педагогам 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2238" y="2765618"/>
            <a:ext cx="4655012" cy="72000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создавать ситуационные задачи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92238" y="3711193"/>
            <a:ext cx="4655012" cy="72000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использовать одинаковые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наглядные </a:t>
            </a:r>
            <a:r>
              <a:rPr lang="ru-RU" sz="2000" dirty="0"/>
              <a:t>пособия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92237" y="4678699"/>
            <a:ext cx="4655013" cy="1015663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составлять логические графики, </a:t>
            </a:r>
            <a:r>
              <a:rPr lang="ru-RU" sz="2000" dirty="0" smtClean="0"/>
              <a:t>способные </a:t>
            </a:r>
            <a:r>
              <a:rPr lang="ru-RU" sz="2000" dirty="0"/>
              <a:t>отразить последовательность изучения тем внутри </a:t>
            </a:r>
            <a:r>
              <a:rPr lang="ru-RU" sz="2000" dirty="0" smtClean="0"/>
              <a:t>предметов</a:t>
            </a:r>
            <a:endParaRPr lang="ru-RU" sz="2000" dirty="0"/>
          </a:p>
        </p:txBody>
      </p:sp>
      <p:pic>
        <p:nvPicPr>
          <p:cNvPr id="26" name="Picture 2" descr="C:\Users\Таня\Desktop\НОЯБРЬ\Психолого-педагогическое сопровождение детей с ОВЗ\26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" t="6355" r="72619" b="8061"/>
          <a:stretch/>
        </p:blipFill>
        <p:spPr bwMode="auto">
          <a:xfrm>
            <a:off x="1770101" y="2716039"/>
            <a:ext cx="1437648" cy="327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851248" y="2759060"/>
            <a:ext cx="725162" cy="720000"/>
            <a:chOff x="4794658" y="2759060"/>
            <a:chExt cx="725162" cy="720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794658" y="2759060"/>
              <a:ext cx="720000" cy="720000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9218" name="Picture 2" descr="C:\Users\Таня\Desktop\НОЯБРЬ\Межпредметные связи Технология\labels-about-crafts-full-color_23-21475668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02" t="10930" r="70365" b="68540"/>
            <a:stretch/>
          </p:blipFill>
          <p:spPr bwMode="auto">
            <a:xfrm>
              <a:off x="4825438" y="2829033"/>
              <a:ext cx="694382" cy="59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842762" y="3711193"/>
            <a:ext cx="720000" cy="720000"/>
            <a:chOff x="4786172" y="3711193"/>
            <a:chExt cx="720000" cy="72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786172" y="3711193"/>
              <a:ext cx="720000" cy="720000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27" name="Picture 2" descr="C:\Users\Таня\Desktop\НОЯБРЬ\Межпредметные связи Технология\labels-about-crafts-full-color_23-21475668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953" t="3156" r="751" b="66311"/>
            <a:stretch/>
          </p:blipFill>
          <p:spPr bwMode="auto">
            <a:xfrm>
              <a:off x="4814195" y="3711193"/>
              <a:ext cx="672999" cy="656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3827568" y="4839059"/>
            <a:ext cx="743680" cy="720000"/>
            <a:chOff x="4770978" y="4839059"/>
            <a:chExt cx="743680" cy="7200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794658" y="4839059"/>
              <a:ext cx="720000" cy="720000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28" name="Picture 2" descr="C:\Users\Таня\Desktop\НОЯБРЬ\Межпредметные связи Технология\labels-about-crafts-full-color_23-214756687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943" t="70399" r="35234" b="4681"/>
            <a:stretch/>
          </p:blipFill>
          <p:spPr bwMode="auto">
            <a:xfrm>
              <a:off x="4770978" y="4931099"/>
              <a:ext cx="699409" cy="565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3" descr="C:\Users\Таня\Desktop\НОЯБРЬ\Формирование культуры правового и безопасного поведения\OIUzxsG8P1 [Converted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3005" y="4736943"/>
            <a:ext cx="1426463" cy="142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139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98143" y="3029636"/>
            <a:ext cx="5828445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Р</a:t>
            </a:r>
            <a:r>
              <a:rPr lang="ru-RU" sz="2000" b="1" dirty="0" smtClean="0"/>
              <a:t>ассматривать ранее изученный материал </a:t>
            </a:r>
            <a:br>
              <a:rPr lang="ru-RU" sz="2000" b="1" dirty="0" smtClean="0"/>
            </a:br>
            <a:r>
              <a:rPr lang="ru-RU" sz="2000" b="1" dirty="0" smtClean="0"/>
              <a:t>на </a:t>
            </a:r>
            <a:r>
              <a:rPr lang="ru-RU" sz="2000" b="1" dirty="0"/>
              <a:t>более высоком </a:t>
            </a:r>
            <a:r>
              <a:rPr lang="ru-RU" sz="2000" b="1" dirty="0" smtClean="0"/>
              <a:t>уровне:</a:t>
            </a:r>
          </a:p>
          <a:p>
            <a:endParaRPr lang="ru-RU" sz="1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включать новое знание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одвергать материал </a:t>
            </a:r>
            <a:r>
              <a:rPr lang="ru-RU" sz="2000" dirty="0"/>
              <a:t>глубокому анализу, систематизации и обобщению.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270013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педагогам 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4" descr="C:\Users\Таня\Desktop\НОЯБРЬ\Межпредметные связи Технология\832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07" t="61826" r="63820" b="14387"/>
          <a:stretch/>
        </p:blipFill>
        <p:spPr bwMode="auto">
          <a:xfrm>
            <a:off x="2589899" y="2526113"/>
            <a:ext cx="2364238" cy="28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Таня\Desktop\НОЯБРЬ\Психолого-педагогическое сопровождение детей с ОВЗ\26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" t="5792" r="72619" b="8061"/>
          <a:stretch/>
        </p:blipFill>
        <p:spPr bwMode="auto">
          <a:xfrm>
            <a:off x="1454784" y="2736018"/>
            <a:ext cx="1437648" cy="32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12838" y="3443288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b="1" dirty="0" smtClean="0"/>
              <a:t>Повторение </a:t>
            </a:r>
          </a:p>
          <a:p>
            <a:pPr algn="ctr"/>
            <a:r>
              <a:rPr lang="ru-RU" b="1" dirty="0" smtClean="0"/>
              <a:t>материала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2086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98142" y="3136201"/>
            <a:ext cx="5828445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П</a:t>
            </a:r>
            <a:r>
              <a:rPr lang="ru-RU" sz="2000" b="1" dirty="0" smtClean="0"/>
              <a:t>роводить беседы </a:t>
            </a:r>
            <a:r>
              <a:rPr lang="ru-RU" sz="2000" b="1" dirty="0"/>
              <a:t>с обучающимися по теме </a:t>
            </a:r>
            <a:r>
              <a:rPr lang="ru-RU" sz="2000" b="1" dirty="0" smtClean="0"/>
              <a:t>урока:</a:t>
            </a:r>
          </a:p>
          <a:p>
            <a:endParaRPr lang="ru-RU" sz="1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ыяснение уровня </a:t>
            </a:r>
            <a:r>
              <a:rPr lang="ru-RU" sz="2000" dirty="0"/>
              <a:t>их </a:t>
            </a:r>
            <a:r>
              <a:rPr lang="ru-RU" sz="2000" dirty="0" smtClean="0"/>
              <a:t>знаний;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возможность оценки, </a:t>
            </a:r>
            <a:r>
              <a:rPr lang="ru-RU" sz="2000" dirty="0"/>
              <a:t>насколько </a:t>
            </a:r>
            <a:r>
              <a:rPr lang="ru-RU" sz="2000" dirty="0" smtClean="0"/>
              <a:t>обучающиеся </a:t>
            </a:r>
            <a:r>
              <a:rPr lang="ru-RU" sz="2000" dirty="0"/>
              <a:t>готовы воспринимать знания с другой позиции.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270013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педагогам 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4" descr="C:\Users\Таня\Desktop\НОЯБРЬ\Межпредметные связи Технология\832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19" t="38107" r="63708" b="38107"/>
          <a:stretch/>
        </p:blipFill>
        <p:spPr bwMode="auto">
          <a:xfrm>
            <a:off x="2589899" y="2526113"/>
            <a:ext cx="2364238" cy="28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ня\Desktop\НОЯБРЬ\Психолого-педагогическое сопровождение детей с ОВЗ\26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" t="5792" r="72619" b="8061"/>
          <a:stretch/>
        </p:blipFill>
        <p:spPr bwMode="auto">
          <a:xfrm>
            <a:off x="1454784" y="2736018"/>
            <a:ext cx="1437648" cy="32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86189" y="3162832"/>
            <a:ext cx="3171657" cy="12003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 П</a:t>
            </a:r>
            <a:r>
              <a:rPr lang="ru-RU" b="1" dirty="0" smtClean="0"/>
              <a:t>еред </a:t>
            </a:r>
          </a:p>
          <a:p>
            <a:pPr algn="ctr"/>
            <a:r>
              <a:rPr lang="ru-RU" b="1" dirty="0" smtClean="0"/>
              <a:t>объяснением</a:t>
            </a:r>
            <a:br>
              <a:rPr lang="ru-RU" b="1" dirty="0" smtClean="0"/>
            </a:br>
            <a:r>
              <a:rPr lang="ru-RU" b="1" dirty="0" smtClean="0"/>
              <a:t>нового </a:t>
            </a:r>
          </a:p>
          <a:p>
            <a:pPr algn="ctr"/>
            <a:r>
              <a:rPr lang="ru-RU" b="1" dirty="0" smtClean="0"/>
              <a:t>материала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810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ня\Desktop\НОЯБРЬ\Межпредметные связи Технология\CDC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216" y="2463473"/>
            <a:ext cx="2152008" cy="21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45509" y="2764585"/>
            <a:ext cx="6209731" cy="3200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ИСПОЛЬЗОВАНИЕ ПРИ ИЗУЧЕНИИ ВОПРОСОВ: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какую </a:t>
            </a:r>
            <a:r>
              <a:rPr lang="ru-RU" sz="2000" dirty="0"/>
              <a:t>посуду можно использовать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приготовления определенных блюд </a:t>
            </a:r>
            <a:r>
              <a:rPr lang="ru-RU" sz="2000" dirty="0" smtClean="0"/>
              <a:t>и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какую нельзя.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ИЗУЧЕНИЕ ТЕМЫ «БЛЮДА ИЗ МЯСА»: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з</a:t>
            </a:r>
            <a:r>
              <a:rPr lang="ru-RU" sz="2000" dirty="0" smtClean="0"/>
              <a:t>нание обучающимися, </a:t>
            </a:r>
            <a:r>
              <a:rPr lang="ru-RU" sz="2000" dirty="0"/>
              <a:t>что мариновка мяса допускается в стеклянной или фарфоровой посуде, так как если использовать металлические емкости,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 </a:t>
            </a:r>
            <a:r>
              <a:rPr lang="ru-RU" sz="2000" dirty="0"/>
              <a:t>воздействия уксусной или лимонной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кислоты</a:t>
            </a:r>
            <a:r>
              <a:rPr lang="ru-RU" sz="2000" dirty="0"/>
              <a:t>, они окисляться.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аздела «Кулинария»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0677" y="3164548"/>
            <a:ext cx="1776493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ХИМИЯ</a:t>
            </a:r>
          </a:p>
          <a:p>
            <a:pPr algn="ctr"/>
            <a:r>
              <a:rPr lang="ru-RU" sz="1600" b="1" dirty="0" smtClean="0"/>
              <a:t>ФИЗИКА</a:t>
            </a:r>
          </a:p>
        </p:txBody>
      </p:sp>
      <p:pic>
        <p:nvPicPr>
          <p:cNvPr id="10242" name="Picture 2" descr="C:\Users\Таня\Desktop\НОЯБРЬ\Межпредметные связи Технология\FDS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202" y="31867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Таня\Desktop\НОЯБРЬ\Межпредметные связи Технология\flat-variety-of-colorful-restaurant-logos_23-21476605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3" t="55830" r="71506" b="22082"/>
          <a:stretch/>
        </p:blipFill>
        <p:spPr bwMode="auto">
          <a:xfrm>
            <a:off x="10325797" y="5182484"/>
            <a:ext cx="1080471" cy="10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224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08895" y="2785745"/>
            <a:ext cx="6209731" cy="3354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ЗНАНИЯ ОБУЧАЮЩИХСЯ:</a:t>
            </a:r>
          </a:p>
          <a:p>
            <a:r>
              <a:rPr lang="ru-RU" sz="2000" dirty="0" smtClean="0"/>
              <a:t>при </a:t>
            </a:r>
            <a:r>
              <a:rPr lang="ru-RU" sz="2000" dirty="0"/>
              <a:t>нагревании в большом количестве воды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 </a:t>
            </a:r>
            <a:r>
              <a:rPr lang="ru-RU" sz="2000" dirty="0"/>
              <a:t>кипении жир эмульгирует, после чего разлагается </a:t>
            </a:r>
            <a:br>
              <a:rPr lang="ru-RU" sz="2000" dirty="0"/>
            </a:br>
            <a:r>
              <a:rPr lang="ru-RU" sz="2000" dirty="0" smtClean="0"/>
              <a:t>на </a:t>
            </a:r>
            <a:r>
              <a:rPr lang="ru-RU" sz="2000" dirty="0"/>
              <a:t>жирные кислоты и глицерин, в результате чего бульон становится более мутным и приобретает салистый вкус.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ИЗУЧЕНИЕ ТЕМЫ «ПРИГОТОВЛЕНИЕ СУПА»:</a:t>
            </a:r>
          </a:p>
          <a:p>
            <a:r>
              <a:rPr lang="ru-RU" sz="2000" dirty="0" smtClean="0"/>
              <a:t>бульон </a:t>
            </a:r>
            <a:r>
              <a:rPr lang="ru-RU" sz="2000" dirty="0"/>
              <a:t>следует варить при медленном кипении,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 </a:t>
            </a:r>
            <a:r>
              <a:rPr lang="ru-RU" sz="2000" dirty="0"/>
              <a:t>появляющийся жир удалять с поверхности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бульона</a:t>
            </a:r>
            <a:r>
              <a:rPr lang="ru-RU" sz="20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аздела «Кулинария»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3" descr="C:\Users\Таня\Desktop\НОЯБРЬ\Межпредметные связи Технология\CDC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216" y="2463473"/>
            <a:ext cx="2152008" cy="21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80677" y="3314954"/>
            <a:ext cx="1776493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ХИМИЯ</a:t>
            </a:r>
          </a:p>
        </p:txBody>
      </p:sp>
      <p:pic>
        <p:nvPicPr>
          <p:cNvPr id="15" name="Picture 2" descr="C:\Users\Таня\Desktop\НОЯБРЬ\Межпредметные связи Технология\FDS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202" y="31867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Таня\Desktop\НОЯБРЬ\Межпредметные связи Технология\flat-variety-of-colorful-restaurant-logos_23-21476605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3" t="55830" r="71506" b="22082"/>
          <a:stretch/>
        </p:blipFill>
        <p:spPr bwMode="auto">
          <a:xfrm>
            <a:off x="10325797" y="5182484"/>
            <a:ext cx="1080471" cy="10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120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936325" y="3118493"/>
            <a:ext cx="6209731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ОБУЧАЮЩИХСЯ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нельзя </a:t>
            </a:r>
            <a:r>
              <a:rPr lang="ru-RU" sz="2000" dirty="0"/>
              <a:t>варить овощи в металлической посуде, </a:t>
            </a:r>
            <a:r>
              <a:rPr lang="ru-RU" sz="2000" dirty="0" smtClean="0"/>
              <a:t>т.к. при </a:t>
            </a:r>
            <a:r>
              <a:rPr lang="ru-RU" sz="2000" dirty="0"/>
              <a:t>соприкосновении с металлом происходит разрушение </a:t>
            </a:r>
            <a:r>
              <a:rPr lang="ru-RU" sz="2000" dirty="0" smtClean="0"/>
              <a:t>витаминов;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</a:t>
            </a:r>
            <a:r>
              <a:rPr lang="ru-RU" sz="2000" dirty="0" smtClean="0"/>
              <a:t>е допускается заваривание </a:t>
            </a:r>
            <a:r>
              <a:rPr lang="ru-RU" sz="2000" dirty="0"/>
              <a:t>чая в металлических </a:t>
            </a:r>
            <a:r>
              <a:rPr lang="ru-RU" sz="2000" dirty="0" smtClean="0"/>
              <a:t>чайниках так как при этом существенно </a:t>
            </a:r>
            <a:r>
              <a:rPr lang="ru-RU" sz="2000" dirty="0"/>
              <a:t>изменяется его вкус и цвет.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аздела «Кулинария»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3" descr="C:\Users\Таня\Desktop\НОЯБРЬ\Межпредметные связи Технология\CDC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216" y="2463473"/>
            <a:ext cx="2152008" cy="21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80677" y="3314954"/>
            <a:ext cx="1776493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ХИМИЯ</a:t>
            </a:r>
          </a:p>
        </p:txBody>
      </p:sp>
      <p:pic>
        <p:nvPicPr>
          <p:cNvPr id="15" name="Picture 2" descr="C:\Users\Таня\Desktop\НОЯБРЬ\Межпредметные связи Технология\FDS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202" y="31867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Таня\Desktop\НОЯБРЬ\Межпредметные связи Технология\flat-variety-of-colorful-restaurant-logos_23-21476605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3" t="55830" r="71506" b="22082"/>
          <a:stretch/>
        </p:blipFill>
        <p:spPr bwMode="auto">
          <a:xfrm>
            <a:off x="10325797" y="5182484"/>
            <a:ext cx="1080471" cy="10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219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72805" y="3295917"/>
            <a:ext cx="6209731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раздел ботаники  при изучении овощей;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тема </a:t>
            </a:r>
            <a:r>
              <a:rPr lang="ru-RU" sz="2000" dirty="0"/>
              <a:t>«Дрожжи</a:t>
            </a:r>
            <a:r>
              <a:rPr lang="ru-RU" sz="2000" dirty="0" smtClean="0"/>
              <a:t>»: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понимание видов брожения;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понимание происхождения процесса </a:t>
            </a:r>
            <a:r>
              <a:rPr lang="ru-RU" sz="2000" dirty="0"/>
              <a:t>превращения углеводов под воздействием микроорганизмов.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аздела «Кулинария»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3" descr="C:\Users\Таня\Desktop\НОЯБРЬ\Межпредметные связи Технология\CDC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216" y="2463473"/>
            <a:ext cx="2152008" cy="21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80677" y="3274010"/>
            <a:ext cx="1776493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БИОЛОГИЯ</a:t>
            </a:r>
          </a:p>
        </p:txBody>
      </p:sp>
      <p:pic>
        <p:nvPicPr>
          <p:cNvPr id="15" name="Picture 2" descr="C:\Users\Таня\Desktop\НОЯБРЬ\Межпредметные связи Технология\FDS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202" y="31867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Таня\Desktop\НОЯБРЬ\Межпредметные связи Технология\flat-variety-of-colorful-restaurant-logos_23-21476605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3" t="55830" r="71506" b="22082"/>
          <a:stretch/>
        </p:blipFill>
        <p:spPr bwMode="auto">
          <a:xfrm>
            <a:off x="10325797" y="5182484"/>
            <a:ext cx="1080471" cy="10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890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069503" y="1152139"/>
            <a:ext cx="3913582" cy="720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 smtClean="0"/>
              <a:t>владение </a:t>
            </a:r>
            <a:r>
              <a:rPr lang="ru-RU" dirty="0"/>
              <a:t>значительным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объемом </a:t>
            </a:r>
            <a:r>
              <a:rPr lang="ru-RU" dirty="0"/>
              <a:t>информации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3966" y="2855000"/>
            <a:ext cx="2916000" cy="7200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buClr>
                <a:srgbClr val="C00000"/>
              </a:buClr>
            </a:pPr>
            <a:r>
              <a:rPr lang="ru-RU" sz="1800" b="1" dirty="0" smtClean="0">
                <a:solidFill>
                  <a:schemeClr val="tx1"/>
                </a:solidFill>
              </a:rPr>
              <a:t>современные </a:t>
            </a:r>
            <a:r>
              <a:rPr lang="ru-RU" sz="1800" b="1" dirty="0">
                <a:solidFill>
                  <a:schemeClr val="tx1"/>
                </a:solidFill>
              </a:rPr>
              <a:t>условия жизни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00124" y="2099590"/>
            <a:ext cx="3913582" cy="64633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 smtClean="0"/>
              <a:t>возможность ориентироваться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информационном пространстве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00124" y="2991076"/>
            <a:ext cx="3913582" cy="720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 smtClean="0"/>
              <a:t>оперативное принятие </a:t>
            </a:r>
          </a:p>
          <a:p>
            <a:pPr algn="ctr" fontAlgn="base"/>
            <a:r>
              <a:rPr lang="ru-RU" dirty="0" smtClean="0"/>
              <a:t>решений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00124" y="3945362"/>
            <a:ext cx="3913582" cy="720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/>
              <a:t>способность самостоятельно пополнять свои знания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00124" y="4890217"/>
            <a:ext cx="3913582" cy="720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/>
              <a:t>способность </a:t>
            </a:r>
            <a:r>
              <a:rPr lang="ru-RU" dirty="0" smtClean="0"/>
              <a:t>ориентироваться </a:t>
            </a:r>
            <a:br>
              <a:rPr lang="ru-RU" dirty="0" smtClean="0"/>
            </a:br>
            <a:r>
              <a:rPr lang="ru-RU" dirty="0" smtClean="0"/>
              <a:t>в изменяющемся </a:t>
            </a:r>
            <a:r>
              <a:rPr lang="ru-RU" dirty="0"/>
              <a:t>потоке информации</a:t>
            </a:r>
          </a:p>
        </p:txBody>
      </p:sp>
      <p:pic>
        <p:nvPicPr>
          <p:cNvPr id="2050" name="Picture 2" descr="C:\Users\Таня\Desktop\НОЯБРЬ\Межпредметные связи Технология\labels-about-crafts-full-color_23-214756687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6" t="11138" r="68783" b="70815"/>
          <a:stretch/>
        </p:blipFill>
        <p:spPr bwMode="auto">
          <a:xfrm>
            <a:off x="5877642" y="978160"/>
            <a:ext cx="772511" cy="5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аня\Desktop\НОЯБРЬ\Межпредметные связи Технология\labels-about-crafts-full-color_23-214756687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6" t="11138" r="68783" b="70815"/>
          <a:stretch/>
        </p:blipFill>
        <p:spPr bwMode="auto">
          <a:xfrm>
            <a:off x="5877642" y="1872139"/>
            <a:ext cx="772511" cy="5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Таня\Desktop\НОЯБРЬ\Межпредметные связи Технология\labels-about-crafts-full-color_23-214756687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6" t="11138" r="68783" b="70815"/>
          <a:stretch/>
        </p:blipFill>
        <p:spPr bwMode="auto">
          <a:xfrm>
            <a:off x="5877642" y="2826673"/>
            <a:ext cx="772511" cy="5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Таня\Desktop\НОЯБРЬ\Межпредметные связи Технология\labels-about-crafts-full-color_23-214756687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6" t="11138" r="68783" b="70815"/>
          <a:stretch/>
        </p:blipFill>
        <p:spPr bwMode="auto">
          <a:xfrm>
            <a:off x="5877642" y="3788735"/>
            <a:ext cx="772511" cy="5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Таня\Desktop\НОЯБРЬ\Межпредметные связи Технология\labels-about-crafts-full-color_23-214756687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6" t="11138" r="68783" b="70815"/>
          <a:stretch/>
        </p:blipFill>
        <p:spPr bwMode="auto">
          <a:xfrm>
            <a:off x="5877641" y="4719954"/>
            <a:ext cx="772511" cy="5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НОЯБРЬ\Межпредметные связи Технология\modern-ecosystem-infographic-with-flat-design_23-214787547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9FDFD"/>
              </a:clrFrom>
              <a:clrTo>
                <a:srgbClr val="D9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374" b="6270"/>
          <a:stretch/>
        </p:blipFill>
        <p:spPr bwMode="auto">
          <a:xfrm>
            <a:off x="1723022" y="3914735"/>
            <a:ext cx="2981325" cy="150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87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32117" y="3268621"/>
            <a:ext cx="620973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ЗНАНИЯ ОБУЧАЮЩИХСЯ:</a:t>
            </a:r>
          </a:p>
          <a:p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подача </a:t>
            </a:r>
            <a:r>
              <a:rPr lang="ru-RU" sz="2000" dirty="0"/>
              <a:t>красиво </a:t>
            </a:r>
            <a:r>
              <a:rPr lang="ru-RU" sz="2000" dirty="0" smtClean="0"/>
              <a:t>оформленных блюд;</a:t>
            </a:r>
          </a:p>
          <a:p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подбор гарнира по </a:t>
            </a:r>
            <a:r>
              <a:rPr lang="ru-RU" sz="2000" dirty="0"/>
              <a:t>цвету к рыбным и мясным блюдам.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аздела «Кулинария»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3" descr="C:\Users\Таня\Desktop\НОЯБРЬ\Межпредметные связи Технология\CDC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216" y="2463473"/>
            <a:ext cx="2152008" cy="21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80677" y="3287658"/>
            <a:ext cx="1776493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ЭСТЕТИКА</a:t>
            </a:r>
          </a:p>
        </p:txBody>
      </p:sp>
      <p:pic>
        <p:nvPicPr>
          <p:cNvPr id="15" name="Picture 2" descr="C:\Users\Таня\Desktop\НОЯБРЬ\Межпредметные связи Технология\FDS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202" y="31867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Таня\Desktop\НОЯБРЬ\Межпредметные связи Технология\flat-variety-of-colorful-restaurant-logos_23-21476605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3" t="55830" r="71506" b="22082"/>
          <a:stretch/>
        </p:blipFill>
        <p:spPr bwMode="auto">
          <a:xfrm>
            <a:off x="10325797" y="5182484"/>
            <a:ext cx="1080471" cy="10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866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93539" y="3383219"/>
            <a:ext cx="620973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ОБУЧАЮЩИХСЯ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правильное написание названий блюд и </a:t>
            </a:r>
            <a:br>
              <a:rPr lang="ru-RU" sz="2000" dirty="0" smtClean="0"/>
            </a:br>
            <a:r>
              <a:rPr lang="ru-RU" sz="2000" dirty="0" smtClean="0"/>
              <a:t>кухонных предметов;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остановка ударений в словах.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аздела «Кулинария»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" name="Picture 3" descr="C:\Users\Таня\Desktop\НОЯБРЬ\Межпредметные связи Технология\CDC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216" y="2463473"/>
            <a:ext cx="2152008" cy="21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080677" y="3191844"/>
            <a:ext cx="1776493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/>
              <a:t>РУССКИЙ </a:t>
            </a:r>
          </a:p>
          <a:p>
            <a:pPr algn="ctr"/>
            <a:r>
              <a:rPr lang="ru-RU" sz="1600" b="1" dirty="0"/>
              <a:t>ЯЗЫК</a:t>
            </a:r>
          </a:p>
        </p:txBody>
      </p:sp>
      <p:pic>
        <p:nvPicPr>
          <p:cNvPr id="20" name="Picture 2" descr="C:\Users\Таня\Desktop\НОЯБРЬ\Межпредметные связи Технология\FDS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202" y="31867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Таня\Desktop\НОЯБРЬ\Межпредметные связи Технология\flat-variety-of-colorful-restaurant-logos_23-21476605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3" t="55830" r="71506" b="22082"/>
          <a:stretch/>
        </p:blipFill>
        <p:spPr bwMode="auto">
          <a:xfrm>
            <a:off x="10325797" y="5182484"/>
            <a:ext cx="1080471" cy="10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97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22933" y="3118493"/>
            <a:ext cx="6209731" cy="218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географические </a:t>
            </a:r>
            <a:r>
              <a:rPr lang="ru-RU" sz="2000" dirty="0"/>
              <a:t>элементы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ПРИМЕРЫ БЛЮД: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московский </a:t>
            </a:r>
            <a:r>
              <a:rPr lang="ru-RU" sz="2000" dirty="0"/>
              <a:t>и украинский </a:t>
            </a:r>
            <a:r>
              <a:rPr lang="ru-RU" sz="2000" dirty="0" smtClean="0"/>
              <a:t>борщ;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уха ростовская;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солянка донская.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аздела «Кулинария»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3" descr="C:\Users\Таня\Desktop\НОЯБРЬ\Межпредметные связи Технология\CDC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216" y="2463473"/>
            <a:ext cx="2152008" cy="21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Таня\Desktop\НОЯБРЬ\Межпредметные связи Технология\FDS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202" y="31867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Таня\Desktop\НОЯБРЬ\Межпредметные связи Технология\flat-variety-of-colorful-restaurant-logos_23-21476605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3" t="55830" r="71506" b="22082"/>
          <a:stretch/>
        </p:blipFill>
        <p:spPr bwMode="auto">
          <a:xfrm>
            <a:off x="10325797" y="5182484"/>
            <a:ext cx="1080471" cy="10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89640" y="3260363"/>
            <a:ext cx="3171657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ГЕОГРАФИЯ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2115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Таня\Desktop\НОЯБРЬ\Межпредметные связи Технология\CDC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216" y="2463473"/>
            <a:ext cx="2152008" cy="21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59157" y="2968365"/>
            <a:ext cx="6209731" cy="2739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ОБУЧАЮЩИХСЯ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стихотворение </a:t>
            </a:r>
            <a:r>
              <a:rPr lang="ru-RU" sz="2000" dirty="0"/>
              <a:t>А.С. </a:t>
            </a:r>
            <a:r>
              <a:rPr lang="ru-RU" sz="2000" dirty="0" smtClean="0"/>
              <a:t>Пушкина, содержащее строки</a:t>
            </a:r>
            <a:r>
              <a:rPr lang="ru-RU" sz="2000" dirty="0"/>
              <a:t>:</a:t>
            </a:r>
          </a:p>
          <a:p>
            <a:pPr algn="ctr"/>
            <a:r>
              <a:rPr lang="ru-RU" sz="2000" i="1" dirty="0"/>
              <a:t>«На досуге отобедай у Пожарского в Торжке,</a:t>
            </a:r>
          </a:p>
          <a:p>
            <a:pPr algn="ctr"/>
            <a:r>
              <a:rPr lang="ru-RU" sz="2000" i="1" dirty="0"/>
              <a:t>Жареных котлет отведай и отправься налегке</a:t>
            </a:r>
            <a:r>
              <a:rPr lang="ru-RU" sz="2000" i="1" dirty="0" smtClean="0"/>
              <a:t>».</a:t>
            </a:r>
          </a:p>
          <a:p>
            <a:pPr algn="ctr"/>
            <a:endParaRPr lang="ru-RU" sz="2000" i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крылатые выражения, связанные </a:t>
            </a:r>
            <a:r>
              <a:rPr lang="ru-RU" sz="2000" dirty="0"/>
              <a:t>с едой: </a:t>
            </a:r>
            <a:endParaRPr lang="ru-RU" sz="2000" dirty="0" smtClean="0"/>
          </a:p>
          <a:p>
            <a:pPr algn="ctr"/>
            <a:r>
              <a:rPr lang="ru-RU" sz="2000" i="1" dirty="0" smtClean="0"/>
              <a:t>«</a:t>
            </a:r>
            <a:r>
              <a:rPr lang="ru-RU" sz="2000" i="1" dirty="0"/>
              <a:t>Ешь пирог с грибами, да язык держи за зубами</a:t>
            </a:r>
            <a:r>
              <a:rPr lang="ru-RU" sz="2000" i="1" dirty="0" smtClean="0"/>
              <a:t>» </a:t>
            </a:r>
          </a:p>
          <a:p>
            <a:pPr algn="ctr"/>
            <a:r>
              <a:rPr lang="ru-RU" sz="2000" i="1" dirty="0" smtClean="0"/>
              <a:t>«</a:t>
            </a:r>
            <a:r>
              <a:rPr lang="ru-RU" sz="2000" i="1" dirty="0"/>
              <a:t>Щи да каша – пища наша».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аздела «Кулинария»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3097" y="3245085"/>
            <a:ext cx="3171657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ЛИТЕРАТУРА</a:t>
            </a:r>
          </a:p>
        </p:txBody>
      </p:sp>
      <p:pic>
        <p:nvPicPr>
          <p:cNvPr id="13" name="Picture 2" descr="C:\Users\Таня\Desktop\НОЯБРЬ\Межпредметные связи Технология\FDS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202" y="31867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Таня\Desktop\НОЯБРЬ\Межпредметные связи Технология\flat-variety-of-colorful-restaurant-logos_23-21476605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3" t="55830" r="71506" b="22082"/>
          <a:stretch/>
        </p:blipFill>
        <p:spPr bwMode="auto">
          <a:xfrm>
            <a:off x="10325797" y="5182484"/>
            <a:ext cx="1080471" cy="10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08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Таня\Desktop\НОЯБРЬ\Межпредметные связи Технология\CDC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216" y="2463473"/>
            <a:ext cx="2152008" cy="21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54693" y="3350509"/>
            <a:ext cx="620973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ОБУЧАЮЩИХСЯ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история происхождения блюд;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легенды </a:t>
            </a:r>
            <a:r>
              <a:rPr lang="ru-RU" sz="2000" dirty="0"/>
              <a:t>и истории о появлении </a:t>
            </a:r>
            <a:r>
              <a:rPr lang="ru-RU" sz="2000" dirty="0" smtClean="0"/>
              <a:t>продуктов</a:t>
            </a:r>
            <a:r>
              <a:rPr lang="ru-RU" sz="2000" dirty="0"/>
              <a:t>, блюд, десертов.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аздела «Кулинария»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3097" y="3286029"/>
            <a:ext cx="3171657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ИСТОРИЯ</a:t>
            </a:r>
          </a:p>
        </p:txBody>
      </p:sp>
      <p:pic>
        <p:nvPicPr>
          <p:cNvPr id="13" name="Picture 2" descr="C:\Users\Таня\Desktop\НОЯБРЬ\Межпредметные связи Технология\FDS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202" y="31867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Таня\Desktop\НОЯБРЬ\Межпредметные связи Технология\flat-variety-of-colorful-restaurant-logos_23-21476605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3" t="55830" r="71506" b="22082"/>
          <a:stretch/>
        </p:blipFill>
        <p:spPr bwMode="auto">
          <a:xfrm>
            <a:off x="10325797" y="5182484"/>
            <a:ext cx="1080471" cy="10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845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60020" y="1723021"/>
            <a:ext cx="5431808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РЕШЕНИЕ МЕЖПРЕДМЕТНЫХ СВЯЗЕЙ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МЕТОДОМ РАЗБОРА СИТУАЦИЙ 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327787" y="3591637"/>
            <a:ext cx="3819074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обогащение теоретических знаний </a:t>
            </a:r>
            <a:r>
              <a:rPr lang="ru-RU" b="1" dirty="0"/>
              <a:t>обучающихся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7787" y="2723471"/>
            <a:ext cx="3819074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активизация обучающихся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на уроке</a:t>
            </a:r>
          </a:p>
        </p:txBody>
      </p:sp>
      <p:pic>
        <p:nvPicPr>
          <p:cNvPr id="8" name="Picture 3" descr="C:\Users\Таня\Desktop\НОЯБРЬ\Принципы педагогического взаимодействия\arrow-icons-collection_1063-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69" t="50000" r="9259" b="31926"/>
          <a:stretch/>
        </p:blipFill>
        <p:spPr bwMode="auto">
          <a:xfrm>
            <a:off x="9321003" y="3199049"/>
            <a:ext cx="520889" cy="5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27787" y="4471455"/>
            <a:ext cx="3819074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д</a:t>
            </a:r>
            <a:r>
              <a:rPr lang="ru-RU" b="1" dirty="0" smtClean="0"/>
              <a:t>альнейшее использование теоретических знаний на практике</a:t>
            </a:r>
            <a:endParaRPr lang="ru-RU" b="1" dirty="0"/>
          </a:p>
        </p:txBody>
      </p:sp>
      <p:pic>
        <p:nvPicPr>
          <p:cNvPr id="18" name="Picture 3" descr="C:\Users\Таня\Desktop\НОЯБРЬ\Принципы педагогического взаимодействия\arrow-icons-collection_1063-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69" t="50000" r="9259" b="31926"/>
          <a:stretch/>
        </p:blipFill>
        <p:spPr bwMode="auto">
          <a:xfrm>
            <a:off x="9321003" y="4106163"/>
            <a:ext cx="520889" cy="5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Таня\Desktop\НОЯБРЬ\Межпредметные связи Технология\illustration-of-kid-preparing-meal_29937-14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2892" y="2052023"/>
            <a:ext cx="3317330" cy="33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340136" y="2711593"/>
            <a:ext cx="659698" cy="659043"/>
            <a:chOff x="5340136" y="2711593"/>
            <a:chExt cx="659698" cy="65904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340136" y="2722636"/>
              <a:ext cx="659698" cy="648000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11267" name="Picture 3" descr="C:\Users\Таня\Desktop\НОЯБРЬ\Межпредметные связи Технология\684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33" t="10629" r="78254" b="62368"/>
            <a:stretch/>
          </p:blipFill>
          <p:spPr bwMode="auto">
            <a:xfrm>
              <a:off x="5363989" y="2711593"/>
              <a:ext cx="615209" cy="6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348036" y="3584854"/>
            <a:ext cx="669257" cy="648000"/>
            <a:chOff x="5348036" y="3584854"/>
            <a:chExt cx="669257" cy="648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348036" y="3584854"/>
              <a:ext cx="659698" cy="648000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22" name="Picture 3" descr="C:\Users\Таня\Desktop\НОЯБРЬ\Межпредметные связи Технология\684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853" t="11243" r="28934" b="61754"/>
            <a:stretch/>
          </p:blipFill>
          <p:spPr bwMode="auto">
            <a:xfrm>
              <a:off x="5402084" y="3596472"/>
              <a:ext cx="615209" cy="6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348036" y="4464672"/>
            <a:ext cx="659698" cy="648000"/>
            <a:chOff x="5348036" y="4464672"/>
            <a:chExt cx="659698" cy="648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348036" y="4464672"/>
              <a:ext cx="659698" cy="648000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23" name="Picture 3" descr="C:\Users\Таня\Desktop\НОЯБРЬ\Межпредметные связи Технология\6848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212" t="62772" r="54575" b="10225"/>
            <a:stretch/>
          </p:blipFill>
          <p:spPr bwMode="auto">
            <a:xfrm>
              <a:off x="5365966" y="4476290"/>
              <a:ext cx="615209" cy="6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8204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72752" y="1183041"/>
            <a:ext cx="5431808" cy="483209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РЕШЕНИЕ МЕЖПРЕДМЕТНЫХ СВЯЗЕЙ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МЕТОДОМ РАЗБОРА СИТУАЦИЙ </a:t>
            </a:r>
            <a:endParaRPr lang="ru-RU" sz="2000" dirty="0" smtClean="0"/>
          </a:p>
          <a:p>
            <a:endParaRPr lang="ru-RU" sz="1600" dirty="0"/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СИТУАЦИЯ:</a:t>
            </a:r>
          </a:p>
          <a:p>
            <a:r>
              <a:rPr lang="ru-RU" dirty="0" smtClean="0"/>
              <a:t>Требуется </a:t>
            </a:r>
            <a:r>
              <a:rPr lang="ru-RU" dirty="0"/>
              <a:t>приготовить 10 порций пельменей,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однако </a:t>
            </a:r>
            <a:r>
              <a:rPr lang="ru-RU" dirty="0"/>
              <a:t>при варке они слиплись. </a:t>
            </a:r>
            <a:endParaRPr lang="ru-RU" dirty="0" smtClean="0"/>
          </a:p>
          <a:p>
            <a:endParaRPr lang="ru-RU" sz="1600" dirty="0"/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ЗАДАЧА ОБУЧАЮЩИМСЯ: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объяснить</a:t>
            </a:r>
            <a:r>
              <a:rPr lang="ru-RU" dirty="0"/>
              <a:t>, почему это </a:t>
            </a:r>
            <a:r>
              <a:rPr lang="ru-RU" dirty="0" smtClean="0"/>
              <a:t>произошло;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объяснить, что </a:t>
            </a:r>
            <a:r>
              <a:rPr lang="ru-RU" dirty="0"/>
              <a:t>надо сделать для разрешения </a:t>
            </a:r>
            <a:r>
              <a:rPr lang="ru-RU" dirty="0" smtClean="0"/>
              <a:t>ситуации.</a:t>
            </a:r>
          </a:p>
          <a:p>
            <a:endParaRPr lang="ru-RU" sz="1600" dirty="0"/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ЗАДАЧА ПЕДАГОГА: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рассказать </a:t>
            </a:r>
            <a:r>
              <a:rPr lang="ru-RU" dirty="0"/>
              <a:t>об истории </a:t>
            </a:r>
            <a:r>
              <a:rPr lang="ru-RU" dirty="0" smtClean="0"/>
              <a:t>названия;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рассказать </a:t>
            </a:r>
            <a:r>
              <a:rPr lang="ru-RU" dirty="0" smtClean="0"/>
              <a:t>о технологии </a:t>
            </a:r>
            <a:r>
              <a:rPr lang="ru-RU" dirty="0"/>
              <a:t>приготовления </a:t>
            </a:r>
            <a:r>
              <a:rPr lang="ru-RU" dirty="0" smtClean="0"/>
              <a:t>блюда;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рассмотреть </a:t>
            </a:r>
            <a:r>
              <a:rPr lang="ru-RU" dirty="0"/>
              <a:t>особенности </a:t>
            </a:r>
            <a:r>
              <a:rPr lang="ru-RU" dirty="0" smtClean="0"/>
              <a:t>правописания;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рассмотреть </a:t>
            </a:r>
            <a:r>
              <a:rPr lang="ru-RU" dirty="0" smtClean="0"/>
              <a:t>варианты </a:t>
            </a:r>
            <a:r>
              <a:rPr lang="ru-RU" dirty="0"/>
              <a:t>оформления подачи блюда</a:t>
            </a:r>
            <a:r>
              <a:rPr lang="ru-RU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5" name="Picture 2" descr="C:\Users\Таня\Desktop\НОЯБРЬ\Межпредметные связи Технология\illustration-of-kid-preparing-meal_29937-1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2892" y="2052023"/>
            <a:ext cx="3317330" cy="33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7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72752" y="1658933"/>
            <a:ext cx="5431808" cy="38164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РЕШЕНИЕ МЕЖПРЕДМЕТНЫХ СВЯЗЕЙ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МЕТОДОМ РАЗБОРА СИТУАЦИЙ </a:t>
            </a:r>
            <a:endParaRPr lang="ru-RU" sz="2000" dirty="0" smtClean="0"/>
          </a:p>
          <a:p>
            <a:endParaRPr lang="ru-RU" sz="1600" dirty="0"/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СИТУАЦИЯ:</a:t>
            </a:r>
          </a:p>
          <a:p>
            <a:r>
              <a:rPr lang="ru-RU" dirty="0" smtClean="0"/>
              <a:t>Требуется </a:t>
            </a:r>
            <a:r>
              <a:rPr lang="ru-RU" dirty="0"/>
              <a:t>приготовить 10 порций пельменей,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однако </a:t>
            </a:r>
            <a:r>
              <a:rPr lang="ru-RU" dirty="0"/>
              <a:t>при варке они слиплись. </a:t>
            </a:r>
            <a:endParaRPr lang="ru-RU" dirty="0" smtClean="0"/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ВАРИАНТЫ РЕШЕНИЯ: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заморозка </a:t>
            </a:r>
            <a:r>
              <a:rPr lang="ru-RU" dirty="0"/>
              <a:t>пельменей, </a:t>
            </a:r>
            <a:r>
              <a:rPr lang="ru-RU" dirty="0" smtClean="0"/>
              <a:t>погружение </a:t>
            </a:r>
            <a:r>
              <a:rPr lang="ru-RU" dirty="0"/>
              <a:t>их в кипящую воду при постоянном помешивании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(знание законов </a:t>
            </a:r>
            <a:r>
              <a:rPr lang="ru-RU" dirty="0"/>
              <a:t>физики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з</a:t>
            </a:r>
            <a:r>
              <a:rPr lang="ru-RU" dirty="0" smtClean="0"/>
              <a:t>аправка пельменей маслом после </a:t>
            </a:r>
            <a:r>
              <a:rPr lang="ru-RU" dirty="0"/>
              <a:t>варки </a:t>
            </a:r>
            <a:br>
              <a:rPr lang="ru-RU" dirty="0"/>
            </a:br>
            <a:r>
              <a:rPr lang="ru-RU" dirty="0" smtClean="0"/>
              <a:t>(знание </a:t>
            </a:r>
            <a:r>
              <a:rPr lang="ru-RU" dirty="0"/>
              <a:t>законов </a:t>
            </a:r>
            <a:r>
              <a:rPr lang="ru-RU" dirty="0" smtClean="0"/>
              <a:t>химии).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5" name="Picture 2" descr="C:\Users\Таня\Desktop\НОЯБРЬ\Межпредметные связи Технология\illustration-of-kid-preparing-meal_29937-1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2892" y="2052023"/>
            <a:ext cx="3317330" cy="33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309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Межпредметные связи Технология\выуау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000" y="2425954"/>
            <a:ext cx="2225224" cy="22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58711" y="3118493"/>
            <a:ext cx="6209731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ОБУЧАЮЩИХСЯ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роисхождение материалов </a:t>
            </a:r>
            <a:r>
              <a:rPr lang="ru-RU" sz="2000" dirty="0"/>
              <a:t>и орудий </a:t>
            </a:r>
            <a:r>
              <a:rPr lang="ru-RU" sz="2000" dirty="0" smtClean="0"/>
              <a:t>труда;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изготовление тканей в прошлом;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оявление тканей.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аздела «Материаловедение»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9549" y="3416587"/>
            <a:ext cx="3171657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ИСТОРИЯ</a:t>
            </a:r>
          </a:p>
        </p:txBody>
      </p:sp>
      <p:pic>
        <p:nvPicPr>
          <p:cNvPr id="13314" name="Picture 2" descr="C:\Users\Таня\Desktop\НОЯБРЬ\Межпредметные связи Технология\BDFVG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120" y="3136998"/>
            <a:ext cx="2817492" cy="28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Таня\Desktop\НОЯБРЬ\Межпредметные связи Технология\colourful-tailor-elements_23-214752387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23" t="22107" r="5141" b="66098"/>
          <a:stretch/>
        </p:blipFill>
        <p:spPr bwMode="auto">
          <a:xfrm>
            <a:off x="8941323" y="5483720"/>
            <a:ext cx="2327565" cy="7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38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Межпредметные связи Технология\выуау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000" y="2425954"/>
            <a:ext cx="2225224" cy="22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24174" y="3538566"/>
            <a:ext cx="6209731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ОБУЧАЮЩИХСЯ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химические волокна.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раздела «Материаловедение»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3783" y="3403396"/>
            <a:ext cx="3171657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ХИМИЯ</a:t>
            </a:r>
          </a:p>
        </p:txBody>
      </p:sp>
      <p:pic>
        <p:nvPicPr>
          <p:cNvPr id="11" name="Picture 2" descr="C:\Users\Таня\Desktop\НОЯБРЬ\Межпредметные связи Технология\BDFVG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120" y="3136998"/>
            <a:ext cx="2817492" cy="28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НОЯБРЬ\Межпредметные связи Технология\colourful-tailor-elements_23-214752387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23" t="22107" r="5141" b="66098"/>
          <a:stretch/>
        </p:blipFill>
        <p:spPr bwMode="auto">
          <a:xfrm>
            <a:off x="8941323" y="5483720"/>
            <a:ext cx="2327565" cy="7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91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1633769" y="4500294"/>
            <a:ext cx="1836000" cy="540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ОБУЧАЮЩИЕСЯ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5" name="Picture 3" descr="C:\Users\Таня\Desktop\СЕНТЯБРЬ\Внеклассное чтение\books-pack_23-214752358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4E1D0"/>
              </a:clrFrom>
              <a:clrTo>
                <a:srgbClr val="E4E1D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2" t="53694" r="54163" b="9252"/>
          <a:stretch/>
        </p:blipFill>
        <p:spPr bwMode="auto">
          <a:xfrm>
            <a:off x="1852736" y="2572734"/>
            <a:ext cx="1420474" cy="143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29610" y="2747767"/>
            <a:ext cx="3168000" cy="7920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buClr>
                <a:srgbClr val="C00000"/>
              </a:buClr>
            </a:pPr>
            <a:r>
              <a:rPr lang="ru-RU" b="1" dirty="0" smtClean="0"/>
              <a:t>активное развитие творческого мышления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59438" y="2456127"/>
            <a:ext cx="3110678" cy="58477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ПРОБЛЕМНО-ПОИСКОВЫЙ МЕТОД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59438" y="3312552"/>
            <a:ext cx="311067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комплексные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межпредметные </a:t>
            </a:r>
            <a:r>
              <a:rPr lang="ru-RU" sz="2000" dirty="0"/>
              <a:t>связи</a:t>
            </a:r>
          </a:p>
        </p:txBody>
      </p:sp>
      <p:cxnSp>
        <p:nvCxnSpPr>
          <p:cNvPr id="20" name="Прямая соединительная линия 19"/>
          <p:cNvCxnSpPr>
            <a:stCxn id="18" idx="2"/>
            <a:endCxn id="19" idx="0"/>
          </p:cNvCxnSpPr>
          <p:nvPr/>
        </p:nvCxnSpPr>
        <p:spPr>
          <a:xfrm>
            <a:off x="9514777" y="3040902"/>
            <a:ext cx="0" cy="2716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Таня\Desktop\ОКТЯБРЬ\Урок семинар\hand-drawn-children-ready-to-go-back-to-school_23-21478489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A9E1D4"/>
              </a:clrFrom>
              <a:clrTo>
                <a:srgbClr val="A9E1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63"/>
          <a:stretch/>
        </p:blipFill>
        <p:spPr bwMode="auto">
          <a:xfrm>
            <a:off x="1118586" y="1774230"/>
            <a:ext cx="2757185" cy="26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ня\Desktop\НОЯБРЬ\Межпредметные связи Технология\business-performance-analysis-with-graphs_53876-5991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7FAEF2"/>
              </a:clrFrom>
              <a:clrTo>
                <a:srgbClr val="7FA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942" y="4333559"/>
            <a:ext cx="2417670" cy="16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++++05 05 РАБОЧИЙ СТОЛ\ПРЕЗЕНТАЦИИ МИНСК\Вебинар Творчество\hello_html_m2c4209c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365" y="691713"/>
            <a:ext cx="1724073" cy="17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30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Таня\Desktop\НОЯБРЬ\Межпредметные связи Технология\выуау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000" y="2425954"/>
            <a:ext cx="2225224" cy="22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16370" y="3400714"/>
            <a:ext cx="6209731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ОБУЧАЮЩИХСЯ: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названия тканей и орудий труда.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раздела «Материаловедение»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5315" y="3340774"/>
            <a:ext cx="3171657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РУССКИЙ</a:t>
            </a:r>
          </a:p>
          <a:p>
            <a:pPr algn="ctr"/>
            <a:r>
              <a:rPr lang="ru-RU" sz="1600" b="1" dirty="0" smtClean="0"/>
              <a:t>ЯЗЫК</a:t>
            </a:r>
          </a:p>
        </p:txBody>
      </p:sp>
      <p:pic>
        <p:nvPicPr>
          <p:cNvPr id="13" name="Picture 2" descr="C:\Users\Таня\Desktop\НОЯБРЬ\Межпредметные связи Технология\BDFVG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120" y="3136998"/>
            <a:ext cx="2817492" cy="28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НОЯБРЬ\Межпредметные связи Технология\colourful-tailor-elements_23-214752387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23" t="22107" r="5141" b="66098"/>
          <a:stretch/>
        </p:blipFill>
        <p:spPr bwMode="auto">
          <a:xfrm>
            <a:off x="8941323" y="5483720"/>
            <a:ext cx="2327565" cy="7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698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Межпредметные связи Технология\выуау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000" y="2425954"/>
            <a:ext cx="2225224" cy="22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27178" y="3400714"/>
            <a:ext cx="6209731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ОБУЧАЮЩИХСЯ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х</a:t>
            </a:r>
            <a:r>
              <a:rPr lang="ru-RU" sz="2000" dirty="0" smtClean="0"/>
              <a:t>удожественные произведения, </a:t>
            </a:r>
            <a:br>
              <a:rPr lang="ru-RU" sz="2000" dirty="0" smtClean="0"/>
            </a:br>
            <a:r>
              <a:rPr lang="ru-RU" sz="2000" dirty="0" smtClean="0"/>
              <a:t>где встречаются названия тканей.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раздела «Материаловедение»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95805" y="3357565"/>
            <a:ext cx="3171657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ЛИТЕРАТУРА</a:t>
            </a:r>
          </a:p>
        </p:txBody>
      </p:sp>
      <p:pic>
        <p:nvPicPr>
          <p:cNvPr id="11" name="Picture 2" descr="C:\Users\Таня\Desktop\НОЯБРЬ\Межпредметные связи Технология\BDFVG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120" y="3136998"/>
            <a:ext cx="2817492" cy="28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НОЯБРЬ\Межпредметные связи Технология\colourful-tailor-elements_23-214752387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23" t="22107" r="5141" b="66098"/>
          <a:stretch/>
        </p:blipFill>
        <p:spPr bwMode="auto">
          <a:xfrm>
            <a:off x="8941323" y="5483720"/>
            <a:ext cx="2327565" cy="7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31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Межпредметные связи Технология\выуау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000" y="2425954"/>
            <a:ext cx="2225224" cy="22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79880" y="3306118"/>
            <a:ext cx="6209731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 О СВОЙСТВАХ ТКАНИ: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прочность;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износостойкость;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упругость;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сминаемость;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показатели впитывания влаги.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раздела «Материаловедение»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0039" y="3404863"/>
            <a:ext cx="3171657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ФИЗИКА</a:t>
            </a:r>
          </a:p>
        </p:txBody>
      </p:sp>
      <p:pic>
        <p:nvPicPr>
          <p:cNvPr id="11" name="Picture 2" descr="C:\Users\Таня\Desktop\НОЯБРЬ\Межпредметные связи Технология\BDFVG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120" y="3136998"/>
            <a:ext cx="2817492" cy="28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НОЯБРЬ\Межпредметные связи Технология\colourful-tailor-elements_23-214752387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23" t="22107" r="5141" b="66098"/>
          <a:stretch/>
        </p:blipFill>
        <p:spPr bwMode="auto">
          <a:xfrm>
            <a:off x="8941323" y="5483720"/>
            <a:ext cx="2327565" cy="7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68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58700" y="3400713"/>
            <a:ext cx="6209731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ОБУЧАЮЩИХСЯ: </a:t>
            </a:r>
          </a:p>
          <a:p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раздел «Механика» посвящен изучению отдельных узлов и принципам их </a:t>
            </a:r>
            <a:r>
              <a:rPr lang="ru-RU" sz="2000" dirty="0" smtClean="0"/>
              <a:t>функционирования.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раздела «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Машиноведение»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2" descr="C:\Users\Таня\Desktop\НОЯБРЬ\Межпредметные связи Технология\выуау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000" y="2425954"/>
            <a:ext cx="2225224" cy="22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80039" y="3404863"/>
            <a:ext cx="3171657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ФИЗИКА</a:t>
            </a:r>
          </a:p>
        </p:txBody>
      </p:sp>
      <p:pic>
        <p:nvPicPr>
          <p:cNvPr id="13" name="Picture 2" descr="C:\Users\Таня\Desktop\НОЯБРЬ\Межпредметные связи Технология\BDFVG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120" y="3136998"/>
            <a:ext cx="2817492" cy="28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НОЯБРЬ\Межпредметные связи Технология\colourful-tailor-elements_23-214752387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23" t="22107" r="5141" b="66098"/>
          <a:stretch/>
        </p:blipFill>
        <p:spPr bwMode="auto">
          <a:xfrm>
            <a:off x="8941323" y="5483720"/>
            <a:ext cx="2327565" cy="7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754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Таня\Desktop\НОЯБРЬ\Межпредметные связи Технология\вамы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121" y="1872852"/>
            <a:ext cx="2845319" cy="28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24270" y="3554112"/>
            <a:ext cx="620973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ОБУЧАЮЩИХСЯ: </a:t>
            </a: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smtClean="0"/>
              <a:t>правильное </a:t>
            </a:r>
            <a:r>
              <a:rPr lang="ru-RU" sz="2000" dirty="0" smtClean="0"/>
              <a:t>написание </a:t>
            </a:r>
            <a:r>
              <a:rPr lang="ru-RU" sz="2000" dirty="0"/>
              <a:t>и </a:t>
            </a:r>
            <a:r>
              <a:rPr lang="ru-RU" sz="2000" dirty="0" smtClean="0"/>
              <a:t>произношение </a:t>
            </a:r>
            <a:br>
              <a:rPr lang="ru-RU" sz="2000" dirty="0" smtClean="0"/>
            </a:br>
            <a:r>
              <a:rPr lang="ru-RU" sz="2000" dirty="0" smtClean="0"/>
              <a:t>названий деталей.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раздела «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Машиноведение»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8503" y="2976548"/>
            <a:ext cx="3171657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/>
              <a:t>РУССКИЙ</a:t>
            </a:r>
          </a:p>
          <a:p>
            <a:pPr algn="ctr"/>
            <a:r>
              <a:rPr lang="ru-RU" sz="1600" b="1" dirty="0"/>
              <a:t>ЯЗЫК</a:t>
            </a:r>
          </a:p>
        </p:txBody>
      </p:sp>
      <p:pic>
        <p:nvPicPr>
          <p:cNvPr id="14" name="Picture 3" descr="C:\Users\Таня\Desktop\НОЯБРЬ\Межпредметные связи Технология\colourful-tailor-elements_23-2147523878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3329" r="47421" b="62447"/>
          <a:stretch/>
        </p:blipFill>
        <p:spPr bwMode="auto">
          <a:xfrm>
            <a:off x="9813477" y="5211356"/>
            <a:ext cx="1498907" cy="97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Таня\Desktop\НОЯБРЬ\Межпредметные связи Технология\DVC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5670" y="3089703"/>
            <a:ext cx="2893942" cy="28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194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Таня\Desktop\НОЯБРЬ\Межпредметные связи Технология\вамы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121" y="1872852"/>
            <a:ext cx="2845319" cy="28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74030" y="3400714"/>
            <a:ext cx="6209731" cy="141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ОБУЧАЮЩИХСЯ: </a:t>
            </a:r>
          </a:p>
          <a:p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изучение </a:t>
            </a:r>
            <a:r>
              <a:rPr lang="ru-RU" sz="2000" dirty="0"/>
              <a:t>свойств смазки, которая позволяет обеспечить защиту от ржавчины,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уменьшить трение деталей.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раздела «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Машиноведение»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0492" y="3098851"/>
            <a:ext cx="3171657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ХИМИЯ</a:t>
            </a:r>
            <a:endParaRPr lang="ru-RU" sz="1600" b="1" dirty="0"/>
          </a:p>
        </p:txBody>
      </p:sp>
      <p:pic>
        <p:nvPicPr>
          <p:cNvPr id="11" name="Picture 3" descr="C:\Users\Таня\Desktop\НОЯБРЬ\Межпредметные связи Технология\colourful-tailor-elements_23-2147523878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3329" r="47421" b="62447"/>
          <a:stretch/>
        </p:blipFill>
        <p:spPr bwMode="auto">
          <a:xfrm>
            <a:off x="9813477" y="5211356"/>
            <a:ext cx="1498907" cy="97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Таня\Desktop\НОЯБРЬ\Межпредметные связи Технология\DVC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5670" y="3089703"/>
            <a:ext cx="2893942" cy="28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890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Таня\Desktop\НОЯБРЬ\Межпредметные связи Технология\асывуа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045" y="1777462"/>
            <a:ext cx="2952193" cy="29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26876" y="2674514"/>
            <a:ext cx="620973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виды одежды.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раздела «Изготовление швейных изделий»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5889" y="2903369"/>
            <a:ext cx="3171657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ЛИТЕРАТУРА</a:t>
            </a:r>
          </a:p>
          <a:p>
            <a:pPr algn="ctr"/>
            <a:r>
              <a:rPr lang="ru-RU" sz="1600" b="1" dirty="0" smtClean="0"/>
              <a:t>ИСТОРИЯ</a:t>
            </a:r>
            <a:endParaRPr lang="ru-RU" sz="1600" b="1" dirty="0"/>
          </a:p>
        </p:txBody>
      </p:sp>
      <p:sp>
        <p:nvSpPr>
          <p:cNvPr id="11" name="Стрелка вправо 10"/>
          <p:cNvSpPr/>
          <p:nvPr/>
        </p:nvSpPr>
        <p:spPr>
          <a:xfrm rot="16200000" flipH="1" flipV="1">
            <a:off x="8407126" y="3259857"/>
            <a:ext cx="449230" cy="361722"/>
          </a:xfrm>
          <a:prstGeom prst="rightArrow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26876" y="3633801"/>
            <a:ext cx="6209731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Повышение интереса у обучающихся при </a:t>
            </a:r>
            <a:r>
              <a:rPr lang="ru-RU" sz="2000" dirty="0"/>
              <a:t>изучении определенного вида одежды </a:t>
            </a:r>
            <a:r>
              <a:rPr lang="ru-RU" sz="2000" dirty="0" smtClean="0"/>
              <a:t>путем </a:t>
            </a:r>
            <a:r>
              <a:rPr lang="ru-RU" sz="2000" dirty="0"/>
              <a:t>его </a:t>
            </a:r>
            <a:r>
              <a:rPr lang="ru-RU" sz="2000" dirty="0" smtClean="0"/>
              <a:t>демонстрации: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фотография;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рисунок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картина;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демонстрация </a:t>
            </a:r>
            <a:r>
              <a:rPr lang="ru-RU" sz="2000" dirty="0"/>
              <a:t>настоящего </a:t>
            </a:r>
            <a:r>
              <a:rPr lang="ru-RU" sz="2000" dirty="0" smtClean="0"/>
              <a:t>образца.</a:t>
            </a:r>
            <a:endParaRPr lang="ru-RU" sz="2000" dirty="0"/>
          </a:p>
        </p:txBody>
      </p:sp>
      <p:pic>
        <p:nvPicPr>
          <p:cNvPr id="15362" name="Picture 2" descr="C:\Users\Таня\Desktop\НОЯБРЬ\Межпредметные связи Технология\clothes-background-design_1234-4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504" b="13777"/>
          <a:stretch/>
        </p:blipFill>
        <p:spPr bwMode="auto">
          <a:xfrm>
            <a:off x="9093739" y="5463145"/>
            <a:ext cx="2225347" cy="9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Таня\Desktop\НОЯБРЬ\Межпредметные связи Технология\DFCDS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082" y="3072707"/>
            <a:ext cx="2958236" cy="295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965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C:\Users\Таня\Desktop\НОЯБРЬ\Межпредметные связи Технология\асывуа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045" y="1777462"/>
            <a:ext cx="2952193" cy="29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раздела «Изготовление швейных изделий»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47887" y="3478101"/>
            <a:ext cx="6209731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ОБУЧАЮЩИХСЯ: </a:t>
            </a:r>
          </a:p>
          <a:p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правильное написание названий изделий.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024751" y="2969629"/>
            <a:ext cx="3171657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/>
              <a:t>РУССКИЙ</a:t>
            </a:r>
          </a:p>
          <a:p>
            <a:pPr algn="ctr"/>
            <a:r>
              <a:rPr lang="ru-RU" sz="1600" b="1" dirty="0"/>
              <a:t>ЯЗЫК</a:t>
            </a:r>
          </a:p>
        </p:txBody>
      </p:sp>
      <p:pic>
        <p:nvPicPr>
          <p:cNvPr id="24" name="Picture 2" descr="C:\Users\Таня\Desktop\НОЯБРЬ\Межпредметные связи Технология\clothes-background-design_1234-4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504" b="13777"/>
          <a:stretch/>
        </p:blipFill>
        <p:spPr bwMode="auto">
          <a:xfrm>
            <a:off x="9093739" y="5463145"/>
            <a:ext cx="2225347" cy="9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Таня\Desktop\НОЯБРЬ\Межпредметные связи Технология\DFCDS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082" y="3072707"/>
            <a:ext cx="2958236" cy="295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16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Таня\Desktop\НОЯБРЬ\Межпредметные связи Технология\асывуа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045" y="1777462"/>
            <a:ext cx="2952193" cy="29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раздела «Изготовление швейных изделий»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0604" y="3400714"/>
            <a:ext cx="6209731" cy="12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ОБУЧАЮЩИХСЯ: </a:t>
            </a:r>
          </a:p>
          <a:p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ц</a:t>
            </a:r>
            <a:r>
              <a:rPr lang="ru-RU" sz="2000" dirty="0" smtClean="0"/>
              <a:t>ветоведение;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особенности </a:t>
            </a:r>
            <a:r>
              <a:rPr lang="ru-RU" sz="2000" dirty="0"/>
              <a:t>сочетания одних цветов с другими.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97098" y="2998602"/>
            <a:ext cx="3171657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ЭСТЕТИКА</a:t>
            </a:r>
            <a:endParaRPr lang="ru-RU" sz="1600" b="1" dirty="0"/>
          </a:p>
        </p:txBody>
      </p:sp>
      <p:pic>
        <p:nvPicPr>
          <p:cNvPr id="10" name="Picture 2" descr="C:\Users\Таня\Desktop\НОЯБРЬ\Межпредметные связи Технология\clothes-background-design_1234-4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504" b="13777"/>
          <a:stretch/>
        </p:blipFill>
        <p:spPr bwMode="auto">
          <a:xfrm>
            <a:off x="9093739" y="5463145"/>
            <a:ext cx="2225347" cy="9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Таня\Desktop\НОЯБРЬ\Межпредметные связи Технология\DFCDS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082" y="3072707"/>
            <a:ext cx="2958236" cy="295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555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Таня\Desktop\НОЯБРЬ\Межпредметные связи Технология\асывуа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045" y="1777462"/>
            <a:ext cx="2952193" cy="29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раздела «Изготовление швейных изделий»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47902" y="3495310"/>
            <a:ext cx="6209731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ОБУЧАЮЩИХСЯ:</a:t>
            </a:r>
          </a:p>
          <a:p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войства тканей.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017421" y="2934901"/>
            <a:ext cx="3171657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ХИМИЯ</a:t>
            </a:r>
          </a:p>
          <a:p>
            <a:pPr algn="ctr"/>
            <a:r>
              <a:rPr lang="ru-RU" sz="1600" b="1" dirty="0" smtClean="0"/>
              <a:t>ФИЗИКА</a:t>
            </a:r>
            <a:endParaRPr lang="ru-RU" sz="1600" b="1" dirty="0"/>
          </a:p>
        </p:txBody>
      </p:sp>
      <p:pic>
        <p:nvPicPr>
          <p:cNvPr id="10" name="Picture 2" descr="C:\Users\Таня\Desktop\НОЯБРЬ\Межпредметные связи Технология\clothes-background-design_1234-4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504" b="13777"/>
          <a:stretch/>
        </p:blipFill>
        <p:spPr bwMode="auto">
          <a:xfrm>
            <a:off x="9093739" y="5463145"/>
            <a:ext cx="2225347" cy="9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Таня\Desktop\НОЯБРЬ\Межпредметные связи Технология\DFCDS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082" y="3072707"/>
            <a:ext cx="2958236" cy="295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499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28711" y="2619176"/>
            <a:ext cx="5285032" cy="132343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–</a:t>
            </a:r>
            <a:r>
              <a:rPr lang="ru-RU" sz="2000" dirty="0" smtClean="0"/>
              <a:t> система</a:t>
            </a:r>
            <a:r>
              <a:rPr lang="en-US" sz="2000" dirty="0" smtClean="0"/>
              <a:t> </a:t>
            </a:r>
            <a:r>
              <a:rPr lang="ru-RU" sz="2000" dirty="0" smtClean="0"/>
              <a:t>работы </a:t>
            </a:r>
            <a:r>
              <a:rPr lang="ru-RU" sz="2000" dirty="0"/>
              <a:t>педагога и обучающегося, при которой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более прочного усвоения материала используется содержание смежных дисциплин.</a:t>
            </a:r>
          </a:p>
        </p:txBody>
      </p:sp>
      <p:pic>
        <p:nvPicPr>
          <p:cNvPr id="4098" name="Picture 2" descr="C:\Users\Таня\Desktop\НОЯБРЬ\Межпредметные связи Технология\OIUH0K1 [Converted]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628" y="1219396"/>
            <a:ext cx="4122998" cy="412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297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ня\Desktop\НОЯБРЬ\Межпредметные связи Технология\выавы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209" y="208301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раздела «Декоративно-прикладное творчество»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79434" y="3274586"/>
            <a:ext cx="6209731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ОБУЧАЮЩИХСЯ:</a:t>
            </a:r>
          </a:p>
          <a:p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построение чертежа;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расчет петель;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снятие мерок.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033768" y="3120500"/>
            <a:ext cx="3171657" cy="338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МАТЕМАТИКА</a:t>
            </a:r>
            <a:endParaRPr lang="ru-RU" sz="1600" b="1" dirty="0"/>
          </a:p>
        </p:txBody>
      </p:sp>
      <p:pic>
        <p:nvPicPr>
          <p:cNvPr id="11" name="Picture 3" descr="C:\Users\Таня\Desktop\НОЯБРЬ\Межпредметные связи Технология\DFCDS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082" y="3072707"/>
            <a:ext cx="2958236" cy="295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:\++++05 05 РАБОЧИЙ СТОЛ\ПРЕЗЕНТАЦИИ МИНСК\ЭСТЕТИЧЕСКОЕ ВОСПИТАНИЕ\atelier-artistique-palette-pein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7547" y="5122812"/>
            <a:ext cx="1524837" cy="107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670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Таня\Desktop\НОЯБРЬ\Межпредметные связи Технология\выавы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209" y="208301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в изучении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раздела «Декоративно-прикладное творчество»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57818" y="3574140"/>
            <a:ext cx="6209731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ЗНАНИЯ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ОБУЧАЮЩИХСЯ:</a:t>
            </a:r>
          </a:p>
          <a:p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войства ниток.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064719" y="2966433"/>
            <a:ext cx="3171657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ХИМИЯ, ФИЗИКА, БИОЛОГИЯ</a:t>
            </a:r>
            <a:endParaRPr lang="ru-RU" sz="1600" b="1" dirty="0"/>
          </a:p>
        </p:txBody>
      </p:sp>
      <p:pic>
        <p:nvPicPr>
          <p:cNvPr id="14" name="Picture 3" descr="C:\Users\Таня\Desktop\НОЯБРЬ\Межпредметные связи Технология\DFCDS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082" y="3072707"/>
            <a:ext cx="2958236" cy="295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++++05 05 РАБОЧИЙ СТОЛ\ПРЕЗЕНТАЦИИ МИНСК\ЭСТЕТИЧЕСКОЕ ВОСПИТАНИЕ\atelier-artistique-palette-pein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7547" y="5122812"/>
            <a:ext cx="1524837" cy="107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28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при работе 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на пришкольном участке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30503" y="2806196"/>
            <a:ext cx="64098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связь с биологией </a:t>
            </a:r>
            <a:r>
              <a:rPr lang="ru-RU" sz="2000" dirty="0" smtClean="0"/>
              <a:t>– посадка </a:t>
            </a:r>
            <a:r>
              <a:rPr lang="ru-RU" sz="2000" dirty="0"/>
              <a:t>растений;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связь с математикой и эстетикой – </a:t>
            </a:r>
            <a:r>
              <a:rPr lang="ru-RU" sz="2000" dirty="0" smtClean="0"/>
              <a:t> расчет </a:t>
            </a:r>
            <a:r>
              <a:rPr lang="ru-RU" sz="2000" dirty="0"/>
              <a:t>расстояния между лунками и глубиной посадки определенного вида семян;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связь </a:t>
            </a:r>
            <a:r>
              <a:rPr lang="ru-RU" sz="2000" dirty="0" smtClean="0"/>
              <a:t>с географией  </a:t>
            </a:r>
            <a:r>
              <a:rPr lang="ru-RU" sz="2000" dirty="0"/>
              <a:t>– </a:t>
            </a:r>
            <a:r>
              <a:rPr lang="ru-RU" sz="2000" dirty="0" smtClean="0"/>
              <a:t> особенности </a:t>
            </a:r>
            <a:r>
              <a:rPr lang="ru-RU" sz="2000" dirty="0"/>
              <a:t>климата для определенного вида растений;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связь с </a:t>
            </a:r>
            <a:r>
              <a:rPr lang="ru-RU" sz="2000" dirty="0" smtClean="0"/>
              <a:t>химией – подкормка растений;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связь с литературой </a:t>
            </a:r>
            <a:r>
              <a:rPr lang="ru-RU" sz="2000" dirty="0" smtClean="0"/>
              <a:t>– рассмотрение </a:t>
            </a:r>
            <a:r>
              <a:rPr lang="ru-RU" sz="2000" dirty="0"/>
              <a:t>произведений,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где </a:t>
            </a:r>
            <a:r>
              <a:rPr lang="ru-RU" sz="2000" dirty="0"/>
              <a:t>упоминаются какие-либо растения;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связь с </a:t>
            </a:r>
            <a:r>
              <a:rPr lang="ru-RU" sz="2000" dirty="0" smtClean="0"/>
              <a:t>историей </a:t>
            </a:r>
            <a:r>
              <a:rPr lang="ru-RU" sz="2000" dirty="0"/>
              <a:t>– </a:t>
            </a:r>
            <a:r>
              <a:rPr lang="ru-RU" sz="2000" dirty="0" smtClean="0"/>
              <a:t>история </a:t>
            </a:r>
            <a:r>
              <a:rPr lang="ru-RU" sz="2000" dirty="0"/>
              <a:t>происхождения </a:t>
            </a:r>
            <a:r>
              <a:rPr lang="ru-RU" sz="2000" dirty="0" smtClean="0"/>
              <a:t>названий.</a:t>
            </a:r>
            <a:endParaRPr lang="ru-RU" sz="2000" dirty="0"/>
          </a:p>
        </p:txBody>
      </p:sp>
      <p:pic>
        <p:nvPicPr>
          <p:cNvPr id="18434" name="Picture 2" descr="C:\Users\Таня\Desktop\НОЯБРЬ\Межпредметные связи Технология\381026-PC008V-754-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5"/>
              </a:clrFrom>
              <a:clrTo>
                <a:srgbClr val="FFFE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738" y="2450180"/>
            <a:ext cx="3415753" cy="34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97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</a:t>
            </a: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во время экскурсий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60121" y="3216048"/>
            <a:ext cx="64098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ИЗУЧЕНИЕ ТЕМЫ «ЗАПРАВОЧНЫЕ СУПЫ»:</a:t>
            </a: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экскурсия </a:t>
            </a:r>
            <a:r>
              <a:rPr lang="ru-RU" sz="2000" dirty="0"/>
              <a:t>в школьную </a:t>
            </a:r>
            <a:r>
              <a:rPr lang="ru-RU" sz="2000" dirty="0" smtClean="0"/>
              <a:t>столовую: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знакомство </a:t>
            </a:r>
            <a:r>
              <a:rPr lang="ru-RU" sz="2000" dirty="0"/>
              <a:t>с технологией </a:t>
            </a:r>
            <a:r>
              <a:rPr lang="ru-RU" sz="2000" dirty="0" smtClean="0"/>
              <a:t>приготовления блюд;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знакомство с</a:t>
            </a:r>
            <a:r>
              <a:rPr lang="ru-RU" sz="2000" dirty="0" smtClean="0"/>
              <a:t> порядком </a:t>
            </a:r>
            <a:r>
              <a:rPr lang="ru-RU" sz="2000" dirty="0"/>
              <a:t>работы на тепловом оборудовании.</a:t>
            </a:r>
          </a:p>
        </p:txBody>
      </p:sp>
      <p:pic>
        <p:nvPicPr>
          <p:cNvPr id="19458" name="Picture 2" descr="C:\Users\Таня\Desktop\НОЯБРЬ\Межпредметные связи Технология\girl-cooking-to-make-delicious-food_7814-5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4382" y="2755746"/>
            <a:ext cx="3133235" cy="313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Таня\Desktop\НОЯБРЬ\Межпредметные связи Технология\flat-variety-of-colorful-restaurant-logos_23-214766055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7" t="24582" r="67956" b="54391"/>
          <a:stretch/>
        </p:blipFill>
        <p:spPr bwMode="auto">
          <a:xfrm>
            <a:off x="10074442" y="5331215"/>
            <a:ext cx="1237942" cy="86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457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03799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Межпредметные связи </a:t>
            </a: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 индивидуальном подходе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93284" y="3241899"/>
            <a:ext cx="6409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ПЕДАГОГАМ:</a:t>
            </a: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000" dirty="0"/>
              <a:t>при изучении определенного предмета опираться на те предметы, которые интересны </a:t>
            </a:r>
            <a:r>
              <a:rPr lang="ru-RU" sz="2000" dirty="0" smtClean="0"/>
              <a:t>обучающемуся.</a:t>
            </a:r>
            <a:endParaRPr lang="ru-RU" sz="2000" dirty="0"/>
          </a:p>
        </p:txBody>
      </p:sp>
      <p:pic>
        <p:nvPicPr>
          <p:cNvPr id="20482" name="Picture 2" descr="C:\Users\Таня\Desktop\НОЯБРЬ\Межпредметные связи Технология\fashion-clothes-designer-working-on-dress-project_3446-6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0733" y="2302894"/>
            <a:ext cx="3752192" cy="37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Таня\Desktop\НОЯБРЬ\Формирование культуры правового и безопасного поведения\OBZh.RF-logo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583"/>
          <a:stretch/>
        </p:blipFill>
        <p:spPr bwMode="auto">
          <a:xfrm>
            <a:off x="10336505" y="4748462"/>
            <a:ext cx="829747" cy="14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058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Таня\Desktop\НОЯБРЬ\Межпредметные связи Технология\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218" y="472841"/>
            <a:ext cx="8867420" cy="591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12694" y="4448775"/>
            <a:ext cx="7628236" cy="20313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80934" y="4448775"/>
            <a:ext cx="74789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Изучение предметов в совокупности позволяет обеспечить лучшую подготовленность школьников к практической деятельности и более осознанному выбору </a:t>
            </a:r>
            <a:r>
              <a:rPr lang="ru-RU" dirty="0" smtClean="0"/>
              <a:t>профессии. Для </a:t>
            </a:r>
            <a:r>
              <a:rPr lang="ru-RU" dirty="0"/>
              <a:t>обеспечения такого эффекта требуется глубоко проработать межпредметные связи и при этом учитывать, что они носят всеобщий характер. П</a:t>
            </a:r>
            <a:r>
              <a:rPr lang="ru-RU" dirty="0" smtClean="0"/>
              <a:t>ри </a:t>
            </a:r>
            <a:r>
              <a:rPr lang="ru-RU" dirty="0"/>
              <a:t>рассмотрении сущности, видов, классификации межпредметных связей за основу необходимо брать интересы самого </a:t>
            </a:r>
            <a:r>
              <a:rPr lang="ru-RU" dirty="0" smtClean="0"/>
              <a:t>обучающегося </a:t>
            </a:r>
            <a:r>
              <a:rPr lang="ru-RU" dirty="0"/>
              <a:t>и учитывать его уровень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37586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Таня\Desktop\НОЯБРЬ\6 угольное обучение\cdscs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847" y="2377833"/>
            <a:ext cx="41656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13078" y="3569789"/>
            <a:ext cx="5828445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2" indent="-285750">
              <a:buFont typeface="Wingdings" pitchFamily="2" charset="2"/>
              <a:buChar char="ü"/>
            </a:pPr>
            <a:r>
              <a:rPr lang="ru-RU" dirty="0"/>
              <a:t>комплексное применение знаний и умений, которые были получены обучающимися при изучении различных </a:t>
            </a:r>
            <a:r>
              <a:rPr lang="ru-RU" dirty="0" smtClean="0"/>
              <a:t>предметов</a:t>
            </a:r>
            <a:r>
              <a:rPr lang="ru-RU" dirty="0"/>
              <a:t>;</a:t>
            </a:r>
            <a:endParaRPr lang="ru-RU" dirty="0" smtClean="0"/>
          </a:p>
          <a:p>
            <a:pPr marL="285750" lvl="2" indent="-285750">
              <a:buFont typeface="Wingdings" pitchFamily="2" charset="2"/>
              <a:buChar char="ü"/>
            </a:pPr>
            <a:r>
              <a:rPr lang="ru-RU" dirty="0" smtClean="0"/>
              <a:t>организация </a:t>
            </a:r>
            <a:r>
              <a:rPr lang="ru-RU" dirty="0"/>
              <a:t>комплексных лабораторных работ, экскурсий, межпредметных вечеров, выставок, олимпиад</a:t>
            </a:r>
            <a:r>
              <a:rPr lang="ru-RU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22624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Типы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межпредметных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связей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2580" y="2684107"/>
            <a:ext cx="3171657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По содержанию </a:t>
            </a:r>
            <a:endParaRPr lang="ru-RU" b="1" dirty="0" smtClean="0"/>
          </a:p>
          <a:p>
            <a:pPr algn="ctr"/>
            <a:r>
              <a:rPr lang="ru-RU" b="1" dirty="0" smtClean="0"/>
              <a:t>учебного </a:t>
            </a:r>
            <a:r>
              <a:rPr lang="ru-RU" b="1" dirty="0"/>
              <a:t>материала</a:t>
            </a:r>
          </a:p>
        </p:txBody>
      </p:sp>
      <p:pic>
        <p:nvPicPr>
          <p:cNvPr id="23554" name="Picture 2" descr="C:\Users\Таня\Desktop\НОЯБРЬ\Межпредметные связи Технология\background-template-about-education_1057-375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9" t="20889" r="12692" b="20936"/>
          <a:stretch/>
        </p:blipFill>
        <p:spPr bwMode="auto">
          <a:xfrm>
            <a:off x="9644613" y="4922709"/>
            <a:ext cx="1642941" cy="13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655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Таня\Desktop\НОЯБРЬ\6 угольное обучение\cdscs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847" y="2377833"/>
            <a:ext cx="41656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13078" y="3228589"/>
            <a:ext cx="5828445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организационные </a:t>
            </a:r>
            <a:r>
              <a:rPr lang="ru-RU" dirty="0" smtClean="0"/>
              <a:t>умения </a:t>
            </a:r>
            <a:r>
              <a:rPr lang="ru-RU" dirty="0"/>
              <a:t>– способность обучающихся организовать свое рабочее место, соблюдать правила техники безопасности, наличие привычки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самостоятельности и самоконтролю в работе, обучение аккуратности в работе,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организация домашней </a:t>
            </a:r>
            <a:r>
              <a:rPr lang="ru-RU" dirty="0"/>
              <a:t>работы;</a:t>
            </a:r>
            <a:endParaRPr lang="ru-RU" sz="16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умение работать с книгой – выбор нужного источника для поиска интересующей информации, конспектирование прочитанного,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составление </a:t>
            </a:r>
            <a:r>
              <a:rPr lang="ru-RU" dirty="0"/>
              <a:t>тезисов.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22624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Типы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межпредметных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связей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2580" y="2561275"/>
            <a:ext cx="3171657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По формируемым </a:t>
            </a:r>
            <a:endParaRPr lang="ru-RU" b="1" dirty="0" smtClean="0"/>
          </a:p>
          <a:p>
            <a:pPr algn="ctr"/>
            <a:r>
              <a:rPr lang="ru-RU" b="1" dirty="0" smtClean="0"/>
              <a:t>умениям</a:t>
            </a:r>
            <a:endParaRPr lang="ru-RU" b="1" dirty="0"/>
          </a:p>
        </p:txBody>
      </p:sp>
      <p:pic>
        <p:nvPicPr>
          <p:cNvPr id="23554" name="Picture 2" descr="C:\Users\Таня\Desktop\НОЯБРЬ\Межпредметные связи Технология\background-template-about-education_1057-375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9" t="20889" r="12692" b="20936"/>
          <a:stretch/>
        </p:blipFill>
        <p:spPr bwMode="auto">
          <a:xfrm>
            <a:off x="9671909" y="5004597"/>
            <a:ext cx="1642941" cy="13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888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Таня\Desktop\НОЯБРЬ\6 угольное обучение\cdscs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847" y="2377833"/>
            <a:ext cx="41656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972134" y="3283181"/>
            <a:ext cx="6587519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средства </a:t>
            </a:r>
            <a:r>
              <a:rPr lang="ru-RU" dirty="0" smtClean="0"/>
              <a:t>обучения</a:t>
            </a:r>
            <a:r>
              <a:rPr lang="ru-RU" dirty="0"/>
              <a:t>:</a:t>
            </a:r>
            <a:r>
              <a:rPr lang="ru-RU" dirty="0" smtClean="0"/>
              <a:t> 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применение </a:t>
            </a:r>
            <a:r>
              <a:rPr lang="ru-RU" dirty="0"/>
              <a:t>одинаковых наглядных пособий по различным </a:t>
            </a:r>
            <a:r>
              <a:rPr lang="ru-RU" dirty="0" smtClean="0"/>
              <a:t>предметам;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использование </a:t>
            </a:r>
            <a:r>
              <a:rPr lang="ru-RU" dirty="0"/>
              <a:t>технических средств </a:t>
            </a:r>
            <a:r>
              <a:rPr lang="ru-RU" dirty="0" smtClean="0"/>
              <a:t>обучения; 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согласование </a:t>
            </a:r>
            <a:r>
              <a:rPr lang="ru-RU" dirty="0"/>
              <a:t>с другими учителями методики применения наглядных пособий и других средств </a:t>
            </a:r>
            <a:r>
              <a:rPr lang="ru-RU" dirty="0" smtClean="0"/>
              <a:t>обучения;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используемые методические </a:t>
            </a:r>
            <a:r>
              <a:rPr lang="ru-RU" dirty="0" smtClean="0"/>
              <a:t>приемы</a:t>
            </a:r>
            <a:r>
              <a:rPr lang="ru-RU" dirty="0"/>
              <a:t>;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организация </a:t>
            </a:r>
            <a:r>
              <a:rPr lang="ru-RU" dirty="0"/>
              <a:t>самостоятельной работы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обучающихся;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выполнение </a:t>
            </a:r>
            <a:r>
              <a:rPr lang="ru-RU" dirty="0"/>
              <a:t>практических </a:t>
            </a:r>
            <a:r>
              <a:rPr lang="ru-RU" dirty="0" smtClean="0"/>
              <a:t>работ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22624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Типы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межпредметных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связей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2580" y="2615867"/>
            <a:ext cx="3171657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По методам и средствам обучения</a:t>
            </a:r>
          </a:p>
        </p:txBody>
      </p:sp>
      <p:pic>
        <p:nvPicPr>
          <p:cNvPr id="23554" name="Picture 2" descr="C:\Users\Таня\Desktop\НОЯБРЬ\Межпредметные связи Технология\background-template-about-education_1057-375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9" t="20889" r="12692" b="20936"/>
          <a:stretch/>
        </p:blipFill>
        <p:spPr bwMode="auto">
          <a:xfrm>
            <a:off x="9671909" y="5004597"/>
            <a:ext cx="1642941" cy="13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59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Таня\Desktop\НОЯБРЬ\6 угольное обучение\cdscs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847" y="2377833"/>
            <a:ext cx="41656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90246" y="3569789"/>
            <a:ext cx="6587519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единство </a:t>
            </a:r>
            <a:r>
              <a:rPr lang="ru-RU" dirty="0"/>
              <a:t>педагогических </a:t>
            </a:r>
            <a:r>
              <a:rPr lang="ru-RU" dirty="0" smtClean="0"/>
              <a:t>требований: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применение </a:t>
            </a:r>
            <a:r>
              <a:rPr lang="ru-RU" dirty="0"/>
              <a:t>согласованных </a:t>
            </a:r>
            <a:r>
              <a:rPr lang="ru-RU" dirty="0" smtClean="0"/>
              <a:t>методик;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одинаковая </a:t>
            </a:r>
            <a:r>
              <a:rPr lang="ru-RU" dirty="0"/>
              <a:t>организация контроля и оценки знаний, навыков и умений </a:t>
            </a:r>
            <a:r>
              <a:rPr lang="ru-RU" dirty="0" smtClean="0"/>
              <a:t>обучающихся;</a:t>
            </a:r>
            <a:endParaRPr lang="ru-RU" dirty="0"/>
          </a:p>
          <a:p>
            <a:pPr marL="285750" lvl="0" indent="-285750">
              <a:buFontTx/>
              <a:buChar char="-"/>
            </a:pPr>
            <a:r>
              <a:rPr lang="ru-RU" dirty="0" smtClean="0"/>
              <a:t>согласование </a:t>
            </a:r>
            <a:r>
              <a:rPr lang="ru-RU" dirty="0"/>
              <a:t>объема и содержания домашних заданий,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методик </a:t>
            </a:r>
            <a:r>
              <a:rPr lang="ru-RU" dirty="0"/>
              <a:t>инструктирования </a:t>
            </a:r>
            <a:r>
              <a:rPr lang="ru-RU" dirty="0" smtClean="0"/>
              <a:t>обучающихся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их выполнению.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22624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Типы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межпредметных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связей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2580" y="2684107"/>
            <a:ext cx="3171657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По методам и средствам обучения</a:t>
            </a:r>
          </a:p>
        </p:txBody>
      </p:sp>
      <p:pic>
        <p:nvPicPr>
          <p:cNvPr id="23554" name="Picture 2" descr="C:\Users\Таня\Desktop\НОЯБРЬ\Межпредметные связи Технология\background-template-about-education_1057-375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9" t="20889" r="12692" b="20936"/>
          <a:stretch/>
        </p:blipFill>
        <p:spPr bwMode="auto">
          <a:xfrm>
            <a:off x="9671909" y="5004597"/>
            <a:ext cx="1642941" cy="13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469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НОЯБРЬ\Межпредметные связи Технология\GJGJ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778" y="2634393"/>
            <a:ext cx="2675246" cy="26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4" y="3390033"/>
            <a:ext cx="560922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Проявляются в случаях,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когда </a:t>
            </a:r>
            <a:r>
              <a:rPr lang="ru-RU" sz="2000" b="1" dirty="0"/>
              <a:t>предмет,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с </a:t>
            </a:r>
            <a:r>
              <a:rPr lang="ru-RU" sz="2000" b="1" dirty="0"/>
              <a:t>которым планируется увязать материал,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будет </a:t>
            </a:r>
            <a:r>
              <a:rPr lang="ru-RU" sz="2000" b="1" dirty="0"/>
              <a:t>изучен </a:t>
            </a:r>
            <a:r>
              <a:rPr lang="ru-RU" sz="2000" b="1" dirty="0" smtClean="0"/>
              <a:t>позже: </a:t>
            </a:r>
          </a:p>
          <a:p>
            <a:r>
              <a:rPr lang="ru-RU" sz="2000" dirty="0" smtClean="0"/>
              <a:t>один </a:t>
            </a:r>
            <a:r>
              <a:rPr lang="ru-RU" sz="2000" dirty="0"/>
              <a:t>из </a:t>
            </a:r>
            <a:r>
              <a:rPr lang="ru-RU" sz="2000" dirty="0" smtClean="0"/>
              <a:t>предметов – основа для </a:t>
            </a:r>
            <a:r>
              <a:rPr lang="ru-RU" sz="2000" dirty="0"/>
              <a:t>усвоения </a:t>
            </a:r>
            <a:r>
              <a:rPr lang="ru-RU" sz="2000" dirty="0" smtClean="0"/>
              <a:t>другого 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925993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Виды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межпредметных связей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исходя 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из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последовательности изучения материала 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06651" y="4096074"/>
            <a:ext cx="3171657" cy="6155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700" b="1" dirty="0" smtClean="0"/>
              <a:t>Предшествующие </a:t>
            </a:r>
            <a:r>
              <a:rPr lang="ru-RU" sz="1700" b="1" dirty="0"/>
              <a:t>(предварительные) </a:t>
            </a:r>
          </a:p>
        </p:txBody>
      </p:sp>
      <p:pic>
        <p:nvPicPr>
          <p:cNvPr id="14" name="Picture 3" descr="C:\Users\Таня\Desktop\НОЯБРЬ\Формирование культуры правового и безопасного поведения\fdgdr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099" y="3443288"/>
            <a:ext cx="1419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Таня\Desktop\НОЯБРЬ\Межпредметные связи Технология\25412-NVN14M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40" t="5275" r="64547" b="79650"/>
          <a:stretch/>
        </p:blipFill>
        <p:spPr bwMode="auto">
          <a:xfrm>
            <a:off x="10460232" y="5309639"/>
            <a:ext cx="953788" cy="93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224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Таня\Desktop\НОЯБРЬ\Межпредметные связи Технология\2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873" y="521922"/>
            <a:ext cx="8775900" cy="58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12694" y="4448775"/>
            <a:ext cx="7628236" cy="20313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80934" y="4448775"/>
            <a:ext cx="74789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Применение межпредметных связей при преподавании школьных дисциплин позволяет существенно обогатить образовательный процесс и придать ему большую целенаправленность. Благодаря межпредметным связям удается активизировать процесс обучения, придать ему профессиональную направленность, повысить интерес к обучению и лучше подготовить </a:t>
            </a:r>
            <a:r>
              <a:rPr lang="ru-RU" dirty="0" smtClean="0"/>
              <a:t>обучающихся </a:t>
            </a:r>
            <a:r>
              <a:rPr lang="ru-RU" dirty="0"/>
              <a:t>к усвоению нового материала и тем самым повысить эффективность всего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xmlns="" val="24444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Межпредметные связи Технология\GJGJ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778" y="2634393"/>
            <a:ext cx="2675246" cy="26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5" y="3343336"/>
            <a:ext cx="5609229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Возникают между </a:t>
            </a:r>
            <a:r>
              <a:rPr lang="ru-RU" sz="2000" b="1" dirty="0"/>
              <a:t>предметами, которые изучаются </a:t>
            </a:r>
            <a:r>
              <a:rPr lang="ru-RU" sz="2000" b="1" dirty="0" smtClean="0"/>
              <a:t>одновременно: </a:t>
            </a:r>
          </a:p>
          <a:p>
            <a:pPr lvl="0"/>
            <a:r>
              <a:rPr lang="ru-RU" sz="2000" dirty="0" smtClean="0"/>
              <a:t>целесообразно пользоваться схожей методикой </a:t>
            </a:r>
            <a:br>
              <a:rPr lang="ru-RU" sz="2000" dirty="0" smtClean="0"/>
            </a:br>
            <a:r>
              <a:rPr lang="ru-RU" sz="2000" dirty="0" smtClean="0"/>
              <a:t>для скорейшего усвоения обоих предметов ребенком.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925993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Виды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межпредметных связей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исходя 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из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последовательности изучения материала 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98924" y="4158944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Параллельные</a:t>
            </a:r>
            <a:endParaRPr lang="ru-RU" b="1" dirty="0"/>
          </a:p>
        </p:txBody>
      </p:sp>
      <p:pic>
        <p:nvPicPr>
          <p:cNvPr id="10" name="Picture 3" descr="C:\Users\Таня\Desktop\НОЯБРЬ\Формирование культуры правового и безопасного поведения\fdgdr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099" y="3443288"/>
            <a:ext cx="1419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Таня\Desktop\НОЯБРЬ\Межпредметные связи Технология\25412-NVN14M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40" t="5275" r="64547" b="79650"/>
          <a:stretch/>
        </p:blipFill>
        <p:spPr bwMode="auto">
          <a:xfrm>
            <a:off x="10460232" y="5309639"/>
            <a:ext cx="953788" cy="93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725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59105" y="3343336"/>
            <a:ext cx="560922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Возникают </a:t>
            </a:r>
            <a:r>
              <a:rPr lang="ru-RU" sz="2000" b="1" dirty="0"/>
              <a:t>в </a:t>
            </a:r>
            <a:r>
              <a:rPr lang="ru-RU" sz="2000" b="1" dirty="0" smtClean="0"/>
              <a:t>случаях изучения </a:t>
            </a:r>
            <a:r>
              <a:rPr lang="ru-RU" sz="2000" b="1" dirty="0"/>
              <a:t>нового материала </a:t>
            </a:r>
            <a:r>
              <a:rPr lang="ru-RU" sz="2000" b="1" dirty="0" smtClean="0"/>
              <a:t>с опорой на </a:t>
            </a:r>
            <a:r>
              <a:rPr lang="ru-RU" sz="2000" b="1" dirty="0"/>
              <a:t>сведения, полученные ранее.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925993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Виды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межпредметных связей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исходя 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из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последовательности изучения материала 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2" descr="C:\Users\Таня\Desktop\НОЯБРЬ\Межпредметные связи Технология\GJGJ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778" y="2634393"/>
            <a:ext cx="2675246" cy="26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Формирование культуры правового и безопасного поведения\fdgdr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099" y="3443288"/>
            <a:ext cx="1419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15114" y="4174333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Последующие</a:t>
            </a:r>
            <a:endParaRPr lang="ru-RU" b="1" dirty="0"/>
          </a:p>
        </p:txBody>
      </p:sp>
      <p:pic>
        <p:nvPicPr>
          <p:cNvPr id="15" name="Picture 4" descr="C:\Users\Таня\Desktop\НОЯБРЬ\Межпредметные связи Технология\25412-NVN14M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40" t="5275" r="64547" b="79650"/>
          <a:stretch/>
        </p:blipFill>
        <p:spPr bwMode="auto">
          <a:xfrm>
            <a:off x="10460232" y="5309639"/>
            <a:ext cx="953788" cy="93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49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НОЯБРЬ\Межпредметные связи Технология\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006" y="414394"/>
            <a:ext cx="9086279" cy="60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89331" y="4834777"/>
            <a:ext cx="7560000" cy="14921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Изучение каждой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дисциплины основывается на том, что обучающиеся осваивают новый материал, опираясь на предыдущие изученные темы и разделы. В этой связи постоянно возникают межпредметные связи, так как учителю требуется знать, какой объем знаний обучающийся освоил по смежным дисциплинам и какие навыки он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приобрел.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2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3362" y="130136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Использование межпредметных связей 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5942" y="2930541"/>
            <a:ext cx="3215793" cy="1015663"/>
          </a:xfrm>
          <a:prstGeom prst="homePlat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2000" b="1" dirty="0" smtClean="0">
                <a:solidFill>
                  <a:schemeClr val="tx1"/>
                </a:solidFill>
              </a:rPr>
              <a:t>отражение </a:t>
            </a:r>
            <a:br>
              <a:rPr lang="be-BY" sz="2000" b="1" dirty="0" smtClean="0">
                <a:solidFill>
                  <a:schemeClr val="tx1"/>
                </a:solidFill>
              </a:rPr>
            </a:br>
            <a:r>
              <a:rPr lang="be-BY" sz="2000" b="1" dirty="0" smtClean="0">
                <a:solidFill>
                  <a:schemeClr val="tx1"/>
                </a:solidFill>
              </a:rPr>
              <a:t>в календарно-тематическом плане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8327" y="2764380"/>
            <a:ext cx="3985560" cy="101566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изучение программ других предметов, с которыми </a:t>
            </a:r>
            <a:r>
              <a:rPr lang="ru-RU" sz="2000" dirty="0" smtClean="0"/>
              <a:t>педагог </a:t>
            </a:r>
            <a:r>
              <a:rPr lang="ru-RU" sz="2000" dirty="0"/>
              <a:t>будет увязывать свой предмет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68328" y="4139380"/>
            <a:ext cx="3985559" cy="163121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согласование содержания </a:t>
            </a:r>
            <a:r>
              <a:rPr lang="ru-RU" sz="2000" dirty="0"/>
              <a:t>материала и </a:t>
            </a:r>
            <a:r>
              <a:rPr lang="ru-RU" sz="2000" dirty="0" smtClean="0"/>
              <a:t>последовательности </a:t>
            </a:r>
            <a:r>
              <a:rPr lang="ru-RU" sz="2000" dirty="0"/>
              <a:t>его изложения с другими </a:t>
            </a:r>
            <a:r>
              <a:rPr lang="ru-RU" sz="2000" dirty="0" smtClean="0"/>
              <a:t>педагогами, </a:t>
            </a:r>
            <a:r>
              <a:rPr lang="ru-RU" sz="2000" dirty="0"/>
              <a:t>не допуская </a:t>
            </a:r>
            <a:r>
              <a:rPr lang="ru-RU" sz="2000" dirty="0" smtClean="0"/>
              <a:t>дублирования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5941" y="4442251"/>
            <a:ext cx="3215793" cy="707886"/>
          </a:xfrm>
          <a:prstGeom prst="homePlat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учет</a:t>
            </a:r>
            <a:br>
              <a:rPr lang="ru-RU" sz="2000" b="1" dirty="0" smtClean="0"/>
            </a:br>
            <a:r>
              <a:rPr lang="ru-RU" sz="2000" b="1" dirty="0" smtClean="0"/>
              <a:t>в конспекте урока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5" name="Picture 3" descr="C:\Users\Таня\Desktop\НОЯБРЬ\Формирование культуры правового и безопасного поведения\OIUzxsG8P1 [Converted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3792" y="4736944"/>
            <a:ext cx="1426463" cy="142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Таня\Desktop\НОЯБРЬ\Межпредметные связи Технология\labels-about-crafts-full-color_23-214756687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9" t="42332" r="70632" b="38102"/>
          <a:stretch/>
        </p:blipFill>
        <p:spPr bwMode="auto">
          <a:xfrm>
            <a:off x="1523539" y="2590699"/>
            <a:ext cx="854196" cy="67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Таня\Desktop\НОЯБРЬ\Межпредметные связи Технология\labels-about-crafts-full-color_23-214756687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9" t="42332" r="70632" b="38102"/>
          <a:stretch/>
        </p:blipFill>
        <p:spPr bwMode="auto">
          <a:xfrm>
            <a:off x="1523539" y="3946899"/>
            <a:ext cx="854196" cy="67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949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30506</TotalTime>
  <Words>1251</Words>
  <Application>Microsoft Office PowerPoint</Application>
  <PresentationFormat>Произвольный</PresentationFormat>
  <Paragraphs>322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Натуральные материалы</vt:lpstr>
      <vt:lpstr>Межпредметные связи на уроках технологии  как средство повышения эффективности образовательного процесса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Катерина</cp:lastModifiedBy>
  <cp:revision>2405</cp:revision>
  <dcterms:created xsi:type="dcterms:W3CDTF">2017-01-09T10:38:11Z</dcterms:created>
  <dcterms:modified xsi:type="dcterms:W3CDTF">2019-03-14T06:55:51Z</dcterms:modified>
</cp:coreProperties>
</file>