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2"/>
  </p:notesMasterIdLst>
  <p:sldIdLst>
    <p:sldId id="256" r:id="rId2"/>
    <p:sldId id="652" r:id="rId3"/>
    <p:sldId id="692" r:id="rId4"/>
    <p:sldId id="679" r:id="rId5"/>
    <p:sldId id="694" r:id="rId6"/>
    <p:sldId id="710" r:id="rId7"/>
    <p:sldId id="733" r:id="rId8"/>
    <p:sldId id="711" r:id="rId9"/>
    <p:sldId id="712" r:id="rId10"/>
    <p:sldId id="714" r:id="rId11"/>
    <p:sldId id="716" r:id="rId12"/>
    <p:sldId id="715" r:id="rId13"/>
    <p:sldId id="717" r:id="rId14"/>
    <p:sldId id="700" r:id="rId15"/>
    <p:sldId id="706" r:id="rId16"/>
    <p:sldId id="734" r:id="rId17"/>
    <p:sldId id="736" r:id="rId18"/>
    <p:sldId id="737" r:id="rId19"/>
    <p:sldId id="738" r:id="rId20"/>
    <p:sldId id="739" r:id="rId21"/>
    <p:sldId id="722" r:id="rId22"/>
    <p:sldId id="718" r:id="rId23"/>
    <p:sldId id="726" r:id="rId24"/>
    <p:sldId id="727" r:id="rId25"/>
    <p:sldId id="728" r:id="rId26"/>
    <p:sldId id="698" r:id="rId27"/>
    <p:sldId id="730" r:id="rId28"/>
    <p:sldId id="741" r:id="rId29"/>
    <p:sldId id="740" r:id="rId30"/>
    <p:sldId id="73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3333FF"/>
    <a:srgbClr val="66CCFF"/>
    <a:srgbClr val="4A206A"/>
    <a:srgbClr val="BC8FDD"/>
    <a:srgbClr val="6B327A"/>
    <a:srgbClr val="660066"/>
    <a:srgbClr val="FFFF66"/>
    <a:srgbClr val="FFFFCC"/>
    <a:srgbClr val="74B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9644" autoAdjust="0"/>
  </p:normalViewPr>
  <p:slideViewPr>
    <p:cSldViewPr snapToGrid="0">
      <p:cViewPr>
        <p:scale>
          <a:sx n="70" d="100"/>
          <a:sy n="70" d="100"/>
        </p:scale>
        <p:origin x="-804" y="-162"/>
      </p:cViewPr>
      <p:guideLst>
        <p:guide orient="horz" pos="217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1486" y="628153"/>
            <a:ext cx="11228294" cy="25036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Формирование системного мышления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как актуальная задача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модернизации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современного образования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        </a:t>
            </a:r>
          </a:p>
        </p:txBody>
      </p:sp>
      <p:pic>
        <p:nvPicPr>
          <p:cNvPr id="18435" name="Picture 3" descr="C:\Users\Таня\Desktop\Полушария\brain-logo-template_15146-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2246">
            <a:off x="7335667" y="2248174"/>
            <a:ext cx="2162416" cy="21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12"/>
          <a:stretch/>
        </p:blipFill>
        <p:spPr bwMode="auto">
          <a:xfrm>
            <a:off x="4182385" y="2453512"/>
            <a:ext cx="3802422" cy="393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Картинки по запросу алгоритм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78">
            <a:off x="3713261" y="2453512"/>
            <a:ext cx="1953230" cy="131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Картинки по запросу алгоритм 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41686" flipH="1">
            <a:off x="6639339" y="3099883"/>
            <a:ext cx="649828" cy="6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Картинки по запросу алгоритм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35634" flipH="1">
            <a:off x="6079448" y="3018009"/>
            <a:ext cx="490172" cy="4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617349" y="3877861"/>
            <a:ext cx="198783" cy="194807"/>
            <a:chOff x="8762337" y="5132566"/>
            <a:chExt cx="198783" cy="194807"/>
          </a:xfrm>
        </p:grpSpPr>
        <p:sp>
          <p:nvSpPr>
            <p:cNvPr id="10" name="Овал 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912807" y="4011058"/>
            <a:ext cx="144000" cy="144000"/>
            <a:chOff x="8762337" y="5132566"/>
            <a:chExt cx="198783" cy="194807"/>
          </a:xfrm>
        </p:grpSpPr>
        <p:sp>
          <p:nvSpPr>
            <p:cNvPr id="25" name="Овал 24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202190" y="3967094"/>
            <a:ext cx="144000" cy="144000"/>
            <a:chOff x="8762337" y="5132566"/>
            <a:chExt cx="198783" cy="194807"/>
          </a:xfrm>
        </p:grpSpPr>
        <p:sp>
          <p:nvSpPr>
            <p:cNvPr id="28" name="Овал 27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2106~1\AppData\Local\Temp\Rar$DRa0.983\OJXK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828" y="2052717"/>
            <a:ext cx="4398398" cy="45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Понятие «системное мышление»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педагогике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5662" y="3019928"/>
            <a:ext cx="5834360" cy="2123658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СИСТЕМНОЕ МЫШЛЕНИЕ </a:t>
            </a:r>
            <a:r>
              <a:rPr lang="ru-RU" sz="2000" dirty="0" smtClean="0"/>
              <a:t>― </a:t>
            </a:r>
            <a:r>
              <a:rPr lang="ru-RU" sz="2200" dirty="0"/>
              <a:t>мышление, </a:t>
            </a:r>
            <a:endParaRPr lang="ru-RU" sz="2200" dirty="0" smtClean="0"/>
          </a:p>
          <a:p>
            <a:pPr algn="ctr"/>
            <a:r>
              <a:rPr lang="ru-RU" sz="2200" dirty="0" smtClean="0"/>
              <a:t>в </a:t>
            </a:r>
            <a:r>
              <a:rPr lang="ru-RU" sz="2200" dirty="0"/>
              <a:t>процессе которого </a:t>
            </a:r>
            <a:r>
              <a:rPr lang="ru-RU" sz="2200" dirty="0" smtClean="0"/>
              <a:t>субъект </a:t>
            </a:r>
            <a:r>
              <a:rPr lang="ru-RU" sz="2200" dirty="0"/>
              <a:t>рассматривает предмет мыслительной деятельности как систему, выделяя в нём соответствующие системные свойства, отношения, </a:t>
            </a:r>
            <a:r>
              <a:rPr lang="ru-RU" sz="2200" dirty="0" smtClean="0"/>
              <a:t>закономерности. </a:t>
            </a:r>
          </a:p>
        </p:txBody>
      </p:sp>
      <p:pic>
        <p:nvPicPr>
          <p:cNvPr id="12" name="Picture 2" descr="C:\Users\2106~1\AppData\Local\Temp\Rar$DRa0.542\OE7IMI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9EAEC"/>
              </a:clrFrom>
              <a:clrTo>
                <a:srgbClr val="E9EA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76" b="12055"/>
          <a:stretch/>
        </p:blipFill>
        <p:spPr bwMode="auto">
          <a:xfrm>
            <a:off x="2756059" y="3092326"/>
            <a:ext cx="1675762" cy="12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02030" y="3140032"/>
            <a:ext cx="1152000" cy="1116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1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2106~1\AppData\Local\Temp\Rar$DRa0.800\6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715" y="2448952"/>
            <a:ext cx="3453310" cy="34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Понятие «системное мышление»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педагогике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751" y="2837048"/>
            <a:ext cx="6465142" cy="280076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СИСТЕМНОЕ МЫШЛЕНИЕ </a:t>
            </a:r>
            <a:r>
              <a:rPr lang="ru-RU" sz="2000" dirty="0" smtClean="0"/>
              <a:t>― </a:t>
            </a:r>
            <a:r>
              <a:rPr lang="ru-RU" sz="2200" dirty="0" smtClean="0"/>
              <a:t>мышление</a:t>
            </a:r>
            <a:r>
              <a:rPr lang="ru-RU" sz="2200" dirty="0"/>
              <a:t>, учитывающее все положения системного </a:t>
            </a:r>
            <a:r>
              <a:rPr lang="ru-RU" sz="2200" dirty="0" smtClean="0"/>
              <a:t>подхода, влияние всех значимых для данного рассмотрения систем и связей, </a:t>
            </a:r>
            <a:r>
              <a:rPr lang="ru-RU" sz="2200" dirty="0"/>
              <a:t>как новое видение с направленностью на интегративный синтез знаний, нацеленное на всестороннее познание предмета, отражающее разные стороны, аспекты объектов, на целостность, многомерность </a:t>
            </a:r>
            <a:r>
              <a:rPr lang="ru-RU" sz="2200" dirty="0" smtClean="0"/>
              <a:t>бытия.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46917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26157" y="2784880"/>
            <a:ext cx="539098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/>
              <a:t>умение осуществлять системный анализ изучаемых природных объектов и явлений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40959" y="2776929"/>
            <a:ext cx="3431974" cy="584775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</a:rPr>
              <a:t>ПОКАЗАТЕЛИ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</a:rPr>
              <a:t>СИСТЕМНОГО  МЫШЛЕНИЯ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6157" y="3710748"/>
            <a:ext cx="539098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/>
              <a:t>способность ребенка анализировать объект как систему связанных элементов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6157" y="4693065"/>
            <a:ext cx="539098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/>
              <a:t>выделять общий принцип построения </a:t>
            </a:r>
            <a:r>
              <a:rPr lang="ru-RU" dirty="0" smtClean="0"/>
              <a:t>системы </a:t>
            </a:r>
            <a:r>
              <a:rPr lang="ru-RU" dirty="0"/>
              <a:t>и конструировать </a:t>
            </a:r>
            <a:r>
              <a:rPr lang="ru-RU" dirty="0" smtClean="0"/>
              <a:t>новую </a:t>
            </a:r>
            <a:r>
              <a:rPr lang="ru-RU" dirty="0"/>
              <a:t>систему элементов </a:t>
            </a:r>
            <a:endParaRPr lang="ru-RU" b="1" dirty="0"/>
          </a:p>
        </p:txBody>
      </p:sp>
      <p:pic>
        <p:nvPicPr>
          <p:cNvPr id="6147" name="Picture 3" descr="E:\++++05 05 РАБОЧИЙ СТОЛ\ПРЕЗЕНТАЦИИ МИНСК\Мнемотехника\argumenty-dlya-vashego-direktora_1-1024x77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463" y="3710748"/>
            <a:ext cx="2340247" cy="17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++++05 05 РАБОЧИЙ СТОЛ\ПРЕЗЕНТАЦИИ МИНСК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827" y="4316279"/>
            <a:ext cx="1858369" cy="1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Понятие «системное мышление»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педагогике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7017" y="2754727"/>
            <a:ext cx="6210588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рассмотрение явления как системы;</a:t>
            </a:r>
            <a:endParaRPr lang="ru-RU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выделение базовых элементов </a:t>
            </a:r>
            <a:r>
              <a:rPr lang="ru-RU" dirty="0"/>
              <a:t>системы;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рассмотрение системы </a:t>
            </a:r>
            <a:r>
              <a:rPr lang="ru-RU" dirty="0"/>
              <a:t>как в статике, так и в динамике; </a:t>
            </a:r>
            <a:endParaRPr lang="ru-RU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генерирование </a:t>
            </a:r>
            <a:r>
              <a:rPr lang="ru-RU" dirty="0"/>
              <a:t>идеи, </a:t>
            </a:r>
            <a:r>
              <a:rPr lang="ru-RU" dirty="0" smtClean="0"/>
              <a:t>применение ранее усвоенных знаний;</a:t>
            </a:r>
            <a:endParaRPr lang="ru-RU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критическое оценивание ситуации;</a:t>
            </a:r>
            <a:endParaRPr lang="ru-RU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рефлексия;</a:t>
            </a:r>
            <a:endParaRPr lang="ru-RU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анализ и прогнозирование развития </a:t>
            </a:r>
            <a:r>
              <a:rPr lang="ru-RU" dirty="0"/>
              <a:t>системы;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объективная самооценка </a:t>
            </a:r>
            <a:r>
              <a:rPr lang="ru-RU" dirty="0"/>
              <a:t>эффективности системного мышления;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самосовершенствование компонентов </a:t>
            </a:r>
            <a:r>
              <a:rPr lang="ru-RU" dirty="0"/>
              <a:t>системного </a:t>
            </a:r>
            <a:r>
              <a:rPr lang="ru-RU" dirty="0" smtClean="0"/>
              <a:t>мышления.</a:t>
            </a:r>
            <a:endParaRPr lang="ru-RU" dirty="0"/>
          </a:p>
        </p:txBody>
      </p:sp>
      <p:pic>
        <p:nvPicPr>
          <p:cNvPr id="7170" name="Picture 2" descr="E:\++++05 05 РАБОЧИЙ СТОЛ\ПРЕЗЕНТАЦИИ МИНСК\Вебинар Творчество\855037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765" y="3679555"/>
            <a:ext cx="1536057" cy="14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Понятие «системное мышление»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в педагогике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562" y="2844379"/>
            <a:ext cx="3431974" cy="468000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</a:rPr>
              <a:t>НАВЫКИ И УМЕНИЯ</a:t>
            </a:r>
          </a:p>
        </p:txBody>
      </p:sp>
      <p:pic>
        <p:nvPicPr>
          <p:cNvPr id="13" name="Picture 2" descr="E:\++++05 05 РАБОЧИЙ СТОЛ\ПРЕЗЕНТАЦИИ МИНСК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62" y="4123143"/>
            <a:ext cx="1858369" cy="1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30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08743" y="1644134"/>
            <a:ext cx="4860000" cy="50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у</a:t>
            </a:r>
            <a:r>
              <a:rPr lang="ru-RU" sz="2000" dirty="0" smtClean="0"/>
              <a:t>мение </a:t>
            </a:r>
            <a:r>
              <a:rPr lang="ru-RU" sz="2000" dirty="0"/>
              <a:t>анализировать ситуации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08743" y="3193752"/>
            <a:ext cx="4860000" cy="68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ч</a:t>
            </a:r>
            <a:r>
              <a:rPr lang="ru-RU" sz="2000" dirty="0" smtClean="0"/>
              <a:t>увствительность </a:t>
            </a:r>
            <a:r>
              <a:rPr lang="ru-RU" sz="2000" dirty="0"/>
              <a:t>к противоречиям, постановка и решение проблем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08737" y="4731836"/>
            <a:ext cx="4860000" cy="50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богатое воображение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8743" y="2334830"/>
            <a:ext cx="4860000" cy="68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у</a:t>
            </a:r>
            <a:r>
              <a:rPr lang="ru-RU" sz="2000" dirty="0" smtClean="0"/>
              <a:t>мение </a:t>
            </a:r>
            <a:r>
              <a:rPr lang="ru-RU" sz="2000" dirty="0"/>
              <a:t>интегрировать и </a:t>
            </a:r>
            <a:r>
              <a:rPr lang="ru-RU" sz="2000" dirty="0" smtClean="0"/>
              <a:t>синтезировать информацию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8743" y="4060625"/>
            <a:ext cx="4860000" cy="50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дивергентное мышление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8743" y="5386905"/>
            <a:ext cx="4860000" cy="50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о</a:t>
            </a:r>
            <a:r>
              <a:rPr lang="ru-RU" sz="2000" dirty="0" smtClean="0"/>
              <a:t>щущение красоты процесса </a:t>
            </a:r>
            <a:r>
              <a:rPr lang="ru-RU" sz="2000" dirty="0"/>
              <a:t>и результата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0" t="16413" r="37146" b="45164"/>
          <a:stretch/>
        </p:blipFill>
        <p:spPr bwMode="auto">
          <a:xfrm>
            <a:off x="2732833" y="3450386"/>
            <a:ext cx="1488566" cy="24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Таня\Desktop\Полушария\brain-logo-template_15146-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7754" flipH="1">
            <a:off x="903424" y="1896386"/>
            <a:ext cx="2162416" cy="21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 flipH="1">
            <a:off x="2926657" y="3304232"/>
            <a:ext cx="198783" cy="194807"/>
            <a:chOff x="8762337" y="5132566"/>
            <a:chExt cx="198783" cy="194807"/>
          </a:xfrm>
        </p:grpSpPr>
        <p:sp>
          <p:nvSpPr>
            <p:cNvPr id="20" name="Овал 1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flipH="1">
            <a:off x="2191412" y="3498576"/>
            <a:ext cx="144000" cy="144000"/>
            <a:chOff x="8762337" y="5132566"/>
            <a:chExt cx="198783" cy="194807"/>
          </a:xfrm>
        </p:grpSpPr>
        <p:sp>
          <p:nvSpPr>
            <p:cNvPr id="25" name="Овал 24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flipH="1">
            <a:off x="2588833" y="3339151"/>
            <a:ext cx="144000" cy="144000"/>
            <a:chOff x="8762337" y="5132566"/>
            <a:chExt cx="198783" cy="194807"/>
          </a:xfrm>
        </p:grpSpPr>
        <p:sp>
          <p:nvSpPr>
            <p:cNvPr id="28" name="Овал 27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75393" y="1864919"/>
            <a:ext cx="3092012" cy="584775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</a:rPr>
              <a:t>МЫСЛИТЕЛЬНЫЕ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3067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9" grpId="0" animBg="1"/>
      <p:bldP spid="12" grpId="0" animBg="1"/>
      <p:bldP spid="15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250" y="2795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4191" y="1675279"/>
            <a:ext cx="3270379" cy="900000"/>
          </a:xfrm>
          <a:prstGeom prst="homePlat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ИНФОРМАЦИЯ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2000" dirty="0" smtClean="0"/>
              <a:t>об элементах </a:t>
            </a:r>
            <a:r>
              <a:rPr lang="ru-RU" sz="2000" dirty="0"/>
              <a:t>отражаемой </a:t>
            </a:r>
            <a:r>
              <a:rPr lang="ru-RU" sz="2000" dirty="0" smtClean="0"/>
              <a:t>реальности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4580" name="Picture 4" descr="C:\Users\Tanya\Desktop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412" y="1133609"/>
            <a:ext cx="1661817" cy="16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69538" y="1675279"/>
            <a:ext cx="2305254" cy="900000"/>
          </a:xfrm>
          <a:prstGeom prst="homePlat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оступление 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МОЗГ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3306" y="4160420"/>
            <a:ext cx="3223765" cy="707886"/>
          </a:xfrm>
          <a:prstGeom prst="homePlat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создание мысленной конструкции − </a:t>
            </a:r>
            <a:r>
              <a:rPr lang="ru-RU" sz="1600" b="1" dirty="0" smtClean="0">
                <a:solidFill>
                  <a:srgbClr val="C00000"/>
                </a:solidFill>
              </a:rPr>
              <a:t>СИСТЕМЫ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E:\++++05 05 РАБОЧИЙ СТОЛ\ПРЕЗЕНТАЦИИ МИНСК\ВЕБИНАР ИНТЕРАКТИВ\Depositphotos_8616284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791" y="1675279"/>
            <a:ext cx="1633826" cy="16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++++05 05 РАБОЧИЙ СТОЛ\ПРЕЗЕНТАЦИИ МИНСК\Мнемотехника\1157c2560dd8ff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649" y="3486765"/>
            <a:ext cx="2172954" cy="21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923210" y="3698755"/>
            <a:ext cx="3560404" cy="1908000"/>
            <a:chOff x="6923210" y="3698755"/>
            <a:chExt cx="3560404" cy="1908000"/>
          </a:xfrm>
        </p:grpSpPr>
        <p:sp>
          <p:nvSpPr>
            <p:cNvPr id="9" name="TextBox 8"/>
            <p:cNvSpPr txBox="1"/>
            <p:nvPr/>
          </p:nvSpPr>
          <p:spPr>
            <a:xfrm>
              <a:off x="6923210" y="3698755"/>
              <a:ext cx="3560404" cy="1908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</a:rPr>
                <a:t>ОБРАЗ</a:t>
              </a:r>
              <a:r>
                <a:rPr lang="ru-RU" dirty="0" smtClean="0"/>
                <a:t>, который </a:t>
              </a:r>
              <a:r>
                <a:rPr lang="ru-RU" dirty="0"/>
                <a:t>соответствует максимально возможно полной картине этой реальности 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3074" name="Picture 2" descr="Картинки по запросу образ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268" y="4573242"/>
              <a:ext cx="921878" cy="92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8540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653370" y="1748807"/>
            <a:ext cx="540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рассматривать объекты и явления окружающего мира как системы в их развитии и взаимосвязи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5350" y="5027317"/>
            <a:ext cx="5400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интегрировать информацию, делать выводы, позволяющие предвидеть последствия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5349" y="2607762"/>
            <a:ext cx="5400000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/>
              <a:t>анализировать </a:t>
            </a:r>
            <a:r>
              <a:rPr lang="ru-RU" sz="2000" dirty="0" smtClean="0"/>
              <a:t>ситуации: </a:t>
            </a:r>
          </a:p>
          <a:p>
            <a:pPr lvl="0"/>
            <a:r>
              <a:rPr lang="ru-RU" sz="2000" dirty="0" smtClean="0"/>
              <a:t>- уметь </a:t>
            </a:r>
            <a:r>
              <a:rPr lang="ru-RU" sz="2000" dirty="0"/>
              <a:t>устанавливать причинно-следственные связи, </a:t>
            </a:r>
            <a:endParaRPr lang="ru-RU" sz="2000" dirty="0" smtClean="0"/>
          </a:p>
          <a:p>
            <a:pPr lvl="0"/>
            <a:r>
              <a:rPr lang="ru-RU" sz="2000" dirty="0" smtClean="0"/>
              <a:t>- выявлять </a:t>
            </a:r>
            <a:r>
              <a:rPr lang="ru-RU" sz="2000" dirty="0"/>
              <a:t>противоречия, </a:t>
            </a:r>
            <a:endParaRPr lang="ru-RU" sz="2000" dirty="0" smtClean="0"/>
          </a:p>
          <a:p>
            <a:pPr lvl="0"/>
            <a:r>
              <a:rPr lang="ru-RU" sz="2000" dirty="0" smtClean="0"/>
              <a:t>- решать проблемы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5350" y="4444093"/>
            <a:ext cx="5400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обнаруживать скрытые зависимости и </a:t>
            </a:r>
            <a:r>
              <a:rPr lang="ru-RU" sz="2000" dirty="0" smtClean="0"/>
              <a:t>связи                        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Таня\Desktop\Полушария\29684-NXN76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4E9FB"/>
              </a:clrFrom>
              <a:clrTo>
                <a:srgbClr val="C4E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0" t="16413" r="37146" b="45164"/>
          <a:stretch/>
        </p:blipFill>
        <p:spPr bwMode="auto">
          <a:xfrm>
            <a:off x="2732833" y="3450386"/>
            <a:ext cx="1488566" cy="24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Таня\Desktop\Полушария\brain-logo-template_15146-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7754" flipH="1">
            <a:off x="903424" y="1896386"/>
            <a:ext cx="2162416" cy="21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 flipH="1">
            <a:off x="2926657" y="3304232"/>
            <a:ext cx="198783" cy="194807"/>
            <a:chOff x="8762337" y="5132566"/>
            <a:chExt cx="198783" cy="194807"/>
          </a:xfrm>
        </p:grpSpPr>
        <p:sp>
          <p:nvSpPr>
            <p:cNvPr id="20" name="Овал 1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flipH="1">
            <a:off x="2191412" y="3498576"/>
            <a:ext cx="144000" cy="144000"/>
            <a:chOff x="8762337" y="5132566"/>
            <a:chExt cx="198783" cy="194807"/>
          </a:xfrm>
        </p:grpSpPr>
        <p:sp>
          <p:nvSpPr>
            <p:cNvPr id="25" name="Овал 24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flipH="1">
            <a:off x="2588833" y="3339151"/>
            <a:ext cx="144000" cy="144000"/>
            <a:chOff x="8762337" y="5132566"/>
            <a:chExt cx="198783" cy="194807"/>
          </a:xfrm>
        </p:grpSpPr>
        <p:sp>
          <p:nvSpPr>
            <p:cNvPr id="28" name="Овал 27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85789" y="1748807"/>
            <a:ext cx="2462317" cy="540000"/>
          </a:xfrm>
          <a:prstGeom prst="homePlat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</a:rPr>
              <a:t>УМЕНИЯ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4881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9" grpId="0" animBg="1"/>
      <p:bldP spid="12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Системный подход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как основа оценки системного мышления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0852" y="2735116"/>
            <a:ext cx="267712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>
                <a:solidFill>
                  <a:schemeClr val="tx1"/>
                </a:solidFill>
              </a:rPr>
              <a:t>изучаемые объекты рассматриваются как </a:t>
            </a:r>
            <a:r>
              <a:rPr lang="ru-RU" b="1" dirty="0" smtClean="0">
                <a:solidFill>
                  <a:schemeClr val="tx1"/>
                </a:solidFill>
              </a:rPr>
              <a:t>целостные </a:t>
            </a:r>
            <a:r>
              <a:rPr lang="ru-RU" b="1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43068" y="2727463"/>
            <a:ext cx="241719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 smtClean="0">
                <a:solidFill>
                  <a:schemeClr val="tx1"/>
                </a:solidFill>
              </a:rPr>
              <a:t>компоненты</a:t>
            </a:r>
          </a:p>
          <a:p>
            <a:pPr algn="ctr">
              <a:buClr>
                <a:srgbClr val="C00000"/>
              </a:buClr>
            </a:pPr>
            <a:r>
              <a:rPr lang="ru-RU" b="1" dirty="0" smtClean="0">
                <a:solidFill>
                  <a:schemeClr val="tx1"/>
                </a:solidFill>
              </a:rPr>
              <a:t>взаимодействуют </a:t>
            </a:r>
            <a:r>
              <a:rPr lang="ru-RU" b="1" dirty="0">
                <a:solidFill>
                  <a:schemeClr val="tx1"/>
                </a:solidFill>
              </a:rPr>
              <a:t>друг с другом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80312" y="4908333"/>
            <a:ext cx="3538331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НОВЫЕ СВОЙСТВА </a:t>
            </a:r>
          </a:p>
          <a:p>
            <a:pPr algn="ctr">
              <a:buClr>
                <a:srgbClr val="C00000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ИЛИ </a:t>
            </a:r>
          </a:p>
          <a:p>
            <a:pPr algn="ctr">
              <a:buClr>
                <a:srgbClr val="C00000"/>
              </a:buClr>
            </a:pPr>
            <a:r>
              <a:rPr lang="ru-RU" sz="1600" b="1" dirty="0" smtClean="0">
                <a:solidFill>
                  <a:schemeClr val="tx1"/>
                </a:solidFill>
              </a:rPr>
              <a:t>КАЧЕСТВА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4259" y="2918888"/>
            <a:ext cx="2130949" cy="2500604"/>
            <a:chOff x="1164259" y="2918888"/>
            <a:chExt cx="2130949" cy="2500604"/>
          </a:xfrm>
        </p:grpSpPr>
        <p:pic>
          <p:nvPicPr>
            <p:cNvPr id="6" name="Picture 5" descr="E:\++++05 05 РАБОЧИЙ СТОЛ\ПРЕЗЕНТАЦИИ МИНСК\ИССЛЕД.МЕТОД\dias-para-hablar-de-ciencia-y-tecnologia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59" y="2918888"/>
              <a:ext cx="2130949" cy="250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06163" y="3418182"/>
              <a:ext cx="1272209" cy="1224000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267291" y="3796894"/>
              <a:ext cx="19499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СПОСОБ </a:t>
              </a:r>
            </a:p>
            <a:p>
              <a:pPr algn="ctr"/>
              <a:r>
                <a:rPr lang="ru-RU" sz="1400" b="1" dirty="0" smtClean="0"/>
                <a:t>ПОЗНАНИЯ</a:t>
              </a:r>
              <a:endParaRPr lang="ru-RU" sz="1400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498671" y="3396784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=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0912" y="273133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+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 descr="Картинки по запросу фигурная скобка 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15" r="35115"/>
          <a:stretch/>
        </p:blipFill>
        <p:spPr bwMode="auto">
          <a:xfrm rot="5400000">
            <a:off x="7652333" y="1986329"/>
            <a:ext cx="771280" cy="46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679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Принцип системности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3" descr="E:\++++05 05 РАБОЧИЙ СТОЛ\ПРЕЗЕНТАЦИИ МИНСК\Мнемотехника\1157c2560dd8f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35" y="2461765"/>
            <a:ext cx="2172954" cy="21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Таня\Desktop\СИСТЕМНОЕ МЫШЛЕНИЕ\illustration-of-kid-playing-puzzle_29937-2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1249" y="3723313"/>
            <a:ext cx="2225464" cy="22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83038" y="3970800"/>
            <a:ext cx="4702557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выступает специфическим механизмом перехода от абстрактного к конкретному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7679" y="2707650"/>
            <a:ext cx="4293705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algn="l"/>
            <a:r>
              <a:rPr lang="ru-RU" dirty="0" smtClean="0"/>
              <a:t>реализуется:</a:t>
            </a:r>
          </a:p>
          <a:p>
            <a:pPr algn="l"/>
            <a:r>
              <a:rPr lang="ru-RU" dirty="0" smtClean="0"/>
              <a:t>- в </a:t>
            </a:r>
            <a:r>
              <a:rPr lang="ru-RU" dirty="0"/>
              <a:t>построении содержания </a:t>
            </a:r>
            <a:r>
              <a:rPr lang="ru-RU" dirty="0" smtClean="0"/>
              <a:t>обучения,</a:t>
            </a:r>
          </a:p>
          <a:p>
            <a:pPr algn="l"/>
            <a:r>
              <a:rPr lang="ru-RU" dirty="0" smtClean="0"/>
              <a:t>- в процессуальной стороне обучения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84888" y="4907157"/>
            <a:ext cx="5287618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несет в себе </a:t>
            </a:r>
            <a:r>
              <a:rPr lang="ru-RU" sz="2000" dirty="0" smtClean="0"/>
              <a:t>логически </a:t>
            </a:r>
            <a:r>
              <a:rPr lang="ru-RU" sz="2000" dirty="0"/>
              <a:t>упорядоченную форму, которая позволяет </a:t>
            </a:r>
            <a:r>
              <a:rPr lang="ru-RU" sz="2000" dirty="0" smtClean="0"/>
              <a:t>обосновать </a:t>
            </a:r>
            <a:r>
              <a:rPr lang="ru-RU" sz="2000" dirty="0"/>
              <a:t>и организовать управляемый процесс психического развития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08037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«Системное» применение системного подхода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8406" y="3268748"/>
            <a:ext cx="3348000" cy="1908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дать </a:t>
            </a:r>
            <a:r>
              <a:rPr lang="ru-RU" sz="2000" b="1" dirty="0">
                <a:solidFill>
                  <a:schemeClr val="tx1"/>
                </a:solidFill>
              </a:rPr>
              <a:t>каждому выпускнику знания</a:t>
            </a:r>
            <a:r>
              <a:rPr lang="ru-RU" sz="2000" dirty="0">
                <a:solidFill>
                  <a:schemeClr val="tx1"/>
                </a:solidFill>
              </a:rPr>
              <a:t>, достоверно отражающие в его сознании объективно существующий мир как систему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Таня\Desktop\Полушария\neural-networks-human-brain-logo-icon_7280-95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46" t="11278" r="19590" b="39426"/>
          <a:stretch/>
        </p:blipFill>
        <p:spPr bwMode="auto">
          <a:xfrm>
            <a:off x="5320117" y="5005224"/>
            <a:ext cx="1529541" cy="12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687047" y="3273684"/>
            <a:ext cx="3348000" cy="1908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организовать </a:t>
            </a:r>
            <a:r>
              <a:rPr lang="ru-RU" sz="2000" b="1" dirty="0">
                <a:solidFill>
                  <a:schemeClr val="tx1"/>
                </a:solidFill>
              </a:rPr>
              <a:t>знания в определенном порядке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таким образом, чтобы они были взаимосвязаны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представляли </a:t>
            </a:r>
            <a:r>
              <a:rPr lang="ru-RU" sz="2000" dirty="0" smtClean="0">
                <a:solidFill>
                  <a:schemeClr val="tx1"/>
                </a:solidFill>
              </a:rPr>
              <a:t>целостность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 flipV="1">
            <a:off x="3674943" y="2603953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 flipV="1">
            <a:off x="8000458" y="2603953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1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++++05 05 РАБОЧИЙ СТОЛ\ПРЕЗЕНТАЦИИ МИНСК\Вебинар молодежь\Depositphotos_7568408_original-e148708181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170" y="495729"/>
            <a:ext cx="8901436" cy="59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526" y="431591"/>
            <a:ext cx="5180574" cy="196670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053" y="459308"/>
            <a:ext cx="5041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современном этапе развития общества выпускнику школы для создания целостного представления о мире необходима не простая интеграция знаний, накопленных разными науками, а </a:t>
            </a:r>
            <a:r>
              <a:rPr lang="ru-RU" sz="2000" b="1" dirty="0"/>
              <a:t>умение рассматривать их и применять как комплекс, как </a:t>
            </a:r>
            <a:r>
              <a:rPr lang="ru-RU" sz="2000" b="1" dirty="0" smtClean="0"/>
              <a:t>систему.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3247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понятия системного подхода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8406" y="3268748"/>
            <a:ext cx="3348000" cy="103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ЕСТЕСТВЕННЫЕ</a:t>
            </a:r>
          </a:p>
          <a:p>
            <a:pPr algn="ctr"/>
            <a:r>
              <a:rPr lang="ru-RU" sz="2000" dirty="0" smtClean="0"/>
              <a:t>созданы </a:t>
            </a:r>
            <a:r>
              <a:rPr lang="ru-RU" sz="2000" dirty="0"/>
              <a:t>природой без участия </a:t>
            </a:r>
            <a:r>
              <a:rPr lang="ru-RU" sz="2000" dirty="0" smtClean="0"/>
              <a:t>человека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87047" y="3250279"/>
            <a:ext cx="3348000" cy="10513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ИСКУССТВЕННЫЕ</a:t>
            </a:r>
          </a:p>
          <a:p>
            <a:pPr lvl="0" algn="ctr"/>
            <a:r>
              <a:rPr lang="ru-RU" sz="2000" dirty="0" smtClean="0"/>
              <a:t>созданы </a:t>
            </a:r>
            <a:r>
              <a:rPr lang="ru-RU" sz="2000" dirty="0"/>
              <a:t>трудом человека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 flipV="1">
            <a:off x="3674943" y="2603953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 flipV="1">
            <a:off x="8000458" y="2603953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Картинки по запросу гор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986" y="4492487"/>
            <a:ext cx="2068484" cy="10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966" y="4301656"/>
            <a:ext cx="1072573" cy="10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природа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24" t="35774" r="26424" b="41336"/>
          <a:stretch/>
        </p:blipFill>
        <p:spPr bwMode="auto">
          <a:xfrm>
            <a:off x="3056364" y="4896975"/>
            <a:ext cx="2275958" cy="7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471" y="4239982"/>
            <a:ext cx="1432063" cy="15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Картинки по запросу машина  рисун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8998" y="5040743"/>
            <a:ext cx="1233460" cy="7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6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067502" y="1721927"/>
            <a:ext cx="3997926" cy="3997926"/>
            <a:chOff x="4213395" y="1691715"/>
            <a:chExt cx="3997926" cy="3997926"/>
          </a:xfrm>
        </p:grpSpPr>
        <p:pic>
          <p:nvPicPr>
            <p:cNvPr id="24" name="Picture 3" descr="E:\++++05 05 РАБОЧИЙ СТОЛ\ПРЕЗЕНТАЦИИ МИНСК\Мнемотехника\1157c2560dd8ff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95" y="1691715"/>
              <a:ext cx="3997926" cy="399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5510254" y="3007606"/>
              <a:ext cx="1311965" cy="1271935"/>
            </a:xfrm>
            <a:prstGeom prst="ellipse">
              <a:avLst/>
            </a:prstGeom>
            <a:ln>
              <a:solidFill>
                <a:srgbClr val="C00000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5150869" y="3018844"/>
              <a:ext cx="2099895" cy="1258727"/>
            </a:xfrm>
            <a:prstGeom prst="ellipse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</a:rPr>
                <a:t>СИСТЕМА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66138" y="2160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86941" y="3157913"/>
            <a:ext cx="2124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Основная функция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8401" y="2085589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Надсистема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8401" y="4440454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Подсистема 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852276" y="1521872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Надсистема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1483" y="2085589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Надсистема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52659" y="2921319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Свойства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2659" y="3662709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Признаки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8503" y="5322805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Подсистема 2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291483" y="4440454"/>
            <a:ext cx="2124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Подсистема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613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Методика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«Задать как можно больше вопросов к понятиям, которые обозначают объект или явление»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4" name="Picture 4" descr="E:\++++05 05 РАБОЧИЙ СТОЛ\ПРЕЗЕНТАЦИИ МИНСК\ЕГЭ\cd3a35558a36e294576a082683d8e1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364" y="3604942"/>
            <a:ext cx="1430975" cy="23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18103" y="2968838"/>
            <a:ext cx="4366084" cy="255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Системные вопросы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функция </a:t>
            </a:r>
            <a:r>
              <a:rPr lang="ru-RU" sz="2000" dirty="0"/>
              <a:t>объекта или явления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свойства </a:t>
            </a:r>
            <a:r>
              <a:rPr lang="ru-RU" sz="2000" dirty="0">
                <a:solidFill>
                  <a:schemeClr val="tx1"/>
                </a:solidFill>
              </a:rPr>
              <a:t>объекта и </a:t>
            </a:r>
            <a:r>
              <a:rPr lang="ru-RU" sz="2000" dirty="0" smtClean="0">
                <a:solidFill>
                  <a:schemeClr val="tx1"/>
                </a:solidFill>
              </a:rPr>
              <a:t>явления;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связь </a:t>
            </a:r>
            <a:r>
              <a:rPr lang="ru-RU" sz="2000" dirty="0">
                <a:solidFill>
                  <a:schemeClr val="tx1"/>
                </a:solidFill>
              </a:rPr>
              <a:t>данной системы с другими системами и с </a:t>
            </a:r>
            <a:r>
              <a:rPr lang="ru-RU" sz="2000" dirty="0" smtClean="0">
                <a:solidFill>
                  <a:schemeClr val="tx1"/>
                </a:solidFill>
              </a:rPr>
              <a:t>процессами; 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взаимосвязь </a:t>
            </a:r>
            <a:r>
              <a:rPr lang="ru-RU" sz="2000" dirty="0">
                <a:solidFill>
                  <a:schemeClr val="tx1"/>
                </a:solidFill>
              </a:rPr>
              <a:t>данной системы с </a:t>
            </a:r>
            <a:r>
              <a:rPr lang="ru-RU" sz="2000" dirty="0" smtClean="0">
                <a:solidFill>
                  <a:schemeClr val="tx1"/>
                </a:solidFill>
              </a:rPr>
              <a:t>человеком;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взаимосвязь </a:t>
            </a:r>
            <a:r>
              <a:rPr lang="ru-RU" sz="2000" dirty="0">
                <a:solidFill>
                  <a:schemeClr val="tx1"/>
                </a:solidFill>
              </a:rPr>
              <a:t>между </a:t>
            </a:r>
            <a:r>
              <a:rPr lang="ru-RU" sz="2000" dirty="0" smtClean="0">
                <a:solidFill>
                  <a:schemeClr val="tx1"/>
                </a:solidFill>
              </a:rPr>
              <a:t>подсистемами. 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7048" y="2963898"/>
            <a:ext cx="4431562" cy="2133934"/>
            <a:chOff x="647048" y="2963898"/>
            <a:chExt cx="4431562" cy="2133934"/>
          </a:xfrm>
        </p:grpSpPr>
        <p:sp>
          <p:nvSpPr>
            <p:cNvPr id="11" name="TextBox 10"/>
            <p:cNvSpPr txBox="1"/>
            <p:nvPr/>
          </p:nvSpPr>
          <p:spPr>
            <a:xfrm>
              <a:off x="1209317" y="2963898"/>
              <a:ext cx="3307024" cy="101566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О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бщие вопросы</a:t>
              </a:r>
              <a:endParaRPr lang="ru-RU" sz="2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ответы не </a:t>
              </a:r>
              <a:r>
                <a:rPr lang="ru-RU" sz="2000" dirty="0">
                  <a:solidFill>
                    <a:schemeClr val="tx1"/>
                  </a:solidFill>
                </a:rPr>
                <a:t>несут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существенной </a:t>
              </a:r>
              <a:r>
                <a:rPr lang="ru-RU" sz="2000" dirty="0">
                  <a:solidFill>
                    <a:schemeClr val="tx1"/>
                  </a:solidFill>
                </a:rPr>
                <a:t>информации 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1266" name="Picture 2" descr="Картинки по запросу вопросы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8" y="3989942"/>
              <a:ext cx="4431562" cy="1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0474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Методика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«Задать как можно больше вопросов к понятиям, которые обозначают объект или явление»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4" name="Picture 4" descr="E:\++++05 05 РАБОЧИЙ СТОЛ\ПРЕЗЕНТАЦИИ МИНСК\ЕГЭ\cd3a35558a36e294576a082683d8e1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732" y="3877385"/>
            <a:ext cx="1399129" cy="22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1714" y="3592543"/>
            <a:ext cx="608274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ГЛУБИНА МЫШЛЕНИЯ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количество заданных вопросов по всем </a:t>
            </a:r>
            <a:r>
              <a:rPr lang="ru-RU" dirty="0" smtClean="0">
                <a:solidFill>
                  <a:schemeClr val="tx1"/>
                </a:solidFill>
              </a:rPr>
              <a:t>категориям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1715" y="2732423"/>
            <a:ext cx="608274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ШИРОТА МЫШЛЕНИЯ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количество вопросов, связанных с вышеперечисленными системными категориями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1606163" y="2724472"/>
            <a:ext cx="3371354" cy="550122"/>
          </a:xfrm>
          <a:prstGeom prst="homePlat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ПОКАЗАТЕЛИ МЫШЛЕНИЯ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1714" y="4460389"/>
            <a:ext cx="608274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СИСТЕМНОСТЬ МЫШЛЕНИЯ </a:t>
            </a:r>
            <a:r>
              <a:rPr lang="ru-RU" dirty="0" smtClean="0">
                <a:solidFill>
                  <a:schemeClr val="tx1"/>
                </a:solidFill>
              </a:rPr>
              <a:t>– произведение </a:t>
            </a:r>
            <a:r>
              <a:rPr lang="ru-RU" dirty="0">
                <a:solidFill>
                  <a:schemeClr val="tx1"/>
                </a:solidFill>
              </a:rPr>
              <a:t>широты мышления на его </a:t>
            </a:r>
            <a:r>
              <a:rPr lang="ru-RU" dirty="0" smtClean="0">
                <a:solidFill>
                  <a:schemeClr val="tx1"/>
                </a:solidFill>
              </a:rPr>
              <a:t>глубину</a:t>
            </a:r>
          </a:p>
        </p:txBody>
      </p:sp>
      <p:pic>
        <p:nvPicPr>
          <p:cNvPr id="13" name="Picture 3" descr="C:\Users\Таня\Desktop\Полушария\brain-logo-template_15146-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7754" flipH="1">
            <a:off x="1334564" y="3189009"/>
            <a:ext cx="1590843" cy="1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 flipH="1">
            <a:off x="2704839" y="4339378"/>
            <a:ext cx="198783" cy="194807"/>
            <a:chOff x="8762337" y="5132566"/>
            <a:chExt cx="198783" cy="194807"/>
          </a:xfrm>
        </p:grpSpPr>
        <p:sp>
          <p:nvSpPr>
            <p:cNvPr id="20" name="Овал 1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 flipH="1">
            <a:off x="2442111" y="4480565"/>
            <a:ext cx="144000" cy="144000"/>
            <a:chOff x="8762337" y="5132566"/>
            <a:chExt cx="198783" cy="194807"/>
          </a:xfrm>
        </p:grpSpPr>
        <p:sp>
          <p:nvSpPr>
            <p:cNvPr id="23" name="Овал 22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flipH="1">
            <a:off x="2957732" y="4096699"/>
            <a:ext cx="144000" cy="144000"/>
            <a:chOff x="8762337" y="5132566"/>
            <a:chExt cx="198783" cy="194807"/>
          </a:xfrm>
        </p:grpSpPr>
        <p:sp>
          <p:nvSpPr>
            <p:cNvPr id="26" name="Овал 25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flipH="1">
            <a:off x="2232781" y="4393099"/>
            <a:ext cx="144000" cy="144000"/>
            <a:chOff x="8762337" y="5132566"/>
            <a:chExt cx="198783" cy="194807"/>
          </a:xfrm>
        </p:grpSpPr>
        <p:sp>
          <p:nvSpPr>
            <p:cNvPr id="30" name="Овал 2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flipH="1">
            <a:off x="3153646" y="4108291"/>
            <a:ext cx="144000" cy="144000"/>
            <a:chOff x="8762337" y="5132566"/>
            <a:chExt cx="198783" cy="194807"/>
          </a:xfrm>
        </p:grpSpPr>
        <p:sp>
          <p:nvSpPr>
            <p:cNvPr id="33" name="Овал 32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8370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Методика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«Задать как можно больше вопросов к понятиям, которые обозначают объект или явление»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4" descr="E:\++++05 05 РАБОЧИЙ СТОЛ\ПРЕЗЕНТАЦИИ МИНСК\ЕГЭ\cd3a35558a36e294576a082683d8e1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208" y="3518707"/>
            <a:ext cx="1653872" cy="26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4902" y="3605986"/>
            <a:ext cx="1759504" cy="218843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091198" y="2631878"/>
            <a:ext cx="2552368" cy="1033670"/>
            <a:chOff x="2091198" y="2631878"/>
            <a:chExt cx="2552368" cy="1033670"/>
          </a:xfrm>
        </p:grpSpPr>
        <p:sp>
          <p:nvSpPr>
            <p:cNvPr id="3" name="Скругленная прямоугольная выноска 2"/>
            <p:cNvSpPr/>
            <p:nvPr/>
          </p:nvSpPr>
          <p:spPr>
            <a:xfrm>
              <a:off x="2091198" y="2631878"/>
              <a:ext cx="2234317" cy="1033670"/>
            </a:xfrm>
            <a:prstGeom prst="wedgeRoundRectCallout">
              <a:avLst>
                <a:gd name="adj1" fmla="val -52163"/>
                <a:gd name="adj2" fmla="val 84038"/>
                <a:gd name="adj3" fmla="val 16667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97041" y="2631878"/>
              <a:ext cx="24465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Задать как можно больше вопросов к явлению «Дождь»</a:t>
              </a:r>
            </a:p>
          </p:txBody>
        </p:sp>
      </p:grpSp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933" y="2879478"/>
            <a:ext cx="2069489" cy="20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8095735" y="2690191"/>
            <a:ext cx="3226906" cy="2052042"/>
          </a:xfrm>
          <a:prstGeom prst="wedgeRoundRectCallout">
            <a:avLst>
              <a:gd name="adj1" fmla="val -75818"/>
              <a:gd name="adj2" fmla="val 50715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86527" y="2718643"/>
            <a:ext cx="3538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indent="-87313">
              <a:buAutoNum type="arabicPeriod"/>
            </a:pPr>
            <a:r>
              <a:rPr lang="ru-RU" sz="1400" dirty="0" smtClean="0"/>
              <a:t> Почему </a:t>
            </a:r>
            <a:r>
              <a:rPr lang="ru-RU" sz="1400" dirty="0"/>
              <a:t>испаряются капли дождя? </a:t>
            </a:r>
            <a:endParaRPr lang="ru-RU" sz="1400" dirty="0" smtClean="0"/>
          </a:p>
          <a:p>
            <a:pPr marL="87313" lvl="0" indent="-87313">
              <a:buAutoNum type="arabicPeriod"/>
            </a:pPr>
            <a:r>
              <a:rPr lang="ru-RU" sz="1400" dirty="0" smtClean="0"/>
              <a:t> Когда </a:t>
            </a:r>
            <a:r>
              <a:rPr lang="ru-RU" sz="1400" dirty="0"/>
              <a:t>испаряется вода? </a:t>
            </a:r>
          </a:p>
          <a:p>
            <a:pPr marL="87313" lvl="0" indent="-87313">
              <a:buAutoNum type="arabicPeriod"/>
            </a:pPr>
            <a:r>
              <a:rPr lang="ru-RU" sz="1400" dirty="0" smtClean="0"/>
              <a:t> Как вода </a:t>
            </a:r>
            <a:r>
              <a:rPr lang="ru-RU" sz="1400" dirty="0"/>
              <a:t>испаряется</a:t>
            </a:r>
            <a:r>
              <a:rPr lang="ru-RU" sz="1400" dirty="0" smtClean="0"/>
              <a:t>?</a:t>
            </a:r>
            <a:endParaRPr lang="ru-RU" sz="1400" dirty="0"/>
          </a:p>
          <a:p>
            <a:pPr marL="87313" lvl="0" indent="-87313">
              <a:buAutoNum type="arabicPeriod"/>
            </a:pPr>
            <a:r>
              <a:rPr lang="ru-RU" sz="1400" dirty="0" smtClean="0"/>
              <a:t> Для </a:t>
            </a:r>
            <a:r>
              <a:rPr lang="ru-RU" sz="1400" dirty="0"/>
              <a:t>чего она испаряется? </a:t>
            </a:r>
            <a:endParaRPr lang="ru-RU" sz="1400" dirty="0" smtClean="0"/>
          </a:p>
          <a:p>
            <a:pPr marL="87313" lvl="0" indent="-87313">
              <a:buAutoNum type="arabicPeriod"/>
            </a:pPr>
            <a:r>
              <a:rPr lang="ru-RU" sz="1400" dirty="0" smtClean="0"/>
              <a:t> Почему </a:t>
            </a:r>
            <a:r>
              <a:rPr lang="ru-RU" sz="1400" dirty="0"/>
              <a:t>иногда люди радуются, когда начинается дождь, а почему иногда </a:t>
            </a:r>
            <a:r>
              <a:rPr lang="ru-RU" sz="1400" dirty="0" smtClean="0"/>
              <a:t>нет?</a:t>
            </a:r>
          </a:p>
          <a:p>
            <a:pPr marL="87313" lvl="0" indent="-87313">
              <a:buAutoNum type="arabicPeriod"/>
            </a:pPr>
            <a:r>
              <a:rPr lang="ru-RU" sz="1400" dirty="0" smtClean="0"/>
              <a:t> Как высоко </a:t>
            </a:r>
            <a:r>
              <a:rPr lang="ru-RU" sz="1400" dirty="0"/>
              <a:t>испаряется </a:t>
            </a:r>
            <a:r>
              <a:rPr lang="ru-RU" sz="1400" dirty="0" smtClean="0"/>
              <a:t>вода? </a:t>
            </a:r>
          </a:p>
          <a:p>
            <a:pPr marL="87313" lvl="0" indent="-87313">
              <a:buAutoNum type="arabicPeriod"/>
            </a:pPr>
            <a:r>
              <a:rPr lang="ru-RU" sz="1400" dirty="0" smtClean="0"/>
              <a:t>….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7027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Методика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«Задать как можно больше вопросов к понятиям, которые обозначают объект или явление»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4902" y="3605986"/>
            <a:ext cx="1759504" cy="2188438"/>
          </a:xfrm>
          <a:prstGeom prst="rect">
            <a:avLst/>
          </a:prstGeom>
        </p:spPr>
      </p:pic>
      <p:pic>
        <p:nvPicPr>
          <p:cNvPr id="17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826" y="2410130"/>
            <a:ext cx="2069489" cy="20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730" y="2655102"/>
            <a:ext cx="5332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Всего </a:t>
            </a:r>
            <a:r>
              <a:rPr lang="ru-RU" b="1" i="1" dirty="0"/>
              <a:t>вопросов </a:t>
            </a:r>
            <a:r>
              <a:rPr lang="ru-RU" dirty="0"/>
              <a:t>– 15.</a:t>
            </a:r>
          </a:p>
          <a:p>
            <a:r>
              <a:rPr lang="ru-RU" b="1" i="1" dirty="0" smtClean="0"/>
              <a:t>Категории:</a:t>
            </a:r>
            <a:endParaRPr lang="ru-RU" b="1" i="1" dirty="0"/>
          </a:p>
          <a:p>
            <a:r>
              <a:rPr lang="ru-RU" dirty="0"/>
              <a:t>- общих – 3;</a:t>
            </a:r>
            <a:br>
              <a:rPr lang="ru-RU" dirty="0"/>
            </a:br>
            <a:r>
              <a:rPr lang="ru-RU" dirty="0"/>
              <a:t>- широта </a:t>
            </a:r>
            <a:r>
              <a:rPr lang="ru-RU" dirty="0" smtClean="0"/>
              <a:t>мышления </a:t>
            </a:r>
            <a:r>
              <a:rPr lang="ru-RU" dirty="0"/>
              <a:t>– 5;</a:t>
            </a:r>
            <a:br>
              <a:rPr lang="ru-RU" dirty="0"/>
            </a:br>
            <a:r>
              <a:rPr lang="ru-RU" dirty="0"/>
              <a:t>-  глубина мышления – 12.</a:t>
            </a:r>
          </a:p>
          <a:p>
            <a:r>
              <a:rPr lang="ru-RU" b="1" dirty="0"/>
              <a:t>В том числе количество вопросов по категориям:</a:t>
            </a:r>
          </a:p>
          <a:p>
            <a:pPr lvl="0"/>
            <a:r>
              <a:rPr lang="ru-RU" dirty="0" smtClean="0"/>
              <a:t>- связанных </a:t>
            </a:r>
            <a:r>
              <a:rPr lang="ru-RU" dirty="0"/>
              <a:t>с функцией – 2;</a:t>
            </a:r>
          </a:p>
          <a:p>
            <a:pPr lvl="0"/>
            <a:r>
              <a:rPr lang="ru-RU" dirty="0" smtClean="0"/>
              <a:t>- связанных </a:t>
            </a:r>
            <a:r>
              <a:rPr lang="ru-RU" dirty="0"/>
              <a:t>со свойствами – 4;</a:t>
            </a:r>
          </a:p>
          <a:p>
            <a:pPr lvl="0"/>
            <a:r>
              <a:rPr lang="ru-RU" dirty="0" smtClean="0"/>
              <a:t>- связанных </a:t>
            </a:r>
            <a:r>
              <a:rPr lang="ru-RU" dirty="0"/>
              <a:t>с надсистемами – 3;</a:t>
            </a:r>
          </a:p>
          <a:p>
            <a:pPr lvl="0"/>
            <a:r>
              <a:rPr lang="ru-RU" dirty="0" smtClean="0"/>
              <a:t>- взаимосвязи </a:t>
            </a:r>
            <a:r>
              <a:rPr lang="ru-RU" dirty="0"/>
              <a:t>данной системы с человеком – 1;</a:t>
            </a:r>
          </a:p>
          <a:p>
            <a:pPr lvl="0"/>
            <a:r>
              <a:rPr lang="ru-RU" dirty="0" smtClean="0"/>
              <a:t>- взаимосвязи </a:t>
            </a:r>
            <a:r>
              <a:rPr lang="ru-RU" dirty="0"/>
              <a:t>между подсистемами –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90118" y="4330873"/>
            <a:ext cx="3039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СИСТЕМНОСТЬ </a:t>
            </a:r>
            <a:r>
              <a:rPr lang="ru-RU" sz="1400" b="1" dirty="0" smtClean="0">
                <a:solidFill>
                  <a:srgbClr val="C00000"/>
                </a:solidFill>
              </a:rPr>
              <a:t>МЫШЛЕНИЯ: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12 </a:t>
            </a:r>
            <a:r>
              <a:rPr lang="ru-RU" sz="2800" b="1" dirty="0">
                <a:solidFill>
                  <a:srgbClr val="C00000"/>
                </a:solidFill>
              </a:rPr>
              <a:t>× 5 = 60</a:t>
            </a:r>
          </a:p>
        </p:txBody>
      </p:sp>
    </p:spTree>
    <p:extLst>
      <p:ext uri="{BB962C8B-B14F-4D97-AF65-F5344CB8AC3E}">
        <p14:creationId xmlns:p14="http://schemas.microsoft.com/office/powerpoint/2010/main" xmlns="" val="380549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2106~1\AppData\Local\Temp\Rar$DRa0.755\O6VOR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778" y="447498"/>
            <a:ext cx="8898220" cy="59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7722" y="281868"/>
            <a:ext cx="6887003" cy="225178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7722" y="281868"/>
            <a:ext cx="6782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Применение системного подхода дает возможность ответить и на вопрос </a:t>
            </a:r>
            <a:r>
              <a:rPr lang="ru-RU" sz="2000" b="1" dirty="0" smtClean="0"/>
              <a:t>«</a:t>
            </a:r>
            <a:r>
              <a:rPr lang="ru-RU" sz="2000" b="1" dirty="0"/>
              <a:t>Как формировать системное мышление?</a:t>
            </a:r>
            <a:r>
              <a:rPr lang="ru-RU" sz="2000" dirty="0"/>
              <a:t>».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Фокус </a:t>
            </a:r>
            <a:r>
              <a:rPr lang="ru-RU" sz="2000" dirty="0"/>
              <a:t>внимания педагога смещается от получения правильного </a:t>
            </a:r>
            <a:r>
              <a:rPr lang="ru-RU" sz="2000" dirty="0" smtClean="0"/>
              <a:t>ответа к </a:t>
            </a:r>
            <a:r>
              <a:rPr lang="ru-RU" sz="2000" dirty="0"/>
              <a:t>пониманию того, каким образом этот ответ получен. </a:t>
            </a:r>
            <a:r>
              <a:rPr lang="ru-RU" sz="2000" b="1" dirty="0"/>
              <a:t>С</a:t>
            </a:r>
            <a:r>
              <a:rPr lang="ru-RU" sz="2000" b="1" dirty="0" smtClean="0"/>
              <a:t>одержанием </a:t>
            </a:r>
            <a:r>
              <a:rPr lang="ru-RU" sz="2000" b="1" dirty="0"/>
              <a:t>образования </a:t>
            </a:r>
            <a:r>
              <a:rPr lang="ru-RU" sz="2000" dirty="0"/>
              <a:t>(«Чему учить?») </a:t>
            </a:r>
            <a:r>
              <a:rPr lang="ru-RU" sz="2000" b="1" dirty="0"/>
              <a:t>должны стать</a:t>
            </a:r>
            <a:r>
              <a:rPr lang="ru-RU" sz="2000" dirty="0"/>
              <a:t> не конкретные предметные знания, а</a:t>
            </a:r>
            <a:r>
              <a:rPr lang="ru-RU" sz="2000" b="1" dirty="0"/>
              <a:t> методы организации мышления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5677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138" y="1970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5333" y="2463509"/>
            <a:ext cx="2766860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Какую функцию выполняет объект?</a:t>
            </a:r>
          </a:p>
          <a:p>
            <a:r>
              <a:rPr lang="ru-RU" i="1" dirty="0" smtClean="0"/>
              <a:t>или </a:t>
            </a:r>
          </a:p>
          <a:p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акова его роль в природе?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08687" y="2649754"/>
            <a:ext cx="2701089" cy="161744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ОБЪЕКТ ИЗУЧЕНИЯ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5400000" flipH="1">
            <a:off x="4053519" y="2978538"/>
            <a:ext cx="414087" cy="566599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896934" y="4384816"/>
            <a:ext cx="353681" cy="566599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676143" y="910586"/>
            <a:ext cx="284494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 чему относится? </a:t>
            </a:r>
          </a:p>
          <a:p>
            <a:pPr algn="ctr"/>
            <a:r>
              <a:rPr lang="ru-RU" sz="2000" dirty="0" smtClean="0"/>
              <a:t>Частью чего является?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69494" y="2907894"/>
            <a:ext cx="284494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Какими свойствами и признаками обладает объект?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6143" y="5103254"/>
            <a:ext cx="276686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Из каких частей </a:t>
            </a:r>
          </a:p>
          <a:p>
            <a:r>
              <a:rPr lang="ru-RU" dirty="0" smtClean="0"/>
              <a:t>состоит объект?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7597345" y="2978538"/>
            <a:ext cx="414087" cy="566599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flipV="1">
            <a:off x="5872493" y="1868072"/>
            <a:ext cx="353681" cy="566599"/>
          </a:xfrm>
          <a:prstGeom prst="down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524" y="3181350"/>
            <a:ext cx="1201617" cy="12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89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1" grpId="0" animBg="1"/>
      <p:bldP spid="23" grpId="0" animBg="1"/>
      <p:bldP spid="26" grpId="0" animBg="1"/>
      <p:bldP spid="29" grpId="0" animBg="1"/>
      <p:bldP spid="33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Системный подход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6825" y="2902745"/>
            <a:ext cx="5067300" cy="70788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/>
              <a:t>возможность в ходе учебного процесса организовать информацию</a:t>
            </a:r>
          </a:p>
        </p:txBody>
      </p:sp>
      <p:pic>
        <p:nvPicPr>
          <p:cNvPr id="36" name="Picture 4" descr="C:\Users\Таня\Desktop\СИСТЕМНОЕ МЫШЛЕНИЕ\illustration-of-kid-playing-puzzle_29937-2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266" y="3256688"/>
            <a:ext cx="2585303" cy="25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05050" y="4080186"/>
            <a:ext cx="4548594" cy="61200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возможность делать </a:t>
            </a:r>
            <a:r>
              <a:rPr lang="ru-RU" dirty="0"/>
              <a:t>выводы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5479" y="5125001"/>
            <a:ext cx="5568970" cy="70788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/>
              <a:t>возможность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формировать системное мышление и критерии </a:t>
            </a:r>
            <a:r>
              <a:rPr lang="ru-RU" dirty="0">
                <a:solidFill>
                  <a:schemeClr val="tx1"/>
                </a:solidFill>
              </a:rPr>
              <a:t>оценки </a:t>
            </a:r>
            <a:r>
              <a:rPr lang="ru-RU" dirty="0" smtClean="0">
                <a:solidFill>
                  <a:schemeClr val="tx1"/>
                </a:solidFill>
              </a:rPr>
              <a:t>развития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8" name="Picture 3" descr="C:\Users\Таня\Desktop\Полушария\brain-logo-template_15146-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7754" flipH="1">
            <a:off x="7203989" y="2807200"/>
            <a:ext cx="1590843" cy="1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 flipH="1">
            <a:off x="8574266" y="3957570"/>
            <a:ext cx="198783" cy="194807"/>
            <a:chOff x="8762337" y="5132566"/>
            <a:chExt cx="198783" cy="194807"/>
          </a:xfrm>
        </p:grpSpPr>
        <p:sp>
          <p:nvSpPr>
            <p:cNvPr id="50" name="Овал 4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 flipH="1">
            <a:off x="8311538" y="4098757"/>
            <a:ext cx="144000" cy="144000"/>
            <a:chOff x="8762337" y="5132566"/>
            <a:chExt cx="198783" cy="194807"/>
          </a:xfrm>
        </p:grpSpPr>
        <p:sp>
          <p:nvSpPr>
            <p:cNvPr id="53" name="Овал 52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 flipH="1">
            <a:off x="8102208" y="4011291"/>
            <a:ext cx="144000" cy="144000"/>
            <a:chOff x="8762337" y="5132566"/>
            <a:chExt cx="198783" cy="194807"/>
          </a:xfrm>
        </p:grpSpPr>
        <p:sp>
          <p:nvSpPr>
            <p:cNvPr id="56" name="Овал 55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4596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Системный подход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6" name="Picture 4" descr="C:\Users\Таня\Desktop\СИСТЕМНОЕ МЫШЛЕНИЕ\illustration-of-kid-playing-puzzle_29937-2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0515" y="3449197"/>
            <a:ext cx="2585303" cy="25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ятиугольник 57"/>
          <p:cNvSpPr/>
          <p:nvPr/>
        </p:nvSpPr>
        <p:spPr>
          <a:xfrm flipH="1">
            <a:off x="6766367" y="2716966"/>
            <a:ext cx="3998912" cy="54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ru-RU" dirty="0" smtClean="0"/>
              <a:t>Наблюдение </a:t>
            </a:r>
            <a:r>
              <a:rPr lang="ru-RU" dirty="0"/>
              <a:t>за успешными </a:t>
            </a:r>
            <a:r>
              <a:rPr lang="ru-RU" dirty="0" smtClean="0"/>
              <a:t>системами</a:t>
            </a:r>
          </a:p>
        </p:txBody>
      </p:sp>
      <p:pic>
        <p:nvPicPr>
          <p:cNvPr id="59" name="Picture 2" descr="E:\++++05 05 РАБОЧИЙ СТОЛ\ПРЕЗЕНТАЦИИ МИНСК\Вебинар Групповые методы обучения\research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3600" y="2829034"/>
            <a:ext cx="1007242" cy="15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ятиугольник 59"/>
          <p:cNvSpPr/>
          <p:nvPr/>
        </p:nvSpPr>
        <p:spPr>
          <a:xfrm flipH="1">
            <a:off x="4227221" y="5531253"/>
            <a:ext cx="3998912" cy="54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ru-RU" dirty="0" smtClean="0"/>
              <a:t>Решение </a:t>
            </a:r>
            <a:r>
              <a:rPr lang="ru-RU" dirty="0"/>
              <a:t>творческих </a:t>
            </a:r>
            <a:r>
              <a:rPr lang="ru-RU" dirty="0" smtClean="0"/>
              <a:t>задач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1" name="Пятиугольник 60"/>
          <p:cNvSpPr/>
          <p:nvPr/>
        </p:nvSpPr>
        <p:spPr>
          <a:xfrm flipH="1">
            <a:off x="6347267" y="3417052"/>
            <a:ext cx="3998912" cy="54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ru-RU" dirty="0"/>
              <a:t>Расширение круга своих интересов</a:t>
            </a:r>
          </a:p>
        </p:txBody>
      </p:sp>
      <p:sp>
        <p:nvSpPr>
          <p:cNvPr id="62" name="Пятиугольник 61"/>
          <p:cNvSpPr/>
          <p:nvPr/>
        </p:nvSpPr>
        <p:spPr>
          <a:xfrm flipH="1">
            <a:off x="5761038" y="4110393"/>
            <a:ext cx="3998912" cy="54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ru-RU" dirty="0"/>
              <a:t>Избавление от стереотипов</a:t>
            </a:r>
          </a:p>
        </p:txBody>
      </p:sp>
      <p:sp>
        <p:nvSpPr>
          <p:cNvPr id="63" name="Пятиугольник 62"/>
          <p:cNvSpPr/>
          <p:nvPr/>
        </p:nvSpPr>
        <p:spPr>
          <a:xfrm flipH="1">
            <a:off x="5051867" y="4827183"/>
            <a:ext cx="3998912" cy="540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ru-RU" dirty="0"/>
              <a:t>Создание ситуаций неопределенности</a:t>
            </a:r>
          </a:p>
        </p:txBody>
      </p:sp>
      <p:pic>
        <p:nvPicPr>
          <p:cNvPr id="64" name="Picture 2" descr="E:\++++05 05 РАБОЧИЙ СТОЛ\ПРЕЗЕНТАЦИИ МИНСК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3529" y="4485615"/>
            <a:ext cx="1445299" cy="14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94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Актуальность формирования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системности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мышления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школьников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 flipV="1">
            <a:off x="2529955" y="2603953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Users\Таня\Desktop\Полушария\27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" r="74379" b="59186"/>
          <a:stretch/>
        </p:blipFill>
        <p:spPr bwMode="auto">
          <a:xfrm>
            <a:off x="772373" y="1015981"/>
            <a:ext cx="1175416" cy="14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1100" y="3420636"/>
            <a:ext cx="2899793" cy="215149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новый социальный заказ </a:t>
            </a:r>
            <a:r>
              <a:rPr lang="ru-RU" sz="2000" dirty="0" smtClean="0">
                <a:solidFill>
                  <a:schemeClr val="tx1"/>
                </a:solidFill>
              </a:rPr>
              <a:t>постиндустриального </a:t>
            </a:r>
            <a:r>
              <a:rPr lang="ru-RU" sz="2000" dirty="0">
                <a:solidFill>
                  <a:schemeClr val="tx1"/>
                </a:solidFill>
              </a:rPr>
              <a:t>общества на </a:t>
            </a:r>
            <a:r>
              <a:rPr lang="ru-RU" sz="2000" b="1" dirty="0">
                <a:solidFill>
                  <a:schemeClr val="tx1"/>
                </a:solidFill>
              </a:rPr>
              <a:t>творческую личность </a:t>
            </a:r>
            <a:r>
              <a:rPr lang="ru-RU" sz="2000" dirty="0" smtClean="0">
                <a:solidFill>
                  <a:schemeClr val="tx1"/>
                </a:solidFill>
              </a:rPr>
              <a:t>учащегося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0100" y="3206072"/>
            <a:ext cx="2942036" cy="2204129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потребность </a:t>
            </a:r>
            <a:r>
              <a:rPr lang="ru-RU" sz="2000" dirty="0">
                <a:solidFill>
                  <a:schemeClr val="tx1"/>
                </a:solidFill>
              </a:rPr>
              <a:t>в разработке </a:t>
            </a:r>
            <a:r>
              <a:rPr lang="ru-RU" sz="2000" b="1" dirty="0">
                <a:solidFill>
                  <a:schemeClr val="tx1"/>
                </a:solidFill>
              </a:rPr>
              <a:t>новой модели обучения</a:t>
            </a:r>
            <a:r>
              <a:rPr lang="ru-RU" sz="2000" dirty="0">
                <a:solidFill>
                  <a:schemeClr val="tx1"/>
                </a:solidFill>
              </a:rPr>
              <a:t>, способствующей формированию системности мышления обучающихся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7847" y="3380454"/>
            <a:ext cx="3041132" cy="219167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</a:rPr>
              <a:t>необходимость </a:t>
            </a:r>
            <a:r>
              <a:rPr lang="ru-RU" sz="2000" dirty="0">
                <a:solidFill>
                  <a:schemeClr val="tx1"/>
                </a:solidFill>
              </a:rPr>
              <a:t>определения </a:t>
            </a:r>
            <a:r>
              <a:rPr lang="ru-RU" sz="2000" b="1" dirty="0">
                <a:solidFill>
                  <a:schemeClr val="tx1"/>
                </a:solidFill>
              </a:rPr>
              <a:t>оптимального способа взаимодействия</a:t>
            </a:r>
            <a:r>
              <a:rPr lang="ru-RU" sz="2000" dirty="0">
                <a:solidFill>
                  <a:schemeClr val="tx1"/>
                </a:solidFill>
              </a:rPr>
              <a:t> участников образовательного процесса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 flipV="1">
            <a:off x="5839706" y="2603954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5400000" flipV="1">
            <a:off x="9356021" y="2603955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123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E:\++++05 05 РАБОЧИЙ СТОЛ\ПРЕЗЕНТАЦИИ МИНСК\ИНТЕРАНТИВНРОЕ ОБУЧЕНИЕ\fondo-ninos-ma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466" y="1308500"/>
            <a:ext cx="3180237" cy="43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1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00136" y="4326676"/>
            <a:ext cx="2131895" cy="72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А.Н. </a:t>
            </a:r>
            <a:r>
              <a:rPr lang="ru-RU" b="1" dirty="0" smtClean="0"/>
              <a:t>Уайтхед</a:t>
            </a:r>
          </a:p>
          <a:p>
            <a:pPr algn="ctr"/>
            <a:r>
              <a:rPr lang="ru-RU" i="1" dirty="0" smtClean="0"/>
              <a:t>английский философ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61305" y="4326676"/>
            <a:ext cx="2124000" cy="72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А.В. </a:t>
            </a:r>
            <a:r>
              <a:rPr lang="ru-RU" b="1" dirty="0" err="1"/>
              <a:t>Брушлинский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i="1" dirty="0" smtClean="0"/>
              <a:t>психолог</a:t>
            </a:r>
            <a:endParaRPr lang="ru-RU" i="1" dirty="0"/>
          </a:p>
        </p:txBody>
      </p:sp>
      <p:pic>
        <p:nvPicPr>
          <p:cNvPr id="2" name="Picture 3" descr="C:\Users\Таня\Desktop\СИСТЕМНОЕ МЫШЛЕНИЕ\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4372" y="1990725"/>
            <a:ext cx="1812379" cy="21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СИСТЕМНОЕ МЫШЛЕНИЕ\11894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90724"/>
            <a:ext cx="1665169" cy="21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6CBFF"/>
              </a:clrFrom>
              <a:clrTo>
                <a:srgbClr val="C6C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" r="2595"/>
          <a:stretch/>
        </p:blipFill>
        <p:spPr bwMode="auto">
          <a:xfrm>
            <a:off x="3476625" y="1670843"/>
            <a:ext cx="5181600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67126" y="2762609"/>
            <a:ext cx="2159584" cy="1631216"/>
          </a:xfrm>
          <a:prstGeom prst="rect">
            <a:avLst/>
          </a:prstGeom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i="1" dirty="0" smtClean="0"/>
              <a:t>Анализ </a:t>
            </a:r>
            <a:r>
              <a:rPr lang="ru-RU" sz="2000" i="1" dirty="0"/>
              <a:t>проблемы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в </a:t>
            </a:r>
            <a:r>
              <a:rPr lang="ru-RU" sz="2000" i="1" dirty="0"/>
              <a:t>любой области жизни, как основной задачи системы </a:t>
            </a:r>
            <a:r>
              <a:rPr lang="ru-RU" sz="2000" i="1" dirty="0" smtClean="0"/>
              <a:t>образования.</a:t>
            </a:r>
            <a:endParaRPr lang="ru-RU" sz="20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96652" y="2608721"/>
            <a:ext cx="2076007" cy="1938992"/>
          </a:xfrm>
          <a:prstGeom prst="rect">
            <a:avLst/>
          </a:prstGeom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i="1" dirty="0"/>
              <a:t>В</a:t>
            </a:r>
            <a:r>
              <a:rPr lang="ru-RU" sz="2000" i="1" dirty="0" smtClean="0"/>
              <a:t>оспитание </a:t>
            </a:r>
            <a:r>
              <a:rPr lang="ru-RU" sz="2000" i="1" dirty="0"/>
              <a:t>мышления, способного открывать новое и приходить к новым </a:t>
            </a:r>
            <a:r>
              <a:rPr lang="ru-RU" sz="2000" i="1" dirty="0" smtClean="0"/>
              <a:t>обобщениям.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92265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59266" y="2884926"/>
            <a:ext cx="5199491" cy="8853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dirty="0"/>
              <a:t>анализировать причины явлений и процессов, происходящих в природе и обществе;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801688" y="619126"/>
            <a:ext cx="10544173" cy="16478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Основная функция мышления</a:t>
            </a:r>
          </a:p>
        </p:txBody>
      </p:sp>
      <p:pic>
        <p:nvPicPr>
          <p:cNvPr id="12" name="Picture 2" descr="E:\++++05 05 РАБОЧИЙ СТОЛ\ПРЕЗЕНТАЦИИ МИНСК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154" y="472840"/>
            <a:ext cx="1858369" cy="1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165738" y="4070884"/>
            <a:ext cx="5199491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dirty="0"/>
              <a:t>выявлять порождающие их </a:t>
            </a:r>
            <a:r>
              <a:rPr lang="ru-RU" dirty="0" smtClean="0"/>
              <a:t>закономерности;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8422" y="4928437"/>
            <a:ext cx="5199491" cy="8853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dirty="0"/>
              <a:t>находить новые идеи в проблемных ситуациях (когда нет готовых способов действия</a:t>
            </a:r>
            <a:r>
              <a:rPr lang="ru-RU" dirty="0" smtClean="0"/>
              <a:t>).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2106~1\AppData\Local\Temp\Rar$DRa0.372\148825-OU4CXW-2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44"/>
          <a:stretch/>
        </p:blipFill>
        <p:spPr bwMode="auto">
          <a:xfrm flipH="1">
            <a:off x="879572" y="2655260"/>
            <a:ext cx="3379694" cy="31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56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63811" y="4437689"/>
            <a:ext cx="3044826" cy="72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Уильям </a:t>
            </a:r>
            <a:r>
              <a:rPr lang="ru-RU" b="1" dirty="0" smtClean="0"/>
              <a:t>Джемс</a:t>
            </a:r>
          </a:p>
          <a:p>
            <a:pPr algn="ctr"/>
            <a:r>
              <a:rPr lang="ru-RU" i="1" dirty="0"/>
              <a:t>американский философ и психолог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82846" y="1804968"/>
            <a:ext cx="5081928" cy="3785652"/>
          </a:xfrm>
          <a:prstGeom prst="rect">
            <a:avLst/>
          </a:prstGeom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i="1" dirty="0" smtClean="0"/>
              <a:t>Условимся </a:t>
            </a:r>
            <a:r>
              <a:rPr lang="ru-RU" sz="2000" i="1" dirty="0"/>
              <a:t>считать характеристической особенностью мышления — способность ориентироваться в новых для нас данных опыта. </a:t>
            </a:r>
            <a:endParaRPr lang="ru-RU" sz="2000" i="1" dirty="0" smtClean="0"/>
          </a:p>
          <a:p>
            <a:pPr algn="ctr">
              <a:buClr>
                <a:srgbClr val="C00000"/>
              </a:buClr>
            </a:pPr>
            <a:endParaRPr lang="ru-RU" sz="2000" i="1" dirty="0"/>
          </a:p>
          <a:p>
            <a:pPr algn="ctr">
              <a:buClr>
                <a:srgbClr val="C00000"/>
              </a:buClr>
            </a:pPr>
            <a:r>
              <a:rPr lang="ru-RU" sz="2000" i="1" dirty="0" smtClean="0"/>
              <a:t>Мышление </a:t>
            </a:r>
            <a:r>
              <a:rPr lang="ru-RU" sz="2000" i="1" dirty="0"/>
              <a:t>заключает в себе анализ — оно замещает целое его частями и связанными с ним свойствами и следствиями. </a:t>
            </a:r>
            <a:endParaRPr lang="ru-RU" sz="2000" i="1" dirty="0" smtClean="0"/>
          </a:p>
          <a:p>
            <a:pPr algn="ctr">
              <a:buClr>
                <a:srgbClr val="C00000"/>
              </a:buClr>
            </a:pPr>
            <a:endParaRPr lang="ru-RU" sz="2000" i="1" dirty="0"/>
          </a:p>
          <a:p>
            <a:pPr algn="ctr">
              <a:buClr>
                <a:srgbClr val="C00000"/>
              </a:buClr>
            </a:pPr>
            <a:r>
              <a:rPr lang="ru-RU" sz="2000" i="1" dirty="0" smtClean="0"/>
              <a:t>Мышление </a:t>
            </a:r>
            <a:r>
              <a:rPr lang="ru-RU" sz="2000" i="1" dirty="0"/>
              <a:t>характеризуется проницательностью — умением выделять существенный атрибут предмета, и запасом знаний, которые позволяют рассмотреть предмет с разных точек </a:t>
            </a:r>
            <a:r>
              <a:rPr lang="ru-RU" sz="2000" i="1" dirty="0" smtClean="0"/>
              <a:t>зрения.</a:t>
            </a:r>
            <a:endParaRPr lang="ru-RU" sz="2000" b="1" i="1" dirty="0"/>
          </a:p>
        </p:txBody>
      </p:sp>
      <p:pic>
        <p:nvPicPr>
          <p:cNvPr id="2050" name="Picture 2" descr="C:\Users\Таня\Desktop\СИСТЕМНОЕ МЫШЛЕНИЕ\fil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863" y="1670113"/>
            <a:ext cx="2538723" cy="25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СИСТЕМНОЕ МЫШЛЕНИЕ\189075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065" y="5732352"/>
            <a:ext cx="2715240" cy="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СИСТЕМНОЕ МЫШЛЕНИЕ\189075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540" y="1395621"/>
            <a:ext cx="2715240" cy="2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9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63811" y="4437689"/>
            <a:ext cx="3044826" cy="72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Уильям </a:t>
            </a:r>
            <a:r>
              <a:rPr lang="ru-RU" b="1" dirty="0" smtClean="0"/>
              <a:t>Джемс</a:t>
            </a:r>
          </a:p>
          <a:p>
            <a:pPr algn="ctr"/>
            <a:r>
              <a:rPr lang="ru-RU" i="1" dirty="0"/>
              <a:t>американский философ и психолог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82846" y="1804968"/>
            <a:ext cx="5081928" cy="3785652"/>
          </a:xfrm>
          <a:prstGeom prst="rect">
            <a:avLst/>
          </a:prstGeom>
          <a:ln w="19050">
            <a:noFill/>
            <a:prstDash val="lgDash"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i="1" dirty="0" smtClean="0"/>
              <a:t>Условимся </a:t>
            </a:r>
            <a:r>
              <a:rPr lang="ru-RU" sz="2000" i="1" dirty="0"/>
              <a:t>считать характеристической особенностью мышления — способность ориентироваться в новых для нас данных опыта. </a:t>
            </a:r>
            <a:endParaRPr lang="ru-RU" sz="2000" i="1" dirty="0" smtClean="0"/>
          </a:p>
          <a:p>
            <a:pPr algn="ctr">
              <a:buClr>
                <a:srgbClr val="C00000"/>
              </a:buClr>
            </a:pPr>
            <a:endParaRPr lang="ru-RU" sz="2000" i="1" dirty="0"/>
          </a:p>
          <a:p>
            <a:pPr algn="ctr">
              <a:buClr>
                <a:srgbClr val="C00000"/>
              </a:buClr>
            </a:pPr>
            <a:r>
              <a:rPr lang="ru-RU" sz="2000" i="1" dirty="0" smtClean="0"/>
              <a:t>Мышление </a:t>
            </a:r>
            <a:r>
              <a:rPr lang="ru-RU" sz="2000" i="1" dirty="0"/>
              <a:t>заключает в себе анализ — оно замещает целое его частями и связанными с ним свойствами и следствиями. </a:t>
            </a:r>
            <a:endParaRPr lang="ru-RU" sz="2000" i="1" dirty="0" smtClean="0"/>
          </a:p>
          <a:p>
            <a:pPr algn="ctr">
              <a:buClr>
                <a:srgbClr val="C00000"/>
              </a:buClr>
            </a:pPr>
            <a:endParaRPr lang="ru-RU" sz="2000" i="1" dirty="0"/>
          </a:p>
          <a:p>
            <a:pPr algn="ctr">
              <a:buClr>
                <a:srgbClr val="C00000"/>
              </a:buClr>
            </a:pPr>
            <a:r>
              <a:rPr lang="ru-RU" sz="2000" i="1" dirty="0" smtClean="0"/>
              <a:t>Мышление </a:t>
            </a:r>
            <a:r>
              <a:rPr lang="ru-RU" sz="2000" i="1" dirty="0"/>
              <a:t>характеризуется проницательностью — умением выделять существенный атрибут предмета, и запасом знаний, которые позволяют рассмотреть предмет с разных точек </a:t>
            </a:r>
            <a:r>
              <a:rPr lang="ru-RU" sz="2000" i="1" dirty="0" smtClean="0"/>
              <a:t>зрения.</a:t>
            </a:r>
            <a:endParaRPr lang="ru-RU" sz="2000" b="1" i="1" dirty="0"/>
          </a:p>
        </p:txBody>
      </p:sp>
      <p:pic>
        <p:nvPicPr>
          <p:cNvPr id="2050" name="Picture 2" descr="C:\Users\Таня\Desktop\СИСТЕМНОЕ МЫШЛЕНИЕ\fil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863" y="1670113"/>
            <a:ext cx="2538723" cy="25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СИСТЕМНОЕ МЫШЛЕНИЕ\189075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065" y="5732352"/>
            <a:ext cx="2715240" cy="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СИСТЕМНОЕ МЫШЛЕНИЕ\189075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540" y="1395621"/>
            <a:ext cx="2715240" cy="2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69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46400" y="930750"/>
            <a:ext cx="6276976" cy="10080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МЫШЛЕНИЕ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―  опосредованное обобщенное </a:t>
            </a:r>
            <a:r>
              <a:rPr lang="ru-RU" sz="2400" dirty="0"/>
              <a:t>познание объективной </a:t>
            </a:r>
            <a:r>
              <a:rPr lang="ru-RU" sz="2400" dirty="0" smtClean="0"/>
              <a:t>реальности</a:t>
            </a:r>
          </a:p>
        </p:txBody>
      </p:sp>
      <p:pic>
        <p:nvPicPr>
          <p:cNvPr id="8" name="Picture 2" descr="E:\++++05 05 РАБОЧИЙ СТОЛ\ПРЕЗЕНТАЦИИ МИНСК\ВЕБИНАР ПОЭТАПНОЕ ФОРМИРОВАНИЕ ДЕЙСтВИЙ\Cjd63qvVAAE65Y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379" y="1996725"/>
            <a:ext cx="1858369" cy="1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Полушария\brain-logo-template_15146-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2246">
            <a:off x="8826916" y="2082412"/>
            <a:ext cx="2162416" cy="21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9130496" y="3712099"/>
            <a:ext cx="198783" cy="194807"/>
            <a:chOff x="8762337" y="5132566"/>
            <a:chExt cx="198783" cy="194807"/>
          </a:xfrm>
        </p:grpSpPr>
        <p:sp>
          <p:nvSpPr>
            <p:cNvPr id="16" name="Овал 15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038848" y="3640333"/>
            <a:ext cx="144000" cy="144000"/>
            <a:chOff x="8762337" y="5132566"/>
            <a:chExt cx="198783" cy="194807"/>
          </a:xfrm>
        </p:grpSpPr>
        <p:sp>
          <p:nvSpPr>
            <p:cNvPr id="19" name="Овал 18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15337" y="3801332"/>
            <a:ext cx="144000" cy="144000"/>
            <a:chOff x="8762337" y="5132566"/>
            <a:chExt cx="198783" cy="194807"/>
          </a:xfrm>
        </p:grpSpPr>
        <p:sp>
          <p:nvSpPr>
            <p:cNvPr id="22" name="Овал 21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трелка вправо 23"/>
          <p:cNvSpPr/>
          <p:nvPr/>
        </p:nvSpPr>
        <p:spPr>
          <a:xfrm rot="5400000" flipV="1">
            <a:off x="5831301" y="2255289"/>
            <a:ext cx="504000" cy="360000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41201" y="2329504"/>
            <a:ext cx="5084753" cy="4023671"/>
            <a:chOff x="4341201" y="2329504"/>
            <a:chExt cx="5084753" cy="4023671"/>
          </a:xfrm>
        </p:grpSpPr>
        <p:sp>
          <p:nvSpPr>
            <p:cNvPr id="13" name="TextBox 12"/>
            <p:cNvSpPr txBox="1"/>
            <p:nvPr/>
          </p:nvSpPr>
          <p:spPr>
            <a:xfrm rot="374011">
              <a:off x="4513920" y="2917925"/>
              <a:ext cx="4912034" cy="1938992"/>
            </a:xfrm>
            <a:prstGeom prst="rect">
              <a:avLst/>
            </a:prstGeom>
            <a:noFill/>
            <a:ln w="1905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ru-RU" sz="2000" dirty="0" smtClean="0"/>
                <a:t>сопоставляет;</a:t>
              </a:r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ru-RU" sz="2000" dirty="0" smtClean="0"/>
                <a:t>сравнивает</a:t>
              </a:r>
              <a:r>
                <a:rPr lang="ru-RU" sz="2000" dirty="0"/>
                <a:t>;</a:t>
              </a:r>
              <a:endParaRPr lang="ru-RU" sz="2000" dirty="0" smtClean="0"/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ru-RU" sz="2000" dirty="0" smtClean="0"/>
                <a:t>различает;</a:t>
              </a:r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ru-RU" sz="2000" dirty="0" smtClean="0"/>
                <a:t>раскрывает </a:t>
              </a:r>
              <a:r>
                <a:rPr lang="ru-RU" sz="2000" dirty="0"/>
                <a:t>отношения и </a:t>
              </a:r>
              <a:r>
                <a:rPr lang="ru-RU" sz="2000" dirty="0" err="1" smtClean="0"/>
                <a:t>опосредования</a:t>
              </a:r>
              <a:r>
                <a:rPr lang="ru-RU" sz="2000" dirty="0" smtClean="0"/>
                <a:t>;</a:t>
              </a:r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ru-RU" sz="2000" dirty="0" smtClean="0"/>
                <a:t>раскрывает новые свойства;</a:t>
              </a:r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ru-RU" sz="2000" dirty="0"/>
                <a:t>в</a:t>
              </a:r>
              <a:r>
                <a:rPr lang="ru-RU" sz="2000" dirty="0" smtClean="0"/>
                <a:t>ыявляет взаимосвязи.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740"/>
            <a:stretch/>
          </p:blipFill>
          <p:spPr>
            <a:xfrm>
              <a:off x="4630539" y="4744261"/>
              <a:ext cx="2908697" cy="1608914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305" t="-9253" r="305" b="77116"/>
            <a:stretch/>
          </p:blipFill>
          <p:spPr>
            <a:xfrm>
              <a:off x="4341201" y="2329504"/>
              <a:ext cx="3124200" cy="1035945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19615" y="3513021"/>
            <a:ext cx="198783" cy="194807"/>
            <a:chOff x="8762337" y="5132566"/>
            <a:chExt cx="198783" cy="194807"/>
          </a:xfrm>
        </p:grpSpPr>
        <p:sp>
          <p:nvSpPr>
            <p:cNvPr id="54" name="Овал 53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444702" y="3849943"/>
            <a:ext cx="144000" cy="144000"/>
            <a:chOff x="8762337" y="5132566"/>
            <a:chExt cx="198783" cy="194807"/>
          </a:xfrm>
        </p:grpSpPr>
        <p:sp>
          <p:nvSpPr>
            <p:cNvPr id="57" name="Овал 56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769587" y="3622395"/>
            <a:ext cx="144000" cy="144000"/>
            <a:chOff x="8762337" y="5132566"/>
            <a:chExt cx="198783" cy="194807"/>
          </a:xfrm>
        </p:grpSpPr>
        <p:sp>
          <p:nvSpPr>
            <p:cNvPr id="60" name="Овал 59"/>
            <p:cNvSpPr/>
            <p:nvPr/>
          </p:nvSpPr>
          <p:spPr>
            <a:xfrm>
              <a:off x="8762337" y="5132566"/>
              <a:ext cx="198783" cy="19480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827276" y="5189554"/>
              <a:ext cx="72000" cy="7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180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1688" y="3252124"/>
            <a:ext cx="6342062" cy="181588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СИСТЕМНОЕ МЫШЛЕНИЕ </a:t>
            </a:r>
            <a:r>
              <a:rPr lang="ru-RU" sz="2400" dirty="0"/>
              <a:t>― </a:t>
            </a:r>
            <a:r>
              <a:rPr lang="ru-RU" sz="2200" dirty="0"/>
              <a:t>способ мышления, при котором </a:t>
            </a:r>
            <a:r>
              <a:rPr lang="ru-RU" sz="2200" dirty="0" smtClean="0"/>
              <a:t>в </a:t>
            </a:r>
            <a:r>
              <a:rPr lang="ru-RU" sz="2200" dirty="0"/>
              <a:t>центре внимания находятся </a:t>
            </a:r>
            <a:r>
              <a:rPr lang="ru-RU" sz="2200" b="1" dirty="0"/>
              <a:t>взаимоотношения между частями</a:t>
            </a:r>
            <a:r>
              <a:rPr lang="ru-RU" sz="2200" dirty="0"/>
              <a:t>, взаимодействие которых образует целенаправленное </a:t>
            </a:r>
            <a:r>
              <a:rPr lang="ru-RU" sz="2200" dirty="0" smtClean="0"/>
              <a:t>целое. </a:t>
            </a:r>
          </a:p>
        </p:txBody>
      </p:sp>
      <p:pic>
        <p:nvPicPr>
          <p:cNvPr id="3074" name="Picture 2" descr="C:\Users\2106~1\AppData\Local\Temp\Rar$DRa0.922\608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65"/>
          <a:stretch/>
        </p:blipFill>
        <p:spPr bwMode="auto">
          <a:xfrm>
            <a:off x="7553324" y="2886778"/>
            <a:ext cx="3038903" cy="2848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01688" y="472841"/>
            <a:ext cx="10544173" cy="196555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Понятие «системное мышление»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научно-популярной психологии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50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16717</TotalTime>
  <Words>1007</Words>
  <Application>Microsoft Office PowerPoint</Application>
  <PresentationFormat>Произвольный</PresentationFormat>
  <Paragraphs>194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Натуральные материалы</vt:lpstr>
      <vt:lpstr>Формирование системного мышления  обучающихся как актуальная задача  модернизации современного образования             </vt:lpstr>
      <vt:lpstr>Слайд 2</vt:lpstr>
      <vt:lpstr>Актуальность формирования  системности мышления школьников</vt:lpstr>
      <vt:lpstr>Слайд 4</vt:lpstr>
      <vt:lpstr>Основная функция мышления</vt:lpstr>
      <vt:lpstr>Слайд 6</vt:lpstr>
      <vt:lpstr>Слайд 7</vt:lpstr>
      <vt:lpstr>Слайд 8</vt:lpstr>
      <vt:lpstr>Слайд 9</vt:lpstr>
      <vt:lpstr>Понятие «системное мышление»  в педагогике</vt:lpstr>
      <vt:lpstr>Понятие «системное мышление»  в педагогике</vt:lpstr>
      <vt:lpstr>Понятие «системное мышление»  в педагогике</vt:lpstr>
      <vt:lpstr>Понятие «системное мышление»  в педагогике</vt:lpstr>
      <vt:lpstr>Слайд 14</vt:lpstr>
      <vt:lpstr>Слайд 15</vt:lpstr>
      <vt:lpstr>Слайд 16</vt:lpstr>
      <vt:lpstr>Системный подход  как основа оценки системного мышления</vt:lpstr>
      <vt:lpstr>Принцип системности</vt:lpstr>
      <vt:lpstr>«Системное» применение системного подхода </vt:lpstr>
      <vt:lpstr>Основные понятия системного подхода</vt:lpstr>
      <vt:lpstr>Слайд 21</vt:lpstr>
      <vt:lpstr>Методика  «Задать как можно больше вопросов к понятиям, которые обозначают объект или явление»</vt:lpstr>
      <vt:lpstr>Методика  «Задать как можно больше вопросов к понятиям, которые обозначают объект или явление»</vt:lpstr>
      <vt:lpstr>Методика  «Задать как можно больше вопросов к понятиям, которые обозначают объект или явление»</vt:lpstr>
      <vt:lpstr>Методика  «Задать как можно больше вопросов к понятиям, которые обозначают объект или явление»</vt:lpstr>
      <vt:lpstr>Слайд 26</vt:lpstr>
      <vt:lpstr>Слайд 27</vt:lpstr>
      <vt:lpstr>Системный подход</vt:lpstr>
      <vt:lpstr>Системный подход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1050</cp:revision>
  <dcterms:created xsi:type="dcterms:W3CDTF">2017-01-09T10:38:11Z</dcterms:created>
  <dcterms:modified xsi:type="dcterms:W3CDTF">2018-12-28T12:33:52Z</dcterms:modified>
</cp:coreProperties>
</file>