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497" r:id="rId2"/>
    <p:sldId id="453" r:id="rId3"/>
    <p:sldId id="452" r:id="rId4"/>
    <p:sldId id="454" r:id="rId5"/>
    <p:sldId id="455" r:id="rId6"/>
    <p:sldId id="456" r:id="rId7"/>
    <p:sldId id="457" r:id="rId8"/>
    <p:sldId id="459" r:id="rId9"/>
    <p:sldId id="460" r:id="rId10"/>
    <p:sldId id="458" r:id="rId11"/>
    <p:sldId id="498" r:id="rId12"/>
    <p:sldId id="467" r:id="rId13"/>
    <p:sldId id="469" r:id="rId14"/>
    <p:sldId id="462" r:id="rId15"/>
    <p:sldId id="470" r:id="rId16"/>
    <p:sldId id="471" r:id="rId17"/>
    <p:sldId id="468" r:id="rId18"/>
    <p:sldId id="474" r:id="rId19"/>
    <p:sldId id="499" r:id="rId20"/>
    <p:sldId id="500" r:id="rId21"/>
    <p:sldId id="501" r:id="rId22"/>
    <p:sldId id="466" r:id="rId23"/>
    <p:sldId id="478" r:id="rId24"/>
    <p:sldId id="479" r:id="rId25"/>
    <p:sldId id="480" r:id="rId26"/>
    <p:sldId id="502" r:id="rId27"/>
    <p:sldId id="482" r:id="rId28"/>
    <p:sldId id="473" r:id="rId29"/>
    <p:sldId id="483" r:id="rId30"/>
    <p:sldId id="495" r:id="rId31"/>
    <p:sldId id="496" r:id="rId32"/>
    <p:sldId id="494" r:id="rId33"/>
    <p:sldId id="484" r:id="rId34"/>
    <p:sldId id="485" r:id="rId35"/>
    <p:sldId id="489" r:id="rId36"/>
    <p:sldId id="503" r:id="rId37"/>
    <p:sldId id="486" r:id="rId38"/>
    <p:sldId id="488" r:id="rId39"/>
    <p:sldId id="491" r:id="rId40"/>
    <p:sldId id="492" r:id="rId41"/>
    <p:sldId id="493" r:id="rId42"/>
    <p:sldId id="48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tePad.by" initials="N" lastIdx="1" clrIdx="0">
    <p:extLst>
      <p:ext uri="{19B8F6BF-5375-455C-9EA6-DF929625EA0E}">
        <p15:presenceInfo xmlns="" xmlns:p15="http://schemas.microsoft.com/office/powerpoint/2012/main" userId="NotePad.b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  <a:srgbClr val="99CCFF"/>
    <a:srgbClr val="66CCFF"/>
    <a:srgbClr val="5C0A2A"/>
    <a:srgbClr val="C0778F"/>
    <a:srgbClr val="F8F9FD"/>
    <a:srgbClr val="7FD7EB"/>
    <a:srgbClr val="DEE2D4"/>
    <a:srgbClr val="FDFDFB"/>
    <a:srgbClr val="435E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33" autoAdjust="0"/>
  </p:normalViewPr>
  <p:slideViewPr>
    <p:cSldViewPr snapToGrid="0">
      <p:cViewPr>
        <p:scale>
          <a:sx n="50" d="100"/>
          <a:sy n="50" d="100"/>
        </p:scale>
        <p:origin x="-1500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6C61-92DC-407C-B19E-5471011CD953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9D7A-C0BF-4727-9BFE-AA0D4C28C0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524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433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199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2051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0303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13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670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8262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9536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1128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212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5107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11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04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69839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684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552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260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>
                <a:solidFill>
                  <a:prstClr val="black"/>
                </a:solidFill>
              </a:rPr>
              <a:pPr/>
              <a:t>28.12.2018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784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548" y="2402954"/>
            <a:ext cx="1697202" cy="3040820"/>
          </a:xfrm>
          <a:prstGeom prst="rect">
            <a:avLst/>
          </a:prstGeom>
        </p:spPr>
      </p:pic>
      <p:pic>
        <p:nvPicPr>
          <p:cNvPr id="1026" name="Picture 2" descr="Картинки по запросу деревянный стол рисуно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489"/>
          <a:stretch/>
        </p:blipFill>
        <p:spPr bwMode="auto">
          <a:xfrm>
            <a:off x="2970289" y="4040327"/>
            <a:ext cx="5471962" cy="233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глобус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6972" y="3559548"/>
            <a:ext cx="1136910" cy="153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ниги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1245" y="2501853"/>
            <a:ext cx="3788758" cy="21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ниги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7294" y="3362493"/>
            <a:ext cx="1827074" cy="292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ноутбук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1224" y="3679076"/>
            <a:ext cx="1985052" cy="14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6567" y="679286"/>
            <a:ext cx="11213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5C0A2A"/>
                </a:solidFill>
              </a:rPr>
              <a:t>Совершенствование профессиональной компетентности педагога через самообразование</a:t>
            </a:r>
            <a:endParaRPr lang="ru-RU" sz="3600" dirty="0">
              <a:solidFill>
                <a:srgbClr val="5C0A2A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246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57930" y="1101984"/>
            <a:ext cx="8676139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0745" y="1536174"/>
            <a:ext cx="5900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Педагогическое </a:t>
            </a:r>
            <a:r>
              <a:rPr lang="ru-RU" sz="2400" b="1" dirty="0"/>
              <a:t>самообразование </a:t>
            </a:r>
            <a:r>
              <a:rPr lang="ru-RU" sz="2400" dirty="0"/>
              <a:t>(профессиональное самообразование педагога) – это процесс самостоятельного освоения педагогом новых педагогических ценностей, способов и приёмов, технологий деятельности, умений и навыков их использования и творческой интерпретации в своей профессиональной </a:t>
            </a:r>
            <a:r>
              <a:rPr lang="ru-RU" sz="2400" dirty="0" smtClean="0"/>
              <a:t>деятельности.</a:t>
            </a:r>
          </a:p>
          <a:p>
            <a:pPr algn="r"/>
            <a:r>
              <a:rPr lang="ru-RU" sz="2400" i="1" dirty="0" smtClean="0"/>
              <a:t>(Педагогический словарь)</a:t>
            </a:r>
            <a:endParaRPr lang="ru-RU" sz="2400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805" y="898799"/>
            <a:ext cx="2484705" cy="318410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312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8837" y="1477254"/>
            <a:ext cx="68367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Самообразование</a:t>
            </a:r>
            <a:r>
              <a:rPr lang="ru-RU" sz="2800" i="1" dirty="0" smtClean="0"/>
              <a:t> </a:t>
            </a:r>
            <a:r>
              <a:rPr lang="ru-RU" sz="2800" i="1" dirty="0"/>
              <a:t>– это высшая форма самовыражения личности, в которой адекватно участвуют все физические и духовные силы человека; это вид творческой деятельности, в процессе которой человек, саморазвиваясь и самоизменяясь, создает не только духовные, но и материальные ценности, обладающие как объективной общественной, так и субъективной </a:t>
            </a:r>
            <a:r>
              <a:rPr lang="ru-RU" sz="2800" i="1" dirty="0" smtClean="0"/>
              <a:t>значимостью</a:t>
            </a:r>
            <a:r>
              <a:rPr lang="ru-RU" sz="2800" i="1" dirty="0"/>
              <a:t>.</a:t>
            </a:r>
            <a:endParaRPr lang="ru-RU" sz="2800" i="1" dirty="0">
              <a:effectLst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611" y="1104013"/>
            <a:ext cx="2401961" cy="312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7837" y="4684768"/>
            <a:ext cx="347328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</a:t>
            </a:r>
            <a:r>
              <a:rPr lang="ru-RU" b="1" dirty="0" smtClean="0"/>
              <a:t>октор философских наук, профессор А.Г. </a:t>
            </a:r>
            <a:r>
              <a:rPr lang="ru-RU" b="1" dirty="0" err="1" smtClean="0"/>
              <a:t>Мысливченко</a:t>
            </a:r>
            <a:r>
              <a:rPr lang="ru-RU" dirty="0" smtClean="0"/>
              <a:t>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62698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0256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91134" y="1154242"/>
            <a:ext cx="5591333" cy="272820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tx1"/>
                </a:solidFill>
              </a:rPr>
              <a:t>Самообразование</a:t>
            </a:r>
            <a:r>
              <a:rPr lang="ru-RU" sz="2200" dirty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педагога </a:t>
            </a:r>
            <a:r>
              <a:rPr lang="ru-RU" sz="2200" b="1" dirty="0" smtClean="0">
                <a:solidFill>
                  <a:schemeClr val="tx1"/>
                </a:solidFill>
              </a:rPr>
              <a:t>- необходимое </a:t>
            </a:r>
            <a:r>
              <a:rPr lang="ru-RU" sz="2200" b="1" dirty="0">
                <a:solidFill>
                  <a:schemeClr val="tx1"/>
                </a:solidFill>
              </a:rPr>
              <a:t>условие профессиональной деятельности педагога. </a:t>
            </a:r>
            <a:r>
              <a:rPr lang="ru-RU" sz="2200" dirty="0">
                <a:solidFill>
                  <a:schemeClr val="tx1"/>
                </a:solidFill>
              </a:rPr>
              <a:t>Общество всегда предъявляло и будет предъявлять к педагогу самые высокие требования. Для того, чтобы учить и воспитывать других, нужно знать больше, чем все остальные</a:t>
            </a:r>
            <a:r>
              <a:rPr lang="ru-RU" sz="2200" dirty="0" smtClean="0">
                <a:solidFill>
                  <a:schemeClr val="tx1"/>
                </a:solidFill>
              </a:rPr>
              <a:t>.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091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28281" y="353239"/>
            <a:ext cx="8038998" cy="401521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13612"/>
            <a:ext cx="7943023" cy="4744387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26422" y="543951"/>
            <a:ext cx="6666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Цель самообразования</a:t>
            </a:r>
            <a:r>
              <a:rPr lang="en-US" sz="2400" b="1" dirty="0" smtClean="0"/>
              <a:t> </a:t>
            </a:r>
            <a:r>
              <a:rPr lang="en-US" sz="2400" dirty="0" smtClean="0"/>
              <a:t>– </a:t>
            </a:r>
            <a:r>
              <a:rPr lang="ru-RU" sz="2400" dirty="0" smtClean="0"/>
              <a:t>совершенствование </a:t>
            </a:r>
            <a:r>
              <a:rPr lang="ru-RU" sz="2400" dirty="0"/>
              <a:t>образовательного процесса за счет повышения уровня теоретического и практического мастерства педагога.</a:t>
            </a:r>
            <a:endParaRPr lang="ru-RU" sz="2400" dirty="0"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2641" y="2113611"/>
            <a:ext cx="2377457" cy="1729059"/>
          </a:xfrm>
          <a:prstGeom prst="rect">
            <a:avLst/>
          </a:prstGeom>
        </p:spPr>
      </p:pic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80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04747" y="548973"/>
            <a:ext cx="5733797" cy="5627137"/>
          </a:xfrm>
          <a:prstGeom prst="rect">
            <a:avLst/>
          </a:prstGeom>
          <a:solidFill>
            <a:srgbClr val="5C0A2A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844173">
            <a:off x="3392604" y="707216"/>
            <a:ext cx="5733796" cy="5627137"/>
          </a:xfrm>
          <a:prstGeom prst="rect">
            <a:avLst/>
          </a:prstGeom>
          <a:solidFill>
            <a:srgbClr val="C0778F"/>
          </a:solidFill>
          <a:ln>
            <a:noFill/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07118" y="844359"/>
            <a:ext cx="5733797" cy="56271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07118" y="1041826"/>
            <a:ext cx="5733797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Задачи самообразования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формирование </a:t>
            </a:r>
            <a:r>
              <a:rPr lang="ru-RU" sz="2200" dirty="0"/>
              <a:t>способности к творческому саморазвитию, к творческой деятельности; повышение уровня своей эрудиции, правовой и общей культуры;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изучение </a:t>
            </a:r>
            <a:r>
              <a:rPr lang="ru-RU" sz="2200" dirty="0"/>
              <a:t>и внедрение инновационных педагогических технологий, новых форм, методов и приемов обучения в учебный процесс;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совершенствование </a:t>
            </a:r>
            <a:r>
              <a:rPr lang="ru-RU" sz="2200" dirty="0"/>
              <a:t>своих знаний в области педагогической психологии;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повышение </a:t>
            </a:r>
            <a:r>
              <a:rPr lang="ru-RU" sz="2200" dirty="0"/>
              <a:t>научно-теоретического уровня в области теории и методики преподавания основных предметов.</a:t>
            </a:r>
            <a:endParaRPr lang="ru-RU" sz="2200" dirty="0">
              <a:effectLst/>
            </a:endParaRPr>
          </a:p>
        </p:txBody>
      </p:sp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47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81272" y="1101984"/>
            <a:ext cx="6510728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013023"/>
            <a:ext cx="6780869" cy="4530880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899460" y="1520785"/>
            <a:ext cx="478420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непрерывность;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целенаправленность;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интеграция;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/>
              <a:t>единство общей и профессиональной культуры;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взаимосвязь </a:t>
            </a:r>
            <a:r>
              <a:rPr lang="ru-RU" sz="2200" dirty="0"/>
              <a:t>и </a:t>
            </a:r>
            <a:r>
              <a:rPr lang="ru-RU" sz="2200" dirty="0" smtClean="0"/>
              <a:t>преемственность;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доступность;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опережающий характер;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перманентность </a:t>
            </a:r>
            <a:r>
              <a:rPr lang="ru-RU" sz="2200" dirty="0"/>
              <a:t>перехода от низкой ступени к </a:t>
            </a:r>
            <a:r>
              <a:rPr lang="ru-RU" sz="2200" dirty="0" smtClean="0"/>
              <a:t>высшей;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/>
              <a:t>вариативность</a:t>
            </a:r>
            <a:r>
              <a:rPr lang="ru-RU" sz="2200" dirty="0"/>
              <a:t>.</a:t>
            </a:r>
            <a:endParaRPr lang="ru-RU" sz="22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5921" y="414670"/>
            <a:ext cx="7629994" cy="59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C0A2A"/>
                </a:solidFill>
              </a:rPr>
              <a:t>Основные принципы самообразования</a:t>
            </a:r>
            <a:endParaRPr lang="ru-RU" sz="3200" b="1" dirty="0">
              <a:solidFill>
                <a:srgbClr val="5C0A2A"/>
              </a:solidFill>
            </a:endParaRPr>
          </a:p>
        </p:txBody>
      </p:sp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4596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11424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930832" cy="83587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1852383"/>
            <a:ext cx="6510728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7520" y="2609738"/>
            <a:ext cx="533568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/>
              <a:t>– повышении качества </a:t>
            </a:r>
            <a:r>
              <a:rPr lang="ru-RU" sz="2200" dirty="0"/>
              <a:t>преподавания предмета; 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готовности </a:t>
            </a:r>
            <a:r>
              <a:rPr lang="ru-RU" sz="2200" dirty="0"/>
              <a:t>к педагогическому творчеству; 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профессиональном </a:t>
            </a:r>
            <a:r>
              <a:rPr lang="ru-RU" sz="2200" dirty="0"/>
              <a:t>и карьерном росте;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создании </a:t>
            </a:r>
            <a:r>
              <a:rPr lang="ru-RU" sz="2200" dirty="0"/>
              <a:t>имиджа современного учителя-новатора, учителя-мастера, учителя-наставника; 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соответствии </a:t>
            </a:r>
            <a:r>
              <a:rPr lang="ru-RU" sz="2200" dirty="0"/>
              <a:t>педагога требованиям общества и государства.</a:t>
            </a:r>
            <a:endParaRPr lang="ru-RU" sz="2200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187030"/>
            <a:ext cx="7337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C0A2A"/>
                </a:solidFill>
              </a:rPr>
              <a:t>Значение самообразования для профессиональной компетенции педагога заключается в:</a:t>
            </a:r>
            <a:endParaRPr lang="ru-RU" sz="3200" b="1" dirty="0">
              <a:solidFill>
                <a:srgbClr val="5C0A2A"/>
              </a:solidFill>
            </a:endParaRPr>
          </a:p>
        </p:txBody>
      </p:sp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37237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04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3805" y="646330"/>
            <a:ext cx="802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360913" y="1521405"/>
            <a:ext cx="2114438" cy="1922476"/>
            <a:chOff x="43014" y="141281"/>
            <a:chExt cx="2114438" cy="19224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597" y="141281"/>
              <a:ext cx="971273" cy="14821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3014" y="1663647"/>
              <a:ext cx="2114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Индивидуальная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277444" y="1646225"/>
            <a:ext cx="3420798" cy="1866911"/>
            <a:chOff x="8595341" y="196846"/>
            <a:chExt cx="3420798" cy="18669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39978" y="196846"/>
              <a:ext cx="2131525" cy="147792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8595341" y="1663647"/>
              <a:ext cx="3420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Групповая (коллективная)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18167" y="4025840"/>
            <a:ext cx="9218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Инициатором </a:t>
            </a:r>
            <a:r>
              <a:rPr lang="ru-RU" sz="2400" b="1" dirty="0"/>
              <a:t>является сам педагог</a:t>
            </a:r>
            <a:r>
              <a:rPr lang="ru-RU" sz="2400" dirty="0"/>
              <a:t>, однако руководители методических и административных структур могут инициировать и стимулировать этот процесс. Индивидуальная форма предполагает самостоятельную работу над повышением профессионального и методического уровня. </a:t>
            </a:r>
            <a:endParaRPr lang="ru-R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51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534" y="975519"/>
            <a:ext cx="488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46242" y="3394844"/>
            <a:ext cx="2114438" cy="1922476"/>
            <a:chOff x="43014" y="141281"/>
            <a:chExt cx="2114438" cy="19224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597" y="141281"/>
              <a:ext cx="971273" cy="14821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3014" y="1663647"/>
              <a:ext cx="2114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Индивидуальная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866" y="704210"/>
            <a:ext cx="5325846" cy="68634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21131741">
            <a:off x="7069048" y="1639630"/>
            <a:ext cx="39914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1. Научно-исследовательская работа </a:t>
            </a:r>
            <a:r>
              <a:rPr lang="ru-RU" sz="2000" dirty="0"/>
              <a:t>по определенной проблеме.</a:t>
            </a:r>
          </a:p>
          <a:p>
            <a:r>
              <a:rPr lang="ru-RU" sz="2000" dirty="0"/>
              <a:t>2. Посещение библиотек, изучение научно-методической и учебной литературы.</a:t>
            </a:r>
          </a:p>
          <a:p>
            <a:r>
              <a:rPr lang="ru-RU" sz="2000" dirty="0"/>
              <a:t>3. Участие в педагогических советах, научно-методических объединениях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21103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534" y="975519"/>
            <a:ext cx="488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46242" y="3394844"/>
            <a:ext cx="2114438" cy="1922476"/>
            <a:chOff x="43014" y="141281"/>
            <a:chExt cx="2114438" cy="19224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597" y="141281"/>
              <a:ext cx="971273" cy="14821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3014" y="1663647"/>
              <a:ext cx="2114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Индивидуальная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866" y="704210"/>
            <a:ext cx="5325846" cy="6863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131741">
            <a:off x="7166548" y="1684215"/>
            <a:ext cx="3796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4. </a:t>
            </a:r>
            <a:r>
              <a:rPr lang="ru-RU" sz="2000" dirty="0" smtClean="0"/>
              <a:t>Теоретическая разработка </a:t>
            </a:r>
            <a:r>
              <a:rPr lang="ru-RU" sz="2000" dirty="0"/>
              <a:t>и </a:t>
            </a:r>
            <a:r>
              <a:rPr lang="ru-RU" sz="2000" dirty="0" smtClean="0"/>
              <a:t>практическая апробация </a:t>
            </a:r>
            <a:r>
              <a:rPr lang="ru-RU" sz="2000" dirty="0"/>
              <a:t>разных форм уроков, внеклассных мероприятий и учебных материалов.</a:t>
            </a:r>
          </a:p>
          <a:p>
            <a:r>
              <a:rPr lang="ru-RU" sz="2000" dirty="0"/>
              <a:t>5. Проведение открытых занятий для анализа со стороны коллег.</a:t>
            </a:r>
          </a:p>
          <a:p>
            <a:r>
              <a:rPr lang="ru-RU" sz="2000" dirty="0"/>
              <a:t>6. Изучение </a:t>
            </a:r>
            <a:r>
              <a:rPr lang="ru-RU" sz="2000" dirty="0" smtClean="0"/>
              <a:t>современных ИКТ.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75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Прямоугольник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05627" y="1109237"/>
            <a:ext cx="8780745" cy="48663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253023" y="1911493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ФГОС</a:t>
            </a:r>
            <a:r>
              <a:rPr lang="ru-RU" sz="2200" i="1" dirty="0" smtClean="0"/>
              <a:t> </a:t>
            </a:r>
            <a:r>
              <a:rPr lang="ru-RU" sz="2200" dirty="0" smtClean="0"/>
              <a:t>предусматривает </a:t>
            </a:r>
            <a:r>
              <a:rPr lang="ru-RU" sz="2200" dirty="0"/>
              <a:t>создание условий для повышения качества образования. Внедрение и реализация данного документа подразумевают иные подходы к образовательному процессу: </a:t>
            </a:r>
            <a:r>
              <a:rPr lang="ru-RU" sz="2200" b="1" dirty="0"/>
              <a:t>необходимы новые подходы к созданию образовательного пространства, изменение методики преподавания</a:t>
            </a:r>
            <a:r>
              <a:rPr lang="ru-RU" sz="2200" dirty="0"/>
              <a:t>. Поэтому очень важно, чтобы педагог владел современными компетенциями. </a:t>
            </a:r>
            <a:endParaRPr lang="ru-RU" sz="2200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45" y="728693"/>
            <a:ext cx="3105807" cy="19615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8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534" y="975519"/>
            <a:ext cx="488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946242" y="3394844"/>
            <a:ext cx="2114438" cy="1922476"/>
            <a:chOff x="43014" y="141281"/>
            <a:chExt cx="2114438" cy="192247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14597" y="141281"/>
              <a:ext cx="971273" cy="148217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43014" y="1663647"/>
              <a:ext cx="21144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Индивидуальная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866" y="704210"/>
            <a:ext cx="5325846" cy="6863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131741">
            <a:off x="7166550" y="2102890"/>
            <a:ext cx="37964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7. Участие в педагогических конкурсах.</a:t>
            </a:r>
          </a:p>
          <a:p>
            <a:r>
              <a:rPr lang="ru-RU" sz="2000" dirty="0"/>
              <a:t>8. Размещение своих разработок на сайтах в Интернете или создание своего сайта.</a:t>
            </a:r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93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534" y="975519"/>
            <a:ext cx="488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1866" y="704210"/>
            <a:ext cx="5325846" cy="6863442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1428997" y="3280288"/>
            <a:ext cx="3420798" cy="1866911"/>
            <a:chOff x="8595341" y="196846"/>
            <a:chExt cx="3420798" cy="186691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39978" y="196846"/>
              <a:ext cx="2131525" cy="147792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8595341" y="1663647"/>
              <a:ext cx="3420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5C0A2A"/>
                  </a:solidFill>
                </a:rPr>
                <a:t>Групповая (коллективная)</a:t>
              </a:r>
              <a:endParaRPr lang="ru-RU" sz="2000" b="1" dirty="0">
                <a:solidFill>
                  <a:srgbClr val="5C0A2A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21199130">
            <a:off x="6995063" y="1606460"/>
            <a:ext cx="41394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Реализуется </a:t>
            </a:r>
            <a:r>
              <a:rPr lang="ru-RU" sz="2000" dirty="0"/>
              <a:t>в виде деятельности методического объединения, семинаров, практикумов, курсов повышения квалификации и обеспечивает обратную связь между результатами индивидуального самообразования и самим педагогом. </a:t>
            </a:r>
          </a:p>
        </p:txBody>
      </p:sp>
    </p:spTree>
    <p:extLst>
      <p:ext uri="{BB962C8B-B14F-4D97-AF65-F5344CB8AC3E}">
        <p14:creationId xmlns:p14="http://schemas.microsoft.com/office/powerpoint/2010/main" xmlns="" val="401589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8374" y="300968"/>
            <a:ext cx="1141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Формы самообразования педагога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290871" y="3950919"/>
            <a:ext cx="5857953" cy="2556000"/>
            <a:chOff x="6290871" y="3855222"/>
            <a:chExt cx="5857953" cy="2556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6290871" y="3855222"/>
              <a:ext cx="5512755" cy="25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14059" y="4065961"/>
              <a:ext cx="43385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Сетевые педагогические сообщества </a:t>
              </a:r>
              <a:r>
                <a:rPr lang="ru-RU" sz="2000" dirty="0"/>
                <a:t>открывают перед педагогами следующие возможности: использование открытых, бесплатных и свободных электронных ресурсов; </a:t>
              </a:r>
              <a:r>
                <a:rPr lang="ru-RU" sz="2000" dirty="0" smtClean="0"/>
                <a:t>наблюдение </a:t>
              </a:r>
              <a:r>
                <a:rPr lang="ru-RU" sz="2000" dirty="0"/>
                <a:t>за деятельностью участников сообщества. 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79343" y="4209834"/>
              <a:ext cx="1669481" cy="1669481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28747" y="3929654"/>
            <a:ext cx="5897733" cy="2556000"/>
            <a:chOff x="28747" y="3929654"/>
            <a:chExt cx="5868986" cy="255599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88375" y="3929654"/>
              <a:ext cx="5487770" cy="2555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47494" y="4065961"/>
              <a:ext cx="425023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Дистанционные курсы повышения квалификации, конференции, семинары, олимпиады и конкурсы </a:t>
              </a:r>
              <a:r>
                <a:rPr lang="ru-RU" sz="2000" dirty="0"/>
                <a:t>предоставляют возможность пройти их в удобное для педагогов время; есть также возможность выбора темы по интересующим </a:t>
              </a:r>
              <a:r>
                <a:rPr lang="ru-RU" sz="2000" dirty="0" smtClean="0"/>
                <a:t>педагога </a:t>
              </a:r>
              <a:r>
                <a:rPr lang="ru-RU" sz="2000" dirty="0"/>
                <a:t>вопросам. 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47" y="4191598"/>
              <a:ext cx="1687717" cy="1687717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35801" y="776598"/>
            <a:ext cx="5868986" cy="2964521"/>
            <a:chOff x="28747" y="624134"/>
            <a:chExt cx="5868986" cy="300120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88375" y="1037710"/>
              <a:ext cx="5487770" cy="2587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30468" y="1229193"/>
              <a:ext cx="416726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Курсовая подготовка в институтах повышения квалификации </a:t>
              </a:r>
              <a:r>
                <a:rPr lang="ru-RU" sz="2000" dirty="0"/>
                <a:t>дает возможность получения квалифицированной помощи от специалиста-преподавателя, а также возможность обмена опытом между коллегами.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747" y="624134"/>
              <a:ext cx="1687717" cy="169084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6216443" y="641122"/>
            <a:ext cx="5932381" cy="3090817"/>
            <a:chOff x="6216443" y="641122"/>
            <a:chExt cx="5932381" cy="309081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216443" y="1175939"/>
              <a:ext cx="5512754" cy="255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77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474963" y="641122"/>
              <a:ext cx="1673861" cy="1673861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315282" y="1169507"/>
              <a:ext cx="470316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/>
                <a:t>Получение второго высшего образования или второй специальности </a:t>
              </a:r>
              <a:r>
                <a:rPr lang="ru-RU" sz="2000" dirty="0"/>
                <a:t>позволяет </a:t>
              </a:r>
              <a:r>
                <a:rPr lang="en-US" sz="2000" dirty="0" smtClean="0"/>
                <a:t>      </a:t>
              </a:r>
              <a:r>
                <a:rPr lang="ru-RU" sz="2000" dirty="0" smtClean="0"/>
                <a:t>выстраивать </a:t>
              </a:r>
              <a:r>
                <a:rPr lang="ru-RU" sz="2000" dirty="0"/>
                <a:t>индивидуальную траекторию образования, т. к. структура большинства программ имеет модульный характер: одни обязательны для изучения, другие предполагают индивидуальный выбор.</a:t>
              </a:r>
            </a:p>
          </p:txBody>
        </p:sp>
      </p:grpSp>
      <p:pic>
        <p:nvPicPr>
          <p:cNvPr id="20" name="Рисунок 19" descr="log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42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486516"/>
            <a:ext cx="12192000" cy="8131499"/>
            <a:chOff x="0" y="-366595"/>
            <a:chExt cx="12192000" cy="7224595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-366595"/>
              <a:ext cx="12192000" cy="722459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4751882" y="-194872"/>
              <a:ext cx="2668249" cy="359764"/>
            </a:xfrm>
            <a:prstGeom prst="rect">
              <a:avLst/>
            </a:prstGeom>
            <a:solidFill>
              <a:srgbClr val="7FD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4062334" y="2323475"/>
            <a:ext cx="4721902" cy="2443397"/>
          </a:xfrm>
          <a:prstGeom prst="rect">
            <a:avLst/>
          </a:prstGeom>
          <a:solidFill>
            <a:srgbClr val="F8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17363" y="2348126"/>
            <a:ext cx="50816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При организации самообразования учитывается профессиональный уровень педагогов, используются различные критерии, позволяющие отнести педагогов к той или иной группе и в соответствии с этим выбрать цели и способы обучения. </a:t>
            </a:r>
          </a:p>
        </p:txBody>
      </p:sp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496658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139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369" y="646331"/>
            <a:ext cx="1141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Технология организации самообразования</a:t>
            </a:r>
            <a:endParaRPr lang="ru-RU" sz="3600" b="1" dirty="0">
              <a:solidFill>
                <a:srgbClr val="5C0A2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374" y="1435076"/>
            <a:ext cx="1122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Компоненты </a:t>
            </a:r>
            <a:r>
              <a:rPr lang="ru-RU" sz="2400" b="1" dirty="0"/>
              <a:t>готовности педагога к самообразованию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74229" y="3114415"/>
            <a:ext cx="9848538" cy="9293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74229" y="4205667"/>
            <a:ext cx="9848538" cy="9293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174229" y="5457651"/>
            <a:ext cx="9848538" cy="92939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71" y="4949874"/>
            <a:ext cx="3776562" cy="139820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4795" y="3811000"/>
            <a:ext cx="1522361" cy="1245199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Группа 33"/>
          <p:cNvGrpSpPr/>
          <p:nvPr/>
        </p:nvGrpSpPr>
        <p:grpSpPr>
          <a:xfrm>
            <a:off x="1174229" y="1275929"/>
            <a:ext cx="10464830" cy="2036209"/>
            <a:chOff x="1169233" y="1345918"/>
            <a:chExt cx="10464830" cy="203620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169233" y="2085943"/>
              <a:ext cx="9848538" cy="92939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69199" y="1345918"/>
              <a:ext cx="1664864" cy="203620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xtBox 28"/>
            <p:cNvSpPr txBox="1"/>
            <p:nvPr/>
          </p:nvSpPr>
          <p:spPr>
            <a:xfrm>
              <a:off x="1826095" y="2196695"/>
              <a:ext cx="85348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Когнитивный</a:t>
              </a:r>
              <a:r>
                <a:rPr lang="ru-RU" sz="2000" dirty="0" smtClean="0"/>
                <a:t> - включает базовую </a:t>
              </a:r>
              <a:r>
                <a:rPr lang="ru-RU" sz="2000" dirty="0"/>
                <a:t>культуру личности, профессиональные знания, умение их </a:t>
              </a:r>
              <a:r>
                <a:rPr lang="ru-RU" sz="2000" dirty="0" smtClean="0"/>
                <a:t>применять.</a:t>
              </a:r>
              <a:endParaRPr lang="ru-RU" sz="20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039590" y="3225167"/>
            <a:ext cx="853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Мотивационный</a:t>
            </a:r>
            <a:r>
              <a:rPr lang="ru-RU" sz="2000" dirty="0" smtClean="0"/>
              <a:t> -  </a:t>
            </a:r>
            <a:r>
              <a:rPr lang="ru-RU" sz="2000" dirty="0"/>
              <a:t>осознание личной и общественной значимости непрерывного </a:t>
            </a:r>
            <a:r>
              <a:rPr lang="ru-RU" sz="2000" dirty="0" smtClean="0"/>
              <a:t>образования.</a:t>
            </a:r>
            <a:endParaRPr lang="ru-RU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2039590" y="4241988"/>
            <a:ext cx="853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Организационный </a:t>
            </a:r>
            <a:r>
              <a:rPr lang="ru-RU" sz="2000" dirty="0" smtClean="0"/>
              <a:t>-</a:t>
            </a:r>
            <a:r>
              <a:rPr lang="ru-RU" sz="2000" b="1" dirty="0" smtClean="0"/>
              <a:t> </a:t>
            </a:r>
            <a:r>
              <a:rPr lang="ru-RU" sz="2000" dirty="0" smtClean="0"/>
              <a:t> </a:t>
            </a:r>
            <a:r>
              <a:rPr lang="ru-RU" sz="2000" dirty="0"/>
              <a:t>умение выбрать источники познания и формы </a:t>
            </a:r>
            <a:r>
              <a:rPr lang="ru-RU" sz="2000" dirty="0" smtClean="0"/>
              <a:t>самообразования.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302178" y="5528954"/>
            <a:ext cx="672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Нравственно-волевой</a:t>
            </a:r>
            <a:r>
              <a:rPr lang="ru-RU" sz="2000" dirty="0" smtClean="0"/>
              <a:t> - любознательность</a:t>
            </a:r>
            <a:r>
              <a:rPr lang="ru-RU" sz="2000" dirty="0"/>
              <a:t>, критичность, </a:t>
            </a:r>
            <a:r>
              <a:rPr lang="ru-RU" sz="2000" dirty="0" smtClean="0"/>
              <a:t>трудоспособность.</a:t>
            </a:r>
            <a:endParaRPr lang="ru-RU" sz="2000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471" y="2532994"/>
            <a:ext cx="1530221" cy="2260728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0979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30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374" y="625066"/>
            <a:ext cx="1141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Технология организации самообразования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47092" y="1080011"/>
            <a:ext cx="3258836" cy="5115144"/>
            <a:chOff x="747092" y="1080011"/>
            <a:chExt cx="3258836" cy="511514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71937" y="1515155"/>
              <a:ext cx="3024000" cy="4680000"/>
            </a:xfrm>
            <a:prstGeom prst="rect">
              <a:avLst/>
            </a:prstGeom>
            <a:solidFill>
              <a:srgbClr val="99CC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7092" y="1080011"/>
              <a:ext cx="1158144" cy="1596299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015338" y="2676310"/>
              <a:ext cx="2737193" cy="3416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предусматривает создание </a:t>
              </a:r>
              <a:r>
                <a:rPr lang="ru-RU" dirty="0" smtClean="0"/>
                <a:t>определенного настроя на самостоятельную </a:t>
              </a:r>
              <a:r>
                <a:rPr lang="ru-RU" dirty="0"/>
                <a:t>работу; анализ профессиональных затруднений и интересов; постановку проблемы, выбор цели работы, формулирование личной индивидуальной темы, осмысление последовательности своих действий.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36642" y="1548247"/>
              <a:ext cx="196928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I</a:t>
              </a:r>
              <a:r>
                <a:rPr lang="ru-RU" sz="2000" b="1" dirty="0" smtClean="0"/>
                <a:t> этап.</a:t>
              </a:r>
              <a:endParaRPr lang="en-US" sz="2000" b="1" dirty="0" smtClean="0"/>
            </a:p>
            <a:p>
              <a:r>
                <a:rPr lang="ru-RU" sz="2000" i="1" dirty="0" smtClean="0"/>
                <a:t>диагностический </a:t>
              </a:r>
              <a:r>
                <a:rPr lang="ru-RU" sz="2000" dirty="0" smtClean="0"/>
                <a:t> </a:t>
              </a:r>
            </a:p>
            <a:p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575610" y="1242943"/>
            <a:ext cx="3101852" cy="4952211"/>
            <a:chOff x="4575610" y="1242943"/>
            <a:chExt cx="3101852" cy="4952211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4575610" y="1515154"/>
              <a:ext cx="3024000" cy="4680000"/>
            </a:xfrm>
            <a:prstGeom prst="rect">
              <a:avLst/>
            </a:prstGeom>
            <a:solidFill>
              <a:srgbClr val="99CC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666614" y="1242943"/>
              <a:ext cx="989616" cy="1268173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/>
            <p:cNvSpPr txBox="1"/>
            <p:nvPr/>
          </p:nvSpPr>
          <p:spPr>
            <a:xfrm>
              <a:off x="4658533" y="1266887"/>
              <a:ext cx="3018929" cy="4616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b="1" dirty="0" smtClean="0"/>
            </a:p>
            <a:p>
              <a:r>
                <a:rPr lang="en-US" sz="2000" b="1" dirty="0" smtClean="0"/>
                <a:t>II</a:t>
              </a:r>
              <a:r>
                <a:rPr lang="ru-RU" sz="2000" b="1" dirty="0" smtClean="0"/>
                <a:t> этап.</a:t>
              </a:r>
              <a:endParaRPr lang="en-US" sz="2000" b="1" dirty="0" smtClean="0"/>
            </a:p>
            <a:p>
              <a:r>
                <a:rPr lang="ru-RU" sz="2000" i="1" dirty="0"/>
                <a:t>обучающий</a:t>
              </a:r>
              <a:endParaRPr lang="ru-RU" sz="2000" i="1" dirty="0" smtClean="0"/>
            </a:p>
            <a:p>
              <a:endParaRPr lang="ru-RU" dirty="0"/>
            </a:p>
            <a:p>
              <a:r>
                <a:rPr lang="ru-RU" dirty="0"/>
                <a:t>педагог знакомится с психолого-педагогической и методической литературой по выбранной проблеме образования; с передовым педагогическим опытом, наработанным коллегами в городе, регионе, стране; накопление педагогических фактов, их отбор и анализ, формирование картотеки по теме.</a:t>
              </a:r>
              <a:endParaRPr lang="ru-RU" dirty="0">
                <a:effectLst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460038" y="1479454"/>
            <a:ext cx="3348547" cy="4911950"/>
            <a:chOff x="8460038" y="1479454"/>
            <a:chExt cx="3348547" cy="491195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8460038" y="1479454"/>
              <a:ext cx="3024000" cy="4680000"/>
            </a:xfrm>
            <a:prstGeom prst="rect">
              <a:avLst/>
            </a:prstGeom>
            <a:solidFill>
              <a:srgbClr val="99CC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317467" y="4983590"/>
              <a:ext cx="1491118" cy="1407814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8608895" y="1548247"/>
              <a:ext cx="3018929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III</a:t>
              </a:r>
              <a:r>
                <a:rPr lang="ru-RU" sz="2000" b="1" dirty="0" smtClean="0"/>
                <a:t> этап.</a:t>
              </a:r>
              <a:endParaRPr lang="en-US" sz="2000" b="1" dirty="0" smtClean="0"/>
            </a:p>
            <a:p>
              <a:r>
                <a:rPr lang="ru-RU" sz="2000" i="1" dirty="0"/>
                <a:t>практический</a:t>
              </a:r>
              <a:endParaRPr lang="ru-RU" sz="2000" i="1" dirty="0" smtClean="0"/>
            </a:p>
            <a:p>
              <a:endParaRPr lang="ru-RU" dirty="0"/>
            </a:p>
            <a:p>
              <a:r>
                <a:rPr lang="ru-RU" dirty="0"/>
                <a:t>адаптация теоретического материала к конкретной ситуации (классу, предмету); апробирование на практике выбранных методов работы; мониторинг, анкетирование. Практическая работа продолжает сопровождаться изучением литературы. </a:t>
              </a:r>
              <a:endParaRPr lang="ru-RU" dirty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756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374" y="625066"/>
            <a:ext cx="11415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C0A2A"/>
                </a:solidFill>
              </a:rPr>
              <a:t>Технология организации самообразования</a:t>
            </a:r>
            <a:endParaRPr lang="ru-RU" sz="3600" b="1" dirty="0">
              <a:solidFill>
                <a:srgbClr val="5C0A2A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88374" y="1479454"/>
            <a:ext cx="5352858" cy="4722566"/>
            <a:chOff x="388374" y="1479454"/>
            <a:chExt cx="5352858" cy="472256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871936" y="1515155"/>
              <a:ext cx="4860000" cy="4680000"/>
            </a:xfrm>
            <a:prstGeom prst="rect">
              <a:avLst/>
            </a:prstGeom>
            <a:solidFill>
              <a:srgbClr val="99CC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8195" y="1616149"/>
              <a:ext cx="4763037" cy="4585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sz="2000" b="1" dirty="0" smtClean="0"/>
                <a:t>                                         </a:t>
              </a:r>
              <a:r>
                <a:rPr lang="en-US" sz="2000" b="1" dirty="0" smtClean="0"/>
                <a:t>IV</a:t>
              </a:r>
              <a:r>
                <a:rPr lang="ru-RU" sz="2000" b="1" dirty="0" smtClean="0"/>
                <a:t> этап.</a:t>
              </a:r>
              <a:endParaRPr lang="en-US" sz="2000" b="1" dirty="0" smtClean="0"/>
            </a:p>
            <a:p>
              <a:pPr algn="just"/>
              <a:r>
                <a:rPr lang="ru-RU" sz="2000" i="1" dirty="0" smtClean="0"/>
                <a:t>                                          внедрение</a:t>
              </a:r>
            </a:p>
            <a:p>
              <a:pPr algn="just"/>
              <a:endParaRPr lang="ru-RU" dirty="0" smtClean="0"/>
            </a:p>
            <a:p>
              <a:pPr algn="just"/>
              <a:endParaRPr lang="ru-RU" dirty="0"/>
            </a:p>
            <a:p>
              <a:pPr algn="just"/>
              <a:r>
                <a:rPr lang="ru-RU" dirty="0"/>
                <a:t>педагог в процессе дальнейшей работы использует собственный опыт, </a:t>
              </a:r>
              <a:r>
                <a:rPr lang="ru-RU" dirty="0" smtClean="0"/>
                <a:t>занимается </a:t>
              </a:r>
              <a:r>
                <a:rPr lang="ru-RU" dirty="0"/>
                <a:t>его распространением; созданием собственных наработок в русле выбранной темы с опорой на теоретический </a:t>
              </a:r>
              <a:r>
                <a:rPr lang="ru-RU" dirty="0" smtClean="0"/>
                <a:t>материал; </a:t>
              </a:r>
              <a:r>
                <a:rPr lang="ru-RU" dirty="0"/>
                <a:t>апробацией, коррекцией, отслеживанием результативности. Э</a:t>
              </a:r>
              <a:r>
                <a:rPr lang="ru-RU" dirty="0" smtClean="0"/>
                <a:t>тап </a:t>
              </a:r>
              <a:r>
                <a:rPr lang="ru-RU" dirty="0"/>
                <a:t>предусматривает практические выходы: </a:t>
              </a:r>
              <a:endParaRPr lang="ru-RU" dirty="0" smtClean="0"/>
            </a:p>
            <a:p>
              <a:pPr marL="285750" indent="-285750" algn="just">
                <a:buFontTx/>
                <a:buChar char="-"/>
              </a:pPr>
              <a:r>
                <a:rPr lang="ru-RU" dirty="0" smtClean="0"/>
                <a:t>отчет </a:t>
              </a:r>
              <a:r>
                <a:rPr lang="ru-RU" dirty="0"/>
                <a:t>о ходе самообразования на заседаниях методического </a:t>
              </a:r>
              <a:r>
                <a:rPr lang="ru-RU" dirty="0" smtClean="0"/>
                <a:t>объединения; </a:t>
              </a:r>
            </a:p>
            <a:p>
              <a:pPr marL="285750" indent="-285750" algn="just">
                <a:buFontTx/>
                <a:buChar char="-"/>
              </a:pPr>
              <a:r>
                <a:rPr lang="ru-RU" dirty="0" smtClean="0"/>
                <a:t>проведение </a:t>
              </a:r>
              <a:r>
                <a:rPr lang="ru-RU" dirty="0"/>
                <a:t>открытых уроков, внеклассных </a:t>
              </a:r>
              <a:r>
                <a:rPr lang="ru-RU" dirty="0" smtClean="0"/>
                <a:t>мероприятий;</a:t>
              </a:r>
            </a:p>
            <a:p>
              <a:pPr marL="285750" indent="-285750" algn="just">
                <a:buFontTx/>
                <a:buChar char="-"/>
              </a:pPr>
              <a:r>
                <a:rPr lang="ru-RU" dirty="0" smtClean="0"/>
                <a:t> </a:t>
              </a:r>
              <a:r>
                <a:rPr lang="ru-RU" dirty="0"/>
                <a:t>мастер-классы для коллег.</a:t>
              </a:r>
              <a:endParaRPr lang="ru-RU" dirty="0">
                <a:effectLst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8374" y="1479454"/>
              <a:ext cx="2207748" cy="2062310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Группа 4"/>
          <p:cNvGrpSpPr/>
          <p:nvPr/>
        </p:nvGrpSpPr>
        <p:grpSpPr>
          <a:xfrm>
            <a:off x="6698512" y="1432414"/>
            <a:ext cx="4860000" cy="4727040"/>
            <a:chOff x="6698512" y="1432414"/>
            <a:chExt cx="4860000" cy="472704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6698512" y="1479454"/>
              <a:ext cx="4860000" cy="4680000"/>
            </a:xfrm>
            <a:prstGeom prst="rect">
              <a:avLst/>
            </a:prstGeom>
            <a:solidFill>
              <a:srgbClr val="99CCFF">
                <a:alpha val="2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28120" y="1616149"/>
              <a:ext cx="4530392" cy="4062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                                             </a:t>
              </a:r>
              <a:r>
                <a:rPr lang="en-US" sz="2000" b="1" dirty="0" smtClean="0"/>
                <a:t>V</a:t>
              </a:r>
              <a:r>
                <a:rPr lang="ru-RU" sz="2000" b="1" dirty="0" smtClean="0"/>
                <a:t> этап.</a:t>
              </a:r>
              <a:endParaRPr lang="en-US" sz="2000" b="1" dirty="0" smtClean="0"/>
            </a:p>
            <a:p>
              <a:r>
                <a:rPr lang="ru-RU" sz="2000" i="1" dirty="0" smtClean="0"/>
                <a:t>                                            обобщающий  </a:t>
              </a:r>
            </a:p>
            <a:p>
              <a:r>
                <a:rPr lang="ru-RU" sz="2000" i="1" dirty="0"/>
                <a:t> </a:t>
              </a:r>
              <a:r>
                <a:rPr lang="ru-RU" sz="2000" i="1" dirty="0" smtClean="0"/>
                <a:t>                                 (</a:t>
              </a:r>
              <a:r>
                <a:rPr lang="ru-RU" sz="2000" i="1" dirty="0" err="1" smtClean="0"/>
                <a:t>итогово</a:t>
              </a:r>
              <a:r>
                <a:rPr lang="ru-RU" sz="2000" i="1" dirty="0" smtClean="0"/>
                <a:t>-контрольный)</a:t>
              </a:r>
            </a:p>
            <a:p>
              <a:endParaRPr lang="ru-RU" dirty="0" smtClean="0"/>
            </a:p>
            <a:p>
              <a:endParaRPr lang="ru-RU" dirty="0"/>
            </a:p>
            <a:p>
              <a:pPr marL="285750" indent="-285750">
                <a:buFontTx/>
                <a:buChar char="-"/>
              </a:pPr>
              <a:r>
                <a:rPr lang="ru-RU" dirty="0" smtClean="0"/>
                <a:t>педагог проводит </a:t>
              </a:r>
              <a:r>
                <a:rPr lang="ru-RU" dirty="0"/>
                <a:t>анализ своей самостоятельной методической работы по теме </a:t>
              </a:r>
              <a:r>
                <a:rPr lang="ru-RU" dirty="0" smtClean="0"/>
                <a:t>самообразования;</a:t>
              </a:r>
            </a:p>
            <a:p>
              <a:pPr marL="285750" indent="-285750">
                <a:buFontTx/>
                <a:buChar char="-"/>
              </a:pPr>
              <a:r>
                <a:rPr lang="ru-RU" dirty="0" smtClean="0"/>
                <a:t>оформляет </a:t>
              </a:r>
              <a:r>
                <a:rPr lang="ru-RU" dirty="0"/>
                <a:t>результаты, рекомендации для коллег, </a:t>
              </a:r>
              <a:endParaRPr lang="ru-RU" dirty="0" smtClean="0"/>
            </a:p>
            <a:p>
              <a:pPr marL="285750" indent="-285750">
                <a:buFontTx/>
                <a:buChar char="-"/>
              </a:pPr>
              <a:r>
                <a:rPr lang="ru-RU" dirty="0" smtClean="0"/>
                <a:t>проводит </a:t>
              </a:r>
              <a:r>
                <a:rPr lang="ru-RU" dirty="0"/>
                <a:t>мониторинг, анкетирование и презентацию материалов на заседаниях методических объединений, педагогических советов.</a:t>
              </a:r>
              <a:endParaRPr lang="ru-RU" dirty="0">
                <a:effectLst/>
              </a:endParaRPr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09603" y="1432414"/>
              <a:ext cx="1800769" cy="1711842"/>
            </a:xfrm>
            <a:prstGeom prst="rect">
              <a:avLst/>
            </a:prstGeom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79164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3286" y="2782668"/>
            <a:ext cx="8275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5C0A2A"/>
                </a:solidFill>
              </a:rPr>
              <a:t>Как же осуществляется выбор темы?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9680" y="169252"/>
            <a:ext cx="3752500" cy="651949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05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304144"/>
            <a:ext cx="12192000" cy="42096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24191" y="1499696"/>
            <a:ext cx="730267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Тема самообразования выбирается, </a:t>
            </a:r>
            <a:r>
              <a:rPr lang="ru-RU" sz="2200" b="1" dirty="0"/>
              <a:t>исходя из проблем</a:t>
            </a:r>
            <a:r>
              <a:rPr lang="ru-RU" sz="2200" dirty="0"/>
              <a:t>, которые обнаруживает учитель в процессе своей педагогической деятельности, с целью совершенствования своего профессионального уровня и решения обозначенных проблем. </a:t>
            </a:r>
          </a:p>
          <a:p>
            <a:r>
              <a:rPr lang="ru-RU" sz="2200" dirty="0"/>
              <a:t>Тема самообразования учителя может быть связана с общей методической темой общеобразовательного учреждения. Если педагог работает в экспериментальном, инновационном режиме, то и тема выбирается в соответствии с теми задачами, которые реализует данное направление деятельности образовательного учреждения. </a:t>
            </a:r>
            <a:endParaRPr lang="ru-RU" sz="2200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333" y="1912948"/>
            <a:ext cx="4207725" cy="3991421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4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3286" y="2782668"/>
            <a:ext cx="8275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5C0A2A"/>
                </a:solidFill>
              </a:rPr>
              <a:t>Как правильно формулировать тему самообразования?</a:t>
            </a:r>
            <a:endParaRPr lang="ru-RU" sz="3600" b="1" dirty="0">
              <a:solidFill>
                <a:srgbClr val="5C0A2A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9680" y="169252"/>
            <a:ext cx="3752500" cy="651949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5625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573" y="187890"/>
            <a:ext cx="10130854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6910930" y="886214"/>
            <a:ext cx="3565795" cy="4817066"/>
            <a:chOff x="6910930" y="886214"/>
            <a:chExt cx="3565795" cy="4817066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10930" y="886214"/>
              <a:ext cx="3565795" cy="48170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21359436">
              <a:off x="7140872" y="1341629"/>
              <a:ext cx="311033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осуществлять свою деятельность на высоком профессиональном уровне, обеспечивать в полном объеме реализацию преподаваемых учебных предметов, курса, дисциплины (модуля) в соответствии с утвержденной рабочей программой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34246" y="1094911"/>
            <a:ext cx="5094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Согласно </a:t>
            </a:r>
            <a:r>
              <a:rPr lang="ru-RU" sz="2200" i="1" dirty="0"/>
              <a:t>Федеральному закону «Об образовании в Российской Федерации» (</a:t>
            </a:r>
            <a:r>
              <a:rPr lang="ru-RU" sz="2200" i="1" dirty="0" err="1" smtClean="0"/>
              <a:t>Ст</a:t>
            </a:r>
            <a:r>
              <a:rPr lang="en-US" sz="2200" i="1" dirty="0" smtClean="0"/>
              <a:t>.</a:t>
            </a:r>
            <a:r>
              <a:rPr lang="ru-RU" sz="2200" i="1" dirty="0" smtClean="0"/>
              <a:t> </a:t>
            </a:r>
            <a:r>
              <a:rPr lang="ru-RU" sz="2200" i="1" dirty="0"/>
              <a:t>48</a:t>
            </a:r>
            <a:r>
              <a:rPr lang="ru-RU" sz="2200" i="1" dirty="0" smtClean="0"/>
              <a:t>.) </a:t>
            </a:r>
            <a:r>
              <a:rPr lang="ru-RU" sz="2200" b="1" dirty="0"/>
              <a:t>педагогические работники обязаны</a:t>
            </a:r>
            <a:r>
              <a:rPr lang="ru-RU" sz="2200" dirty="0"/>
              <a:t>: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425711" y="2901231"/>
            <a:ext cx="2978711" cy="2735588"/>
            <a:chOff x="4306864" y="3109928"/>
            <a:chExt cx="2978711" cy="273558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06864" y="3109928"/>
              <a:ext cx="2978711" cy="273558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433526">
              <a:off x="4816124" y="3578183"/>
              <a:ext cx="245580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систематически повышать свой профессиональный уровень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715985" y="2134899"/>
            <a:ext cx="3425910" cy="3336624"/>
            <a:chOff x="1715985" y="2134899"/>
            <a:chExt cx="3425910" cy="333662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15985" y="2134899"/>
              <a:ext cx="3425910" cy="33366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135093" y="2493505"/>
              <a:ext cx="267545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проходить аттестацию на соответствие занимаемой должности в порядке, установленном законодательством об образовании</a:t>
              </a:r>
            </a:p>
          </p:txBody>
        </p:sp>
      </p:grpSp>
      <p:pic>
        <p:nvPicPr>
          <p:cNvPr id="17" name="Рисунок 16" descr="logo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85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304144"/>
            <a:ext cx="12192000" cy="42096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8204" y="1027571"/>
            <a:ext cx="4908756" cy="5691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736" y="2347150"/>
            <a:ext cx="7285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Формулировка традиционной темы самообразования условно содержит </a:t>
            </a:r>
            <a:r>
              <a:rPr lang="ru-RU" sz="2400" b="1" dirty="0" smtClean="0"/>
              <a:t>три части</a:t>
            </a:r>
            <a:r>
              <a:rPr lang="ru-RU" sz="2400" dirty="0" smtClean="0"/>
              <a:t>: </a:t>
            </a:r>
            <a:endParaRPr lang="en-US" sz="2400" dirty="0" smtClean="0"/>
          </a:p>
          <a:p>
            <a:endParaRPr lang="ru-RU" sz="2400" dirty="0"/>
          </a:p>
          <a:p>
            <a:r>
              <a:rPr lang="ru-RU" sz="2400" i="1" dirty="0"/>
              <a:t>1 часть </a:t>
            </a:r>
            <a:r>
              <a:rPr lang="ru-RU" sz="2400" dirty="0"/>
              <a:t>– содержит </a:t>
            </a:r>
            <a:r>
              <a:rPr lang="ru-RU" sz="2400" dirty="0" smtClean="0"/>
              <a:t>проблему</a:t>
            </a:r>
            <a:r>
              <a:rPr lang="ru-RU" sz="2400" dirty="0"/>
              <a:t>, </a:t>
            </a:r>
          </a:p>
          <a:p>
            <a:r>
              <a:rPr lang="ru-RU" sz="2400" i="1" dirty="0"/>
              <a:t>2 часть </a:t>
            </a:r>
            <a:r>
              <a:rPr lang="ru-RU" sz="2400" dirty="0"/>
              <a:t>– связующее звено,</a:t>
            </a:r>
          </a:p>
          <a:p>
            <a:r>
              <a:rPr lang="ru-RU" sz="2400" i="1" dirty="0"/>
              <a:t>3 часть </a:t>
            </a:r>
            <a:r>
              <a:rPr lang="ru-RU" sz="2400" dirty="0"/>
              <a:t>– это то, что будет решать проблема</a:t>
            </a:r>
            <a:r>
              <a:rPr lang="ru-RU" sz="2400" dirty="0" smtClean="0"/>
              <a:t>.</a:t>
            </a:r>
            <a:endParaRPr lang="en-US" sz="2400" dirty="0" smtClean="0"/>
          </a:p>
        </p:txBody>
      </p:sp>
      <p:pic>
        <p:nvPicPr>
          <p:cNvPr id="8" name="Рисунок 7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77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1304144"/>
            <a:ext cx="12192000" cy="420967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4834" y="1454046"/>
            <a:ext cx="353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Темы не должны быть:</a:t>
            </a:r>
            <a:endParaRPr lang="ru-RU" sz="22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85608" y="2013944"/>
            <a:ext cx="11506721" cy="1107996"/>
            <a:chOff x="185608" y="2013944"/>
            <a:chExt cx="11506721" cy="110799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09752">
              <a:off x="185608" y="2039284"/>
              <a:ext cx="896212" cy="89621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7430" y="2013944"/>
              <a:ext cx="104248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i="1" dirty="0"/>
                <a:t>слишком общими</a:t>
              </a:r>
              <a:r>
                <a:rPr lang="ru-RU" sz="2200" dirty="0"/>
                <a:t>: «Использование инновационных технологий в обучении … (предмет)» (нельзя освоить в совершенстве одновременно все инновационные технологии; это может быть либо одна технология, либо некоторые приёмы нескольких технологий)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85609" y="3189077"/>
            <a:ext cx="11506719" cy="1107996"/>
            <a:chOff x="185609" y="3189077"/>
            <a:chExt cx="11506719" cy="110799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09752">
              <a:off x="185609" y="3220310"/>
              <a:ext cx="896212" cy="89621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7429" y="3189077"/>
              <a:ext cx="104248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i="1" dirty="0"/>
                <a:t>незавершёнными</a:t>
              </a:r>
              <a:r>
                <a:rPr lang="ru-RU" sz="2200" dirty="0"/>
                <a:t>: «Способы активизации познавательной деятельности обучающихся» (формулировка незакончена, возникают вопросы: «Для чего активизируете?», «На каком предмете?»)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85608" y="4430326"/>
            <a:ext cx="11506721" cy="896212"/>
            <a:chOff x="185608" y="4430326"/>
            <a:chExt cx="11506721" cy="89621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09752">
              <a:off x="185608" y="4430326"/>
              <a:ext cx="896212" cy="89621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67430" y="4490433"/>
              <a:ext cx="104248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i="1" dirty="0"/>
                <a:t>слишком повседневными</a:t>
              </a:r>
              <a:r>
                <a:rPr lang="ru-RU" sz="2200" dirty="0"/>
                <a:t>: «Формирование знаний, умений, навыков на уроках … (предмет)», «Активизация мыслительной деятельности на уроках</a:t>
              </a:r>
              <a:r>
                <a:rPr lang="ru-RU" sz="2200" dirty="0" smtClean="0"/>
                <a:t>»</a:t>
              </a:r>
              <a:endParaRPr lang="ru-RU" sz="2200" dirty="0"/>
            </a:p>
          </p:txBody>
        </p:sp>
      </p:grpSp>
      <p:pic>
        <p:nvPicPr>
          <p:cNvPr id="17" name="Рисунок 1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50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86" y="0"/>
            <a:ext cx="6446520" cy="68580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7482459" y="1"/>
            <a:ext cx="4709541" cy="6858000"/>
            <a:chOff x="7482459" y="1"/>
            <a:chExt cx="4709541" cy="685800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784892" y="1"/>
              <a:ext cx="4407108" cy="68580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82459" y="2293495"/>
              <a:ext cx="3362756" cy="45645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099685" y="854439"/>
              <a:ext cx="377752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b="1" dirty="0"/>
                <a:t>Задачи самообразования </a:t>
              </a:r>
              <a:r>
                <a:rPr lang="ru-RU" sz="2200" dirty="0"/>
                <a:t>– это шаги по достижению цели самообразования.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71273" y="854439"/>
            <a:ext cx="401512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Цели самообразования:</a:t>
            </a:r>
            <a:endParaRPr lang="en-US" sz="2200" dirty="0" smtClean="0"/>
          </a:p>
          <a:p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Повышение </a:t>
            </a:r>
            <a:r>
              <a:rPr lang="ru-RU" sz="2200" dirty="0"/>
              <a:t>уровня эрудиции, правовой и общей культуры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Изучение </a:t>
            </a:r>
            <a:r>
              <a:rPr lang="ru-RU" sz="2200" dirty="0"/>
              <a:t>и внедрение новых педагогических технологий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Изучение </a:t>
            </a:r>
            <a:r>
              <a:rPr lang="ru-RU" sz="2200" dirty="0"/>
              <a:t>и внедрение новых форм, методов и приемов обучения</a:t>
            </a:r>
            <a:r>
              <a:rPr lang="ru-RU" sz="2200" dirty="0" smtClean="0"/>
              <a:t>.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200" dirty="0" smtClean="0"/>
              <a:t>Совершенствование </a:t>
            </a:r>
            <a:r>
              <a:rPr lang="ru-RU" sz="2200" dirty="0"/>
              <a:t>знаний в области педагогической психологии.</a:t>
            </a:r>
            <a:endParaRPr lang="ru-RU" sz="2200" dirty="0">
              <a:effectLst/>
            </a:endParaRPr>
          </a:p>
        </p:txBody>
      </p:sp>
      <p:pic>
        <p:nvPicPr>
          <p:cNvPr id="13" name="Рисунок 12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0266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24853"/>
            <a:ext cx="12274732" cy="7420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192110">
            <a:off x="3191801" y="198541"/>
            <a:ext cx="529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Составление плана самообразования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 rot="21143491">
            <a:off x="3755315" y="724809"/>
            <a:ext cx="43771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В плане указываются</a:t>
            </a:r>
            <a:r>
              <a:rPr lang="ru-RU" sz="2200" dirty="0" smtClean="0"/>
              <a:t>:</a:t>
            </a:r>
            <a:endParaRPr lang="en-US" sz="2200" dirty="0" smtClean="0"/>
          </a:p>
          <a:p>
            <a:endParaRPr lang="ru-RU" sz="22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название темы;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цели;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задачи;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предполагаемый результат;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этапы работы;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сроки выполнения каждого этапа;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действия и мероприятия, проводимые в процессе работы над темой;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способ демонстрации результата проделанной работы;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2200" dirty="0"/>
              <a:t>форма отчета по проделанной работе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51870" y="-191179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696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49706"/>
            <a:ext cx="12192000" cy="77360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4636" y="854440"/>
            <a:ext cx="7089623" cy="22632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dirty="0">
                <a:solidFill>
                  <a:schemeClr val="tx1"/>
                </a:solidFill>
              </a:rPr>
              <a:t>По окончании работы над темой каждый педагог должен написать </a:t>
            </a:r>
            <a:r>
              <a:rPr lang="ru-RU" sz="2200" b="1" dirty="0">
                <a:solidFill>
                  <a:schemeClr val="tx1"/>
                </a:solidFill>
              </a:rPr>
              <a:t>отчёт с анализом, выводами и рекомендациями для других учителей</a:t>
            </a:r>
            <a:r>
              <a:rPr lang="ru-RU" sz="2200" dirty="0">
                <a:solidFill>
                  <a:schemeClr val="tx1"/>
                </a:solidFill>
              </a:rPr>
              <a:t>. Продолжительность реализации каждого этапа работы по теме самообразования может быть сокращена или напротив, увеличена.</a:t>
            </a:r>
            <a:endParaRPr lang="ru-RU" sz="22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458558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78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206" y="614924"/>
            <a:ext cx="1141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C0A2A"/>
                </a:solidFill>
              </a:rPr>
              <a:t>Алгоритм работы педагога над индивидуальной темой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9878" y="1634848"/>
            <a:ext cx="3348000" cy="4356000"/>
          </a:xfrm>
          <a:prstGeom prst="rect">
            <a:avLst/>
          </a:prstGeom>
          <a:solidFill>
            <a:srgbClr val="FFCCCC">
              <a:alpha val="2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914401" y="1875141"/>
            <a:ext cx="2828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Выбор темы </a:t>
            </a:r>
            <a:r>
              <a:rPr lang="ru-RU" sz="2200" dirty="0"/>
              <a:t>(проблемы) методической </a:t>
            </a:r>
            <a:r>
              <a:rPr lang="ru-RU" sz="2200" dirty="0" smtClean="0"/>
              <a:t>работы</a:t>
            </a:r>
            <a:endParaRPr lang="en-US" sz="22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4330184" y="1654432"/>
            <a:ext cx="3348000" cy="4356000"/>
          </a:xfrm>
          <a:prstGeom prst="rect">
            <a:avLst/>
          </a:prstGeom>
          <a:solidFill>
            <a:srgbClr val="FFCCCC">
              <a:alpha val="23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8179605" y="1676916"/>
            <a:ext cx="3348000" cy="4356000"/>
          </a:xfrm>
          <a:prstGeom prst="rect">
            <a:avLst/>
          </a:prstGeom>
          <a:solidFill>
            <a:srgbClr val="FFCCCC">
              <a:alpha val="2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37178" y="1261255"/>
            <a:ext cx="828000" cy="826850"/>
          </a:xfrm>
          <a:prstGeom prst="rect">
            <a:avLst/>
          </a:prstGeom>
          <a:solidFill>
            <a:srgbClr val="C0778F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1</a:t>
            </a:r>
            <a:endParaRPr lang="ru-RU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648958" y="3496145"/>
            <a:ext cx="3389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ознакомление с литературой;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ознакомление </a:t>
            </a:r>
            <a:r>
              <a:rPr lang="ru-RU" dirty="0"/>
              <a:t>с нормативно-правовыми документами;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 smtClean="0"/>
              <a:t>изучение </a:t>
            </a:r>
            <a:r>
              <a:rPr lang="ru-RU" dirty="0"/>
              <a:t>прогрессивного педагогического опыта по </a:t>
            </a:r>
            <a:r>
              <a:rPr lang="ru-RU" dirty="0" smtClean="0"/>
              <a:t>теме.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614533" y="1774945"/>
            <a:ext cx="30636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/>
              <a:t>Детальное </a:t>
            </a:r>
            <a:r>
              <a:rPr lang="ru-RU" sz="2200" b="1" dirty="0"/>
              <a:t>ознакомление с темой</a:t>
            </a:r>
            <a:r>
              <a:rPr lang="ru-RU" sz="2200" dirty="0"/>
              <a:t> (проблемой) посредством литературных источников</a:t>
            </a:r>
            <a:endParaRPr lang="en-US" sz="2200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4294352" y="1343286"/>
            <a:ext cx="828000" cy="826850"/>
          </a:xfrm>
          <a:prstGeom prst="rect">
            <a:avLst/>
          </a:prstGeom>
          <a:solidFill>
            <a:srgbClr val="C0778F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2</a:t>
            </a:r>
            <a:endParaRPr lang="ru-RU" sz="4800" dirty="0"/>
          </a:p>
        </p:txBody>
      </p:sp>
      <p:sp>
        <p:nvSpPr>
          <p:cNvPr id="22" name="TextBox 21"/>
          <p:cNvSpPr txBox="1"/>
          <p:nvPr/>
        </p:nvSpPr>
        <p:spPr>
          <a:xfrm>
            <a:off x="4451111" y="3832599"/>
            <a:ext cx="3389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составление картотеки источников;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выписки </a:t>
            </a:r>
            <a:r>
              <a:rPr lang="ru-RU" dirty="0"/>
              <a:t>из литературных </a:t>
            </a:r>
            <a:r>
              <a:rPr lang="ru-RU" dirty="0" smtClean="0"/>
              <a:t>источников.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8351506" y="1676916"/>
            <a:ext cx="325924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/>
              <a:t>Уточнение темы и разработка </a:t>
            </a:r>
            <a:r>
              <a:rPr lang="ru-RU" sz="2200" dirty="0"/>
              <a:t>предварительного варианта </a:t>
            </a:r>
            <a:r>
              <a:rPr lang="ru-RU" sz="2200" b="1" dirty="0"/>
              <a:t>плана</a:t>
            </a:r>
            <a:r>
              <a:rPr lang="ru-RU" sz="2200" dirty="0"/>
              <a:t> методической работы</a:t>
            </a:r>
            <a:endParaRPr lang="en-US" sz="2200" dirty="0" smtClean="0"/>
          </a:p>
        </p:txBody>
      </p:sp>
      <p:sp>
        <p:nvSpPr>
          <p:cNvPr id="24" name="Прямоугольник 23"/>
          <p:cNvSpPr/>
          <p:nvPr/>
        </p:nvSpPr>
        <p:spPr>
          <a:xfrm>
            <a:off x="7924347" y="1343284"/>
            <a:ext cx="828000" cy="828000"/>
          </a:xfrm>
          <a:prstGeom prst="rect">
            <a:avLst/>
          </a:prstGeom>
          <a:solidFill>
            <a:srgbClr val="C0778F"/>
          </a:solidFill>
          <a:ln>
            <a:noFill/>
          </a:ln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  <a:endParaRPr lang="ru-RU" sz="4800" dirty="0"/>
          </a:p>
        </p:txBody>
      </p:sp>
      <p:sp>
        <p:nvSpPr>
          <p:cNvPr id="25" name="TextBox 24"/>
          <p:cNvSpPr txBox="1"/>
          <p:nvPr/>
        </p:nvSpPr>
        <p:spPr>
          <a:xfrm>
            <a:off x="8257938" y="3462020"/>
            <a:ext cx="31933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/>
              <a:t>обоснование выбора темы;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выбор </a:t>
            </a:r>
            <a:r>
              <a:rPr lang="ru-RU" dirty="0"/>
              <a:t>адекватных методов и средств поисковой деятельности;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формулирование </a:t>
            </a:r>
            <a:r>
              <a:rPr lang="ru-RU" dirty="0"/>
              <a:t>цели и задач работы;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dirty="0" smtClean="0"/>
              <a:t>разработка </a:t>
            </a:r>
            <a:r>
              <a:rPr lang="ru-RU" dirty="0"/>
              <a:t>календарного плана индивидуальной </a:t>
            </a:r>
            <a:r>
              <a:rPr lang="ru-RU" dirty="0" smtClean="0"/>
              <a:t>работы.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72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0" grpId="0"/>
      <p:bldP spid="21" grpId="0" animBg="1"/>
      <p:bldP spid="23" grpId="0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206" y="614924"/>
            <a:ext cx="1141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C0A2A"/>
                </a:solidFill>
              </a:rPr>
              <a:t>Алгоритм работы педагога над индивидуальной темой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59280" y="1216216"/>
            <a:ext cx="4437089" cy="2518348"/>
            <a:chOff x="647438" y="801493"/>
            <a:chExt cx="4864248" cy="267582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074597" y="958973"/>
              <a:ext cx="4437089" cy="2518348"/>
            </a:xfrm>
            <a:prstGeom prst="rect">
              <a:avLst/>
            </a:prstGeom>
            <a:solidFill>
              <a:srgbClr val="FFCCCC">
                <a:alpha val="22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47438" y="801493"/>
              <a:ext cx="854316" cy="826850"/>
            </a:xfrm>
            <a:prstGeom prst="rect">
              <a:avLst/>
            </a:prstGeom>
            <a:solidFill>
              <a:srgbClr val="C0778F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  <a:endParaRPr lang="ru-RU" sz="4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36161" y="1601075"/>
              <a:ext cx="3870344" cy="15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b="1" dirty="0"/>
                <a:t>Выбор и разработка моделей</a:t>
              </a:r>
              <a:r>
                <a:rPr lang="ru-RU" sz="2200" dirty="0"/>
                <a:t>, инновационных технологий педагогической </a:t>
              </a:r>
              <a:r>
                <a:rPr lang="ru-RU" sz="2200" dirty="0" smtClean="0"/>
                <a:t>деятельности</a:t>
              </a:r>
              <a:endParaRPr lang="ru-RU" sz="2200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486280" y="1364428"/>
            <a:ext cx="4246093" cy="2296030"/>
            <a:chOff x="5731967" y="801493"/>
            <a:chExt cx="4761539" cy="2675828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056417" y="958973"/>
              <a:ext cx="4437089" cy="2518348"/>
            </a:xfrm>
            <a:prstGeom prst="rect">
              <a:avLst/>
            </a:prstGeom>
            <a:solidFill>
              <a:srgbClr val="FFCCCC">
                <a:alpha val="22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731967" y="801493"/>
              <a:ext cx="854316" cy="826850"/>
            </a:xfrm>
            <a:prstGeom prst="rect">
              <a:avLst/>
            </a:prstGeom>
            <a:solidFill>
              <a:srgbClr val="C0778F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/>
                <a:t>5</a:t>
              </a:r>
              <a:endParaRPr lang="ru-RU" sz="4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801035" y="1441231"/>
              <a:ext cx="34777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b="1" dirty="0"/>
                <a:t>Внедрение инноваций в практику</a:t>
              </a:r>
              <a:r>
                <a:rPr lang="ru-RU" sz="2200" dirty="0"/>
                <a:t> своей педагогической деятельности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42993" y="3716157"/>
            <a:ext cx="4575306" cy="2518348"/>
            <a:chOff x="647438" y="3815471"/>
            <a:chExt cx="5015771" cy="2748785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1074596" y="4045908"/>
              <a:ext cx="4437089" cy="2518348"/>
            </a:xfrm>
            <a:prstGeom prst="rect">
              <a:avLst/>
            </a:prstGeom>
            <a:solidFill>
              <a:srgbClr val="FFCCCC">
                <a:alpha val="21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47438" y="3815471"/>
              <a:ext cx="854316" cy="826850"/>
            </a:xfrm>
            <a:prstGeom prst="rect">
              <a:avLst/>
            </a:prstGeom>
            <a:solidFill>
              <a:srgbClr val="C0778F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/>
                <a:t>6</a:t>
              </a:r>
              <a:endParaRPr lang="ru-RU" sz="48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09982" y="4243253"/>
              <a:ext cx="4253227" cy="2317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b="1" dirty="0"/>
                <a:t>Анализ и оценка результатов </a:t>
              </a:r>
              <a:r>
                <a:rPr lang="ru-RU" sz="2200" dirty="0"/>
                <a:t>индивидуального опыта работы над методической темой (проблемой), </a:t>
              </a:r>
              <a:r>
                <a:rPr lang="ru-RU" sz="2200" b="1" dirty="0"/>
                <a:t>формулирование выводов </a:t>
              </a:r>
              <a:r>
                <a:rPr lang="ru-RU" sz="2200" dirty="0"/>
                <a:t>и </a:t>
              </a:r>
              <a:r>
                <a:rPr lang="ru-RU" sz="2200" dirty="0" smtClean="0"/>
                <a:t>предложений</a:t>
              </a:r>
              <a:endParaRPr lang="ru-RU" sz="2200" dirty="0"/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528811" y="3851942"/>
            <a:ext cx="4295132" cy="2373499"/>
            <a:chOff x="5731965" y="3815471"/>
            <a:chExt cx="4865265" cy="2597511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6056414" y="3894632"/>
              <a:ext cx="4540816" cy="2518350"/>
            </a:xfrm>
            <a:prstGeom prst="rect">
              <a:avLst/>
            </a:prstGeom>
            <a:solidFill>
              <a:srgbClr val="FFCCCC">
                <a:alpha val="20000"/>
              </a:srgb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5731965" y="3815471"/>
              <a:ext cx="854316" cy="826850"/>
            </a:xfrm>
            <a:prstGeom prst="rect">
              <a:avLst/>
            </a:prstGeom>
            <a:solidFill>
              <a:srgbClr val="C0778F"/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/>
                <a:t>7</a:t>
              </a:r>
              <a:endParaRPr lang="ru-RU" sz="4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763673" y="4437147"/>
              <a:ext cx="347771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200" dirty="0"/>
                <a:t>Литературное оформление работы, </a:t>
              </a:r>
              <a:r>
                <a:rPr lang="ru-RU" sz="2200" b="1" dirty="0" smtClean="0"/>
                <a:t>отчёт о полученных результатах</a:t>
              </a:r>
              <a:r>
                <a:rPr lang="ru-RU" sz="2200" dirty="0" smtClean="0"/>
                <a:t> перед коллегами</a:t>
              </a:r>
              <a:endParaRPr lang="ru-RU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1877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94872"/>
            <a:ext cx="12192000" cy="7225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2256" y="1678820"/>
            <a:ext cx="66256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Специфика педагогической деятельности такова, что для эффективной деятельности </a:t>
            </a:r>
            <a:r>
              <a:rPr lang="ru-RU" sz="2200" b="1" dirty="0"/>
              <a:t>учитель должен владеть знанием собственного предмета, методиками его преподавания, психологией и педагогикой, иметь общий высокий уровень культуры, знать приемы риторики, основы мониторинга, обладать большой эрудицией</a:t>
            </a:r>
            <a:r>
              <a:rPr lang="ru-RU" sz="2200" dirty="0"/>
              <a:t>. Этот перечень далеко не полон. Но без этих навыков учитель не может эффективно учить и воспитывать, быть компетентным и профессиональным. </a:t>
            </a: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191179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94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52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3575" y="1348800"/>
            <a:ext cx="671559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Основные </a:t>
            </a:r>
            <a:r>
              <a:rPr lang="ru-RU" sz="2200" b="1" dirty="0"/>
              <a:t>направления, в которых учитель должен совершенствоваться и заниматься </a:t>
            </a:r>
            <a:r>
              <a:rPr lang="ru-RU" sz="2200" b="1" dirty="0" smtClean="0"/>
              <a:t>самообразованием</a:t>
            </a:r>
            <a:r>
              <a:rPr lang="ru-RU" sz="2200" dirty="0" smtClean="0"/>
              <a:t>:</a:t>
            </a:r>
            <a:endParaRPr lang="ru-RU" sz="2200" dirty="0"/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Профессиональное направление </a:t>
            </a:r>
            <a:r>
              <a:rPr lang="en-US" sz="2200" dirty="0"/>
              <a:t>– </a:t>
            </a:r>
            <a:r>
              <a:rPr lang="ru-RU" sz="2200" dirty="0" smtClean="0"/>
              <a:t>предмет </a:t>
            </a:r>
            <a:r>
              <a:rPr lang="ru-RU" sz="2200" dirty="0"/>
              <a:t>преподавания.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Психолого-педагогическое </a:t>
            </a:r>
            <a:r>
              <a:rPr lang="ru-RU" sz="2200" dirty="0" smtClean="0"/>
              <a:t>направление</a:t>
            </a:r>
            <a:r>
              <a:rPr lang="en-US" sz="2200" dirty="0" smtClean="0"/>
              <a:t> –</a:t>
            </a:r>
            <a:r>
              <a:rPr lang="ru-RU" sz="2200" dirty="0" smtClean="0"/>
              <a:t>ориентация </a:t>
            </a:r>
            <a:r>
              <a:rPr lang="ru-RU" sz="2200" dirty="0"/>
              <a:t>на учеников, коллег и родителей.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Психологическое направление </a:t>
            </a:r>
            <a:r>
              <a:rPr lang="en-US" sz="2200" dirty="0"/>
              <a:t>– </a:t>
            </a:r>
            <a:r>
              <a:rPr lang="ru-RU" sz="2200" dirty="0" smtClean="0"/>
              <a:t>имидж</a:t>
            </a:r>
            <a:r>
              <a:rPr lang="ru-RU" sz="2200" dirty="0"/>
              <a:t>, общение, искусство влияния, лидерские качества.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Методическое направление </a:t>
            </a:r>
            <a:r>
              <a:rPr lang="en-US" sz="2200" dirty="0"/>
              <a:t>– </a:t>
            </a:r>
            <a:r>
              <a:rPr lang="ru-RU" sz="2200" dirty="0" smtClean="0"/>
              <a:t>педагогические </a:t>
            </a:r>
            <a:r>
              <a:rPr lang="ru-RU" sz="2200" dirty="0"/>
              <a:t>технологии, формы, методы и приемы обучения.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Правовое направление – нормативно-правовая база.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Эстетическое направление.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Историческое направление.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Охрана здоровья.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200" dirty="0"/>
              <a:t>Интересы и хобби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750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1304144"/>
            <a:ext cx="12192000" cy="46019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95993" y="1499694"/>
            <a:ext cx="760001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1. Тема самообразования.</a:t>
            </a:r>
          </a:p>
          <a:p>
            <a:r>
              <a:rPr lang="ru-RU" sz="2200" b="1" dirty="0"/>
              <a:t>2. Цель и задачи личностно-профессионального самообразования.</a:t>
            </a:r>
          </a:p>
          <a:p>
            <a:r>
              <a:rPr lang="ru-RU" sz="2200" b="1" dirty="0"/>
              <a:t>3. Разделы плана:</a:t>
            </a:r>
          </a:p>
          <a:p>
            <a:r>
              <a:rPr lang="ru-RU" sz="2200" dirty="0" smtClean="0"/>
              <a:t>а)</a:t>
            </a:r>
            <a:r>
              <a:rPr lang="en-US" sz="2200" dirty="0" smtClean="0"/>
              <a:t> </a:t>
            </a:r>
            <a:r>
              <a:rPr lang="ru-RU" sz="2200" dirty="0" smtClean="0"/>
              <a:t>задачи </a:t>
            </a:r>
            <a:r>
              <a:rPr lang="ru-RU" sz="2200" dirty="0"/>
              <a:t>деятельности по каждому направлению;</a:t>
            </a:r>
          </a:p>
          <a:p>
            <a:r>
              <a:rPr lang="ru-RU" sz="2200" dirty="0"/>
              <a:t>б) </a:t>
            </a:r>
            <a:r>
              <a:rPr lang="ru-RU" sz="2200" dirty="0" smtClean="0"/>
              <a:t>содержание </a:t>
            </a:r>
            <a:r>
              <a:rPr lang="ru-RU" sz="2200" dirty="0"/>
              <a:t>деятельности;</a:t>
            </a:r>
          </a:p>
          <a:p>
            <a:r>
              <a:rPr lang="ru-RU" sz="2200" dirty="0"/>
              <a:t>в) сроки реализации запланированного;</a:t>
            </a:r>
          </a:p>
          <a:p>
            <a:r>
              <a:rPr lang="ru-RU" sz="2200" dirty="0"/>
              <a:t>г) форма представления результатов работы;</a:t>
            </a:r>
          </a:p>
          <a:p>
            <a:r>
              <a:rPr lang="ru-RU" sz="2200" dirty="0"/>
              <a:t>д) итоги работы по каждому из направлений (где, кем, когда заслушиваются);</a:t>
            </a:r>
          </a:p>
          <a:p>
            <a:r>
              <a:rPr lang="ru-RU" sz="2200" dirty="0"/>
              <a:t>е) пути дальнейшей работы по направлениям.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374" y="350037"/>
            <a:ext cx="1141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C0A2A"/>
                </a:solidFill>
              </a:rPr>
              <a:t>План самообразования педагогов</a:t>
            </a:r>
            <a:endParaRPr lang="ru-RU" sz="3200" dirty="0">
              <a:solidFill>
                <a:srgbClr val="5C0A2A"/>
              </a:solidFill>
            </a:endParaRPr>
          </a:p>
          <a:p>
            <a:pPr algn="ctr"/>
            <a:r>
              <a:rPr lang="ru-RU" sz="2400" dirty="0">
                <a:solidFill>
                  <a:srgbClr val="5C0A2A"/>
                </a:solidFill>
              </a:rPr>
              <a:t>(молодые, малоопытные, «формирующиеся» педагоги</a:t>
            </a:r>
            <a:r>
              <a:rPr lang="ru-RU" sz="2400" dirty="0" smtClean="0">
                <a:solidFill>
                  <a:srgbClr val="5C0A2A"/>
                </a:solidFill>
              </a:rPr>
              <a:t>)</a:t>
            </a:r>
            <a:endParaRPr lang="ru-RU" sz="2400" dirty="0">
              <a:solidFill>
                <a:srgbClr val="5C0A2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" y="2490908"/>
            <a:ext cx="2063646" cy="183400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4427" y="3073934"/>
            <a:ext cx="3542675" cy="374402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740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791213"/>
            <a:ext cx="12192001" cy="76492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7478" y="2413417"/>
            <a:ext cx="6078351" cy="3342564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Совершенствование качества образования напрямую зависит от уровня профессионального мастерства педагогов. Одним из показателей профессиональной компетентности педагога является его </a:t>
            </a:r>
            <a:r>
              <a:rPr lang="ru-RU" sz="2400" b="1" dirty="0">
                <a:solidFill>
                  <a:schemeClr val="tx1"/>
                </a:solidFill>
              </a:rPr>
              <a:t>способность к самообразованию</a:t>
            </a:r>
            <a:r>
              <a:rPr lang="ru-RU" sz="2400" dirty="0">
                <a:solidFill>
                  <a:schemeClr val="tx1"/>
                </a:solidFill>
              </a:rPr>
              <a:t>, которое проявляется в стремлении к росту и самосовершенствованию.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791432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9220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304144"/>
            <a:ext cx="12192000" cy="46019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49" y="2490908"/>
            <a:ext cx="2063646" cy="1834003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4427" y="3073934"/>
            <a:ext cx="3542675" cy="3744025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18544" y="1432608"/>
            <a:ext cx="748009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4. Направления деятельности:</a:t>
            </a:r>
          </a:p>
          <a:p>
            <a:r>
              <a:rPr lang="ru-RU" sz="2200" dirty="0"/>
              <a:t>а) изучение литературы по теме самообразования;</a:t>
            </a:r>
          </a:p>
          <a:p>
            <a:r>
              <a:rPr lang="ru-RU" sz="2200" dirty="0"/>
              <a:t>б) ознакомление и изучение опыта работы коллег по данной теме;</a:t>
            </a:r>
          </a:p>
          <a:p>
            <a:r>
              <a:rPr lang="ru-RU" sz="2200" dirty="0"/>
              <a:t>в) проектирование педагогом деятельности по избранной теме самообразования;</a:t>
            </a:r>
          </a:p>
          <a:p>
            <a:r>
              <a:rPr lang="ru-RU" sz="2200" dirty="0"/>
              <a:t>г) разработка программно-методического, учебно-дидактического обеспечения образовательного процесса с учётом избранной темы;</a:t>
            </a:r>
          </a:p>
          <a:p>
            <a:r>
              <a:rPr lang="ru-RU" sz="2200" dirty="0"/>
              <a:t>д) формирование авторской дидактической системы;</a:t>
            </a:r>
          </a:p>
          <a:p>
            <a:r>
              <a:rPr lang="ru-RU" sz="2200" dirty="0"/>
              <a:t>е) проведение открытых учебных занятий, внеклассных мероприятий;</a:t>
            </a:r>
          </a:p>
          <a:p>
            <a:r>
              <a:rPr lang="ru-RU" sz="2200" dirty="0"/>
              <a:t>ж) самоанализ проведённой работы и её результатов.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374" y="350037"/>
            <a:ext cx="11415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C0A2A"/>
                </a:solidFill>
              </a:rPr>
              <a:t>План самообразования педагогов</a:t>
            </a:r>
            <a:endParaRPr lang="ru-RU" sz="3200" dirty="0">
              <a:solidFill>
                <a:srgbClr val="5C0A2A"/>
              </a:solidFill>
            </a:endParaRPr>
          </a:p>
          <a:p>
            <a:pPr algn="ctr"/>
            <a:r>
              <a:rPr lang="ru-RU" sz="2400" dirty="0">
                <a:solidFill>
                  <a:srgbClr val="5C0A2A"/>
                </a:solidFill>
              </a:rPr>
              <a:t>(молодые, малоопытные, «формирующиеся» педагоги</a:t>
            </a:r>
            <a:r>
              <a:rPr lang="ru-RU" sz="2400" dirty="0" smtClean="0">
                <a:solidFill>
                  <a:srgbClr val="5C0A2A"/>
                </a:solidFill>
              </a:rPr>
              <a:t>)</a:t>
            </a:r>
            <a:endParaRPr lang="ru-RU" sz="2400" dirty="0">
              <a:solidFill>
                <a:srgbClr val="5C0A2A"/>
              </a:solidFill>
            </a:endParaRPr>
          </a:p>
        </p:txBody>
      </p:sp>
      <p:pic>
        <p:nvPicPr>
          <p:cNvPr id="11" name="Рисунок 10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555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64892"/>
            <a:ext cx="12192001" cy="73013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3280" y="1004026"/>
            <a:ext cx="671559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В</a:t>
            </a:r>
            <a:r>
              <a:rPr lang="ru-RU" sz="2200" b="1" dirty="0" smtClean="0"/>
              <a:t>ариант </a:t>
            </a:r>
            <a:r>
              <a:rPr lang="ru-RU" sz="2200" b="1" dirty="0"/>
              <a:t>плана</a:t>
            </a:r>
            <a:r>
              <a:rPr lang="ru-RU" sz="2200" dirty="0"/>
              <a:t> для творчески работающих педагогов</a:t>
            </a:r>
            <a:r>
              <a:rPr lang="ru-RU" sz="2200" dirty="0" smtClean="0"/>
              <a:t>.</a:t>
            </a:r>
          </a:p>
          <a:p>
            <a:endParaRPr 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sz="2200" i="1" dirty="0" smtClean="0"/>
              <a:t>Тема </a:t>
            </a:r>
            <a:r>
              <a:rPr lang="ru-RU" sz="2200" i="1" dirty="0"/>
              <a:t>самообразования.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i="1" dirty="0" smtClean="0"/>
              <a:t>Цели </a:t>
            </a:r>
            <a:r>
              <a:rPr lang="ru-RU" sz="2200" i="1" dirty="0"/>
              <a:t>и задачи самообразования.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i="1" dirty="0" smtClean="0"/>
              <a:t>Содержание </a:t>
            </a:r>
            <a:r>
              <a:rPr lang="ru-RU" sz="2200" i="1" dirty="0"/>
              <a:t>работы.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i="1" dirty="0" smtClean="0"/>
              <a:t>Формы </a:t>
            </a:r>
            <a:r>
              <a:rPr lang="ru-RU" sz="2200" i="1" dirty="0"/>
              <a:t>работы </a:t>
            </a:r>
            <a:r>
              <a:rPr lang="ru-RU" sz="2200" dirty="0"/>
              <a:t>(приглашение в творческую лабораторию, разработка программы исследования, открытое учебное занятие, семинар, защита проекта, научно-практическая конференция, презентация и др.)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i="1" dirty="0" smtClean="0"/>
              <a:t>Методы </a:t>
            </a:r>
            <a:r>
              <a:rPr lang="ru-RU" sz="2200" i="1" dirty="0"/>
              <a:t>работы </a:t>
            </a:r>
            <a:r>
              <a:rPr lang="ru-RU" sz="2200" dirty="0"/>
              <a:t>(моделирование, анализ документов, изучение продуктов творчества, интервью, опрос, эксперимент и др.)</a:t>
            </a: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13770" y="-191179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24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44579"/>
            <a:ext cx="12192000" cy="83003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803" y="209863"/>
            <a:ext cx="76899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На основе самопознания, развития профессионально-педагогической культуры, выработки рефлексивного мышления, умения учиться происходит трансформация развития в саморегулирующую систему, преобразование устойчивого интереса личности к самообразованию в постоянную жизненную потребность в самосовершенствовании, желании учиться всю жизнь, быть успешным, что является </a:t>
            </a:r>
            <a:r>
              <a:rPr lang="ru-RU" sz="2200" b="1" dirty="0"/>
              <a:t>свидетельством достижения оптимального уровня самосовершенствования</a:t>
            </a:r>
            <a:r>
              <a:rPr lang="ru-RU" sz="2200" dirty="0"/>
              <a:t>.</a:t>
            </a:r>
          </a:p>
        </p:txBody>
      </p:sp>
      <p:pic>
        <p:nvPicPr>
          <p:cNvPr id="5" name="Рисунок 4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66675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988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77246" y="947323"/>
            <a:ext cx="8983028" cy="4963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1527" y="1012954"/>
            <a:ext cx="71887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Современный педагог – это</a:t>
            </a:r>
            <a:r>
              <a:rPr lang="ru-RU" sz="2400" b="1" dirty="0" smtClean="0"/>
              <a:t>:</a:t>
            </a:r>
          </a:p>
          <a:p>
            <a:endParaRPr lang="ru-RU" sz="2200" dirty="0"/>
          </a:p>
          <a:p>
            <a:r>
              <a:rPr lang="ru-RU" sz="2200" dirty="0" smtClean="0"/>
              <a:t>– гармонично </a:t>
            </a:r>
            <a:r>
              <a:rPr lang="ru-RU" sz="2200" dirty="0"/>
              <a:t>развитая, внутренне богатая личность, стремящаяся к духовному, профессиональному, общекультурному и физическому совершенству;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специалист</a:t>
            </a:r>
            <a:r>
              <a:rPr lang="ru-RU" sz="2200" dirty="0"/>
              <a:t>, умеющий отбирать наиболее эффективные приемы, средства, технологии, формы работы с учащимися, учитывая индивидуально-личностный подход;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умеющий </a:t>
            </a:r>
            <a:r>
              <a:rPr lang="ru-RU" sz="2200" dirty="0"/>
              <a:t>организовать образовательный процесс через разные виды учебной деятельности;</a:t>
            </a:r>
          </a:p>
          <a:p>
            <a:r>
              <a:rPr lang="ru-RU" sz="2200" dirty="0"/>
              <a:t>– </a:t>
            </a:r>
            <a:r>
              <a:rPr lang="ru-RU" sz="2200" dirty="0" smtClean="0"/>
              <a:t>обладающий </a:t>
            </a:r>
            <a:r>
              <a:rPr lang="ru-RU" sz="2200" dirty="0"/>
              <a:t>высокой степенью профессиональной компетентности, постоянно совершенствующий свои знания и умения, занимающийся самообразованием, обладающий многогранностью </a:t>
            </a:r>
            <a:r>
              <a:rPr lang="ru-RU" sz="2200" dirty="0" smtClean="0"/>
              <a:t>интересов.</a:t>
            </a:r>
            <a:endParaRPr lang="ru-RU" sz="2200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74" y="186282"/>
            <a:ext cx="2219638" cy="6578599"/>
          </a:xfrm>
          <a:prstGeom prst="rect">
            <a:avLst/>
          </a:prstGeom>
        </p:spPr>
      </p:pic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044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57930" y="1101983"/>
            <a:ext cx="8676139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0843" y="1874728"/>
            <a:ext cx="60927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Самообразование</a:t>
            </a:r>
            <a:r>
              <a:rPr lang="ru-RU" sz="2800" dirty="0"/>
              <a:t> – это потребность творческого и ответственного человека любой профессии, тем более для профессий с повышенной моральной и социальной ответственностью, каковыми являются профессии педагогической направленности. </a:t>
            </a:r>
            <a:endParaRPr lang="ru-RU" sz="2800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7805" y="898799"/>
            <a:ext cx="2484705" cy="3184104"/>
          </a:xfrm>
          <a:prstGeom prst="rect">
            <a:avLst/>
          </a:prstGeom>
          <a:effectLst>
            <a:outerShdw blurRad="190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727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3331" y="-253035"/>
            <a:ext cx="13838661" cy="8392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7993" y="2533338"/>
            <a:ext cx="2833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В качестве условий для переосмысления собственной профессиональной деятельности педагогов выступают следующие </a:t>
            </a:r>
            <a:r>
              <a:rPr lang="ru-RU" sz="2200" b="1" dirty="0"/>
              <a:t>профессиональные компетенции</a:t>
            </a:r>
            <a:r>
              <a:rPr lang="ru-RU" sz="2200" dirty="0"/>
              <a:t>: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30780" y="2353456"/>
            <a:ext cx="2713220" cy="3717560"/>
          </a:xfrm>
          <a:prstGeom prst="rect">
            <a:avLst/>
          </a:prstGeom>
          <a:solidFill>
            <a:srgbClr val="FDFD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28216" y="2428407"/>
            <a:ext cx="251834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– </a:t>
            </a:r>
            <a:r>
              <a:rPr lang="ru-RU" sz="2200" dirty="0" smtClean="0"/>
              <a:t>методическая </a:t>
            </a:r>
            <a:r>
              <a:rPr lang="ru-RU" sz="2200" dirty="0"/>
              <a:t>компетентность;</a:t>
            </a:r>
          </a:p>
          <a:p>
            <a:r>
              <a:rPr lang="en-US" sz="2200" dirty="0"/>
              <a:t>– </a:t>
            </a:r>
            <a:r>
              <a:rPr lang="ru-RU" sz="2200" dirty="0" smtClean="0"/>
              <a:t>исследовательская </a:t>
            </a:r>
            <a:r>
              <a:rPr lang="ru-RU" sz="2200" dirty="0"/>
              <a:t>компетентность; </a:t>
            </a:r>
          </a:p>
          <a:p>
            <a:r>
              <a:rPr lang="en-US" sz="2200" dirty="0"/>
              <a:t>– </a:t>
            </a:r>
            <a:r>
              <a:rPr lang="ru-RU" sz="2200" dirty="0" smtClean="0"/>
              <a:t>управленческая </a:t>
            </a:r>
            <a:r>
              <a:rPr lang="ru-RU" sz="2200" dirty="0"/>
              <a:t>компетентность; </a:t>
            </a:r>
          </a:p>
          <a:p>
            <a:r>
              <a:rPr lang="en-US" sz="2200" dirty="0"/>
              <a:t>– </a:t>
            </a:r>
            <a:r>
              <a:rPr lang="ru-RU" sz="2200" dirty="0" smtClean="0"/>
              <a:t>коммуникативная </a:t>
            </a:r>
            <a:r>
              <a:rPr lang="ru-RU" sz="2200" dirty="0"/>
              <a:t>компетентность;</a:t>
            </a:r>
          </a:p>
          <a:p>
            <a:r>
              <a:rPr lang="en-US" sz="2200" dirty="0"/>
              <a:t>– </a:t>
            </a:r>
            <a:r>
              <a:rPr lang="ru-RU" sz="2200" dirty="0" smtClean="0"/>
              <a:t>образовательная </a:t>
            </a:r>
            <a:r>
              <a:rPr lang="ru-RU" sz="2200" dirty="0"/>
              <a:t>компетентность. </a:t>
            </a:r>
          </a:p>
          <a:p>
            <a:endParaRPr lang="ru-RU" dirty="0"/>
          </a:p>
        </p:txBody>
      </p:sp>
      <p:pic>
        <p:nvPicPr>
          <p:cNvPr id="9" name="Рисунок 8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95389" y="-263368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530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94511"/>
            <a:ext cx="12192001" cy="7252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1" y="1154243"/>
            <a:ext cx="5386466" cy="235321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tx1"/>
                </a:solidFill>
              </a:rPr>
              <a:t>Организовать деятельность педагогов, направленную на развитие профессиональной компетентности, можно через </a:t>
            </a:r>
            <a:r>
              <a:rPr lang="ru-RU" sz="2400" b="1" dirty="0">
                <a:solidFill>
                  <a:schemeClr val="tx1"/>
                </a:solidFill>
              </a:rPr>
              <a:t>систему самообразования педагогов</a:t>
            </a:r>
            <a:r>
              <a:rPr lang="ru-RU" sz="2400" dirty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-407746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0589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57930" y="1182231"/>
            <a:ext cx="8676139" cy="46540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29740" y="1351508"/>
            <a:ext cx="61036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/>
              <a:t>Развитие профессиональной </a:t>
            </a:r>
            <a:r>
              <a:rPr lang="ru-RU" sz="2200" b="1" dirty="0" smtClean="0"/>
              <a:t>компетентности</a:t>
            </a:r>
            <a:r>
              <a:rPr lang="en-US" sz="2200" b="1" dirty="0" smtClean="0"/>
              <a:t> </a:t>
            </a:r>
            <a:r>
              <a:rPr lang="en-US" sz="2200" dirty="0" smtClean="0"/>
              <a:t>–</a:t>
            </a:r>
            <a:r>
              <a:rPr lang="ru-RU" sz="2200" dirty="0" smtClean="0"/>
              <a:t> </a:t>
            </a:r>
            <a:r>
              <a:rPr lang="ru-RU" sz="2200" dirty="0"/>
              <a:t>это развитие творческой индивидуальности, формирование восприимчивости к педагогическим инновациям, способностей адаптироваться в меняющейся педагогической среде. От профессионального уровня педагога напрямую зависит социально-экономическое и духовное развитие общества. Изменения, происходящие в современной системе образования, делают необходимостью повышение квалификации и профессионализма педагога, т е. его профессиональной компетентности. </a:t>
            </a:r>
            <a:endParaRPr lang="ru-RU" sz="2200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14" y="0"/>
            <a:ext cx="4572000" cy="6858000"/>
          </a:xfrm>
          <a:prstGeom prst="rect">
            <a:avLst/>
          </a:prstGeom>
        </p:spPr>
      </p:pic>
      <p:pic>
        <p:nvPicPr>
          <p:cNvPr id="7" name="Рисунок 6" descr="logo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007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48895</TotalTime>
  <Words>2075</Words>
  <Application>Microsoft Office PowerPoint</Application>
  <PresentationFormat>Произвольный</PresentationFormat>
  <Paragraphs>212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Натуральные материалы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Проектирование и разработка индивидуального образовательного маршрута – совместная деятельность педагога и обучающегося</dc:title>
  <dc:creator>NotePad.by</dc:creator>
  <cp:lastModifiedBy> </cp:lastModifiedBy>
  <cp:revision>273</cp:revision>
  <dcterms:created xsi:type="dcterms:W3CDTF">2017-07-30T21:03:05Z</dcterms:created>
  <dcterms:modified xsi:type="dcterms:W3CDTF">2018-12-28T07:20:39Z</dcterms:modified>
</cp:coreProperties>
</file>