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5"/>
  </p:notesMasterIdLst>
  <p:sldIdLst>
    <p:sldId id="256" r:id="rId2"/>
    <p:sldId id="929" r:id="rId3"/>
    <p:sldId id="930" r:id="rId4"/>
    <p:sldId id="953" r:id="rId5"/>
    <p:sldId id="894" r:id="rId6"/>
    <p:sldId id="898" r:id="rId7"/>
    <p:sldId id="932" r:id="rId8"/>
    <p:sldId id="933" r:id="rId9"/>
    <p:sldId id="896" r:id="rId10"/>
    <p:sldId id="867" r:id="rId11"/>
    <p:sldId id="935" r:id="rId12"/>
    <p:sldId id="934" r:id="rId13"/>
    <p:sldId id="936" r:id="rId14"/>
    <p:sldId id="937" r:id="rId15"/>
    <p:sldId id="938" r:id="rId16"/>
    <p:sldId id="941" r:id="rId17"/>
    <p:sldId id="939" r:id="rId18"/>
    <p:sldId id="940" r:id="rId19"/>
    <p:sldId id="843" r:id="rId20"/>
    <p:sldId id="944" r:id="rId21"/>
    <p:sldId id="942" r:id="rId22"/>
    <p:sldId id="943" r:id="rId23"/>
    <p:sldId id="891" r:id="rId24"/>
    <p:sldId id="928" r:id="rId25"/>
    <p:sldId id="945" r:id="rId26"/>
    <p:sldId id="946" r:id="rId27"/>
    <p:sldId id="947" r:id="rId28"/>
    <p:sldId id="900" r:id="rId29"/>
    <p:sldId id="948" r:id="rId30"/>
    <p:sldId id="949" r:id="rId31"/>
    <p:sldId id="950" r:id="rId32"/>
    <p:sldId id="951" r:id="rId33"/>
    <p:sldId id="95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50">
          <p15:clr>
            <a:srgbClr val="A4A3A4"/>
          </p15:clr>
        </p15:guide>
        <p15:guide id="8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9801"/>
    <a:srgbClr val="0179C0"/>
    <a:srgbClr val="8F4D11"/>
    <a:srgbClr val="EABE78"/>
    <a:srgbClr val="006600"/>
    <a:srgbClr val="D9B247"/>
    <a:srgbClr val="CC0000"/>
    <a:srgbClr val="3333FF"/>
    <a:srgbClr val="66CCFF"/>
    <a:srgbClr val="4A20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809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546" y="-96"/>
      </p:cViewPr>
      <p:guideLst>
        <p:guide orient="horz" pos="2160"/>
        <p:guide orient="horz" pos="2150"/>
        <p:guide pos="3863"/>
        <p:guide pos="3831"/>
        <p:guide pos="3840"/>
        <p:guide pos="383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75503" y="530676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C00000"/>
                </a:solidFill>
              </a:rPr>
              <a:t>Социальные аспекты развития одаренных детей: одаренный ребенок и </a:t>
            </a:r>
            <a:r>
              <a:rPr lang="ru-RU" sz="3400" b="1" dirty="0" err="1">
                <a:solidFill>
                  <a:srgbClr val="C00000"/>
                </a:solidFill>
              </a:rPr>
              <a:t>девиантное</a:t>
            </a:r>
            <a:r>
              <a:rPr lang="ru-RU" sz="3400" b="1" dirty="0">
                <a:solidFill>
                  <a:srgbClr val="C00000"/>
                </a:solidFill>
              </a:rPr>
              <a:t> поведение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56523" y="2771480"/>
            <a:ext cx="8551980" cy="3532772"/>
            <a:chOff x="1847604" y="2056541"/>
            <a:chExt cx="9673819" cy="4257138"/>
          </a:xfrm>
        </p:grpSpPr>
        <p:pic>
          <p:nvPicPr>
            <p:cNvPr id="1030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60" y="2056541"/>
              <a:ext cx="3057762" cy="188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146"/>
            <a:stretch/>
          </p:blipFill>
          <p:spPr>
            <a:xfrm>
              <a:off x="4113023" y="3408913"/>
              <a:ext cx="4710468" cy="2904766"/>
            </a:xfrm>
            <a:prstGeom prst="rect">
              <a:avLst/>
            </a:prstGeom>
          </p:spPr>
        </p:pic>
        <p:pic>
          <p:nvPicPr>
            <p:cNvPr id="1026" name="Picture 2" descr="ÐÐ°ÑÑÐ¸Ð½ÐºÐ¸ Ð¿Ð¾ Ð·Ð°Ð¿ÑÐ¾ÑÑ Ð½Ð¾ÑÐºÐ¸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223" y="3186260"/>
              <a:ext cx="2792200" cy="12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847604" y="3186260"/>
              <a:ext cx="2495875" cy="1275427"/>
              <a:chOff x="-1282045" y="3843811"/>
              <a:chExt cx="5559586" cy="2720053"/>
            </a:xfrm>
          </p:grpSpPr>
          <p:sp>
            <p:nvSpPr>
              <p:cNvPr id="15" name="Овал 2"/>
              <p:cNvSpPr/>
              <p:nvPr/>
            </p:nvSpPr>
            <p:spPr>
              <a:xfrm>
                <a:off x="2094035" y="4146565"/>
                <a:ext cx="527665" cy="760961"/>
              </a:xfrm>
              <a:custGeom>
                <a:avLst/>
                <a:gdLst>
                  <a:gd name="connsiteX0" fmla="*/ 0 w 511399"/>
                  <a:gd name="connsiteY0" fmla="*/ 419493 h 838986"/>
                  <a:gd name="connsiteX1" fmla="*/ 255700 w 511399"/>
                  <a:gd name="connsiteY1" fmla="*/ 0 h 838986"/>
                  <a:gd name="connsiteX2" fmla="*/ 511400 w 511399"/>
                  <a:gd name="connsiteY2" fmla="*/ 419493 h 838986"/>
                  <a:gd name="connsiteX3" fmla="*/ 255700 w 511399"/>
                  <a:gd name="connsiteY3" fmla="*/ 838986 h 838986"/>
                  <a:gd name="connsiteX4" fmla="*/ 0 w 511399"/>
                  <a:gd name="connsiteY4" fmla="*/ 419493 h 838986"/>
                  <a:gd name="connsiteX0" fmla="*/ 61 w 511461"/>
                  <a:gd name="connsiteY0" fmla="*/ 296945 h 716438"/>
                  <a:gd name="connsiteX1" fmla="*/ 274614 w 511461"/>
                  <a:gd name="connsiteY1" fmla="*/ 0 h 716438"/>
                  <a:gd name="connsiteX2" fmla="*/ 511461 w 511461"/>
                  <a:gd name="connsiteY2" fmla="*/ 296945 h 716438"/>
                  <a:gd name="connsiteX3" fmla="*/ 255761 w 511461"/>
                  <a:gd name="connsiteY3" fmla="*/ 716438 h 716438"/>
                  <a:gd name="connsiteX4" fmla="*/ 61 w 511461"/>
                  <a:gd name="connsiteY4" fmla="*/ 296945 h 716438"/>
                  <a:gd name="connsiteX0" fmla="*/ 61 w 511461"/>
                  <a:gd name="connsiteY0" fmla="*/ 331855 h 751348"/>
                  <a:gd name="connsiteX1" fmla="*/ 274614 w 511461"/>
                  <a:gd name="connsiteY1" fmla="*/ 34910 h 751348"/>
                  <a:gd name="connsiteX2" fmla="*/ 511461 w 511461"/>
                  <a:gd name="connsiteY2" fmla="*/ 331855 h 751348"/>
                  <a:gd name="connsiteX3" fmla="*/ 255761 w 511461"/>
                  <a:gd name="connsiteY3" fmla="*/ 751348 h 751348"/>
                  <a:gd name="connsiteX4" fmla="*/ 61 w 511461"/>
                  <a:gd name="connsiteY4" fmla="*/ 331855 h 751348"/>
                  <a:gd name="connsiteX0" fmla="*/ 61 w 511461"/>
                  <a:gd name="connsiteY0" fmla="*/ 301844 h 721337"/>
                  <a:gd name="connsiteX1" fmla="*/ 274614 w 511461"/>
                  <a:gd name="connsiteY1" fmla="*/ 4899 h 721337"/>
                  <a:gd name="connsiteX2" fmla="*/ 511461 w 511461"/>
                  <a:gd name="connsiteY2" fmla="*/ 301844 h 721337"/>
                  <a:gd name="connsiteX3" fmla="*/ 255761 w 511461"/>
                  <a:gd name="connsiteY3" fmla="*/ 721337 h 721337"/>
                  <a:gd name="connsiteX4" fmla="*/ 61 w 511461"/>
                  <a:gd name="connsiteY4" fmla="*/ 301844 h 721337"/>
                  <a:gd name="connsiteX0" fmla="*/ 41 w 473733"/>
                  <a:gd name="connsiteY0" fmla="*/ 297187 h 716977"/>
                  <a:gd name="connsiteX1" fmla="*/ 274594 w 473733"/>
                  <a:gd name="connsiteY1" fmla="*/ 242 h 716977"/>
                  <a:gd name="connsiteX2" fmla="*/ 473733 w 473733"/>
                  <a:gd name="connsiteY2" fmla="*/ 344321 h 716977"/>
                  <a:gd name="connsiteX3" fmla="*/ 255741 w 473733"/>
                  <a:gd name="connsiteY3" fmla="*/ 716680 h 716977"/>
                  <a:gd name="connsiteX4" fmla="*/ 41 w 473733"/>
                  <a:gd name="connsiteY4" fmla="*/ 297187 h 716977"/>
                  <a:gd name="connsiteX0" fmla="*/ 38 w 478017"/>
                  <a:gd name="connsiteY0" fmla="*/ 297187 h 720697"/>
                  <a:gd name="connsiteX1" fmla="*/ 274591 w 478017"/>
                  <a:gd name="connsiteY1" fmla="*/ 242 h 720697"/>
                  <a:gd name="connsiteX2" fmla="*/ 473730 w 478017"/>
                  <a:gd name="connsiteY2" fmla="*/ 344321 h 720697"/>
                  <a:gd name="connsiteX3" fmla="*/ 384682 w 478017"/>
                  <a:gd name="connsiteY3" fmla="*/ 499862 h 720697"/>
                  <a:gd name="connsiteX4" fmla="*/ 255738 w 478017"/>
                  <a:gd name="connsiteY4" fmla="*/ 716680 h 720697"/>
                  <a:gd name="connsiteX5" fmla="*/ 38 w 478017"/>
                  <a:gd name="connsiteY5" fmla="*/ 297187 h 720697"/>
                  <a:gd name="connsiteX0" fmla="*/ 7906 w 485885"/>
                  <a:gd name="connsiteY0" fmla="*/ 297144 h 716815"/>
                  <a:gd name="connsiteX1" fmla="*/ 282459 w 485885"/>
                  <a:gd name="connsiteY1" fmla="*/ 199 h 716815"/>
                  <a:gd name="connsiteX2" fmla="*/ 481598 w 485885"/>
                  <a:gd name="connsiteY2" fmla="*/ 344278 h 716815"/>
                  <a:gd name="connsiteX3" fmla="*/ 392550 w 485885"/>
                  <a:gd name="connsiteY3" fmla="*/ 499819 h 716815"/>
                  <a:gd name="connsiteX4" fmla="*/ 263606 w 485885"/>
                  <a:gd name="connsiteY4" fmla="*/ 716637 h 716815"/>
                  <a:gd name="connsiteX5" fmla="*/ 90891 w 485885"/>
                  <a:gd name="connsiteY5" fmla="*/ 462112 h 716815"/>
                  <a:gd name="connsiteX6" fmla="*/ 7906 w 485885"/>
                  <a:gd name="connsiteY6" fmla="*/ 297144 h 716815"/>
                  <a:gd name="connsiteX0" fmla="*/ 573 w 478552"/>
                  <a:gd name="connsiteY0" fmla="*/ 330375 h 750046"/>
                  <a:gd name="connsiteX1" fmla="*/ 121265 w 478552"/>
                  <a:gd name="connsiteY1" fmla="*/ 46870 h 750046"/>
                  <a:gd name="connsiteX2" fmla="*/ 275126 w 478552"/>
                  <a:gd name="connsiteY2" fmla="*/ 33430 h 750046"/>
                  <a:gd name="connsiteX3" fmla="*/ 474265 w 478552"/>
                  <a:gd name="connsiteY3" fmla="*/ 377509 h 750046"/>
                  <a:gd name="connsiteX4" fmla="*/ 385217 w 478552"/>
                  <a:gd name="connsiteY4" fmla="*/ 533050 h 750046"/>
                  <a:gd name="connsiteX5" fmla="*/ 256273 w 478552"/>
                  <a:gd name="connsiteY5" fmla="*/ 749868 h 750046"/>
                  <a:gd name="connsiteX6" fmla="*/ 83558 w 478552"/>
                  <a:gd name="connsiteY6" fmla="*/ 495343 h 750046"/>
                  <a:gd name="connsiteX7" fmla="*/ 573 w 478552"/>
                  <a:gd name="connsiteY7" fmla="*/ 330375 h 750046"/>
                  <a:gd name="connsiteX0" fmla="*/ 573 w 517176"/>
                  <a:gd name="connsiteY0" fmla="*/ 313013 h 732684"/>
                  <a:gd name="connsiteX1" fmla="*/ 121265 w 517176"/>
                  <a:gd name="connsiteY1" fmla="*/ 29508 h 732684"/>
                  <a:gd name="connsiteX2" fmla="*/ 275126 w 517176"/>
                  <a:gd name="connsiteY2" fmla="*/ 16068 h 732684"/>
                  <a:gd name="connsiteX3" fmla="*/ 507763 w 517176"/>
                  <a:gd name="connsiteY3" fmla="*/ 29508 h 732684"/>
                  <a:gd name="connsiteX4" fmla="*/ 474265 w 517176"/>
                  <a:gd name="connsiteY4" fmla="*/ 360147 h 732684"/>
                  <a:gd name="connsiteX5" fmla="*/ 385217 w 517176"/>
                  <a:gd name="connsiteY5" fmla="*/ 515688 h 732684"/>
                  <a:gd name="connsiteX6" fmla="*/ 256273 w 517176"/>
                  <a:gd name="connsiteY6" fmla="*/ 732506 h 732684"/>
                  <a:gd name="connsiteX7" fmla="*/ 83558 w 517176"/>
                  <a:gd name="connsiteY7" fmla="*/ 477981 h 732684"/>
                  <a:gd name="connsiteX8" fmla="*/ 573 w 517176"/>
                  <a:gd name="connsiteY8" fmla="*/ 313013 h 732684"/>
                  <a:gd name="connsiteX0" fmla="*/ 573 w 527665"/>
                  <a:gd name="connsiteY0" fmla="*/ 313013 h 732684"/>
                  <a:gd name="connsiteX1" fmla="*/ 121265 w 527665"/>
                  <a:gd name="connsiteY1" fmla="*/ 29508 h 732684"/>
                  <a:gd name="connsiteX2" fmla="*/ 275126 w 527665"/>
                  <a:gd name="connsiteY2" fmla="*/ 16068 h 732684"/>
                  <a:gd name="connsiteX3" fmla="*/ 507763 w 527665"/>
                  <a:gd name="connsiteY3" fmla="*/ 29508 h 732684"/>
                  <a:gd name="connsiteX4" fmla="*/ 521399 w 527665"/>
                  <a:gd name="connsiteY4" fmla="*/ 341293 h 732684"/>
                  <a:gd name="connsiteX5" fmla="*/ 385217 w 527665"/>
                  <a:gd name="connsiteY5" fmla="*/ 515688 h 732684"/>
                  <a:gd name="connsiteX6" fmla="*/ 256273 w 527665"/>
                  <a:gd name="connsiteY6" fmla="*/ 732506 h 732684"/>
                  <a:gd name="connsiteX7" fmla="*/ 83558 w 527665"/>
                  <a:gd name="connsiteY7" fmla="*/ 477981 h 732684"/>
                  <a:gd name="connsiteX8" fmla="*/ 573 w 527665"/>
                  <a:gd name="connsiteY8" fmla="*/ 313013 h 732684"/>
                  <a:gd name="connsiteX0" fmla="*/ 573 w 527665"/>
                  <a:gd name="connsiteY0" fmla="*/ 313013 h 733128"/>
                  <a:gd name="connsiteX1" fmla="*/ 121265 w 527665"/>
                  <a:gd name="connsiteY1" fmla="*/ 29508 h 733128"/>
                  <a:gd name="connsiteX2" fmla="*/ 275126 w 527665"/>
                  <a:gd name="connsiteY2" fmla="*/ 16068 h 733128"/>
                  <a:gd name="connsiteX3" fmla="*/ 507763 w 527665"/>
                  <a:gd name="connsiteY3" fmla="*/ 29508 h 733128"/>
                  <a:gd name="connsiteX4" fmla="*/ 521399 w 527665"/>
                  <a:gd name="connsiteY4" fmla="*/ 341293 h 733128"/>
                  <a:gd name="connsiteX5" fmla="*/ 394644 w 527665"/>
                  <a:gd name="connsiteY5" fmla="*/ 543968 h 733128"/>
                  <a:gd name="connsiteX6" fmla="*/ 256273 w 527665"/>
                  <a:gd name="connsiteY6" fmla="*/ 732506 h 733128"/>
                  <a:gd name="connsiteX7" fmla="*/ 83558 w 527665"/>
                  <a:gd name="connsiteY7" fmla="*/ 477981 h 733128"/>
                  <a:gd name="connsiteX8" fmla="*/ 573 w 527665"/>
                  <a:gd name="connsiteY8" fmla="*/ 313013 h 733128"/>
                  <a:gd name="connsiteX0" fmla="*/ 573 w 527665"/>
                  <a:gd name="connsiteY0" fmla="*/ 313013 h 761308"/>
                  <a:gd name="connsiteX1" fmla="*/ 121265 w 527665"/>
                  <a:gd name="connsiteY1" fmla="*/ 29508 h 761308"/>
                  <a:gd name="connsiteX2" fmla="*/ 275126 w 527665"/>
                  <a:gd name="connsiteY2" fmla="*/ 16068 h 761308"/>
                  <a:gd name="connsiteX3" fmla="*/ 507763 w 527665"/>
                  <a:gd name="connsiteY3" fmla="*/ 29508 h 761308"/>
                  <a:gd name="connsiteX4" fmla="*/ 521399 w 527665"/>
                  <a:gd name="connsiteY4" fmla="*/ 341293 h 761308"/>
                  <a:gd name="connsiteX5" fmla="*/ 394644 w 527665"/>
                  <a:gd name="connsiteY5" fmla="*/ 543968 h 761308"/>
                  <a:gd name="connsiteX6" fmla="*/ 331687 w 527665"/>
                  <a:gd name="connsiteY6" fmla="*/ 760786 h 761308"/>
                  <a:gd name="connsiteX7" fmla="*/ 83558 w 527665"/>
                  <a:gd name="connsiteY7" fmla="*/ 477981 h 761308"/>
                  <a:gd name="connsiteX8" fmla="*/ 573 w 527665"/>
                  <a:gd name="connsiteY8" fmla="*/ 313013 h 761308"/>
                  <a:gd name="connsiteX0" fmla="*/ 573 w 527665"/>
                  <a:gd name="connsiteY0" fmla="*/ 313013 h 770754"/>
                  <a:gd name="connsiteX1" fmla="*/ 121265 w 527665"/>
                  <a:gd name="connsiteY1" fmla="*/ 29508 h 770754"/>
                  <a:gd name="connsiteX2" fmla="*/ 275126 w 527665"/>
                  <a:gd name="connsiteY2" fmla="*/ 16068 h 770754"/>
                  <a:gd name="connsiteX3" fmla="*/ 507763 w 527665"/>
                  <a:gd name="connsiteY3" fmla="*/ 29508 h 770754"/>
                  <a:gd name="connsiteX4" fmla="*/ 521399 w 527665"/>
                  <a:gd name="connsiteY4" fmla="*/ 341293 h 770754"/>
                  <a:gd name="connsiteX5" fmla="*/ 394644 w 527665"/>
                  <a:gd name="connsiteY5" fmla="*/ 543968 h 770754"/>
                  <a:gd name="connsiteX6" fmla="*/ 331687 w 527665"/>
                  <a:gd name="connsiteY6" fmla="*/ 760786 h 770754"/>
                  <a:gd name="connsiteX7" fmla="*/ 130691 w 527665"/>
                  <a:gd name="connsiteY7" fmla="*/ 708238 h 770754"/>
                  <a:gd name="connsiteX8" fmla="*/ 83558 w 527665"/>
                  <a:gd name="connsiteY8" fmla="*/ 477981 h 770754"/>
                  <a:gd name="connsiteX9" fmla="*/ 573 w 527665"/>
                  <a:gd name="connsiteY9" fmla="*/ 313013 h 770754"/>
                  <a:gd name="connsiteX0" fmla="*/ 573 w 527665"/>
                  <a:gd name="connsiteY0" fmla="*/ 313013 h 760961"/>
                  <a:gd name="connsiteX1" fmla="*/ 121265 w 527665"/>
                  <a:gd name="connsiteY1" fmla="*/ 29508 h 760961"/>
                  <a:gd name="connsiteX2" fmla="*/ 275126 w 527665"/>
                  <a:gd name="connsiteY2" fmla="*/ 16068 h 760961"/>
                  <a:gd name="connsiteX3" fmla="*/ 507763 w 527665"/>
                  <a:gd name="connsiteY3" fmla="*/ 29508 h 760961"/>
                  <a:gd name="connsiteX4" fmla="*/ 521399 w 527665"/>
                  <a:gd name="connsiteY4" fmla="*/ 341293 h 760961"/>
                  <a:gd name="connsiteX5" fmla="*/ 394644 w 527665"/>
                  <a:gd name="connsiteY5" fmla="*/ 543968 h 760961"/>
                  <a:gd name="connsiteX6" fmla="*/ 432349 w 527665"/>
                  <a:gd name="connsiteY6" fmla="*/ 717665 h 760961"/>
                  <a:gd name="connsiteX7" fmla="*/ 331687 w 527665"/>
                  <a:gd name="connsiteY7" fmla="*/ 760786 h 760961"/>
                  <a:gd name="connsiteX8" fmla="*/ 130691 w 527665"/>
                  <a:gd name="connsiteY8" fmla="*/ 708238 h 760961"/>
                  <a:gd name="connsiteX9" fmla="*/ 83558 w 527665"/>
                  <a:gd name="connsiteY9" fmla="*/ 477981 h 760961"/>
                  <a:gd name="connsiteX10" fmla="*/ 573 w 527665"/>
                  <a:gd name="connsiteY10" fmla="*/ 313013 h 76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7665" h="760961">
                    <a:moveTo>
                      <a:pt x="573" y="313013"/>
                    </a:moveTo>
                    <a:cubicBezTo>
                      <a:pt x="6857" y="238268"/>
                      <a:pt x="75506" y="78999"/>
                      <a:pt x="121265" y="29508"/>
                    </a:cubicBezTo>
                    <a:cubicBezTo>
                      <a:pt x="167024" y="-19983"/>
                      <a:pt x="210710" y="16068"/>
                      <a:pt x="275126" y="16068"/>
                    </a:cubicBezTo>
                    <a:cubicBezTo>
                      <a:pt x="339542" y="16068"/>
                      <a:pt x="474573" y="-27838"/>
                      <a:pt x="507763" y="29508"/>
                    </a:cubicBezTo>
                    <a:cubicBezTo>
                      <a:pt x="540953" y="86855"/>
                      <a:pt x="522970" y="280688"/>
                      <a:pt x="521399" y="341293"/>
                    </a:cubicBezTo>
                    <a:cubicBezTo>
                      <a:pt x="519828" y="401898"/>
                      <a:pt x="418912" y="487524"/>
                      <a:pt x="394644" y="543968"/>
                    </a:cubicBezTo>
                    <a:cubicBezTo>
                      <a:pt x="370376" y="600412"/>
                      <a:pt x="442842" y="681529"/>
                      <a:pt x="432349" y="717665"/>
                    </a:cubicBezTo>
                    <a:cubicBezTo>
                      <a:pt x="421856" y="753801"/>
                      <a:pt x="381963" y="762357"/>
                      <a:pt x="331687" y="760786"/>
                    </a:cubicBezTo>
                    <a:cubicBezTo>
                      <a:pt x="281411" y="759215"/>
                      <a:pt x="172046" y="755372"/>
                      <a:pt x="130691" y="708238"/>
                    </a:cubicBezTo>
                    <a:cubicBezTo>
                      <a:pt x="89336" y="661104"/>
                      <a:pt x="116242" y="528140"/>
                      <a:pt x="83558" y="477981"/>
                    </a:cubicBezTo>
                    <a:cubicBezTo>
                      <a:pt x="40941" y="408066"/>
                      <a:pt x="-5711" y="387758"/>
                      <a:pt x="573" y="3130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Picture 4" descr="ÐÐ°ÑÑÐ¸Ð½ÐºÐ¸ Ð¿Ð¾ Ð·Ð°Ð¿ÑÐ¾ÑÑ ÑÐ°Ð¼Ð¾Ð»ÐµÑÐ¸ÐºÐ¸ Ð»ÐµÑÑÑ 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991"/>
              <a:stretch/>
            </p:blipFill>
            <p:spPr bwMode="auto">
              <a:xfrm>
                <a:off x="-1282045" y="3843811"/>
                <a:ext cx="5559586" cy="2720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Полилиния 4"/>
            <p:cNvSpPr/>
            <p:nvPr/>
          </p:nvSpPr>
          <p:spPr>
            <a:xfrm>
              <a:off x="4345759" y="4081806"/>
              <a:ext cx="556181" cy="461914"/>
            </a:xfrm>
            <a:custGeom>
              <a:avLst/>
              <a:gdLst>
                <a:gd name="connsiteX0" fmla="*/ 556181 w 556181"/>
                <a:gd name="connsiteY0" fmla="*/ 461914 h 461914"/>
                <a:gd name="connsiteX1" fmla="*/ 414779 w 556181"/>
                <a:gd name="connsiteY1" fmla="*/ 141402 h 461914"/>
                <a:gd name="connsiteX2" fmla="*/ 131975 w 556181"/>
                <a:gd name="connsiteY2" fmla="*/ 37707 h 461914"/>
                <a:gd name="connsiteX3" fmla="*/ 9427 w 556181"/>
                <a:gd name="connsiteY3" fmla="*/ 18854 h 461914"/>
                <a:gd name="connsiteX4" fmla="*/ 9427 w 556181"/>
                <a:gd name="connsiteY4" fmla="*/ 18854 h 461914"/>
                <a:gd name="connsiteX5" fmla="*/ 0 w 556181"/>
                <a:gd name="connsiteY5" fmla="*/ 0 h 46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181" h="461914">
                  <a:moveTo>
                    <a:pt x="556181" y="461914"/>
                  </a:moveTo>
                  <a:cubicBezTo>
                    <a:pt x="520830" y="337008"/>
                    <a:pt x="485480" y="212103"/>
                    <a:pt x="414779" y="141402"/>
                  </a:cubicBezTo>
                  <a:cubicBezTo>
                    <a:pt x="344078" y="70701"/>
                    <a:pt x="199534" y="58132"/>
                    <a:pt x="131975" y="37707"/>
                  </a:cubicBezTo>
                  <a:cubicBezTo>
                    <a:pt x="64416" y="17282"/>
                    <a:pt x="9427" y="18854"/>
                    <a:pt x="9427" y="18854"/>
                  </a:cubicBezTo>
                  <a:lnTo>
                    <a:pt x="9427" y="1885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3980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02004" y="2782148"/>
            <a:ext cx="582844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поступки человека выходящие за рамки социальных стереотипов;</a:t>
            </a:r>
          </a:p>
          <a:p>
            <a:pPr lvl="0"/>
            <a:endParaRPr lang="ru-RU" sz="1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новаторское поведение, играющее позитивную роль в развитии общества.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7612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Классификация </a:t>
            </a:r>
            <a:r>
              <a:rPr lang="ru-RU" sz="3400" b="1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sz="3400" b="1" dirty="0" smtClean="0">
                <a:solidFill>
                  <a:srgbClr val="C00000"/>
                </a:solidFill>
              </a:rPr>
              <a:t> поведения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400" b="1" dirty="0" smtClean="0"/>
              <a:t>(Т.А</a:t>
            </a:r>
            <a:r>
              <a:rPr lang="ru-RU" sz="2400" b="1" dirty="0"/>
              <a:t>. </a:t>
            </a:r>
            <a:r>
              <a:rPr lang="ru-RU" sz="2400" b="1" dirty="0" smtClean="0"/>
              <a:t>Донских, Ц.П</a:t>
            </a:r>
            <a:r>
              <a:rPr lang="ru-RU" sz="2400" b="1" dirty="0"/>
              <a:t>. </a:t>
            </a:r>
            <a:r>
              <a:rPr lang="ru-RU" sz="2400" b="1" dirty="0" smtClean="0"/>
              <a:t>Короленко)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84497" y="322275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Нестандартное </a:t>
            </a:r>
          </a:p>
          <a:p>
            <a:pPr algn="ctr"/>
            <a:r>
              <a:rPr lang="ru-RU" b="1" dirty="0" smtClean="0"/>
              <a:t>поведение</a:t>
            </a:r>
            <a:endParaRPr lang="ru-RU" b="1" dirty="0"/>
          </a:p>
        </p:txBody>
      </p:sp>
      <p:pic>
        <p:nvPicPr>
          <p:cNvPr id="11" name="Picture 2" descr="C:\Users\Таня\Desktop\НОЯБРЬ\Методы работы с гиперактивным ребенком\231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24" t="50000" r="40675"/>
          <a:stretch/>
        </p:blipFill>
        <p:spPr bwMode="auto">
          <a:xfrm>
            <a:off x="2963233" y="3676349"/>
            <a:ext cx="1666480" cy="24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97" t="74435" r="3751" b="678"/>
          <a:stretch/>
        </p:blipFill>
        <p:spPr bwMode="auto">
          <a:xfrm>
            <a:off x="10092273" y="5252845"/>
            <a:ext cx="909073" cy="10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95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67548" y="2777640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/>
              <a:t>П</a:t>
            </a:r>
            <a:r>
              <a:rPr lang="ru-RU" sz="2000" b="1" dirty="0" smtClean="0"/>
              <a:t>оведение, </a:t>
            </a:r>
            <a:r>
              <a:rPr lang="ru-RU" sz="2000" b="1" dirty="0"/>
              <a:t>грубо </a:t>
            </a:r>
            <a:r>
              <a:rPr lang="ru-RU" sz="2000" b="1" dirty="0" smtClean="0"/>
              <a:t>нарушающее </a:t>
            </a:r>
            <a:r>
              <a:rPr lang="ru-RU" sz="2000" b="1" dirty="0"/>
              <a:t>нормы </a:t>
            </a:r>
            <a:r>
              <a:rPr lang="ru-RU" sz="2000" b="1" dirty="0" smtClean="0"/>
              <a:t>общества</a:t>
            </a:r>
            <a:r>
              <a:rPr lang="ru-RU" sz="2000" b="1" dirty="0"/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err="1" smtClean="0"/>
              <a:t>аддиктивное</a:t>
            </a:r>
            <a:r>
              <a:rPr lang="ru-RU" sz="2000" dirty="0" smtClean="0"/>
              <a:t> </a:t>
            </a:r>
            <a:r>
              <a:rPr lang="ru-RU" sz="2000" dirty="0"/>
              <a:t>поведение – уход от реальности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использованием </a:t>
            </a:r>
            <a:r>
              <a:rPr lang="ru-RU" sz="2000" dirty="0" err="1"/>
              <a:t>психоактивных</a:t>
            </a:r>
            <a:r>
              <a:rPr lang="ru-RU" sz="2000" dirty="0"/>
              <a:t> веществ или иной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err="1" smtClean="0"/>
              <a:t>делинквентное</a:t>
            </a:r>
            <a:r>
              <a:rPr lang="ru-RU" sz="2000" dirty="0" smtClean="0"/>
              <a:t> </a:t>
            </a:r>
            <a:r>
              <a:rPr lang="ru-RU" sz="2000" dirty="0"/>
              <a:t>поведение – антисоциальное поведение, нарушение законов и прав других </a:t>
            </a:r>
            <a:r>
              <a:rPr lang="ru-RU" sz="2000" dirty="0" smtClean="0"/>
              <a:t>людей;</a:t>
            </a:r>
            <a:endParaRPr lang="ru-RU" sz="20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err="1" smtClean="0"/>
              <a:t>аутодеструктивное</a:t>
            </a:r>
            <a:r>
              <a:rPr lang="ru-RU" sz="2000" dirty="0" smtClean="0"/>
              <a:t> </a:t>
            </a:r>
            <a:r>
              <a:rPr lang="ru-RU" sz="2000" dirty="0"/>
              <a:t>поведение </a:t>
            </a:r>
            <a:r>
              <a:rPr lang="ru-RU" sz="2000" dirty="0" smtClean="0"/>
              <a:t>– суицидальное </a:t>
            </a:r>
            <a:r>
              <a:rPr lang="ru-RU" sz="2000" dirty="0"/>
              <a:t>поведение.</a:t>
            </a:r>
          </a:p>
        </p:txBody>
      </p:sp>
      <p:pic>
        <p:nvPicPr>
          <p:cNvPr id="7" name="Picture 2" descr="C:\Users\Таня\Desktop\НОЯБРЬ\Формирование культуры правового и безопасного поведения\hgfghjf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382" y="2575641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84497" y="3263694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Деструктивное </a:t>
            </a:r>
          </a:p>
          <a:p>
            <a:pPr algn="ctr"/>
            <a:r>
              <a:rPr lang="ru-RU" b="1" dirty="0" smtClean="0"/>
              <a:t>поведение</a:t>
            </a:r>
            <a:endParaRPr lang="ru-RU" b="1" dirty="0"/>
          </a:p>
        </p:txBody>
      </p:sp>
      <p:pic>
        <p:nvPicPr>
          <p:cNvPr id="9" name="Picture 2" descr="C:\Users\Таня\Desktop\НОЯБРЬ\Методы работы с гиперактивным ребенком\231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24" t="50000" r="40675"/>
          <a:stretch/>
        </p:blipFill>
        <p:spPr bwMode="auto">
          <a:xfrm>
            <a:off x="2963233" y="3676349"/>
            <a:ext cx="1666480" cy="24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97" t="74435" r="3751" b="678"/>
          <a:stretch/>
        </p:blipFill>
        <p:spPr bwMode="auto">
          <a:xfrm>
            <a:off x="10092273" y="5252845"/>
            <a:ext cx="909073" cy="10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8192" y="107612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Классификация </a:t>
            </a:r>
            <a:r>
              <a:rPr lang="ru-RU" sz="3400" b="1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sz="3400" b="1" dirty="0" smtClean="0">
                <a:solidFill>
                  <a:srgbClr val="C00000"/>
                </a:solidFill>
              </a:rPr>
              <a:t> поведения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400" b="1" dirty="0" smtClean="0"/>
              <a:t>(Т.А</a:t>
            </a:r>
            <a:r>
              <a:rPr lang="ru-RU" sz="2400" b="1" dirty="0"/>
              <a:t>. </a:t>
            </a:r>
            <a:r>
              <a:rPr lang="ru-RU" sz="2400" b="1" dirty="0" smtClean="0"/>
              <a:t>Донских, Ц.П</a:t>
            </a:r>
            <a:r>
              <a:rPr lang="ru-RU" sz="2400" b="1" dirty="0"/>
              <a:t>. </a:t>
            </a:r>
            <a:r>
              <a:rPr lang="ru-RU" sz="2400" b="1" dirty="0" smtClean="0"/>
              <a:t>Короленко)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5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51215" y="2853037"/>
            <a:ext cx="6552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не соответствует общепринятым нормам;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вызывает негативную оценку окружающих;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наносит реальный ущерб окружающим или самому человеку;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повторяется длительное время;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не является психиатрическим заболеванием;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невозможно без социальной </a:t>
            </a:r>
            <a:r>
              <a:rPr lang="ru-RU" sz="2000" dirty="0" err="1" smtClean="0"/>
              <a:t>дезадаптации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Признаки </a:t>
            </a:r>
            <a:r>
              <a:rPr lang="ru-RU" sz="3400" b="1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sz="3400" b="1" dirty="0" smtClean="0">
                <a:solidFill>
                  <a:srgbClr val="C00000"/>
                </a:solidFill>
              </a:rPr>
              <a:t> поведения</a:t>
            </a:r>
          </a:p>
        </p:txBody>
      </p:sp>
      <p:pic>
        <p:nvPicPr>
          <p:cNvPr id="13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2" t="15553" r="40136" b="16585"/>
          <a:stretch/>
        </p:blipFill>
        <p:spPr bwMode="auto">
          <a:xfrm flipH="1">
            <a:off x="1315236" y="2641163"/>
            <a:ext cx="3147579" cy="32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83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44785" y="3667982"/>
            <a:ext cx="525462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наследственные </a:t>
            </a:r>
            <a:r>
              <a:rPr lang="ru-RU" sz="2000" dirty="0" smtClean="0"/>
              <a:t>факторы;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перинатальные патологии;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возрастные кризисы;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психодинамические </a:t>
            </a:r>
            <a:r>
              <a:rPr lang="ru-RU" sz="2000" dirty="0"/>
              <a:t>особенности личности.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Причины </a:t>
            </a:r>
            <a:r>
              <a:rPr lang="ru-RU" sz="3400" b="1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sz="3400" b="1" dirty="0" smtClean="0">
                <a:solidFill>
                  <a:srgbClr val="C00000"/>
                </a:solidFill>
              </a:rPr>
              <a:t> поведения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2232" y="2825009"/>
            <a:ext cx="3780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БИОЛОГИЧЕСКИЕ     ФАКТОРЫ</a:t>
            </a:r>
            <a:endParaRPr lang="ru-RU" sz="1600" b="1" dirty="0"/>
          </a:p>
        </p:txBody>
      </p:sp>
      <p:pic>
        <p:nvPicPr>
          <p:cNvPr id="2051" name="Picture 3" descr="C:\Users\Таня\Desktop\ЯНВАРЬ\95413-OK92HQ-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384" y="3045125"/>
            <a:ext cx="2928623" cy="34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04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99846" y="3738361"/>
            <a:ext cx="432658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нарушения эмоциональной </a:t>
            </a:r>
            <a:r>
              <a:rPr lang="ru-RU" sz="2000" dirty="0" smtClean="0"/>
              <a:t>сферы;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искажение Я-концепции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нарушения </a:t>
            </a:r>
            <a:r>
              <a:rPr lang="ru-RU" sz="2000" dirty="0"/>
              <a:t>когнитивной сфере.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Причины </a:t>
            </a:r>
            <a:r>
              <a:rPr lang="ru-RU" sz="3400" b="1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sz="3400" b="1" dirty="0" smtClean="0">
                <a:solidFill>
                  <a:srgbClr val="C00000"/>
                </a:solidFill>
              </a:rPr>
              <a:t> поведения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2234" y="2776081"/>
            <a:ext cx="378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ЛИЧНОСТНЫЕ      ФАКТОРЫ</a:t>
            </a:r>
            <a:endParaRPr lang="ru-RU" sz="1600" b="1" dirty="0"/>
          </a:p>
        </p:txBody>
      </p:sp>
      <p:pic>
        <p:nvPicPr>
          <p:cNvPr id="7" name="Picture 3" descr="C:\Users\Таня\Desktop\ЯНВАРЬ\95413-OK92HQ-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384" y="3045125"/>
            <a:ext cx="2928623" cy="34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4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91405" y="3692394"/>
            <a:ext cx="494731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особенности семейного </a:t>
            </a:r>
            <a:r>
              <a:rPr lang="ru-RU" sz="2000" dirty="0" smtClean="0"/>
              <a:t>воспитания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отсутствие </a:t>
            </a:r>
            <a:r>
              <a:rPr lang="ru-RU" sz="2000" dirty="0"/>
              <a:t>средств профилактики отклоняющегося поведения в </a:t>
            </a:r>
            <a:r>
              <a:rPr lang="ru-RU" sz="2000" dirty="0" smtClean="0"/>
              <a:t>социуме;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влияние </a:t>
            </a:r>
            <a:r>
              <a:rPr lang="ru-RU" sz="2000" dirty="0"/>
              <a:t>средств массовой информации.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Причины </a:t>
            </a:r>
            <a:r>
              <a:rPr lang="ru-RU" sz="3400" b="1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sz="3400" b="1" dirty="0" smtClean="0">
                <a:solidFill>
                  <a:srgbClr val="C00000"/>
                </a:solidFill>
              </a:rPr>
              <a:t> поведения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2233" y="2754581"/>
            <a:ext cx="378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СОЦИАЛЬНЫЕ     ФАКТОРЫ</a:t>
            </a:r>
            <a:endParaRPr lang="ru-RU" sz="1600" b="1" dirty="0"/>
          </a:p>
        </p:txBody>
      </p:sp>
      <p:pic>
        <p:nvPicPr>
          <p:cNvPr id="7" name="Picture 3" descr="C:\Users\Таня\Desktop\ЯНВАРЬ\95413-OK92HQ-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384" y="3045125"/>
            <a:ext cx="2928623" cy="34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5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1302589" y="1305541"/>
            <a:ext cx="2880000" cy="900000"/>
          </a:xfrm>
          <a:prstGeom prst="accentBorderCallout1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есоответствие </a:t>
            </a:r>
            <a:br>
              <a:rPr lang="ru-RU" b="1" dirty="0" smtClean="0"/>
            </a:br>
            <a:r>
              <a:rPr lang="ru-RU" b="1" dirty="0"/>
              <a:t>ожиданиям взрослых, </a:t>
            </a:r>
            <a:r>
              <a:rPr lang="ru-RU" b="1" dirty="0" smtClean="0"/>
              <a:t>нетипичное поведение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02589" y="2368926"/>
            <a:ext cx="2889849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ложности ребенка</a:t>
            </a:r>
            <a:br>
              <a:rPr lang="ru-RU" dirty="0" smtClean="0"/>
            </a:br>
            <a:r>
              <a:rPr lang="ru-RU" dirty="0" smtClean="0"/>
              <a:t>во взаимоотношениях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302589" y="3778579"/>
            <a:ext cx="2880000" cy="900000"/>
          </a:xfrm>
          <a:prstGeom prst="accentBorderCallout1">
            <a:avLst>
              <a:gd name="adj1" fmla="val 18750"/>
              <a:gd name="adj2" fmla="val -8333"/>
              <a:gd name="adj3" fmla="val -30315"/>
              <a:gd name="adj4" fmla="val -36835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озникновение чувства вины и стыда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06569" y="4866177"/>
            <a:ext cx="288000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ащитная реакция </a:t>
            </a:r>
            <a:br>
              <a:rPr lang="ru-RU" dirty="0" smtClean="0"/>
            </a:br>
            <a:r>
              <a:rPr lang="ru-RU" dirty="0" smtClean="0"/>
              <a:t>в виде агрессии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>
            <a:stCxn id="12" idx="1"/>
            <a:endCxn id="14" idx="0"/>
          </p:cNvCxnSpPr>
          <p:nvPr/>
        </p:nvCxnSpPr>
        <p:spPr>
          <a:xfrm rot="16200000" flipH="1">
            <a:off x="2663359" y="2284770"/>
            <a:ext cx="163385" cy="4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13" idx="1"/>
            <a:endCxn id="20" idx="0"/>
          </p:cNvCxnSpPr>
          <p:nvPr/>
        </p:nvCxnSpPr>
        <p:spPr>
          <a:xfrm rot="16200000" flipH="1">
            <a:off x="2650780" y="4770388"/>
            <a:ext cx="187598" cy="3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90318" y="1291893"/>
            <a:ext cx="2880000" cy="900000"/>
          </a:xfrm>
          <a:prstGeom prst="accentBorderCallout1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высокий уровень интеллекта и эмоционального развития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4299" y="2355278"/>
            <a:ext cx="288000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сложности в общении </a:t>
            </a:r>
            <a:br>
              <a:rPr lang="ru-RU" dirty="0"/>
            </a:br>
            <a:r>
              <a:rPr lang="ru-RU" dirty="0"/>
              <a:t>со сверстниками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96687" y="3749264"/>
            <a:ext cx="2844000" cy="900000"/>
          </a:xfrm>
          <a:prstGeom prst="accentBorderCallout1">
            <a:avLst>
              <a:gd name="adj1" fmla="val 18750"/>
              <a:gd name="adj2" fmla="val -8333"/>
              <a:gd name="adj3" fmla="val -29357"/>
              <a:gd name="adj4" fmla="val -3621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обдумывание </a:t>
            </a:r>
          </a:p>
          <a:p>
            <a:pPr algn="ctr"/>
            <a:r>
              <a:rPr lang="ru-RU" b="1" dirty="0"/>
              <a:t>смысла жизни и нравственных проблем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85673" y="4866177"/>
            <a:ext cx="2880000" cy="64633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невозможность поделиться со сверстниками</a:t>
            </a:r>
            <a:endParaRPr lang="ru-RU" b="1" dirty="0"/>
          </a:p>
        </p:txBody>
      </p:sp>
      <p:cxnSp>
        <p:nvCxnSpPr>
          <p:cNvPr id="30" name="Прямая соединительная линия 29"/>
          <p:cNvCxnSpPr>
            <a:stCxn id="22" idx="1"/>
            <a:endCxn id="23" idx="0"/>
          </p:cNvCxnSpPr>
          <p:nvPr/>
        </p:nvCxnSpPr>
        <p:spPr>
          <a:xfrm rot="16200000" flipH="1">
            <a:off x="9350616" y="2271594"/>
            <a:ext cx="163385" cy="3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5" idx="1"/>
            <a:endCxn id="27" idx="0"/>
          </p:cNvCxnSpPr>
          <p:nvPr/>
        </p:nvCxnSpPr>
        <p:spPr>
          <a:xfrm rot="16200000" flipH="1">
            <a:off x="9313724" y="4754227"/>
            <a:ext cx="216913" cy="69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124136" y="1974834"/>
            <a:ext cx="1927204" cy="1927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212594" y="4124200"/>
            <a:ext cx="1836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ОДАРЕННЫЕ ДЕТИ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4" name="Picture 4" descr="C:\Users\Tanya\Desktop\Вебинар Творчество\naklejki-przedszkola-dziec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355" y="2155893"/>
            <a:ext cx="972589" cy="15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09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20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anya\Desktop\ВебинарФорум театр\slide-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07" b="8911"/>
          <a:stretch/>
        </p:blipFill>
        <p:spPr bwMode="auto">
          <a:xfrm>
            <a:off x="1320600" y="445545"/>
            <a:ext cx="9538099" cy="59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71229" y="4805007"/>
            <a:ext cx="6588000" cy="12852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84877" y="4845951"/>
            <a:ext cx="6529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Наличие </a:t>
            </a:r>
            <a:r>
              <a:rPr lang="ru-RU" dirty="0"/>
              <a:t>у ребенка выдающихся способностей в определенной сфере может сочетаться </a:t>
            </a:r>
            <a:r>
              <a:rPr lang="ru-RU" dirty="0" smtClean="0"/>
              <a:t>с </a:t>
            </a:r>
            <a:r>
              <a:rPr lang="ru-RU" dirty="0"/>
              <a:t>недоразвитием других сфер. Такой дисбаланс в развитии может также приводить к развитию девиаций в обыденной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19345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35410" y="974403"/>
            <a:ext cx="5541606" cy="501675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ПРИЧИНЫ   РЕАЛИЗАЦИИ ИНТЕЛЛЕКТУАЛЬНОГО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И  ТВОРЧЕСКОГО   ПОТЕНЦИАЛА   РЕБЕНКА </a:t>
            </a: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   ПРОТИВОЗАКОННЫХ   ФОРМАХ 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ПОВЕДЕНИЯ:</a:t>
            </a:r>
          </a:p>
          <a:p>
            <a:pPr algn="just"/>
            <a:endParaRPr lang="ru-RU" sz="1000" b="1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определенной социально-психологической дистанции одаренного человека от общества и его </a:t>
            </a:r>
            <a:r>
              <a:rPr lang="ru-RU" sz="2000" dirty="0" smtClean="0"/>
              <a:t>ценностей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уществование одаренных людей </a:t>
            </a:r>
            <a:r>
              <a:rPr lang="ru-RU" sz="2000" dirty="0"/>
              <a:t>в стороне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социума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отсутствие привязанностей </a:t>
            </a:r>
            <a:r>
              <a:rPr lang="ru-RU" sz="2000" dirty="0"/>
              <a:t>в малых социальных </a:t>
            </a:r>
            <a:r>
              <a:rPr lang="ru-RU" sz="2000" dirty="0" smtClean="0"/>
              <a:t>группах: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семья;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коллектив;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друзья. </a:t>
            </a:r>
            <a:endParaRPr lang="ru-RU" sz="2000" dirty="0"/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4098" name="Picture 2" descr="C:\Users\Таня\Desktop\ЯНВАРЬ\boy-mark-shocked_61103-76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64" y="1773538"/>
            <a:ext cx="5145206" cy="36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anya\Downloads\622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8833" y="4849279"/>
            <a:ext cx="1034357" cy="11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71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93181" y="1265592"/>
            <a:ext cx="5869400" cy="458587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ОСОБЕННОСТИ  ОДАРЕННОГО   ЧЕЛОВЕКА: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неприспособленность к повседневной, бытовой, приземленной жизни;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игнорирование реальности;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отношение к миру людей как к чему-то малозначимому, несущественному;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отсутствие участия во взаимодействии </a:t>
            </a:r>
            <a:br>
              <a:rPr lang="ru-RU" sz="2000" dirty="0" smtClean="0"/>
            </a:br>
            <a:r>
              <a:rPr lang="ru-RU" sz="2000" dirty="0" smtClean="0"/>
              <a:t>с окружением;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отрешенное принятие любого происходящего события;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высокий уровень тревожности;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возникновение сложностей в адаптации;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способность совершать проступки и правонарушения.</a:t>
            </a:r>
            <a:endParaRPr lang="ru-RU" sz="2000" dirty="0"/>
          </a:p>
        </p:txBody>
      </p:sp>
      <p:pic>
        <p:nvPicPr>
          <p:cNvPr id="5" name="Picture 2" descr="C:\Users\Таня\Desktop\НОЯБРЬ\Психолого-педагогическое сопровождение детей с ОВЗ\science-book-and-children-illustration_1308-26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459" y="1905488"/>
            <a:ext cx="3636132" cy="32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26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038315" y="568424"/>
            <a:ext cx="4733675" cy="4141966"/>
            <a:chOff x="4038315" y="568424"/>
            <a:chExt cx="4733675" cy="4141966"/>
          </a:xfrm>
        </p:grpSpPr>
        <p:pic>
          <p:nvPicPr>
            <p:cNvPr id="1026" name="Picture 2" descr="C:\Users\Таня\Desktop\ЯНВАРЬ\чыфчфы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38315" y="568424"/>
              <a:ext cx="4733675" cy="4141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80348" y="2122520"/>
              <a:ext cx="34999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Интеллектуальная </a:t>
              </a:r>
              <a:r>
                <a:rPr lang="ru-RU" b="1" dirty="0"/>
                <a:t>одаренность приносит своему обладателю и окружающим его людям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только </a:t>
              </a:r>
              <a:r>
                <a:rPr lang="ru-RU" b="1" dirty="0"/>
                <a:t>блага. </a:t>
              </a:r>
            </a:p>
          </p:txBody>
        </p:sp>
      </p:grpSp>
      <p:pic>
        <p:nvPicPr>
          <p:cNvPr id="11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1" t="58391" r="26341" b="8585"/>
          <a:stretch/>
        </p:blipFill>
        <p:spPr bwMode="auto">
          <a:xfrm>
            <a:off x="2455687" y="3082715"/>
            <a:ext cx="2546845" cy="28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anya\Desktop\Вебинар Творчество\855037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1582" y="4687311"/>
            <a:ext cx="1325972" cy="12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8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0374" y="2022519"/>
            <a:ext cx="2268000" cy="707886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 нестандартное </a:t>
            </a:r>
          </a:p>
          <a:p>
            <a:pPr algn="ctr"/>
            <a:r>
              <a:rPr lang="ru-RU" sz="2000" dirty="0" smtClean="0"/>
              <a:t>мышление 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75554" y="2591477"/>
            <a:ext cx="2412000" cy="83099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СОВЕРШЕНИЕ </a:t>
            </a:r>
          </a:p>
          <a:p>
            <a:pPr algn="ctr"/>
            <a:r>
              <a:rPr lang="ru-RU" sz="1600" b="1" dirty="0" smtClean="0"/>
              <a:t>ПРЕСТУПЛЕНИЙ   И ПРАВОНАРУШЕНИЙ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50374" y="3381059"/>
            <a:ext cx="2268000" cy="72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создание </a:t>
            </a:r>
            <a:br>
              <a:rPr lang="ru-RU" sz="2000" dirty="0" smtClean="0"/>
            </a:br>
            <a:r>
              <a:rPr lang="ru-RU" sz="2000" dirty="0" smtClean="0"/>
              <a:t>нового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7841" y="3754713"/>
            <a:ext cx="1944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ОДАРЕННЫЕ ЛЮДИ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3288" y="2653033"/>
            <a:ext cx="2268000" cy="707886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err="1"/>
              <a:t>н</a:t>
            </a:r>
            <a:r>
              <a:rPr lang="ru-RU" sz="2000" dirty="0" err="1" smtClean="0"/>
              <a:t>епризнанность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обществом</a:t>
            </a:r>
            <a:endParaRPr lang="ru-RU" sz="2000" b="1" dirty="0"/>
          </a:p>
        </p:txBody>
      </p:sp>
      <p:pic>
        <p:nvPicPr>
          <p:cNvPr id="13" name="Picture 2" descr="C:\Users\Таня\Desktop\НОЯБРЬ\Гендерная компетенстность педагога - в работе\men-versus-women-infographic-template_1262-70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7" t="13335" r="74608" b="42440"/>
          <a:stretch/>
        </p:blipFill>
        <p:spPr bwMode="auto">
          <a:xfrm>
            <a:off x="8397566" y="1935964"/>
            <a:ext cx="955975" cy="8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СЕНТЯБРЬ\Гражданское образование\business-people-teamwork_27170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714" y="3933133"/>
            <a:ext cx="3289148" cy="18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046719" y="1680753"/>
            <a:ext cx="1927204" cy="1927204"/>
            <a:chOff x="1046719" y="1680753"/>
            <a:chExt cx="1927204" cy="1927204"/>
          </a:xfrm>
        </p:grpSpPr>
        <p:sp>
          <p:nvSpPr>
            <p:cNvPr id="17" name="Овал 16"/>
            <p:cNvSpPr/>
            <p:nvPr/>
          </p:nvSpPr>
          <p:spPr>
            <a:xfrm>
              <a:off x="1046719" y="1680753"/>
              <a:ext cx="1927204" cy="19272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E:\++++05 05 РАБОЧИЙ СТОЛ\ПРЕЗЕНТАЦИИ МИНСК\Вебинар Творчество\kids-musi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42" y="2029998"/>
              <a:ext cx="1450158" cy="11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6242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038315" y="568424"/>
            <a:ext cx="4733675" cy="4141966"/>
            <a:chOff x="4038315" y="568424"/>
            <a:chExt cx="4733675" cy="4141966"/>
          </a:xfrm>
        </p:grpSpPr>
        <p:pic>
          <p:nvPicPr>
            <p:cNvPr id="15" name="Picture 2" descr="C:\Users\Таня\Desktop\ЯНВАРЬ\чыфчфы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38315" y="568424"/>
              <a:ext cx="4733675" cy="4141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25756" y="2000583"/>
              <a:ext cx="36993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В некоторых случаях преступники оказываются </a:t>
              </a:r>
              <a:r>
                <a:rPr lang="ru-RU" b="1" dirty="0"/>
                <a:t>настолько интеллектуально одаренными, что </a:t>
              </a:r>
              <a:r>
                <a:rPr lang="ru-RU" b="1" dirty="0" smtClean="0"/>
                <a:t>совершают преступления</a:t>
              </a:r>
              <a:r>
                <a:rPr lang="ru-RU" b="1" dirty="0"/>
                <a:t>, которые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не удается раскрыть.</a:t>
              </a:r>
              <a:endParaRPr lang="ru-RU" b="1" dirty="0"/>
            </a:p>
          </p:txBody>
        </p:sp>
      </p:grpSp>
      <p:pic>
        <p:nvPicPr>
          <p:cNvPr id="7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1" t="58391" r="26341" b="8585"/>
          <a:stretch/>
        </p:blipFill>
        <p:spPr bwMode="auto">
          <a:xfrm>
            <a:off x="2455687" y="3082715"/>
            <a:ext cx="2546845" cy="28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anya\Desktop\Вебинар Творчество\855037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1582" y="4687311"/>
            <a:ext cx="1325972" cy="12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0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anya\Desktop\Вебинар Творчество\Child-Safety-Lessons-7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75" b="5989"/>
          <a:stretch>
            <a:fillRect/>
          </a:stretch>
        </p:blipFill>
        <p:spPr bwMode="auto">
          <a:xfrm>
            <a:off x="1078302" y="526580"/>
            <a:ext cx="10222301" cy="58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26504" y="4534109"/>
            <a:ext cx="6588000" cy="18408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15323" y="4558527"/>
            <a:ext cx="65296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Если </a:t>
            </a:r>
            <a:r>
              <a:rPr lang="ru-RU" dirty="0"/>
              <a:t>педагог или родитель имеет дело с ребенком, которого можно отнести к категории «трудных», то стоит сделать определенное допущение на то, что ребенок обладает выдающимися способностями в какой-либо сфере деятельности. </a:t>
            </a:r>
            <a:r>
              <a:rPr lang="ru-RU" dirty="0" smtClean="0"/>
              <a:t>Тот </a:t>
            </a:r>
            <a:r>
              <a:rPr lang="ru-RU" dirty="0"/>
              <a:t>или иной вид одаренности есть у каждого человека, а ее отсутствие – результат неверного воспитания и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41826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362" y="1337045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Формирование личности ребенка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pic>
        <p:nvPicPr>
          <p:cNvPr id="19" name="Picture 2" descr="C:\Users\Таня\Desktop\ОКТЯБРЬ\Творческие способности\happy-children-collection_23-214753280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8A0"/>
              </a:clrFrom>
              <a:clrTo>
                <a:srgbClr val="FFF8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7" t="16845" r="65746" b="44391"/>
          <a:stretch/>
        </p:blipFill>
        <p:spPr bwMode="auto">
          <a:xfrm>
            <a:off x="9444796" y="3942272"/>
            <a:ext cx="918444" cy="14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Таня\Desktop\ОКТЯБРЬ\Творческие способности\happy-children-collection_23-214753280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8A0"/>
              </a:clrFrom>
              <a:clrTo>
                <a:srgbClr val="FFF8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63" t="55495" r="33855" b="13801"/>
          <a:stretch/>
        </p:blipFill>
        <p:spPr bwMode="auto">
          <a:xfrm>
            <a:off x="10019842" y="2648310"/>
            <a:ext cx="1318637" cy="13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90252" y="2764390"/>
            <a:ext cx="2268000" cy="54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 ВЗРОСЛЫЕ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06291" y="2683877"/>
            <a:ext cx="2268000" cy="646331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усвоение детьми примеров и образцов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40865" y="2727010"/>
            <a:ext cx="2268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/>
              <a:t>развитие лучших  качеств личности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89747" y="4207878"/>
            <a:ext cx="2714637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/>
              <a:t>подавляют имеющийся  природный потенциал</a:t>
            </a:r>
            <a:endParaRPr lang="ru-RU" b="1" dirty="0"/>
          </a:p>
        </p:txBody>
      </p:sp>
      <p:pic>
        <p:nvPicPr>
          <p:cNvPr id="11266" name="Picture 2" descr="ÐÐ°ÑÑÐ¸Ð½ÐºÐ¸ Ð¿Ð¾ Ð·Ð°Ð¿ÑÐ¾ÑÑ Ð²Ð·ÑÐ¾ÑÐ»ÑÐ¹ ÑÐµÐ»Ð¾Ð²ÐµÐº Ð¼ÑÐ»ÑÑ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FF6"/>
              </a:clrFrom>
              <a:clrTo>
                <a:srgbClr val="F5FFF6">
                  <a:alpha val="0"/>
                </a:srgbClr>
              </a:clrTo>
            </a:clrChange>
          </a:blip>
          <a:srcRect b="7662"/>
          <a:stretch>
            <a:fillRect/>
          </a:stretch>
        </p:blipFill>
        <p:spPr bwMode="auto">
          <a:xfrm>
            <a:off x="1854679" y="3336186"/>
            <a:ext cx="3150737" cy="2909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467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НОЯБРЬ\6 угольное обучение\dsvcds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974" y="2830335"/>
            <a:ext cx="4238651" cy="38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9362" y="1377471"/>
            <a:ext cx="6885329" cy="406265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РЕКОМЕНДАЦИИ  ПЕДАГОГАМ 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ПО  ПРОФИЛАКТИКЕ  ДЕВИАНТНОГО  ПОВЕДЕНИЯ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У  ОДАРЕННОГО  РЕБЕНКА</a:t>
            </a:r>
            <a:r>
              <a:rPr lang="ru-RU" sz="1600" b="1" dirty="0">
                <a:solidFill>
                  <a:srgbClr val="C00000"/>
                </a:solidFill>
              </a:rPr>
              <a:t>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en-US" sz="1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ачинать работу </a:t>
            </a:r>
            <a:r>
              <a:rPr lang="ru-RU" sz="2000" dirty="0"/>
              <a:t>по профилактике </a:t>
            </a:r>
            <a:r>
              <a:rPr lang="ru-RU" sz="2000" dirty="0" err="1"/>
              <a:t>девиантного</a:t>
            </a:r>
            <a:r>
              <a:rPr lang="ru-RU" sz="2000" dirty="0"/>
              <a:t> поведения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консультации психолога, который поможет правильно оценить личностные особенности ребенка и специфику его </a:t>
            </a:r>
            <a:r>
              <a:rPr lang="ru-RU" sz="2000" dirty="0" smtClean="0"/>
              <a:t>самооценки;</a:t>
            </a:r>
            <a:endParaRPr lang="ru-RU" sz="2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выбрать </a:t>
            </a:r>
            <a:r>
              <a:rPr lang="ru-RU" sz="2000" dirty="0"/>
              <a:t>верную тактику взаимодействия с одаренным </a:t>
            </a:r>
            <a:r>
              <a:rPr lang="ru-RU" sz="2000" dirty="0" smtClean="0"/>
              <a:t>ребенком;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не фиксировать </a:t>
            </a:r>
            <a:r>
              <a:rPr lang="ru-RU" sz="2000" dirty="0"/>
              <a:t>внимание на неудачах </a:t>
            </a:r>
            <a:r>
              <a:rPr lang="ru-RU" sz="2000" dirty="0" smtClean="0"/>
              <a:t>ребенка, </a:t>
            </a:r>
            <a:r>
              <a:rPr lang="ru-RU" sz="2000" dirty="0"/>
              <a:t>искать </a:t>
            </a:r>
            <a:r>
              <a:rPr lang="ru-RU" sz="2000" dirty="0" smtClean="0"/>
              <a:t>причину </a:t>
            </a:r>
            <a:r>
              <a:rPr lang="ru-RU" sz="2000" dirty="0"/>
              <a:t>неудачи </a:t>
            </a:r>
            <a:r>
              <a:rPr lang="ru-RU" sz="2000" dirty="0" smtClean="0"/>
              <a:t>во </a:t>
            </a:r>
            <a:r>
              <a:rPr lang="ru-RU" sz="2000" dirty="0"/>
              <a:t>внешних факторах </a:t>
            </a:r>
            <a:r>
              <a:rPr lang="ru-RU" sz="2000" dirty="0" smtClean="0"/>
              <a:t>(ребенок не </a:t>
            </a:r>
            <a:r>
              <a:rPr lang="ru-RU" sz="2000" dirty="0"/>
              <a:t>справился, потому что устал), а причину успеха </a:t>
            </a:r>
            <a:r>
              <a:rPr lang="ru-RU" sz="2000" dirty="0" smtClean="0"/>
              <a:t>видеть </a:t>
            </a:r>
            <a:r>
              <a:rPr lang="ru-RU" sz="2000" dirty="0"/>
              <a:t>в самом ребенке (старался, приложил много усилий).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4007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НОЯБРЬ\6 угольное обучение\dsvcds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974" y="2830335"/>
            <a:ext cx="4238651" cy="38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0736" y="975367"/>
            <a:ext cx="6885329" cy="498598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РЕКОМЕНДАЦИИ  ПЕДАГОГАМ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ПО  ПРОФИЛАКТИКЕ  ДЕВИАНТНОГО  ПОВЕДЕНИЯ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  ОДАРЕННОГО  РЕБЕНКА:</a:t>
            </a:r>
          </a:p>
          <a:p>
            <a:pPr algn="ctr"/>
            <a:endParaRPr lang="en-US" sz="1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тараться </a:t>
            </a:r>
            <a:r>
              <a:rPr lang="ru-RU" sz="2000" dirty="0"/>
              <a:t>преодолеть изоляцию одаренного ребенка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классном </a:t>
            </a:r>
            <a:r>
              <a:rPr lang="ru-RU" sz="2000" dirty="0" smtClean="0"/>
              <a:t>коллективе:</a:t>
            </a:r>
            <a:endParaRPr lang="ru-RU" sz="2000" dirty="0"/>
          </a:p>
          <a:p>
            <a:pPr marL="342900" lvl="0" indent="-342900" algn="just">
              <a:buFontTx/>
              <a:buChar char="-"/>
            </a:pPr>
            <a:r>
              <a:rPr lang="ru-RU" sz="2000" dirty="0" smtClean="0"/>
              <a:t>научить определенным </a:t>
            </a:r>
            <a:r>
              <a:rPr lang="ru-RU" sz="2000" dirty="0"/>
              <a:t>правилам поведения в коллективе </a:t>
            </a:r>
            <a:r>
              <a:rPr lang="ru-RU" sz="2000" dirty="0" smtClean="0"/>
              <a:t>детей;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smtClean="0"/>
              <a:t>научить </a:t>
            </a:r>
            <a:r>
              <a:rPr lang="ru-RU" sz="2000" dirty="0"/>
              <a:t>промолчать, даже если ребенок знает верный ответ, но его не </a:t>
            </a:r>
            <a:r>
              <a:rPr lang="ru-RU" sz="2000" dirty="0" smtClean="0"/>
              <a:t>спрашивали</a:t>
            </a:r>
            <a:r>
              <a:rPr lang="ru-RU" sz="2000" dirty="0"/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smtClean="0"/>
              <a:t>проводить индивидуальные беседы;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не относиться </a:t>
            </a:r>
            <a:r>
              <a:rPr lang="ru-RU" sz="2000" dirty="0"/>
              <a:t>к одаренному ребенку с определенным предубеждением и не </a:t>
            </a:r>
            <a:r>
              <a:rPr lang="ru-RU" sz="2000" dirty="0" smtClean="0"/>
              <a:t>ждать слишком многого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понимать</a:t>
            </a:r>
            <a:r>
              <a:rPr lang="ru-RU" sz="2000" dirty="0"/>
              <a:t>, что у </a:t>
            </a:r>
            <a:r>
              <a:rPr lang="ru-RU" sz="2000" dirty="0" smtClean="0"/>
              <a:t>одаренных детей </a:t>
            </a:r>
            <a:r>
              <a:rPr lang="ru-RU" sz="2000" dirty="0"/>
              <a:t>есть не только выдающиеся способности в определенной области, но и такие психические способности, которые недостаточно развиты.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71715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НОЯБРЬ\6 угольное обучение\dsvcdsc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974" y="2830335"/>
            <a:ext cx="4238651" cy="38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59231" y="1305597"/>
            <a:ext cx="6885329" cy="437042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РЕКОМЕНДАЦИИ  ПЕДАГОГАМ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ПО  ПРОФИЛАКТИКЕ  ДЕВИАНТНОГО  ПОВЕДЕНИЯ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  ОДАРЕННОГО  РЕБЕНКА:</a:t>
            </a:r>
          </a:p>
          <a:p>
            <a:pPr algn="ctr"/>
            <a:endParaRPr lang="en-US" sz="1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быть </a:t>
            </a:r>
            <a:r>
              <a:rPr lang="ru-RU" sz="2000" dirty="0" smtClean="0"/>
              <a:t>готовым </a:t>
            </a:r>
            <a:r>
              <a:rPr lang="ru-RU" sz="2000" dirty="0"/>
              <a:t>к тому, что одаренный ребенок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обязательно будет ярким, активным и </a:t>
            </a:r>
            <a:r>
              <a:rPr lang="ru-RU" sz="2000" dirty="0" smtClean="0"/>
              <a:t>успешным;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быть </a:t>
            </a:r>
            <a:r>
              <a:rPr lang="ru-RU" sz="2000" dirty="0"/>
              <a:t>гибким, готовым менять стратегии своего поведения, подстраиваясь под потребности </a:t>
            </a:r>
            <a:r>
              <a:rPr lang="ru-RU" sz="2000" dirty="0" smtClean="0"/>
              <a:t>ребенка;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быть чутким и </a:t>
            </a:r>
            <a:r>
              <a:rPr lang="ru-RU" sz="2000" dirty="0" smtClean="0"/>
              <a:t>доброжелательным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обладать </a:t>
            </a:r>
            <a:r>
              <a:rPr lang="ru-RU" sz="2000" dirty="0"/>
              <a:t>высоким уровнем интеллектуального </a:t>
            </a:r>
            <a:r>
              <a:rPr lang="ru-RU" sz="2000" dirty="0" smtClean="0"/>
              <a:t>развития;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иметь </a:t>
            </a:r>
            <a:r>
              <a:rPr lang="ru-RU" sz="2000" dirty="0"/>
              <a:t>широкий круг </a:t>
            </a:r>
            <a:r>
              <a:rPr lang="ru-RU" sz="2000" dirty="0" smtClean="0"/>
              <a:t>интересов;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занимать </a:t>
            </a:r>
            <a:r>
              <a:rPr lang="ru-RU" sz="2000" dirty="0"/>
              <a:t>активную жизненную </a:t>
            </a:r>
            <a:r>
              <a:rPr lang="ru-RU" sz="2000" dirty="0" smtClean="0"/>
              <a:t>позицию;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быть готовым </a:t>
            </a:r>
            <a:r>
              <a:rPr lang="ru-RU" sz="2000" dirty="0"/>
              <a:t>прийти на </a:t>
            </a:r>
            <a:r>
              <a:rPr lang="ru-RU" sz="2000" dirty="0" smtClean="0"/>
              <a:t>помощь;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не ожидать многого от </a:t>
            </a:r>
            <a:r>
              <a:rPr lang="ru-RU" sz="2000" dirty="0"/>
              <a:t>детей.</a:t>
            </a:r>
            <a:endParaRPr lang="ru-RU" sz="2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3085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++++05 05 РАБОЧИЙ СТОЛ\ПРЕЗЕНТАЦИИ МИНСК\ВЕБИНАР СЕМЬЯ\20170903-escuela-en-casa-si-o-no-educar-en-cas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2" b="11514"/>
          <a:stretch>
            <a:fillRect/>
          </a:stretch>
        </p:blipFill>
        <p:spPr bwMode="auto">
          <a:xfrm flipH="1">
            <a:off x="545427" y="405442"/>
            <a:ext cx="10870789" cy="60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7175" y="425264"/>
            <a:ext cx="5800108" cy="174859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6877" y="427407"/>
            <a:ext cx="5415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Реализация </a:t>
            </a:r>
            <a:r>
              <a:rPr lang="ru-RU" dirty="0"/>
              <a:t>потенциальных способностей ребенка </a:t>
            </a:r>
            <a:r>
              <a:rPr lang="ru-RU" dirty="0" smtClean="0"/>
              <a:t>зависит </a:t>
            </a:r>
            <a:r>
              <a:rPr lang="ru-RU" dirty="0"/>
              <a:t>от того, в какой среде </a:t>
            </a:r>
            <a:r>
              <a:rPr lang="ru-RU" dirty="0" smtClean="0"/>
              <a:t>он воспитывается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Семья </a:t>
            </a:r>
            <a:r>
              <a:rPr lang="ru-RU" dirty="0"/>
              <a:t>– один из самых значимых и мощных факторов, который может оказать влияние </a:t>
            </a:r>
            <a:r>
              <a:rPr lang="ru-RU" dirty="0" smtClean="0"/>
              <a:t>на </a:t>
            </a:r>
            <a:r>
              <a:rPr lang="ru-RU" dirty="0"/>
              <a:t>становление личности, и, в том числе, на развитие благополучной или проблемной одаренности.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7215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58055" y="2721648"/>
            <a:ext cx="6141732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СЕМЕЙНАЯ СИТУАЦИЯ: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близкие отношения </a:t>
            </a:r>
            <a:r>
              <a:rPr lang="ru-RU" sz="2000" dirty="0"/>
              <a:t>между родителями и </a:t>
            </a:r>
            <a:r>
              <a:rPr lang="ru-RU" sz="2000" dirty="0" smtClean="0"/>
              <a:t>детьми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полные </a:t>
            </a:r>
            <a:r>
              <a:rPr lang="ru-RU" sz="2000" dirty="0"/>
              <a:t>семьи, в которых общие интересы и </a:t>
            </a:r>
            <a:r>
              <a:rPr lang="ru-RU" sz="2000" dirty="0" smtClean="0"/>
              <a:t>ценности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развитие ребенка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создание условий для </a:t>
            </a:r>
            <a:r>
              <a:rPr lang="ru-RU" sz="2000" dirty="0"/>
              <a:t>максимальной реализации </a:t>
            </a:r>
            <a:r>
              <a:rPr lang="ru-RU" sz="2000" dirty="0" smtClean="0"/>
              <a:t>способностей ребенка.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5061" y="1174869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Особенности развития одаренности</a:t>
            </a:r>
          </a:p>
          <a:p>
            <a:pPr algn="ctr"/>
            <a:endParaRPr lang="ru-RU" sz="1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Таня\Desktop\НОЯБРЬ\Формирование культуры правового и безопасного поведения\zdczd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489" y="2566964"/>
            <a:ext cx="2820534" cy="16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2395" y="3085401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БЛАГОПОЛУЧНАЯ </a:t>
            </a:r>
          </a:p>
          <a:p>
            <a:pPr algn="ctr"/>
            <a:r>
              <a:rPr lang="ru-RU" sz="1600" b="1" dirty="0" smtClean="0"/>
              <a:t>ОДАРЕННОСТЬ </a:t>
            </a:r>
            <a:endParaRPr lang="ru-RU" sz="1600" b="1" dirty="0"/>
          </a:p>
        </p:txBody>
      </p:sp>
      <p:pic>
        <p:nvPicPr>
          <p:cNvPr id="1026" name="Picture 2" descr="C:\Users\Таня\Desktop\ЯНВАРЬ\вв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871" y="3724768"/>
            <a:ext cx="2299032" cy="23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31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21957" y="2731691"/>
            <a:ext cx="614173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СЕМЕЙНАЯ СИТУАЦИЯ: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дефицит эмоциональной близости;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родители строги к детям;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полный контроль за детьми;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повышенные требования.</a:t>
            </a:r>
          </a:p>
        </p:txBody>
      </p:sp>
      <p:pic>
        <p:nvPicPr>
          <p:cNvPr id="2050" name="Picture 2" descr="C:\Users\Таня\Desktop\НОЯБРЬ\Формирование культуры правового и безопасного поведения\zdczd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841" y="2566964"/>
            <a:ext cx="2820534" cy="16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10275" y="3058105"/>
            <a:ext cx="1898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ПРОБЛЕМНАЯ </a:t>
            </a:r>
          </a:p>
          <a:p>
            <a:pPr algn="ctr"/>
            <a:r>
              <a:rPr lang="ru-RU" sz="1600" b="1" dirty="0" smtClean="0"/>
              <a:t>ОДАРЕННОСТЬ </a:t>
            </a:r>
            <a:endParaRPr lang="ru-RU" sz="1600" b="1" dirty="0"/>
          </a:p>
        </p:txBody>
      </p:sp>
      <p:pic>
        <p:nvPicPr>
          <p:cNvPr id="7" name="Picture 3" descr="C:\Users\Таня\Desktop\ЯНВАРЬ\всвса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903" y="3612223"/>
            <a:ext cx="2522723" cy="25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5061" y="1174869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Особенности развития одаренности</a:t>
            </a:r>
          </a:p>
          <a:p>
            <a:pPr algn="ctr"/>
            <a:endParaRPr lang="ru-RU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9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55002" y="4084990"/>
            <a:ext cx="1944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ОДАРЕННЫЕ ЛЮДИ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6202" y="1053860"/>
            <a:ext cx="311067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продуктивность</a:t>
            </a:r>
            <a:endParaRPr lang="ru-RU" sz="2000" dirty="0"/>
          </a:p>
        </p:txBody>
      </p:sp>
      <p:sp>
        <p:nvSpPr>
          <p:cNvPr id="16" name="Стрелка вправо 15"/>
          <p:cNvSpPr/>
          <p:nvPr/>
        </p:nvSpPr>
        <p:spPr>
          <a:xfrm rot="10800000" flipH="1" flipV="1">
            <a:off x="4864538" y="1126124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6203" y="1859565"/>
            <a:ext cx="311067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успешность</a:t>
            </a:r>
            <a:endParaRPr lang="ru-RU" sz="2000" dirty="0"/>
          </a:p>
        </p:txBody>
      </p:sp>
      <p:sp>
        <p:nvSpPr>
          <p:cNvPr id="19" name="Стрелка вправо 18"/>
          <p:cNvSpPr/>
          <p:nvPr/>
        </p:nvSpPr>
        <p:spPr>
          <a:xfrm rot="10800000" flipH="1" flipV="1">
            <a:off x="4864538" y="1931829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6202" y="2677469"/>
            <a:ext cx="311067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высокий уровень </a:t>
            </a:r>
            <a:r>
              <a:rPr lang="ru-RU" sz="2000" dirty="0"/>
              <a:t>культуры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0800000" flipH="1" flipV="1">
            <a:off x="4864538" y="2749732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6203" y="3490075"/>
            <a:ext cx="311067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творческая деятельность</a:t>
            </a:r>
            <a:endParaRPr lang="ru-RU" sz="2000" dirty="0"/>
          </a:p>
        </p:txBody>
      </p:sp>
      <p:sp>
        <p:nvSpPr>
          <p:cNvPr id="27" name="Стрелка вправо 26"/>
          <p:cNvSpPr/>
          <p:nvPr/>
        </p:nvSpPr>
        <p:spPr>
          <a:xfrm rot="10800000" flipH="1" flipV="1">
            <a:off x="4864538" y="3562338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6202" y="4324982"/>
            <a:ext cx="311067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создание новых идей</a:t>
            </a:r>
          </a:p>
        </p:txBody>
      </p:sp>
      <p:sp>
        <p:nvSpPr>
          <p:cNvPr id="17" name="Стрелка вправо 16"/>
          <p:cNvSpPr/>
          <p:nvPr/>
        </p:nvSpPr>
        <p:spPr>
          <a:xfrm rot="10800000" flipH="1" flipV="1">
            <a:off x="4845491" y="4397245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6203" y="5165514"/>
            <a:ext cx="311067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нестандартные подходы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 rot="10800000" flipH="1" flipV="1">
            <a:off x="4845490" y="5237777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71798" y="1888216"/>
            <a:ext cx="1927204" cy="1927204"/>
            <a:chOff x="1771798" y="1888216"/>
            <a:chExt cx="1927204" cy="1927204"/>
          </a:xfrm>
        </p:grpSpPr>
        <p:sp>
          <p:nvSpPr>
            <p:cNvPr id="2" name="Овал 1"/>
            <p:cNvSpPr/>
            <p:nvPr/>
          </p:nvSpPr>
          <p:spPr>
            <a:xfrm>
              <a:off x="1771798" y="1888216"/>
              <a:ext cx="1927204" cy="19272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E:\++++05 05 РАБОЧИЙ СТОЛ\ПРЕЗЕНТАЦИИ МИНСК\Вебинар Творчество\kids-musi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321" y="2237461"/>
              <a:ext cx="1450158" cy="11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5" descr="E:\++++05 05 РАБОЧИЙ СТОЛ\ПРЕЗЕНТАЦИИ МИНСК\Вебинар Творчество\hudogh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5760" y="5127459"/>
            <a:ext cx="1425161" cy="11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54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6" grpId="0" animBg="1"/>
      <p:bldP spid="15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564" y="2874955"/>
            <a:ext cx="4140755" cy="37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24725" y="1258986"/>
            <a:ext cx="6885329" cy="467820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РЕКОМЕНДАЦИИ  РОДИТЕЛЯМ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ПО  ПРОФИЛАКТИКЕ  ДЕВИАНТНОГО  ПОВЕДЕНИЯ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У  ОДАРЕННОГО  РЕБЕНКА:</a:t>
            </a:r>
          </a:p>
          <a:p>
            <a:pPr algn="ctr"/>
            <a:endParaRPr lang="en-US" sz="1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быть гибкими с ребенком;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находить </a:t>
            </a:r>
            <a:r>
              <a:rPr lang="ru-RU" sz="2000" dirty="0"/>
              <a:t>выход из сложных </a:t>
            </a:r>
            <a:r>
              <a:rPr lang="ru-RU" sz="2000" dirty="0" smtClean="0"/>
              <a:t>ситуаций;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быть </a:t>
            </a:r>
            <a:r>
              <a:rPr lang="ru-RU" sz="2000" dirty="0"/>
              <a:t>дружелюбными и </a:t>
            </a:r>
            <a:r>
              <a:rPr lang="ru-RU" sz="2000" dirty="0" smtClean="0"/>
              <a:t>демократичными;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ать понять ребенку, </a:t>
            </a:r>
            <a:r>
              <a:rPr lang="ru-RU" sz="2000" dirty="0"/>
              <a:t>что его любят и принимают </a:t>
            </a:r>
            <a:r>
              <a:rPr lang="ru-RU" sz="2000" dirty="0" smtClean="0"/>
              <a:t>таким</a:t>
            </a:r>
            <a:r>
              <a:rPr lang="ru-RU" sz="2000" dirty="0"/>
              <a:t>, какой он </a:t>
            </a:r>
            <a:r>
              <a:rPr lang="ru-RU" sz="2000" dirty="0" smtClean="0"/>
              <a:t>есть;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стараться </a:t>
            </a:r>
            <a:r>
              <a:rPr lang="ru-RU" sz="2000" dirty="0"/>
              <a:t>развивать способности ребенка во всех сферах </a:t>
            </a:r>
            <a:r>
              <a:rPr lang="ru-RU" sz="2000" dirty="0" smtClean="0"/>
              <a:t>деятельности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е сравнивать </a:t>
            </a:r>
            <a:r>
              <a:rPr lang="ru-RU" sz="2000" dirty="0"/>
              <a:t>ребенка с </a:t>
            </a:r>
            <a:r>
              <a:rPr lang="ru-RU" sz="2000" dirty="0" smtClean="0"/>
              <a:t>другими детьми;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позволять </a:t>
            </a:r>
            <a:r>
              <a:rPr lang="ru-RU" sz="2000" dirty="0"/>
              <a:t>ребенку </a:t>
            </a:r>
            <a:r>
              <a:rPr lang="ru-RU" sz="2000" dirty="0" smtClean="0"/>
              <a:t>самому находить </a:t>
            </a:r>
            <a:r>
              <a:rPr lang="ru-RU" sz="2000" dirty="0"/>
              <a:t>решения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бояться </a:t>
            </a:r>
            <a:r>
              <a:rPr lang="ru-RU" sz="2000" dirty="0" smtClean="0"/>
              <a:t>ошибаться;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научить ребенка ценить </a:t>
            </a:r>
            <a:r>
              <a:rPr lang="ru-RU" sz="2000" dirty="0"/>
              <a:t>собственные оригинальные мысли и делать выводы из своих </a:t>
            </a:r>
            <a:r>
              <a:rPr lang="ru-RU" sz="2000" dirty="0" smtClean="0"/>
              <a:t>ошибок.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0315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16099" y="1250234"/>
            <a:ext cx="6885329" cy="467820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РЕКОМЕНДАЦИИ  РОДИТЕЛЯМ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ПО  ПРОФИЛАКТИКЕ  ДЕВИАНТНОГО  ПОВЕДЕНИЯ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  ОДАРЕННОГО  РЕБЕНКА:</a:t>
            </a:r>
          </a:p>
          <a:p>
            <a:pPr algn="ctr"/>
            <a:endParaRPr lang="en-US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научить ребенка умению </a:t>
            </a:r>
            <a:r>
              <a:rPr lang="ru-RU" sz="2000" dirty="0"/>
              <a:t>организовать работу и распределить свое </a:t>
            </a:r>
            <a:r>
              <a:rPr lang="ru-RU" sz="2000" dirty="0" smtClean="0"/>
              <a:t>время;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поддерживать инициативу ребенка;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поощрять </a:t>
            </a:r>
            <a:r>
              <a:rPr lang="ru-RU" sz="2000" dirty="0"/>
              <a:t>ребенка задавать </a:t>
            </a:r>
            <a:r>
              <a:rPr lang="ru-RU" sz="2000" dirty="0" smtClean="0"/>
              <a:t>вопросы, помочь найти </a:t>
            </a:r>
            <a:r>
              <a:rPr lang="ru-RU" sz="2000" dirty="0"/>
              <a:t>ответы 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книгах или других источниках </a:t>
            </a:r>
            <a:r>
              <a:rPr lang="ru-RU" sz="2000" dirty="0" smtClean="0"/>
              <a:t>информации;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дать </a:t>
            </a:r>
            <a:r>
              <a:rPr lang="ru-RU" sz="2000" dirty="0"/>
              <a:t>ребенку </a:t>
            </a:r>
            <a:r>
              <a:rPr lang="ru-RU" sz="2000" dirty="0" smtClean="0"/>
              <a:t>возможность </a:t>
            </a:r>
            <a:r>
              <a:rPr lang="ru-RU" sz="2000" dirty="0"/>
              <a:t>получить максимум жизненного </a:t>
            </a:r>
            <a:r>
              <a:rPr lang="ru-RU" sz="2000" dirty="0" smtClean="0"/>
              <a:t>опыта;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поощрять интересы ребенка и его </a:t>
            </a:r>
            <a:r>
              <a:rPr lang="ru-RU" sz="2000" dirty="0"/>
              <a:t>увлечения в самых различных </a:t>
            </a:r>
            <a:r>
              <a:rPr lang="ru-RU" sz="2000" dirty="0" smtClean="0"/>
              <a:t>областях;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е требовать </a:t>
            </a:r>
            <a:r>
              <a:rPr lang="ru-RU" sz="2000" dirty="0"/>
              <a:t>от ребенка проявлений одаренности во всем и </a:t>
            </a:r>
            <a:r>
              <a:rPr lang="ru-RU" sz="2000" dirty="0" smtClean="0"/>
              <a:t>всегда;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быть </a:t>
            </a:r>
            <a:r>
              <a:rPr lang="ru-RU" sz="2000" dirty="0"/>
              <a:t>очень </a:t>
            </a:r>
            <a:r>
              <a:rPr lang="ru-RU" sz="2000" dirty="0" smtClean="0"/>
              <a:t>осторожным, поправляя </a:t>
            </a:r>
            <a:r>
              <a:rPr lang="ru-RU" sz="2000" dirty="0"/>
              <a:t>и критикуя </a:t>
            </a:r>
            <a:r>
              <a:rPr lang="ru-RU" sz="2000" dirty="0" smtClean="0"/>
              <a:t>ребенка.</a:t>
            </a:r>
            <a:endParaRPr lang="ru-RU" sz="2000" dirty="0"/>
          </a:p>
        </p:txBody>
      </p:sp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564" y="2874955"/>
            <a:ext cx="4140755" cy="37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20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93736" y="1265833"/>
            <a:ext cx="6885329" cy="375487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РЕКОМЕНДАЦИИ  РОДИТЕЛЯМ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ПО  ПРОФИЛАКТИКЕ  ДЕВИАНТНОГО  ПОВЕДЕНИЯ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У  ОДАРЕННОГО  РЕБЕНКА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endParaRPr lang="en-US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выделять время для общения с семьей;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помогать ребенку </a:t>
            </a:r>
            <a:r>
              <a:rPr lang="ru-RU" sz="2000" dirty="0" err="1" smtClean="0"/>
              <a:t>самовыражаться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выделять ребенку время для размышлений и рефлексии;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 случае возникновения проблем во взаимоотношениях </a:t>
            </a:r>
            <a:br>
              <a:rPr lang="ru-RU" sz="2000" dirty="0" smtClean="0"/>
            </a:br>
            <a:r>
              <a:rPr lang="ru-RU" sz="2000" dirty="0" smtClean="0"/>
              <a:t>с ребенком не стесняться обратиться к специалистам;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внимательно относится к потребностям ребенка;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общаться с ребенком каждый день;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обсуждать планы и семейные дела;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честно и терпеливо отвечать на все вопросы ребенка.</a:t>
            </a:r>
          </a:p>
        </p:txBody>
      </p:sp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564" y="2874955"/>
            <a:ext cx="4140755" cy="37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80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6256"/>
          <a:stretch>
            <a:fillRect/>
          </a:stretch>
        </p:blipFill>
        <p:spPr bwMode="auto">
          <a:xfrm>
            <a:off x="1209701" y="379563"/>
            <a:ext cx="9625075" cy="601528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414693" y="4835137"/>
            <a:ext cx="6588000" cy="12723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3362" y="4891228"/>
            <a:ext cx="6529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сновой </a:t>
            </a:r>
            <a:r>
              <a:rPr lang="ru-RU" dirty="0"/>
              <a:t>для становления творческих способностей ребенка являются его самостоятельность и активность. Поэтому оптимальной стратегией воспитания одаренного ребенка в семье выступает ориентация родителей на развитие самостоятельности. </a:t>
            </a:r>
          </a:p>
        </p:txBody>
      </p:sp>
      <p:sp>
        <p:nvSpPr>
          <p:cNvPr id="1026" name="AutoShape 2" descr="ÐÐ°ÑÑÐ¸Ð½ÐºÐ¸ Ð¿Ð¾ Ð·Ð°Ð¿ÑÐ¾ÑÑ ÑÐµÐ±ÐµÐ½Ð¾Ðº Ð¸ ÑÐ²Ð¾ÑÑÐµ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ÐµÐ±ÐµÐ½Ð¾Ðº Ð¸ ÑÐ²Ð¾ÑÑÐµ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92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80464" y="4207490"/>
            <a:ext cx="1944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ОДАРЕННЫЕ ЛЮДИ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958023" y="2252982"/>
            <a:ext cx="2520000" cy="468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ДЕТСТВО</a:t>
            </a:r>
            <a:endParaRPr lang="ru-RU" sz="1600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3958023" y="4385509"/>
            <a:ext cx="2520000" cy="468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ВЗРОСЛАЯ ЖИЗНЬ</a:t>
            </a:r>
            <a:endParaRPr lang="ru-RU" sz="1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197260" y="2010716"/>
            <a:ext cx="1927204" cy="1927204"/>
            <a:chOff x="1473292" y="2010716"/>
            <a:chExt cx="1927204" cy="1927204"/>
          </a:xfrm>
        </p:grpSpPr>
        <p:sp>
          <p:nvSpPr>
            <p:cNvPr id="2" name="Овал 1"/>
            <p:cNvSpPr/>
            <p:nvPr/>
          </p:nvSpPr>
          <p:spPr>
            <a:xfrm>
              <a:off x="1473292" y="2010716"/>
              <a:ext cx="1927204" cy="19272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E:\++++05 05 РАБОЧИЙ СТОЛ\ПРЕЗЕНТАЦИИ МИНСК\Вебинар Творчество\kids-musi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815" y="2359961"/>
              <a:ext cx="1450158" cy="11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6951338" y="1282015"/>
            <a:ext cx="403872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гордость </a:t>
            </a:r>
            <a:r>
              <a:rPr lang="ru-RU" sz="2000" dirty="0" smtClean="0"/>
              <a:t>родителей</a:t>
            </a:r>
            <a:r>
              <a:rPr lang="ru-RU" sz="2000" dirty="0"/>
              <a:t>;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быстрое и правильное </a:t>
            </a:r>
            <a:r>
              <a:rPr lang="ru-RU" sz="2000" dirty="0" smtClean="0"/>
              <a:t>выполнение действий ребенком;</a:t>
            </a:r>
            <a:endParaRPr lang="ru-RU" sz="2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осхищение ребенком, </a:t>
            </a:r>
            <a:r>
              <a:rPr lang="ru-RU" sz="2000" dirty="0"/>
              <a:t>умиление успехами  </a:t>
            </a:r>
            <a:r>
              <a:rPr lang="ru-RU" sz="2000" dirty="0" smtClean="0"/>
              <a:t>со </a:t>
            </a:r>
            <a:r>
              <a:rPr lang="ru-RU" sz="2000" dirty="0"/>
              <a:t>стороны </a:t>
            </a:r>
            <a:r>
              <a:rPr lang="ru-RU" sz="2000" dirty="0" smtClean="0"/>
              <a:t>окружающих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94471" y="3742909"/>
            <a:ext cx="402147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мудрость;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успешность;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выделяются среди окружающих </a:t>
            </a:r>
            <a:r>
              <a:rPr lang="ru-RU" sz="2000" dirty="0"/>
              <a:t>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2757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5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54101" y="4286830"/>
            <a:ext cx="1836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ПРОБЛЕМНАЯ ОДАРЕННОСТЬ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8463" y="1476196"/>
            <a:ext cx="3096000" cy="1015663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осознание ребенком своего отличия</a:t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сверстников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22297" y="2464464"/>
            <a:ext cx="3126144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э</a:t>
            </a:r>
            <a:r>
              <a:rPr lang="ru-RU" sz="2000" dirty="0" smtClean="0"/>
              <a:t>моциональные </a:t>
            </a:r>
          </a:p>
          <a:p>
            <a:pPr algn="ctr"/>
            <a:r>
              <a:rPr lang="ru-RU" sz="2000" dirty="0" smtClean="0"/>
              <a:t>проблемы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22297" y="3891526"/>
            <a:ext cx="3126144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появление </a:t>
            </a:r>
            <a:r>
              <a:rPr lang="ru-RU" sz="2000" dirty="0" err="1"/>
              <a:t>девиантного</a:t>
            </a:r>
            <a:r>
              <a:rPr lang="ru-RU" sz="2000" dirty="0"/>
              <a:t> поведения</a:t>
            </a:r>
            <a:endParaRPr lang="ru-RU" sz="2000" b="1" dirty="0"/>
          </a:p>
        </p:txBody>
      </p:sp>
      <p:pic>
        <p:nvPicPr>
          <p:cNvPr id="22" name="Picture 4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E491"/>
              </a:clrFrom>
              <a:clrTo>
                <a:srgbClr val="F9E4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5" t="57745" r="6805" b="5671"/>
          <a:stretch/>
        </p:blipFill>
        <p:spPr bwMode="auto">
          <a:xfrm>
            <a:off x="7220764" y="2015560"/>
            <a:ext cx="730106" cy="7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E491"/>
              </a:clrFrom>
              <a:clrTo>
                <a:srgbClr val="F9E4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5" t="57745" r="6805" b="5671"/>
          <a:stretch/>
        </p:blipFill>
        <p:spPr bwMode="auto">
          <a:xfrm>
            <a:off x="7220764" y="3480110"/>
            <a:ext cx="730106" cy="7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8463" y="2869625"/>
            <a:ext cx="3096000" cy="10152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тсутствие поддержки ребенка в </a:t>
            </a:r>
            <a:r>
              <a:rPr lang="ru-RU" sz="2000" dirty="0"/>
              <a:t>семье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58463" y="4286599"/>
            <a:ext cx="3096000" cy="1015663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зачисление ребенка </a:t>
            </a:r>
            <a:br>
              <a:rPr lang="ru-RU" sz="2000" dirty="0" smtClean="0"/>
            </a:br>
            <a:r>
              <a:rPr lang="ru-RU" sz="2000" dirty="0" smtClean="0"/>
              <a:t>в разряд </a:t>
            </a:r>
            <a:r>
              <a:rPr lang="ru-RU" sz="2000" dirty="0"/>
              <a:t>«трудных»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детей</a:t>
            </a:r>
            <a:endParaRPr lang="ru-RU" sz="20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54101" y="1957621"/>
            <a:ext cx="1927204" cy="1927204"/>
            <a:chOff x="1354101" y="1957621"/>
            <a:chExt cx="1927204" cy="1927204"/>
          </a:xfrm>
        </p:grpSpPr>
        <p:sp>
          <p:nvSpPr>
            <p:cNvPr id="17" name="Овал 16"/>
            <p:cNvSpPr/>
            <p:nvPr/>
          </p:nvSpPr>
          <p:spPr>
            <a:xfrm>
              <a:off x="1354101" y="1957621"/>
              <a:ext cx="1927204" cy="19272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 descr="C:\Users\Таня\Desktop\НОЯБРЬ\Методы работы с гиперактивным ребенком\231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997" r="81641" b="-997"/>
            <a:stretch/>
          </p:blipFill>
          <p:spPr bwMode="auto">
            <a:xfrm>
              <a:off x="1629272" y="2026908"/>
              <a:ext cx="1121885" cy="1850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5" b="13499"/>
          <a:stretch/>
        </p:blipFill>
        <p:spPr bwMode="auto">
          <a:xfrm>
            <a:off x="9533451" y="4906656"/>
            <a:ext cx="1663556" cy="13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5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4" grpId="0" animBg="1"/>
      <p:bldP spid="15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62724" y="2135852"/>
            <a:ext cx="5391712" cy="224676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ДЕВИАЦИЯ </a:t>
            </a:r>
            <a:r>
              <a:rPr lang="ru-RU" sz="1600" b="1" dirty="0" smtClean="0">
                <a:solidFill>
                  <a:schemeClr val="tx2"/>
                </a:solidFill>
              </a:rPr>
              <a:t>– </a:t>
            </a:r>
            <a:r>
              <a:rPr lang="ru-RU" sz="2000" dirty="0" smtClean="0"/>
              <a:t>любые </a:t>
            </a:r>
            <a:r>
              <a:rPr lang="ru-RU" sz="2000" dirty="0"/>
              <a:t>поступки и действия людей, которые </a:t>
            </a:r>
            <a:r>
              <a:rPr lang="ru-RU" sz="2000" dirty="0" smtClean="0"/>
              <a:t>не </a:t>
            </a:r>
            <a:r>
              <a:rPr lang="ru-RU" sz="2000" dirty="0"/>
              <a:t>соответствуют установленным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обществе </a:t>
            </a:r>
            <a:r>
              <a:rPr lang="ru-RU" sz="2000" dirty="0" smtClean="0"/>
              <a:t>нормам: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культурно </a:t>
            </a:r>
            <a:r>
              <a:rPr lang="ru-RU" sz="2000" dirty="0"/>
              <a:t>одобряемые отклонения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поведении </a:t>
            </a:r>
            <a:r>
              <a:rPr lang="ru-RU" sz="2000" dirty="0" smtClean="0"/>
              <a:t>человека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порицаемые </a:t>
            </a:r>
            <a:r>
              <a:rPr lang="ru-RU" sz="2000" dirty="0"/>
              <a:t>социумом поступки, от мелких </a:t>
            </a:r>
            <a:r>
              <a:rPr lang="ru-RU" sz="2000" dirty="0" smtClean="0"/>
              <a:t>правонарушений до </a:t>
            </a:r>
            <a:r>
              <a:rPr lang="ru-RU" sz="2000" dirty="0"/>
              <a:t>тяжких </a:t>
            </a:r>
            <a:r>
              <a:rPr lang="ru-RU" sz="2000" dirty="0" smtClean="0"/>
              <a:t>преступлений.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08029" y="4661688"/>
            <a:ext cx="250166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Эмиль Дюркгейм</a:t>
            </a:r>
          </a:p>
          <a:p>
            <a:pPr algn="ctr"/>
            <a:r>
              <a:rPr lang="ru-RU" dirty="0" smtClean="0"/>
              <a:t>(французский социолог и философ)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Ð°ÑÑÐ¸Ð½ÐºÐ¸ Ð¿Ð¾ Ð·Ð°Ð¿ÑÐ¾ÑÑ Ð­. ÐÑÑÐºÐ³ÐµÐ¹Ð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0" r="21093"/>
          <a:stretch/>
        </p:blipFill>
        <p:spPr bwMode="auto">
          <a:xfrm>
            <a:off x="1759981" y="1578154"/>
            <a:ext cx="2461801" cy="27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60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53542" y="1625723"/>
            <a:ext cx="5832000" cy="378565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ДЕВИАНТНОЕ ПОВЕДЕНИЕ </a:t>
            </a:r>
            <a:r>
              <a:rPr lang="ru-RU" sz="2000" b="1" dirty="0" smtClean="0">
                <a:solidFill>
                  <a:schemeClr val="tx2"/>
                </a:solidFill>
              </a:rPr>
              <a:t>– </a:t>
            </a:r>
            <a:r>
              <a:rPr lang="ru-RU" sz="2000" dirty="0" smtClean="0"/>
              <a:t>расхождение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общественным пониманием того, как необходимо себя вести в той или иной ситуации. </a:t>
            </a:r>
            <a:endParaRPr lang="ru-RU" sz="2000" dirty="0" smtClean="0"/>
          </a:p>
          <a:p>
            <a:pPr algn="just"/>
            <a:endParaRPr lang="ru-RU" sz="1000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ДЕВИАНТНОЕ ПОВЕДЕНИЕ </a:t>
            </a:r>
            <a:r>
              <a:rPr lang="ru-RU" sz="2000" b="1" dirty="0" smtClean="0">
                <a:solidFill>
                  <a:schemeClr val="tx2"/>
                </a:solidFill>
              </a:rPr>
              <a:t>– </a:t>
            </a:r>
            <a:r>
              <a:rPr lang="ru-RU" sz="2000" dirty="0" smtClean="0"/>
              <a:t>отклонения от </a:t>
            </a:r>
            <a:r>
              <a:rPr lang="ru-RU" sz="2000" dirty="0"/>
              <a:t>нормы в поведении человека, которые влекут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собой уголовное наказание</a:t>
            </a:r>
            <a:r>
              <a:rPr lang="ru-RU" sz="2000" dirty="0" smtClean="0"/>
              <a:t>.</a:t>
            </a:r>
          </a:p>
          <a:p>
            <a:pPr algn="just"/>
            <a:endParaRPr lang="ru-RU" sz="1000" dirty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ДЕВИАНТНОЕ ПОВЕДЕНИЕ В ПСИХОЛОГИИ </a:t>
            </a:r>
            <a:r>
              <a:rPr lang="ru-RU" sz="2000" b="1" dirty="0" smtClean="0">
                <a:solidFill>
                  <a:schemeClr val="tx2"/>
                </a:solidFill>
              </a:rPr>
              <a:t>–</a:t>
            </a:r>
            <a:r>
              <a:rPr lang="ru-RU" sz="2000" dirty="0" smtClean="0"/>
              <a:t> общественное </a:t>
            </a:r>
            <a:r>
              <a:rPr lang="ru-RU" sz="2000" dirty="0"/>
              <a:t>поведение, которое отклоняется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своим мотивам, ценностным ориентациям и результатам от принятых в данном обществе, социальном слое, группе норм, ценностей, идеалов. </a:t>
            </a:r>
          </a:p>
        </p:txBody>
      </p:sp>
      <p:pic>
        <p:nvPicPr>
          <p:cNvPr id="7170" name="Picture 2" descr="C:\Users\Таня\Desktop\ЯНВАРЬ\mischievous-kids-playing-with-food-in-supermarket-cartoon_33099-8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137" y="1705037"/>
            <a:ext cx="3711931" cy="371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82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038315" y="568424"/>
            <a:ext cx="4733675" cy="4141966"/>
            <a:chOff x="4038315" y="568424"/>
            <a:chExt cx="4733675" cy="4141966"/>
          </a:xfrm>
        </p:grpSpPr>
        <p:pic>
          <p:nvPicPr>
            <p:cNvPr id="10" name="Picture 2" descr="C:\Users\Таня\Desktop\ЯНВАРЬ\чыфчфы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38315" y="568424"/>
              <a:ext cx="4733675" cy="4141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66702" y="2030150"/>
              <a:ext cx="349994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Негативное поведение приводит к применению обществом формальных и неформальных санкций против </a:t>
              </a:r>
              <a:r>
                <a:rPr lang="ru-RU" b="1" dirty="0" smtClean="0"/>
                <a:t>нарушителя</a:t>
              </a:r>
              <a:r>
                <a:rPr lang="ru-RU" b="1" dirty="0"/>
                <a:t>.</a:t>
              </a:r>
            </a:p>
          </p:txBody>
        </p:sp>
      </p:grpSp>
      <p:pic>
        <p:nvPicPr>
          <p:cNvPr id="14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1" t="58391" r="26341" b="8585"/>
          <a:stretch/>
        </p:blipFill>
        <p:spPr bwMode="auto">
          <a:xfrm>
            <a:off x="2455687" y="3082715"/>
            <a:ext cx="2546845" cy="28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anya\Desktop\Вебинар Творчество\855037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1582" y="4687311"/>
            <a:ext cx="1325972" cy="12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81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1 (граница и черта) 13"/>
          <p:cNvSpPr/>
          <p:nvPr/>
        </p:nvSpPr>
        <p:spPr>
          <a:xfrm flipH="1">
            <a:off x="1164741" y="1889111"/>
            <a:ext cx="3060000" cy="615553"/>
          </a:xfrm>
          <a:prstGeom prst="accentBorderCallout1">
            <a:avLst>
              <a:gd name="adj1" fmla="val 18750"/>
              <a:gd name="adj2" fmla="val -8333"/>
              <a:gd name="adj3" fmla="val 112500"/>
              <a:gd name="adj4" fmla="val -37786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СОЦИОЛОГИЯ:</a:t>
            </a:r>
          </a:p>
          <a:p>
            <a:pPr algn="ctr"/>
            <a:r>
              <a:rPr lang="ru-RU" b="1" dirty="0" err="1" smtClean="0"/>
              <a:t>девиантность</a:t>
            </a:r>
            <a:r>
              <a:rPr lang="ru-RU" b="1" dirty="0" smtClean="0"/>
              <a:t> </a:t>
            </a:r>
            <a:r>
              <a:rPr lang="ru-RU" b="1" dirty="0"/>
              <a:t>как явление </a:t>
            </a:r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7989764" y="1889111"/>
            <a:ext cx="3060000" cy="615553"/>
          </a:xfrm>
          <a:prstGeom prst="accentBorderCallout1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ПСИХОЛОГИЯ: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индивидуальные девиации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2547" y="4830730"/>
            <a:ext cx="1656000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ДЕВИАНТНОЕ ПОВЕДЕНИЕ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C:\Users\Таня\Desktop\ЯНВАРЬ\rgde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59" y="2238649"/>
            <a:ext cx="5099363" cy="35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74913" r="25097" b="200"/>
          <a:stretch/>
        </p:blipFill>
        <p:spPr bwMode="auto">
          <a:xfrm>
            <a:off x="5203478" y="3026221"/>
            <a:ext cx="1941747" cy="19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НОЯБРЬ\Методы работы с гиперактивным ребенком\23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24" t="50000" r="40675"/>
          <a:stretch/>
        </p:blipFill>
        <p:spPr bwMode="auto">
          <a:xfrm>
            <a:off x="8878671" y="3001992"/>
            <a:ext cx="1375465" cy="20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24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28205</TotalTime>
  <Words>616</Words>
  <Application>Microsoft Office PowerPoint</Application>
  <PresentationFormat>Произвольный</PresentationFormat>
  <Paragraphs>198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Натуральные материалы</vt:lpstr>
      <vt:lpstr>Социальные аспекты развития одаренных детей: одаренный ребенок и девиантное поведение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1814</cp:revision>
  <dcterms:created xsi:type="dcterms:W3CDTF">2017-01-09T10:38:11Z</dcterms:created>
  <dcterms:modified xsi:type="dcterms:W3CDTF">2019-03-14T07:17:06Z</dcterms:modified>
</cp:coreProperties>
</file>