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1"/>
  </p:notesMasterIdLst>
  <p:sldIdLst>
    <p:sldId id="256" r:id="rId2"/>
    <p:sldId id="1058" r:id="rId3"/>
    <p:sldId id="1059" r:id="rId4"/>
    <p:sldId id="1060" r:id="rId5"/>
    <p:sldId id="1062" r:id="rId6"/>
    <p:sldId id="1063" r:id="rId7"/>
    <p:sldId id="1025" r:id="rId8"/>
    <p:sldId id="1065" r:id="rId9"/>
    <p:sldId id="1066" r:id="rId10"/>
    <p:sldId id="1068" r:id="rId11"/>
    <p:sldId id="1069" r:id="rId12"/>
    <p:sldId id="1067" r:id="rId13"/>
    <p:sldId id="1092" r:id="rId14"/>
    <p:sldId id="1070" r:id="rId15"/>
    <p:sldId id="1093" r:id="rId16"/>
    <p:sldId id="1071" r:id="rId17"/>
    <p:sldId id="1072" r:id="rId18"/>
    <p:sldId id="1094" r:id="rId19"/>
    <p:sldId id="948" r:id="rId20"/>
    <p:sldId id="1074" r:id="rId21"/>
    <p:sldId id="1075" r:id="rId22"/>
    <p:sldId id="1064" r:id="rId23"/>
    <p:sldId id="1076" r:id="rId24"/>
    <p:sldId id="1077" r:id="rId25"/>
    <p:sldId id="1079" r:id="rId26"/>
    <p:sldId id="1095" r:id="rId27"/>
    <p:sldId id="996" r:id="rId28"/>
    <p:sldId id="1080" r:id="rId29"/>
    <p:sldId id="1081" r:id="rId30"/>
    <p:sldId id="1082" r:id="rId31"/>
    <p:sldId id="1096" r:id="rId32"/>
    <p:sldId id="1061" r:id="rId33"/>
    <p:sldId id="1097" r:id="rId34"/>
    <p:sldId id="1086" r:id="rId35"/>
    <p:sldId id="1087" r:id="rId36"/>
    <p:sldId id="1088" r:id="rId37"/>
    <p:sldId id="1089" r:id="rId38"/>
    <p:sldId id="1091" r:id="rId39"/>
    <p:sldId id="109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37">
          <p15:clr>
            <a:srgbClr val="A4A3A4"/>
          </p15:clr>
        </p15:guide>
        <p15:guide id="8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2C0"/>
    <a:srgbClr val="F9D7F6"/>
    <a:srgbClr val="D165CA"/>
    <a:srgbClr val="6F59D4"/>
    <a:srgbClr val="B0ECEE"/>
    <a:srgbClr val="B2ECEE"/>
    <a:srgbClr val="4A206A"/>
    <a:srgbClr val="0179C0"/>
    <a:srgbClr val="8F4D11"/>
    <a:srgbClr val="EAB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88790" autoAdjust="0"/>
  </p:normalViewPr>
  <p:slideViewPr>
    <p:cSldViewPr snapToGrid="0">
      <p:cViewPr>
        <p:scale>
          <a:sx n="80" d="100"/>
          <a:sy n="80" d="100"/>
        </p:scale>
        <p:origin x="1864" y="976"/>
      </p:cViewPr>
      <p:guideLst>
        <p:guide pos="3863"/>
        <p:guide orient="horz" pos="2160"/>
        <p:guide pos="3831"/>
        <p:guide pos="3840"/>
        <p:guide pos="3837"/>
        <p:guide orient="horz" pos="2137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МАЙ\5 Пед толерантность\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322295" y="813975"/>
            <a:ext cx="11228294" cy="178727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Формирование культуры толерантности в образовательной среде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6715E2-2727-A541-B0B1-00101671C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МАЙ\5 Пед толерантность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398" y="2235688"/>
            <a:ext cx="7420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4D32C0"/>
                </a:solidFill>
              </a:rPr>
              <a:t>социальная толерантность: </a:t>
            </a:r>
            <a:r>
              <a:rPr lang="ru-RU" sz="2000" dirty="0"/>
              <a:t>позволяет педагогу эффективно взаимодействовать со всеми участниками образовательного процесса;</a:t>
            </a:r>
          </a:p>
          <a:p>
            <a:pPr marL="342900" indent="-342900">
              <a:buFont typeface="Wingdings" pitchFamily="2" charset="2"/>
              <a:buChar char="ü"/>
            </a:pPr>
            <a:endParaRPr lang="be-BY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4D32C0"/>
                </a:solidFill>
              </a:rPr>
              <a:t>психологическая толерантность: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обеспечивает высокую устойчивость педагога </a:t>
            </a:r>
            <a:br>
              <a:rPr lang="ru-RU" sz="2000" dirty="0"/>
            </a:br>
            <a:r>
              <a:rPr lang="ru-RU" sz="2000" dirty="0"/>
              <a:t>к профессиональным стрессам;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способствует эффективному построению </a:t>
            </a:r>
            <a:br>
              <a:rPr lang="ru-RU" sz="2000" dirty="0"/>
            </a:br>
            <a:r>
              <a:rPr lang="ru-RU" sz="2000" dirty="0"/>
              <a:t>профессиональной деятельности.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16587" y="1021251"/>
            <a:ext cx="577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/>
              <a:t>В</a:t>
            </a:r>
            <a:r>
              <a:rPr lang="ru-RU" sz="2400" b="1" dirty="0"/>
              <a:t>иды </a:t>
            </a:r>
          </a:p>
          <a:p>
            <a:pPr algn="ctr"/>
            <a:r>
              <a:rPr lang="ru-RU" sz="2400" b="1" dirty="0"/>
              <a:t>педагогической толерантности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7DAAF-781D-4D41-9AB8-A37DD8781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МАЙ\5 Пед толерантность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575" y="2046625"/>
            <a:ext cx="74202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/>
              <a:t>динамический компонент </a:t>
            </a:r>
            <a:r>
              <a:rPr lang="ru-RU" dirty="0"/>
              <a:t>определяется содержанием: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мотивационной сферы педагога (готовность принять ребенка, таким, каков он есть);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системой ценностей, интересов, убеждений и социальных установок педагога. 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err="1"/>
              <a:t>операциональный</a:t>
            </a:r>
            <a:r>
              <a:rPr lang="ru-RU" b="1" dirty="0"/>
              <a:t> компонент </a:t>
            </a:r>
            <a:r>
              <a:rPr lang="ru-RU" dirty="0"/>
              <a:t>составляют конкретные знания, </a:t>
            </a:r>
            <a:br>
              <a:rPr lang="ru-RU" dirty="0"/>
            </a:br>
            <a:r>
              <a:rPr lang="ru-RU" dirty="0"/>
              <a:t>умения и способности: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знания о психологических особенностях людей;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способность общаться с различными людьми;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способность контролировать процесс общения.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16587" y="909219"/>
            <a:ext cx="57709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Структурные компоненты </a:t>
            </a:r>
          </a:p>
          <a:p>
            <a:pPr algn="ctr"/>
            <a:r>
              <a:rPr lang="ru-RU" sz="2400" b="1" dirty="0"/>
              <a:t>социальной толерантности </a:t>
            </a:r>
            <a:br>
              <a:rPr lang="ru-RU" sz="2400" b="1" dirty="0"/>
            </a:br>
            <a:r>
              <a:rPr lang="ru-RU" b="1" dirty="0"/>
              <a:t>(по Ю.П. </a:t>
            </a:r>
            <a:r>
              <a:rPr lang="ru-RU" b="1" dirty="0" err="1"/>
              <a:t>Поваренкову</a:t>
            </a:r>
            <a:r>
              <a:rPr lang="ru-RU" b="1" dirty="0"/>
              <a:t>) 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4612BD-3292-B249-9227-373FD0A09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МАЙ\5 Пед толерантность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2679" y="1919879"/>
            <a:ext cx="6396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владение умениями и навыками толерантного взаимодействия со всеми субъектами образовательного процесса, установку на толерантность как активную позицию по формированию своей личности, личности учащихся и их родителей;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качество личности педагога;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норма поведения, представляющая собой одну из составляющих педагогической этики.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874" y="2047952"/>
            <a:ext cx="2866030" cy="13040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600" b="1" dirty="0"/>
              <a:t>ПЕДАГОГИЧЕСКАЯ ТОЛЕРАНТНОСТЬ КАК ПРОФЕССИОНАЛЬНОЕ КАЧЕСТВО</a:t>
            </a:r>
            <a:endParaRPr lang="ru-RU" b="1" dirty="0"/>
          </a:p>
        </p:txBody>
      </p:sp>
      <p:sp>
        <p:nvSpPr>
          <p:cNvPr id="9" name="Параллелограмм 2"/>
          <p:cNvSpPr/>
          <p:nvPr/>
        </p:nvSpPr>
        <p:spPr>
          <a:xfrm>
            <a:off x="4853897" y="1001129"/>
            <a:ext cx="6282190" cy="728339"/>
          </a:xfrm>
          <a:custGeom>
            <a:avLst/>
            <a:gdLst>
              <a:gd name="connsiteX0" fmla="*/ 0 w 8607879"/>
              <a:gd name="connsiteY0" fmla="*/ 1056904 h 1056904"/>
              <a:gd name="connsiteX1" fmla="*/ 264226 w 8607879"/>
              <a:gd name="connsiteY1" fmla="*/ 0 h 1056904"/>
              <a:gd name="connsiteX2" fmla="*/ 8607879 w 8607879"/>
              <a:gd name="connsiteY2" fmla="*/ 0 h 1056904"/>
              <a:gd name="connsiteX3" fmla="*/ 8343653 w 8607879"/>
              <a:gd name="connsiteY3" fmla="*/ 1056904 h 1056904"/>
              <a:gd name="connsiteX4" fmla="*/ 0 w 8607879"/>
              <a:gd name="connsiteY4" fmla="*/ 1056904 h 1056904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8079427 w 8343653"/>
              <a:gd name="connsiteY3" fmla="*/ 1056904 h 1066429"/>
              <a:gd name="connsiteX4" fmla="*/ 11999 w 8343653"/>
              <a:gd name="connsiteY4" fmla="*/ 1066429 h 1066429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7725076 w 8343653"/>
              <a:gd name="connsiteY3" fmla="*/ 1047379 h 1066429"/>
              <a:gd name="connsiteX4" fmla="*/ 11999 w 8343653"/>
              <a:gd name="connsiteY4" fmla="*/ 1066429 h 1066429"/>
              <a:gd name="connsiteX0" fmla="*/ 11999 w 8583361"/>
              <a:gd name="connsiteY0" fmla="*/ 1075954 h 1075954"/>
              <a:gd name="connsiteX1" fmla="*/ 0 w 8583361"/>
              <a:gd name="connsiteY1" fmla="*/ 9525 h 1075954"/>
              <a:gd name="connsiteX2" fmla="*/ 8583361 w 8583361"/>
              <a:gd name="connsiteY2" fmla="*/ 0 h 1075954"/>
              <a:gd name="connsiteX3" fmla="*/ 7725076 w 8583361"/>
              <a:gd name="connsiteY3" fmla="*/ 1056904 h 1075954"/>
              <a:gd name="connsiteX4" fmla="*/ 11999 w 8583361"/>
              <a:gd name="connsiteY4" fmla="*/ 1075954 h 10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61" h="1075954">
                <a:moveTo>
                  <a:pt x="11999" y="1075954"/>
                </a:moveTo>
                <a:lnTo>
                  <a:pt x="0" y="9525"/>
                </a:lnTo>
                <a:lnTo>
                  <a:pt x="8583361" y="0"/>
                </a:lnTo>
                <a:lnTo>
                  <a:pt x="7725076" y="1056904"/>
                </a:lnTo>
                <a:lnTo>
                  <a:pt x="11999" y="1075954"/>
                </a:lnTo>
                <a:close/>
              </a:path>
            </a:pathLst>
          </a:custGeom>
          <a:gradFill flip="none" rotWithShape="1">
            <a:gsLst>
              <a:gs pos="0">
                <a:srgbClr val="F9D7F6"/>
              </a:gs>
              <a:gs pos="77581">
                <a:srgbClr val="FAE2F8"/>
              </a:gs>
              <a:gs pos="87162">
                <a:srgbClr val="FAE2F8"/>
              </a:gs>
              <a:gs pos="17000">
                <a:srgbClr val="D165CA">
                  <a:tint val="44500"/>
                  <a:satMod val="160000"/>
                </a:srgbClr>
              </a:gs>
              <a:gs pos="54000">
                <a:srgbClr val="FAE2F8"/>
              </a:gs>
              <a:gs pos="39000">
                <a:srgbClr val="D165C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38725" y="1183372"/>
            <a:ext cx="609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Под педагогической толерантностью понимают: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D722B2-0A25-DB4E-BFD0-0FEEB6AAE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Й\5 Пед толерантность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46402" y="1220053"/>
            <a:ext cx="7278548" cy="1691243"/>
          </a:xfrm>
          <a:prstGeom prst="wedgeRoundRectCallout">
            <a:avLst>
              <a:gd name="adj1" fmla="val 56745"/>
              <a:gd name="adj2" fmla="val 91939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/>
              <a:t>Педагогическая толерантность </a:t>
            </a:r>
            <a:r>
              <a:rPr lang="ru-RU" sz="2400" dirty="0"/>
              <a:t>является социальной категорией и проявляется в установке на принятие другого человека, на эмпатическое понимание, на открытое и доверительное общение. 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5EDD89-8AD6-1B48-9216-16AFCF37F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МАЙ\5 Пед толерантност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2320" y="1081586"/>
            <a:ext cx="57235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/>
              <a:t>Низкий</a:t>
            </a:r>
            <a:r>
              <a:rPr lang="ru-RU" dirty="0"/>
              <a:t> </a:t>
            </a:r>
            <a:r>
              <a:rPr lang="ru-RU" b="1" dirty="0"/>
              <a:t>уровень </a:t>
            </a:r>
            <a:r>
              <a:rPr lang="ru-RU" dirty="0"/>
              <a:t>– индивид признает возможность альтернативы, однако уверен в ее ошибочности, придерживается собственных представлений и отказывается критически оценить себя.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/>
              <a:t>Средний уровень</a:t>
            </a:r>
            <a:r>
              <a:rPr lang="ru-RU" dirty="0"/>
              <a:t> – индивид стремится к оценке окружающих и обоснованности своих суждений о них, проявляет готовность к диалогу.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/>
              <a:t>Высокий</a:t>
            </a:r>
            <a:r>
              <a:rPr lang="ru-RU" dirty="0"/>
              <a:t> </a:t>
            </a:r>
            <a:r>
              <a:rPr lang="ru-RU" b="1" dirty="0"/>
              <a:t>уровень </a:t>
            </a:r>
            <a:r>
              <a:rPr lang="ru-RU" dirty="0"/>
              <a:t>– индивид открыт для всего многообразия мнений, обладает значительными ценностными представлениями, знаниями, умениями, навыками критического анализа, стремится к диалогу, </a:t>
            </a:r>
            <a:br>
              <a:rPr lang="ru-RU" dirty="0"/>
            </a:br>
            <a:r>
              <a:rPr lang="ru-RU" dirty="0"/>
              <a:t>следует нормам этики, признает возможность своей ошибки.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433" y="2717004"/>
            <a:ext cx="3636815" cy="13040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600" b="1" dirty="0"/>
              <a:t>СТЕПЕНЬ </a:t>
            </a:r>
          </a:p>
          <a:p>
            <a:pPr algn="ctr">
              <a:lnSpc>
                <a:spcPts val="2400"/>
              </a:lnSpc>
            </a:pPr>
            <a:r>
              <a:rPr lang="ru-RU" sz="1600" b="1" dirty="0"/>
              <a:t>ВЫРАЖЕННОСТИ ПРОЯВЛЕНИЯ </a:t>
            </a:r>
          </a:p>
          <a:p>
            <a:pPr algn="ctr">
              <a:lnSpc>
                <a:spcPts val="2400"/>
              </a:lnSpc>
            </a:pPr>
            <a:r>
              <a:rPr lang="ru-RU" sz="1600" b="1" dirty="0"/>
              <a:t>ТОЛЕРАНТНОСТИ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119C9E-BD89-E24A-8C90-88E747BAD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Й\5 Пед толерантность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3292" y="1702519"/>
            <a:ext cx="671992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несклонность к компромиссу;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нетерпимость;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агрессивность;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 err="1"/>
              <a:t>деструктивность</a:t>
            </a:r>
            <a:r>
              <a:rPr lang="ru-RU" sz="2000" dirty="0"/>
              <a:t>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проявление открытой враждебности по отношению </a:t>
            </a:r>
            <a:br>
              <a:rPr lang="ru-RU" sz="2000" dirty="0"/>
            </a:br>
            <a:r>
              <a:rPr lang="ru-RU" sz="2000" dirty="0"/>
              <a:t>к окружающим;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нежелание учитывать мнения остальных;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обособленная позиция в социуме;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отказ идти на уступки.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8350" y="2137289"/>
            <a:ext cx="2210862" cy="796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ИНТОЛЕРАНТНАЯ </a:t>
            </a:r>
          </a:p>
          <a:p>
            <a:pPr algn="ctr">
              <a:lnSpc>
                <a:spcPct val="150000"/>
              </a:lnSpc>
            </a:pPr>
            <a:r>
              <a:rPr lang="ru-RU" sz="1600" b="1" dirty="0"/>
              <a:t>ЛИЧНОСТЬ </a:t>
            </a:r>
            <a:endParaRPr lang="ru-RU" sz="1600" dirty="0"/>
          </a:p>
        </p:txBody>
      </p:sp>
      <p:sp>
        <p:nvSpPr>
          <p:cNvPr id="7" name="Параллелограмм 2"/>
          <p:cNvSpPr/>
          <p:nvPr/>
        </p:nvSpPr>
        <p:spPr>
          <a:xfrm>
            <a:off x="4874736" y="1193052"/>
            <a:ext cx="6282190" cy="728339"/>
          </a:xfrm>
          <a:custGeom>
            <a:avLst/>
            <a:gdLst>
              <a:gd name="connsiteX0" fmla="*/ 0 w 8607879"/>
              <a:gd name="connsiteY0" fmla="*/ 1056904 h 1056904"/>
              <a:gd name="connsiteX1" fmla="*/ 264226 w 8607879"/>
              <a:gd name="connsiteY1" fmla="*/ 0 h 1056904"/>
              <a:gd name="connsiteX2" fmla="*/ 8607879 w 8607879"/>
              <a:gd name="connsiteY2" fmla="*/ 0 h 1056904"/>
              <a:gd name="connsiteX3" fmla="*/ 8343653 w 8607879"/>
              <a:gd name="connsiteY3" fmla="*/ 1056904 h 1056904"/>
              <a:gd name="connsiteX4" fmla="*/ 0 w 8607879"/>
              <a:gd name="connsiteY4" fmla="*/ 1056904 h 1056904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8079427 w 8343653"/>
              <a:gd name="connsiteY3" fmla="*/ 1056904 h 1066429"/>
              <a:gd name="connsiteX4" fmla="*/ 11999 w 8343653"/>
              <a:gd name="connsiteY4" fmla="*/ 1066429 h 1066429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7725076 w 8343653"/>
              <a:gd name="connsiteY3" fmla="*/ 1047379 h 1066429"/>
              <a:gd name="connsiteX4" fmla="*/ 11999 w 8343653"/>
              <a:gd name="connsiteY4" fmla="*/ 1066429 h 1066429"/>
              <a:gd name="connsiteX0" fmla="*/ 11999 w 8583361"/>
              <a:gd name="connsiteY0" fmla="*/ 1075954 h 1075954"/>
              <a:gd name="connsiteX1" fmla="*/ 0 w 8583361"/>
              <a:gd name="connsiteY1" fmla="*/ 9525 h 1075954"/>
              <a:gd name="connsiteX2" fmla="*/ 8583361 w 8583361"/>
              <a:gd name="connsiteY2" fmla="*/ 0 h 1075954"/>
              <a:gd name="connsiteX3" fmla="*/ 7725076 w 8583361"/>
              <a:gd name="connsiteY3" fmla="*/ 1056904 h 1075954"/>
              <a:gd name="connsiteX4" fmla="*/ 11999 w 8583361"/>
              <a:gd name="connsiteY4" fmla="*/ 1075954 h 10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61" h="1075954">
                <a:moveTo>
                  <a:pt x="11999" y="1075954"/>
                </a:moveTo>
                <a:lnTo>
                  <a:pt x="0" y="9525"/>
                </a:lnTo>
                <a:lnTo>
                  <a:pt x="8583361" y="0"/>
                </a:lnTo>
                <a:lnTo>
                  <a:pt x="7725076" y="1056904"/>
                </a:lnTo>
                <a:lnTo>
                  <a:pt x="11999" y="1075954"/>
                </a:lnTo>
                <a:close/>
              </a:path>
            </a:pathLst>
          </a:custGeom>
          <a:gradFill flip="none" rotWithShape="1">
            <a:gsLst>
              <a:gs pos="0">
                <a:srgbClr val="F9D7F6"/>
              </a:gs>
              <a:gs pos="77581">
                <a:srgbClr val="FAE2F8"/>
              </a:gs>
              <a:gs pos="87162">
                <a:srgbClr val="FAE2F8"/>
              </a:gs>
              <a:gs pos="17000">
                <a:srgbClr val="D165CA">
                  <a:tint val="44500"/>
                  <a:satMod val="160000"/>
                </a:srgbClr>
              </a:gs>
              <a:gs pos="54000">
                <a:srgbClr val="FAE2F8"/>
              </a:gs>
              <a:gs pos="39000">
                <a:srgbClr val="D165C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Интолерантность</a:t>
            </a:r>
            <a:r>
              <a:rPr lang="ru-RU" b="1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B7DFD8-81CB-D44E-9F91-5A5D4AEB0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Й\5 Пед толерантность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1554" y="2203857"/>
            <a:ext cx="6096000" cy="22290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представление о собственной исключительности;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стремление переносить ответственность на окружение; 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высокая тревожность; 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потребность в строгом порядке; </a:t>
            </a:r>
          </a:p>
          <a:p>
            <a:pPr marL="285750" indent="-28575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/>
              <a:t>желание сильной власти.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8350" y="2137289"/>
            <a:ext cx="2210862" cy="796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ИНТОЛЕРАНТНАЯ </a:t>
            </a:r>
          </a:p>
          <a:p>
            <a:pPr algn="ctr">
              <a:lnSpc>
                <a:spcPct val="150000"/>
              </a:lnSpc>
            </a:pPr>
            <a:r>
              <a:rPr lang="ru-RU" sz="1600" b="1" dirty="0"/>
              <a:t>ЛИЧНОСТЬ </a:t>
            </a:r>
            <a:endParaRPr lang="ru-RU" sz="1600" dirty="0"/>
          </a:p>
        </p:txBody>
      </p:sp>
      <p:sp>
        <p:nvSpPr>
          <p:cNvPr id="10" name="Параллелограмм 2"/>
          <p:cNvSpPr/>
          <p:nvPr/>
        </p:nvSpPr>
        <p:spPr>
          <a:xfrm>
            <a:off x="4874736" y="1193052"/>
            <a:ext cx="6282190" cy="728339"/>
          </a:xfrm>
          <a:custGeom>
            <a:avLst/>
            <a:gdLst>
              <a:gd name="connsiteX0" fmla="*/ 0 w 8607879"/>
              <a:gd name="connsiteY0" fmla="*/ 1056904 h 1056904"/>
              <a:gd name="connsiteX1" fmla="*/ 264226 w 8607879"/>
              <a:gd name="connsiteY1" fmla="*/ 0 h 1056904"/>
              <a:gd name="connsiteX2" fmla="*/ 8607879 w 8607879"/>
              <a:gd name="connsiteY2" fmla="*/ 0 h 1056904"/>
              <a:gd name="connsiteX3" fmla="*/ 8343653 w 8607879"/>
              <a:gd name="connsiteY3" fmla="*/ 1056904 h 1056904"/>
              <a:gd name="connsiteX4" fmla="*/ 0 w 8607879"/>
              <a:gd name="connsiteY4" fmla="*/ 1056904 h 1056904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8079427 w 8343653"/>
              <a:gd name="connsiteY3" fmla="*/ 1056904 h 1066429"/>
              <a:gd name="connsiteX4" fmla="*/ 11999 w 8343653"/>
              <a:gd name="connsiteY4" fmla="*/ 1066429 h 1066429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7725076 w 8343653"/>
              <a:gd name="connsiteY3" fmla="*/ 1047379 h 1066429"/>
              <a:gd name="connsiteX4" fmla="*/ 11999 w 8343653"/>
              <a:gd name="connsiteY4" fmla="*/ 1066429 h 1066429"/>
              <a:gd name="connsiteX0" fmla="*/ 11999 w 8583361"/>
              <a:gd name="connsiteY0" fmla="*/ 1075954 h 1075954"/>
              <a:gd name="connsiteX1" fmla="*/ 0 w 8583361"/>
              <a:gd name="connsiteY1" fmla="*/ 9525 h 1075954"/>
              <a:gd name="connsiteX2" fmla="*/ 8583361 w 8583361"/>
              <a:gd name="connsiteY2" fmla="*/ 0 h 1075954"/>
              <a:gd name="connsiteX3" fmla="*/ 7725076 w 8583361"/>
              <a:gd name="connsiteY3" fmla="*/ 1056904 h 1075954"/>
              <a:gd name="connsiteX4" fmla="*/ 11999 w 8583361"/>
              <a:gd name="connsiteY4" fmla="*/ 1075954 h 10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61" h="1075954">
                <a:moveTo>
                  <a:pt x="11999" y="1075954"/>
                </a:moveTo>
                <a:lnTo>
                  <a:pt x="0" y="9525"/>
                </a:lnTo>
                <a:lnTo>
                  <a:pt x="8583361" y="0"/>
                </a:lnTo>
                <a:lnTo>
                  <a:pt x="7725076" y="1056904"/>
                </a:lnTo>
                <a:lnTo>
                  <a:pt x="11999" y="1075954"/>
                </a:lnTo>
                <a:close/>
              </a:path>
            </a:pathLst>
          </a:custGeom>
          <a:gradFill flip="none" rotWithShape="1">
            <a:gsLst>
              <a:gs pos="0">
                <a:srgbClr val="F9D7F6"/>
              </a:gs>
              <a:gs pos="77581">
                <a:srgbClr val="FAE2F8"/>
              </a:gs>
              <a:gs pos="87162">
                <a:srgbClr val="FAE2F8"/>
              </a:gs>
              <a:gs pos="17000">
                <a:srgbClr val="D165CA">
                  <a:tint val="44500"/>
                  <a:satMod val="160000"/>
                </a:srgbClr>
              </a:gs>
              <a:gs pos="54000">
                <a:srgbClr val="FAE2F8"/>
              </a:gs>
              <a:gs pos="39000">
                <a:srgbClr val="D165C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Черты </a:t>
            </a:r>
            <a:r>
              <a:rPr lang="ru-RU" sz="2400" b="1" dirty="0" err="1">
                <a:solidFill>
                  <a:schemeClr val="tx1"/>
                </a:solidFill>
              </a:rPr>
              <a:t>интолерантной</a:t>
            </a:r>
            <a:r>
              <a:rPr lang="ru-RU" sz="2400" b="1" dirty="0">
                <a:solidFill>
                  <a:schemeClr val="tx1"/>
                </a:solidFill>
              </a:rPr>
              <a:t> личности</a:t>
            </a:r>
            <a:r>
              <a:rPr lang="ru-RU" b="1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124723-CBBE-C14B-9EAE-30456E174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Й\5 Пед толерантность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4625" y="1921391"/>
            <a:ext cx="60153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нежелание аргументировать свое поведение;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нежелание вникать в аргументы других;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неспособность к самоанализу,  когда в ходе любого неудачного дела индивид приписывает себе положительность своего замысла и относит все отрицательное к неблагоприятным обстоятельствам и чьему-либо злому умыслу.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8350" y="2137289"/>
            <a:ext cx="2210862" cy="796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ИНТОЛЕРАНТНАЯ </a:t>
            </a:r>
          </a:p>
          <a:p>
            <a:pPr algn="ctr">
              <a:lnSpc>
                <a:spcPct val="150000"/>
              </a:lnSpc>
            </a:pPr>
            <a:r>
              <a:rPr lang="ru-RU" sz="1600" b="1" dirty="0"/>
              <a:t>ЛИЧНОСТЬ </a:t>
            </a:r>
            <a:endParaRPr lang="ru-RU" sz="1600" dirty="0"/>
          </a:p>
        </p:txBody>
      </p:sp>
      <p:sp>
        <p:nvSpPr>
          <p:cNvPr id="8" name="Параллелограмм 2"/>
          <p:cNvSpPr/>
          <p:nvPr/>
        </p:nvSpPr>
        <p:spPr>
          <a:xfrm>
            <a:off x="4874735" y="1193052"/>
            <a:ext cx="6859813" cy="728339"/>
          </a:xfrm>
          <a:custGeom>
            <a:avLst/>
            <a:gdLst>
              <a:gd name="connsiteX0" fmla="*/ 0 w 8607879"/>
              <a:gd name="connsiteY0" fmla="*/ 1056904 h 1056904"/>
              <a:gd name="connsiteX1" fmla="*/ 264226 w 8607879"/>
              <a:gd name="connsiteY1" fmla="*/ 0 h 1056904"/>
              <a:gd name="connsiteX2" fmla="*/ 8607879 w 8607879"/>
              <a:gd name="connsiteY2" fmla="*/ 0 h 1056904"/>
              <a:gd name="connsiteX3" fmla="*/ 8343653 w 8607879"/>
              <a:gd name="connsiteY3" fmla="*/ 1056904 h 1056904"/>
              <a:gd name="connsiteX4" fmla="*/ 0 w 8607879"/>
              <a:gd name="connsiteY4" fmla="*/ 1056904 h 1056904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8079427 w 8343653"/>
              <a:gd name="connsiteY3" fmla="*/ 1056904 h 1066429"/>
              <a:gd name="connsiteX4" fmla="*/ 11999 w 8343653"/>
              <a:gd name="connsiteY4" fmla="*/ 1066429 h 1066429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7725076 w 8343653"/>
              <a:gd name="connsiteY3" fmla="*/ 1047379 h 1066429"/>
              <a:gd name="connsiteX4" fmla="*/ 11999 w 8343653"/>
              <a:gd name="connsiteY4" fmla="*/ 1066429 h 1066429"/>
              <a:gd name="connsiteX0" fmla="*/ 11999 w 8583361"/>
              <a:gd name="connsiteY0" fmla="*/ 1075954 h 1075954"/>
              <a:gd name="connsiteX1" fmla="*/ 0 w 8583361"/>
              <a:gd name="connsiteY1" fmla="*/ 9525 h 1075954"/>
              <a:gd name="connsiteX2" fmla="*/ 8583361 w 8583361"/>
              <a:gd name="connsiteY2" fmla="*/ 0 h 1075954"/>
              <a:gd name="connsiteX3" fmla="*/ 7725076 w 8583361"/>
              <a:gd name="connsiteY3" fmla="*/ 1056904 h 1075954"/>
              <a:gd name="connsiteX4" fmla="*/ 11999 w 8583361"/>
              <a:gd name="connsiteY4" fmla="*/ 1075954 h 10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61" h="1075954">
                <a:moveTo>
                  <a:pt x="11999" y="1075954"/>
                </a:moveTo>
                <a:lnTo>
                  <a:pt x="0" y="9525"/>
                </a:lnTo>
                <a:lnTo>
                  <a:pt x="8583361" y="0"/>
                </a:lnTo>
                <a:lnTo>
                  <a:pt x="7725076" y="1056904"/>
                </a:lnTo>
                <a:lnTo>
                  <a:pt x="11999" y="1075954"/>
                </a:lnTo>
                <a:close/>
              </a:path>
            </a:pathLst>
          </a:custGeom>
          <a:gradFill flip="none" rotWithShape="1">
            <a:gsLst>
              <a:gs pos="0">
                <a:srgbClr val="F9D7F6"/>
              </a:gs>
              <a:gs pos="77581">
                <a:srgbClr val="FAE2F8"/>
              </a:gs>
              <a:gs pos="87162">
                <a:srgbClr val="FAE2F8"/>
              </a:gs>
              <a:gs pos="17000">
                <a:srgbClr val="D165CA">
                  <a:tint val="44500"/>
                  <a:satMod val="160000"/>
                </a:srgbClr>
              </a:gs>
              <a:gs pos="54000">
                <a:srgbClr val="FAE2F8"/>
              </a:gs>
              <a:gs pos="39000">
                <a:srgbClr val="D165C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algn="ctr"/>
            <a:r>
              <a:rPr lang="ru-RU" sz="2400" b="1" dirty="0">
                <a:solidFill>
                  <a:schemeClr val="tx1"/>
                </a:solidFill>
              </a:rPr>
              <a:t>«Авторитарный синдром» </a:t>
            </a:r>
          </a:p>
          <a:p>
            <a:pPr marL="90488" indent="88900"/>
            <a:r>
              <a:rPr lang="ru-RU" sz="2000" dirty="0">
                <a:solidFill>
                  <a:schemeClr val="tx1"/>
                </a:solidFill>
              </a:rPr>
              <a:t>как типичное проявление комплекса </a:t>
            </a:r>
            <a:r>
              <a:rPr lang="ru-RU" sz="2000" dirty="0" err="1">
                <a:solidFill>
                  <a:schemeClr val="tx1"/>
                </a:solidFill>
              </a:rPr>
              <a:t>интолерантности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CEA6BE-D187-704E-A429-5DBE37A50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Й\5 Пед толерантность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8350" y="2137289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ТОЛЕРАНТНАЯ </a:t>
            </a:r>
          </a:p>
          <a:p>
            <a:pPr algn="ctr">
              <a:lnSpc>
                <a:spcPct val="150000"/>
              </a:lnSpc>
            </a:pPr>
            <a:r>
              <a:rPr lang="ru-RU" sz="1600" b="1" dirty="0"/>
              <a:t>ЛИЧНОСТЬ </a:t>
            </a:r>
            <a:endParaRPr lang="ru-RU" sz="1600" dirty="0"/>
          </a:p>
        </p:txBody>
      </p:sp>
      <p:sp>
        <p:nvSpPr>
          <p:cNvPr id="8" name="Параллелограмм 2"/>
          <p:cNvSpPr/>
          <p:nvPr/>
        </p:nvSpPr>
        <p:spPr>
          <a:xfrm>
            <a:off x="4874735" y="1193052"/>
            <a:ext cx="6859813" cy="728339"/>
          </a:xfrm>
          <a:custGeom>
            <a:avLst/>
            <a:gdLst>
              <a:gd name="connsiteX0" fmla="*/ 0 w 8607879"/>
              <a:gd name="connsiteY0" fmla="*/ 1056904 h 1056904"/>
              <a:gd name="connsiteX1" fmla="*/ 264226 w 8607879"/>
              <a:gd name="connsiteY1" fmla="*/ 0 h 1056904"/>
              <a:gd name="connsiteX2" fmla="*/ 8607879 w 8607879"/>
              <a:gd name="connsiteY2" fmla="*/ 0 h 1056904"/>
              <a:gd name="connsiteX3" fmla="*/ 8343653 w 8607879"/>
              <a:gd name="connsiteY3" fmla="*/ 1056904 h 1056904"/>
              <a:gd name="connsiteX4" fmla="*/ 0 w 8607879"/>
              <a:gd name="connsiteY4" fmla="*/ 1056904 h 1056904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8079427 w 8343653"/>
              <a:gd name="connsiteY3" fmla="*/ 1056904 h 1066429"/>
              <a:gd name="connsiteX4" fmla="*/ 11999 w 8343653"/>
              <a:gd name="connsiteY4" fmla="*/ 1066429 h 1066429"/>
              <a:gd name="connsiteX0" fmla="*/ 11999 w 8343653"/>
              <a:gd name="connsiteY0" fmla="*/ 1066429 h 1066429"/>
              <a:gd name="connsiteX1" fmla="*/ 0 w 8343653"/>
              <a:gd name="connsiteY1" fmla="*/ 0 h 1066429"/>
              <a:gd name="connsiteX2" fmla="*/ 8343653 w 8343653"/>
              <a:gd name="connsiteY2" fmla="*/ 0 h 1066429"/>
              <a:gd name="connsiteX3" fmla="*/ 7725076 w 8343653"/>
              <a:gd name="connsiteY3" fmla="*/ 1047379 h 1066429"/>
              <a:gd name="connsiteX4" fmla="*/ 11999 w 8343653"/>
              <a:gd name="connsiteY4" fmla="*/ 1066429 h 1066429"/>
              <a:gd name="connsiteX0" fmla="*/ 11999 w 8583361"/>
              <a:gd name="connsiteY0" fmla="*/ 1075954 h 1075954"/>
              <a:gd name="connsiteX1" fmla="*/ 0 w 8583361"/>
              <a:gd name="connsiteY1" fmla="*/ 9525 h 1075954"/>
              <a:gd name="connsiteX2" fmla="*/ 8583361 w 8583361"/>
              <a:gd name="connsiteY2" fmla="*/ 0 h 1075954"/>
              <a:gd name="connsiteX3" fmla="*/ 7725076 w 8583361"/>
              <a:gd name="connsiteY3" fmla="*/ 1056904 h 1075954"/>
              <a:gd name="connsiteX4" fmla="*/ 11999 w 8583361"/>
              <a:gd name="connsiteY4" fmla="*/ 1075954 h 10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3361" h="1075954">
                <a:moveTo>
                  <a:pt x="11999" y="1075954"/>
                </a:moveTo>
                <a:lnTo>
                  <a:pt x="0" y="9525"/>
                </a:lnTo>
                <a:lnTo>
                  <a:pt x="8583361" y="0"/>
                </a:lnTo>
                <a:lnTo>
                  <a:pt x="7725076" y="1056904"/>
                </a:lnTo>
                <a:lnTo>
                  <a:pt x="11999" y="1075954"/>
                </a:lnTo>
                <a:close/>
              </a:path>
            </a:pathLst>
          </a:custGeom>
          <a:gradFill flip="none" rotWithShape="1">
            <a:gsLst>
              <a:gs pos="0">
                <a:srgbClr val="F9D7F6"/>
              </a:gs>
              <a:gs pos="77581">
                <a:srgbClr val="FAE2F8"/>
              </a:gs>
              <a:gs pos="87162">
                <a:srgbClr val="FAE2F8"/>
              </a:gs>
              <a:gs pos="17000">
                <a:srgbClr val="D165CA">
                  <a:tint val="44500"/>
                  <a:satMod val="160000"/>
                </a:srgbClr>
              </a:gs>
              <a:gs pos="54000">
                <a:srgbClr val="FAE2F8"/>
              </a:gs>
              <a:gs pos="39000">
                <a:srgbClr val="D165C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algn="ctr"/>
            <a:r>
              <a:rPr lang="ru-RU" sz="2400" b="1" dirty="0" err="1">
                <a:solidFill>
                  <a:schemeClr val="tx1"/>
                </a:solidFill>
              </a:rPr>
              <a:t>Сверхтолерантность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624" y="2150118"/>
            <a:ext cx="67199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человек проявляет пассивность;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проявляется отстраненность от окружающих, не скрывается безразличие к ним;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индивид отказывается выражать свое мнение;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4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избегает взаимодействий.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A62768-4E1D-C046-A9A0-ED345E522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АПРЕЛЬ\07 ТОГИС как инструмент развития ценностных ориентаций и формирования информационной культуры личност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22125" y="4683317"/>
            <a:ext cx="7256612" cy="163121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22125" y="4696965"/>
            <a:ext cx="72566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Педагогическая толерантность </a:t>
            </a:r>
            <a:r>
              <a:rPr lang="ru-RU" sz="2000" dirty="0"/>
              <a:t>выступает как способ адаптации к современным условиям, связанным не только с постоянно увеличивающимся информационным пространством, но и повышением интереса, актуализацией внимания к правам человека, ребенка.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17BC64-15D3-7547-AB9E-F50AE18E2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МАЙ\5 Пед толерантность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671" y="2497685"/>
            <a:ext cx="6086901" cy="255454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Особенности духовно-нравственной сферы современного общества: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утрата основных ценностей;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утрата преемственности поколений.</a:t>
            </a:r>
          </a:p>
          <a:p>
            <a:endParaRPr lang="ru-RU" sz="2000" dirty="0"/>
          </a:p>
          <a:p>
            <a:r>
              <a:rPr lang="ru-RU" sz="2000" b="1" dirty="0"/>
              <a:t>Приоритетные задачи образования: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воспитание молодого поколения;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нравственное развитие обучающихся.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FFCB30-3005-C240-ABB8-AA04CABDD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3 Тренинг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38236" y="2181690"/>
            <a:ext cx="75392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/>
              <a:t>Педагогическая толерантность позволяет: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7404" y="356646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7030A0"/>
                </a:solidFill>
              </a:rPr>
              <a:t>Педагогическая толерантность</a:t>
            </a:r>
            <a:endParaRPr lang="ru-RU" sz="9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74289" y="2860411"/>
            <a:ext cx="82032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организовать образовательное и воспитательное пространство, в рамках которого будут созданы условия для конструктивного взаимодействия: 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педагога и обучающегося; 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педагога и педагога; 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педагога и администрации; </a:t>
            </a:r>
          </a:p>
          <a:p>
            <a:pPr marL="342900" indent="-342900" algn="just">
              <a:buFontTx/>
              <a:buChar char="-"/>
            </a:pPr>
            <a:endParaRPr lang="ru-RU" sz="11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сформировать толерантность у ребенка посредством личного примера педагога, который строит взаимоотношения на основе понимания, уважения, принятия;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2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позволяет рассматривать ребенка не как средство, объект, а как главную ценность. </a:t>
            </a:r>
          </a:p>
        </p:txBody>
      </p:sp>
    </p:spTree>
    <p:extLst>
      <p:ext uri="{BB962C8B-B14F-4D97-AF65-F5344CB8AC3E}">
        <p14:creationId xmlns:p14="http://schemas.microsoft.com/office/powerpoint/2010/main" val="31951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МАЙ\5 Пед толерантность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7949" y="2030433"/>
            <a:ext cx="74202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альтруизм;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наличие смысла жизни;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восприятие и понимание неопределенности;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фрустрация;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адекватная самооценка;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психологическая устойчивость;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способность к рефлексии;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внутренний локус контроля;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err="1"/>
              <a:t>конфликтоустойчивость</a:t>
            </a:r>
            <a:r>
              <a:rPr lang="ru-RU" sz="2000" dirty="0"/>
              <a:t>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err="1"/>
              <a:t>эмпатийность</a:t>
            </a:r>
            <a:r>
              <a:rPr lang="ru-RU" sz="2000" dirty="0"/>
              <a:t>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креативность.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7029" y="811236"/>
            <a:ext cx="57709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Педагогическая толерантность находится </a:t>
            </a:r>
            <a:br>
              <a:rPr lang="ru-RU" sz="2200" b="1" dirty="0"/>
            </a:br>
            <a:r>
              <a:rPr lang="ru-RU" sz="2200" b="1" dirty="0"/>
              <a:t>в тесной взаимосвязи с профессионально важными качествами личности педагога: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7B3328-CDE4-F94A-A12E-607AC5F94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МАЙ\5 Пед толерантность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8200" y="2050783"/>
            <a:ext cx="71155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все работники образовательного учреждения  и родители в общении </a:t>
            </a:r>
            <a:br>
              <a:rPr lang="ru-RU" dirty="0"/>
            </a:br>
            <a:r>
              <a:rPr lang="ru-RU" dirty="0"/>
              <a:t>с детьми должны проявлять доброжелательность, терпение, уважение;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педагоги должны относиться к детям с одинаковым уважением, </a:t>
            </a:r>
            <a:br>
              <a:rPr lang="ru-RU" dirty="0"/>
            </a:br>
            <a:r>
              <a:rPr lang="ru-RU" dirty="0"/>
              <a:t>не возвышая одних за счет унижения других;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оценочная деятельность должна способствовать развитию ребенка, стимулировать получение знаний и умений, а не быть кнутом </a:t>
            </a:r>
            <a:br>
              <a:rPr lang="ru-RU" dirty="0"/>
            </a:br>
            <a:r>
              <a:rPr lang="ru-RU" dirty="0"/>
              <a:t>в руках педагога;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процесс обучения невозможен без продуктивного, позитивного общения, в ходе которого закладываются нормы и правила поведения, формируется отношение к людям и к жизни.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06329" y="1249852"/>
            <a:ext cx="5770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Базовые принципы толерантности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B9E7C4-A298-AE4B-B9E7-5F42E93C1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МАЙ\5 Пед толерантность\9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429" y="1646284"/>
            <a:ext cx="658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тактичности, эмпатии, терпеливости, </a:t>
            </a:r>
            <a:br>
              <a:rPr lang="ru-RU" sz="2000" dirty="0"/>
            </a:br>
            <a:r>
              <a:rPr lang="ru-RU" sz="2000" dirty="0"/>
              <a:t>терпимости в отношениях с детьми и взрослыми, готовности принимать и поддерживать их, защищать;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5229" y="811236"/>
            <a:ext cx="6931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Воспитание и обучение требует от современного педагога следующих личностных качеств: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4428" y="2976940"/>
            <a:ext cx="4849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понимания своеобразия и относительной автономности саморазвития личности;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умения обеспечивать внутригрупповое и межгрупповое общение, предотвращать конфликты в детском и взрослом сообществах.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A574D8-E9D9-7246-B4DD-78DE1157B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МАЙ\5 Пед толерантность\9,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4735" y="1523454"/>
            <a:ext cx="6582529" cy="10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b="1" dirty="0"/>
              <a:t>Требования к личности педагога:</a:t>
            </a:r>
          </a:p>
          <a:p>
            <a:pPr marL="342900" indent="-342900">
              <a:lnSpc>
                <a:spcPts val="2400"/>
              </a:lnSpc>
              <a:buFont typeface="Wingdings" pitchFamily="2" charset="2"/>
              <a:buChar char="ü"/>
            </a:pPr>
            <a:r>
              <a:rPr lang="ru-RU" dirty="0"/>
              <a:t>отношение к человеку как </a:t>
            </a:r>
            <a:r>
              <a:rPr lang="ru-RU" dirty="0" err="1"/>
              <a:t>самоценности</a:t>
            </a:r>
            <a:r>
              <a:rPr lang="ru-RU" dirty="0"/>
              <a:t>; </a:t>
            </a:r>
          </a:p>
          <a:p>
            <a:pPr marL="342900" indent="-342900">
              <a:lnSpc>
                <a:spcPts val="2400"/>
              </a:lnSpc>
              <a:buFont typeface="Wingdings" pitchFamily="2" charset="2"/>
              <a:buChar char="ü"/>
            </a:pPr>
            <a:r>
              <a:rPr lang="ru-RU" dirty="0"/>
              <a:t>отношение к себе как к </a:t>
            </a:r>
            <a:r>
              <a:rPr lang="ru-RU" dirty="0" err="1"/>
              <a:t>самоценности</a:t>
            </a:r>
            <a:r>
              <a:rPr lang="ru-RU" dirty="0"/>
              <a:t>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47029" y="947716"/>
            <a:ext cx="5770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ПЕДАГОГИКА ТОЛЕРАНТНОСТИ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734" y="2767469"/>
            <a:ext cx="4715181" cy="273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b="1" dirty="0"/>
              <a:t>Личностные установки, которые педагог реализует по отношению к учащимся: </a:t>
            </a:r>
          </a:p>
          <a:p>
            <a:pPr marL="285750" indent="-285750">
              <a:lnSpc>
                <a:spcPts val="2300"/>
              </a:lnSpc>
              <a:buFont typeface="Wingdings" pitchFamily="2" charset="2"/>
              <a:buChar char="ü"/>
            </a:pPr>
            <a:r>
              <a:rPr lang="ru-RU" dirty="0"/>
              <a:t>искренность в выражении собственных чувств, переживаний и мнений;</a:t>
            </a:r>
          </a:p>
          <a:p>
            <a:pPr marL="285750" indent="-285750">
              <a:lnSpc>
                <a:spcPts val="2300"/>
              </a:lnSpc>
              <a:buFont typeface="Wingdings" pitchFamily="2" charset="2"/>
              <a:buChar char="ü"/>
            </a:pPr>
            <a:r>
              <a:rPr lang="ru-RU" dirty="0"/>
              <a:t>активное слушание и </a:t>
            </a:r>
            <a:r>
              <a:rPr lang="ru-RU" dirty="0" err="1"/>
              <a:t>эмпатия</a:t>
            </a:r>
            <a:r>
              <a:rPr lang="ru-RU" dirty="0"/>
              <a:t> чувств и состояний детей;</a:t>
            </a:r>
          </a:p>
          <a:p>
            <a:pPr marL="285750" indent="-285750">
              <a:lnSpc>
                <a:spcPts val="2300"/>
              </a:lnSpc>
              <a:buFont typeface="Wingdings" pitchFamily="2" charset="2"/>
              <a:buChar char="ü"/>
            </a:pPr>
            <a:r>
              <a:rPr lang="ru-RU" dirty="0"/>
              <a:t>выражение своего понимания их чувств и безусловное принятие каждого учащегося как личности.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7D9FD9-B03E-FE42-95BD-2147060E4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МАЙ\5 Пед толерантность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1154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3568" y="2222438"/>
            <a:ext cx="7099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/>
              <a:t>Педагогика сотрудничества: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3568" y="269251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Педагогика сотрудничества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как составная часть толерантности педагога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42724" y="2684103"/>
            <a:ext cx="9248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формирует педагогическую толерантность;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формирует толерантную  личность ребенка;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рассматривает воспитание как диалог педагога и учащегося.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2767" y="4144848"/>
            <a:ext cx="7002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Основа педагогического общения: </a:t>
            </a:r>
            <a:endParaRPr lang="ru-RU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любовь;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внимание;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терпение к ребенку.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4EB8A9-F8CD-1B4E-B174-72A4D7214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МАЙ\5 Пед толерантность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1154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3568" y="2050988"/>
            <a:ext cx="7099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/>
              <a:t>Личностные установки педагога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3568" y="269251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Педагогика сотрудничества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как составная часть толерантности педагога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91" y="2704256"/>
            <a:ext cx="5617116" cy="72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принятие ребенка, коллегу таким, какой он есть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18891" y="3615859"/>
            <a:ext cx="5685703" cy="72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эмпатическое понимание другого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18891" y="4652876"/>
            <a:ext cx="5685703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установка на открытое и доверительное общение </a:t>
            </a:r>
            <a:br>
              <a:rPr lang="ru-RU" b="1" dirty="0"/>
            </a:br>
            <a:r>
              <a:rPr lang="ru-RU" b="1" dirty="0"/>
              <a:t>с субъектами образовательного процесса</a:t>
            </a:r>
            <a:endParaRPr lang="ru-RU" sz="2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960142" y="2556424"/>
            <a:ext cx="720000" cy="1015663"/>
            <a:chOff x="2960142" y="2556424"/>
            <a:chExt cx="720000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2960142" y="2704256"/>
              <a:ext cx="720000" cy="7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4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65663" y="2556424"/>
              <a:ext cx="48923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0" dirty="0">
                  <a:ln/>
                  <a:solidFill>
                    <a:schemeClr val="accent3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960142" y="3468027"/>
            <a:ext cx="720000" cy="1015663"/>
            <a:chOff x="2960142" y="3468027"/>
            <a:chExt cx="720000" cy="1015663"/>
          </a:xfrm>
        </p:grpSpPr>
        <p:sp>
          <p:nvSpPr>
            <p:cNvPr id="18" name="TextBox 17"/>
            <p:cNvSpPr txBox="1"/>
            <p:nvPr/>
          </p:nvSpPr>
          <p:spPr>
            <a:xfrm>
              <a:off x="2960142" y="3615859"/>
              <a:ext cx="720000" cy="7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400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037610" y="3468027"/>
              <a:ext cx="54534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0" dirty="0">
                  <a:ln/>
                  <a:solidFill>
                    <a:schemeClr val="accent3"/>
                  </a:solidFill>
                  <a:effectLst/>
                </a:rPr>
                <a:t>2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960142" y="4468210"/>
            <a:ext cx="720000" cy="1015663"/>
            <a:chOff x="2960142" y="4468210"/>
            <a:chExt cx="720000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2960142" y="4616042"/>
              <a:ext cx="720000" cy="7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400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37610" y="4468210"/>
              <a:ext cx="54534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0" dirty="0">
                  <a:ln/>
                  <a:solidFill>
                    <a:schemeClr val="accent3"/>
                  </a:solidFill>
                  <a:effectLst/>
                </a:rPr>
                <a:t>3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9B95311-7F2D-7749-B88D-93F91B207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Й\5 Пед толерантность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20152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4077" y="2451536"/>
            <a:ext cx="7146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прямое обращение педагога к обучающемуся;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ведение открытого диалога с ребенком;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действительная помощь ребенку в становлении его как личности.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092" y="2438182"/>
            <a:ext cx="2866030" cy="101566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Установка </a:t>
            </a:r>
          </a:p>
          <a:p>
            <a:pPr algn="ctr"/>
            <a:r>
              <a:rPr lang="ru-RU" sz="2000" b="1" dirty="0"/>
              <a:t>на принятие ребенка таким, какой он есть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23568" y="269251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Педагогика сотрудничества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как составная часть толерантности педагога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A94FF1-F5B5-084D-BD0F-D866B16C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Й\5 Пед толерантность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20152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40429" y="2301412"/>
            <a:ext cx="693642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основе оценочной установки лежит схематичный образ, формирующийся в сознании педагога в ходе взаимоотношений с обучающимися и другими педагогами;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1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педагогу необходимо уметь сопереживать – переживать те же эмоциональные состояния, что испытывает другой человек, через отождествление с ним и сочувствовать.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092" y="2438182"/>
            <a:ext cx="2866030" cy="101566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Установка </a:t>
            </a:r>
          </a:p>
          <a:p>
            <a:pPr algn="ctr"/>
            <a:r>
              <a:rPr lang="ru-RU" sz="2000" b="1" dirty="0"/>
              <a:t>на эмпатическое понимание другого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3568" y="269251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Педагогика сотрудничества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как составная часть толерантности педагога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421EF3-BAC6-D84E-9E72-B752D2F12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Й\5 Пед толерантность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20152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4176" y="2604996"/>
            <a:ext cx="71460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000" dirty="0"/>
              <a:t>возникает благодаря способности педагога отойти </a:t>
            </a:r>
            <a:br>
              <a:rPr lang="ru-RU" sz="2000" dirty="0"/>
            </a:br>
            <a:r>
              <a:rPr lang="ru-RU" sz="2000" dirty="0"/>
              <a:t>от стереотипного восприятия себя, своего статуса.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8354" y="2408574"/>
            <a:ext cx="3560337" cy="101566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Установка </a:t>
            </a:r>
          </a:p>
          <a:p>
            <a:pPr algn="ctr"/>
            <a:r>
              <a:rPr lang="ru-RU" sz="2000" b="1" dirty="0"/>
              <a:t>на открытое </a:t>
            </a:r>
          </a:p>
          <a:p>
            <a:pPr algn="ctr"/>
            <a:r>
              <a:rPr lang="ru-RU" sz="2000" b="1" dirty="0"/>
              <a:t>и доверительное общение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3568" y="269251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Педагогика сотрудничества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как составная часть толерантности педагога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B95A30-F3EA-F140-BF8C-851A09DDD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Й\5 Пед толерантность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3078" y="1331419"/>
            <a:ext cx="4642152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положительное решение позволяет решать международные и внутригосударственные конфликты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9414" y="1426083"/>
            <a:ext cx="3123153" cy="936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/>
              <a:t>ПРОБЛЕМА ТОЛЕРАНТНОСТИ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3078" y="3499064"/>
            <a:ext cx="3607864" cy="72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успешность личности педагога</a:t>
            </a:r>
            <a:endParaRPr lang="ru-RU" sz="24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605430" y="1550561"/>
            <a:ext cx="769562" cy="513041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39414" y="3794194"/>
            <a:ext cx="3123153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ТОЛЕРАНТНОСТЬ – ВЕДУЩАЯ ХАРАКТЕРИСТИКА ЛИЧНОСТИ ПЕДАГОГА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605429" y="4076282"/>
            <a:ext cx="769562" cy="513041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723078" y="4766834"/>
            <a:ext cx="3607864" cy="72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результативность педагогической </a:t>
            </a:r>
          </a:p>
          <a:p>
            <a:pPr algn="ctr"/>
            <a:r>
              <a:rPr lang="ru-RU" dirty="0"/>
              <a:t>деятельности </a:t>
            </a:r>
            <a:endParaRPr lang="ru-RU" sz="2400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CAD38D-B8E1-A843-B729-342C6BA9C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9" grpId="0" animBg="1"/>
      <p:bldP spid="13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МАЙ\5 Пед толерантность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1154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423568" y="1955466"/>
            <a:ext cx="8923565" cy="1118255"/>
          </a:xfrm>
          <a:prstGeom prst="rect">
            <a:avLst/>
          </a:prstGeom>
          <a:ln w="19050">
            <a:solidFill>
              <a:srgbClr val="4D32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000" b="1" dirty="0"/>
              <a:t>Педагогическая толерантность – методологический принцип общения </a:t>
            </a:r>
          </a:p>
          <a:p>
            <a:pPr algn="ctr">
              <a:lnSpc>
                <a:spcPts val="4000"/>
              </a:lnSpc>
            </a:pPr>
            <a:r>
              <a:rPr lang="ru-RU" sz="2000" b="1" dirty="0"/>
              <a:t>в педагогике сотрудничества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04613" y="3537620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Способы преодоления </a:t>
            </a:r>
            <a:r>
              <a:rPr lang="ru-RU" sz="2000" b="1" dirty="0" err="1"/>
              <a:t>интолерантности</a:t>
            </a:r>
            <a:r>
              <a:rPr lang="ru-RU" sz="2000" b="1" dirty="0"/>
              <a:t>: </a:t>
            </a:r>
          </a:p>
          <a:p>
            <a:endParaRPr lang="ru-RU" sz="12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наличие творческого мышления;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отсутствие стереотипности мышления;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отсутствие схематичности и предвзятости.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68" y="269251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Педагогика сотрудничества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как составная часть толерантности педагога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5A7213-B3A6-F240-8ECD-544A5A0E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Й\5 Пед толерантность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22615" y="850622"/>
            <a:ext cx="8466364" cy="2962513"/>
          </a:xfrm>
          <a:prstGeom prst="wedgeRoundRectCallout">
            <a:avLst>
              <a:gd name="adj1" fmla="val 52213"/>
              <a:gd name="adj2" fmla="val 62451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2100" b="1" dirty="0"/>
              <a:t>       Педагогика сотрудничества </a:t>
            </a:r>
            <a:r>
              <a:rPr lang="ru-RU" sz="2100" dirty="0"/>
              <a:t>предполагает рассматривать совместную деятельность субъектов образовательного процесса как общение двух равноправных партнеров, каждый из которых является индивидуальностью. </a:t>
            </a:r>
          </a:p>
          <a:p>
            <a:pPr algn="just"/>
            <a:r>
              <a:rPr lang="ru-RU" sz="2100" dirty="0"/>
              <a:t>       Ведущая роль по взаимодействию между педагогом и обучающимся должна принадлежать педагогу, ему необходимо проявлять активную педагогическую позицию, личностную заинтересованность в партнерстве.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226971-FCA7-F44B-8867-8627A63C8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АЙ\5 Пед толерантность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64469" y="1603862"/>
            <a:ext cx="651294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«Чтобы ребенок научился чувствовать другого, </a:t>
            </a:r>
            <a:br>
              <a:rPr lang="ru-RU" sz="2000" b="1" dirty="0"/>
            </a:br>
            <a:r>
              <a:rPr lang="ru-RU" sz="2000" b="1" dirty="0"/>
              <a:t>надо и в нем этого другого признавать» </a:t>
            </a:r>
            <a:r>
              <a:rPr lang="ru-RU" sz="2000" dirty="0"/>
              <a:t>–  принимаем ребенка таким, какой он есть.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4775" y="1445801"/>
            <a:ext cx="2866030" cy="9722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ПРАВИЛА ТОЛЕРАНТНОСТИ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64469" y="3047780"/>
            <a:ext cx="651294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«Нет, счастье – когда тебя принимают. Мы любим лишь тех, кто принимает нас» </a:t>
            </a:r>
            <a:r>
              <a:rPr lang="ru-RU" sz="2000" dirty="0"/>
              <a:t>– принимаем ребенка таким, какой он есть, создаем  условия для </a:t>
            </a:r>
          </a:p>
          <a:p>
            <a:r>
              <a:rPr lang="ru-RU" sz="2000" dirty="0"/>
              <a:t>конструктивного взаимодействия.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870805" y="1634081"/>
            <a:ext cx="1393664" cy="1015663"/>
            <a:chOff x="2960142" y="2664782"/>
            <a:chExt cx="1008000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2960142" y="2833422"/>
              <a:ext cx="1008000" cy="64800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4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58797" y="2664782"/>
              <a:ext cx="48923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0" dirty="0">
                  <a:ln/>
                  <a:solidFill>
                    <a:schemeClr val="accent3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25103" y="3006664"/>
            <a:ext cx="1393664" cy="1015663"/>
            <a:chOff x="2960142" y="2664782"/>
            <a:chExt cx="1008000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2960142" y="2833422"/>
              <a:ext cx="1008000" cy="64800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4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306199" y="2664782"/>
              <a:ext cx="39443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0" dirty="0">
                  <a:ln/>
                  <a:solidFill>
                    <a:schemeClr val="accent3"/>
                  </a:solidFill>
                  <a:effectLst/>
                </a:rPr>
                <a:t>2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F5A682-9FD7-9944-98BF-0200FCAFD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АЙ\5 Пед толерантность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775" y="1445801"/>
            <a:ext cx="2866030" cy="9722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/>
              <a:t>ПРАВИЛА ТОЛЕРАНТНОСТИ 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64469" y="1599177"/>
            <a:ext cx="651294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«Сильное великодушие производит такое же шоковое действие, как и сильное наказание. Но результаты противоположны» </a:t>
            </a:r>
            <a:r>
              <a:rPr lang="ru-RU" sz="2000" dirty="0"/>
              <a:t>– в основе общения сопереживание и сотрудничество.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870805" y="1631112"/>
            <a:ext cx="1393664" cy="1015663"/>
            <a:chOff x="2960142" y="2661813"/>
            <a:chExt cx="1008000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2960142" y="2833422"/>
              <a:ext cx="1008000" cy="64800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4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191642" y="2661813"/>
              <a:ext cx="39443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0" dirty="0">
                  <a:ln/>
                  <a:solidFill>
                    <a:schemeClr val="accent3"/>
                  </a:solidFill>
                  <a:effectLst/>
                </a:rPr>
                <a:t>3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264469" y="3074073"/>
            <a:ext cx="651294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Изобличая или подозревая ребенка во лжи, мы внушаем ему, что он лжец, – он и становится лжецом навсегда  </a:t>
            </a:r>
            <a:r>
              <a:rPr lang="ru-RU" sz="2000" dirty="0"/>
              <a:t>– проявляем стремление разобраться </a:t>
            </a:r>
            <a:br>
              <a:rPr lang="ru-RU" sz="2000" dirty="0"/>
            </a:br>
            <a:r>
              <a:rPr lang="ru-RU" sz="2000" dirty="0"/>
              <a:t>в ситуации, оказываем поддержку и сочувствие.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64469" y="4570689"/>
            <a:ext cx="651294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Не боремся с недостатками, а </a:t>
            </a:r>
            <a:r>
              <a:rPr lang="ru-RU" sz="2000" b="1" dirty="0"/>
              <a:t>видим и  развиваем</a:t>
            </a:r>
            <a:br>
              <a:rPr lang="ru-RU" sz="2000" b="1" dirty="0"/>
            </a:br>
            <a:r>
              <a:rPr lang="ru-RU" sz="2000" b="1" dirty="0"/>
              <a:t>в ребенке все лучшее.</a:t>
            </a:r>
            <a:endParaRPr lang="ru-RU" sz="2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870805" y="3205113"/>
            <a:ext cx="1393664" cy="1015663"/>
            <a:chOff x="2960142" y="2661813"/>
            <a:chExt cx="1008000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2960142" y="2833422"/>
              <a:ext cx="1008000" cy="64800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4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91642" y="2661813"/>
              <a:ext cx="39443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0" dirty="0">
                  <a:ln/>
                  <a:solidFill>
                    <a:schemeClr val="accent3"/>
                  </a:solidFill>
                  <a:effectLst/>
                </a:rPr>
                <a:t>4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893802" y="4577471"/>
            <a:ext cx="1393664" cy="1015663"/>
            <a:chOff x="2960142" y="2661813"/>
            <a:chExt cx="1008000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2960142" y="2833422"/>
              <a:ext cx="1008000" cy="64800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24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191642" y="2661813"/>
              <a:ext cx="39443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0" dirty="0">
                  <a:ln/>
                  <a:solidFill>
                    <a:schemeClr val="accent3"/>
                  </a:solidFill>
                  <a:effectLst/>
                </a:rPr>
                <a:t>5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A9B3343-082C-6D4B-9AE0-0F324B6AB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Й\5 Пед толерантность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9043" y="1791428"/>
            <a:ext cx="7146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развитие в комплексе всей совокупности качеств личности через всю образовательную среду учебного заведения;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поддержка и развитие природных и получаемых способностей ребенка;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развитие личности как главной цели образования;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создание ситуации успеха.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7122" y="214659"/>
            <a:ext cx="8365902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Определяющие направления в педагогике сотрудничества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73" y="2642256"/>
            <a:ext cx="2866030" cy="110927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b="1" dirty="0"/>
              <a:t>ГУМАННО-ЛИЧНОСТНЫЙ ПОДХОД К РЕБЕНКУ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22183" y="402158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Приоритетные качества личности: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доброта;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любовь;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трудолюбие;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совесть;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достоинство;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гражданственность.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14236A-A124-304F-B00E-6C8DE86B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Й\5 Пед толерантность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283" y="1709540"/>
            <a:ext cx="71460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Гуманное отношение к детям: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заинтересованность в судьбе ребенка;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вера в ребенка;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мастерство общения с учащимся;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отсутствие принуждения;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положительное стимулирование;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терпимость к недостаткам.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r>
              <a:rPr lang="ru-RU" sz="2000" b="1" dirty="0"/>
              <a:t>Демократичное отношение к процессу обучения и  воспитания</a:t>
            </a:r>
            <a:r>
              <a:rPr lang="ru-RU" sz="2000" dirty="0"/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уравнивание значения прав ребенка и педагога;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предоставление права на ошибку;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направляющий, убеждающий, </a:t>
            </a:r>
            <a:br>
              <a:rPr lang="ru-RU" sz="2000" dirty="0"/>
            </a:br>
            <a:r>
              <a:rPr lang="ru-RU" sz="2000" dirty="0"/>
              <a:t>организовывающий стиль общения.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57122" y="214659"/>
            <a:ext cx="8365902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Определяющие направления в педагогике сотрудничества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73" y="2642256"/>
            <a:ext cx="2866030" cy="110927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b="1" dirty="0"/>
              <a:t>ГУМАННО-ЛИЧНОСТНЫЙ ПОДХОД К РЕБЕНКУ</a:t>
            </a:r>
            <a:endParaRPr lang="ru-RU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09207D-0245-2649-8FDD-E386DEE87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Й\5 Пед толерантность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283" y="1914260"/>
            <a:ext cx="63169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содержание обучения рассматривается как средство развития личности;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обучение происходит обобщенным знаниям, умениям и навыкам и способам мышления; 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осуществляется интеграция школьных дисциплин;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учение положительно стимулируется; 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характерны вариативность и дифференциация </a:t>
            </a:r>
            <a:br>
              <a:rPr lang="ru-RU" sz="2000" dirty="0"/>
            </a:br>
            <a:r>
              <a:rPr lang="ru-RU" sz="2000" dirty="0"/>
              <a:t>обучения;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совершенствуются методы и формы учебного </a:t>
            </a:r>
            <a:br>
              <a:rPr lang="ru-RU" sz="2000" dirty="0"/>
            </a:br>
            <a:r>
              <a:rPr lang="ru-RU" sz="2000" dirty="0"/>
              <a:t>процесса.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387" y="2709133"/>
            <a:ext cx="2866030" cy="1715213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ДИДАКТИЧЕСКИЙ АКТИВИЗИРУЮЩИЙ И РАЗВИВАЮЩИЙ КОМПЛЕКС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7122" y="214659"/>
            <a:ext cx="8365902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Определяющие направления в педагогике сотрудничества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35D5CA-C059-E149-98A9-D5A3153E3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Й\5 Пед толерантность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8227" y="1914260"/>
            <a:ext cx="57616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перемещение личности ребенка в центр образовательного процесса;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формирование общечеловеческих ценностей;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развитие творческих способностей ребенка, </a:t>
            </a:r>
            <a:br>
              <a:rPr lang="ru-RU" sz="2000" dirty="0"/>
            </a:br>
            <a:r>
              <a:rPr lang="ru-RU" sz="2000" dirty="0"/>
              <a:t>его индивидуальности;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сочетание индивидуального и коллективного</a:t>
            </a:r>
            <a:br>
              <a:rPr lang="ru-RU" sz="2000" dirty="0"/>
            </a:br>
            <a:r>
              <a:rPr lang="ru-RU" sz="2000" dirty="0"/>
              <a:t> воспитания;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постановка трудной цели.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035" y="3060933"/>
            <a:ext cx="2866030" cy="88421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КОНЦЕПЦИЯ ВОСПИТАНИЯ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7122" y="214659"/>
            <a:ext cx="8365902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Определяющие направления в педагогике сотрудничества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395761-DC64-5A4F-8DAD-B9E7C52BD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Й\5 Пед толерантность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3460" y="2155471"/>
            <a:ext cx="642074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000" dirty="0"/>
              <a:t>образовательное учреждение занимает ведущее, ответственное положение по отношению к остальным институтам воспитания, деятельность которых должна быть рассмотрена и организована с позиций педагогической целесообразности.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387" y="2815269"/>
            <a:ext cx="2866030" cy="129971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ПЕДАГОГИЗАЦИЯ ОКРУЖАЮЩЕЙ СРЕДЫ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7122" y="214659"/>
            <a:ext cx="8365902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Определяющие направления в педагогике сотрудничества</a:t>
            </a:r>
            <a:endParaRPr lang="ru-RU" sz="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037746-A7B5-6640-8C53-323C6DA4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МАРТ\05 Смех и юмор как коммуникативная стратегия для построения образовательного процесса (1)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3940" y="4557929"/>
            <a:ext cx="6487951" cy="161085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708" y="4626169"/>
            <a:ext cx="63378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Педагогическая толерантность - профессионально важное качество педагога, оказывающее влияние на эффективность его труда, взаимоотношения со всеми субъектами образовательного процесса с точки зрения профессионального становления и развития личности педагога.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AEB428-A97B-424F-8192-EB09BDDFA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МАЙ\5 Пед толерантность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2326" y="4574004"/>
            <a:ext cx="6957553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Проблема толерантности в России достаточно молода</a:t>
            </a:r>
            <a:r>
              <a:rPr lang="ru-RU" sz="2000" dirty="0"/>
              <a:t>, </a:t>
            </a:r>
            <a:br>
              <a:rPr lang="ru-RU" sz="2000" dirty="0"/>
            </a:br>
            <a:r>
              <a:rPr lang="ru-RU" sz="2000" dirty="0"/>
              <a:t>тем не менее, ее формированию у представителей </a:t>
            </a:r>
            <a:br>
              <a:rPr lang="ru-RU" sz="2000" dirty="0"/>
            </a:br>
            <a:r>
              <a:rPr lang="ru-RU" sz="2000" dirty="0"/>
              <a:t>подрастающего поколения, уделяется значительное внимание. </a:t>
            </a:r>
            <a:endParaRPr lang="ru-RU" sz="2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7208DA-1289-754C-A5DB-34866CA99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Й\5 Пед толерантность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57002" y="1384435"/>
            <a:ext cx="628902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Цель программы:</a:t>
            </a:r>
          </a:p>
          <a:p>
            <a:endParaRPr lang="ru-RU" sz="2000" dirty="0"/>
          </a:p>
          <a:p>
            <a:pPr algn="just"/>
            <a:r>
              <a:rPr lang="ru-RU" sz="2000" dirty="0"/>
              <a:t>выработка и внедрение в социальную практику норм толерантного поведения, определяющих устойчивость поведения отдельных людей и социальных групп </a:t>
            </a:r>
            <a:br>
              <a:rPr lang="ru-RU" sz="2000" dirty="0"/>
            </a:br>
            <a:r>
              <a:rPr lang="ru-RU" sz="2000" dirty="0"/>
              <a:t>в различных ситуациях социальной напряженности.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817" y="1878921"/>
            <a:ext cx="3459395" cy="224676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Федеральная целевая программа 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«Формирование установок толерантного сознания и профилактика экстремизма в российском обществе»</a:t>
            </a:r>
            <a:endParaRPr lang="ru-RU" sz="2400" b="1" dirty="0"/>
          </a:p>
        </p:txBody>
      </p:sp>
      <p:pic>
        <p:nvPicPr>
          <p:cNvPr id="4102" name="Picture 6" descr="Medical and health care Premium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32" y="3364371"/>
            <a:ext cx="2489011" cy="2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C170B6-168F-2149-BA6B-CA00AC75A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3 Тренинг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46400" y="2238840"/>
            <a:ext cx="7099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/>
              <a:t>Сферы проявления толерантности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7404" y="356646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7030A0"/>
                </a:solidFill>
              </a:rPr>
              <a:t>Педагогическая толерантность</a:t>
            </a:r>
            <a:endParaRPr lang="ru-RU" sz="9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74288" y="3068645"/>
            <a:ext cx="76498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религия;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образ жизни;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национальность;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политика;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отношения между социальными группами.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2684" y="4842850"/>
            <a:ext cx="7723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Толерантность исследуется в качестве педагогической категории,  характеризующей  определенные  качества педагога: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как личности;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как специалиста.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BDE8CD-7457-8442-AAA4-C6ABBDB0F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МАЙ\5 Пед толерантность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8853" y="1232215"/>
            <a:ext cx="6719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терпимое отношение к участникам образовательного процесса;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психическая устойчивость;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способность к диалогической форме межличностных отношений; 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наличие установки на проявление толерантных форм взаимодействия с другими людьми; 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способность и готовность к сотрудничеству с участниками образовательного процесса на основе понимания, признания, принятия индивидуальных </a:t>
            </a:r>
            <a:br>
              <a:rPr lang="ru-RU" sz="2000" dirty="0"/>
            </a:br>
            <a:r>
              <a:rPr lang="ru-RU" sz="2000" dirty="0"/>
              <a:t>социально-психологических особенностей.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241" y="2112852"/>
            <a:ext cx="2866030" cy="120032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/>
              <a:t>ПОНЯТИЕ ПЕДАГОГИЧЕСКОЙ ТОЛЕРАНТНОСТИ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350211-5E40-F046-8069-79B74EC6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МАЙ\5 Пед толерантность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0151" y="1574870"/>
            <a:ext cx="62116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умение принимать другого человека, понимать его, сочувствовать ему, выражается в открытом и доверительном общении с учениками и коллегами;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умение никогда не показывать, что кто-то вам не нравится или вы кого-то не любите; </a:t>
            </a:r>
          </a:p>
          <a:p>
            <a:pPr algn="just"/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проявляется в терпении, сочувствии, принятии, доверии, уважении, отсутствии неприязни, доброте, сдержанности, внимательности, отсутствии  бестактности.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053" y="2129687"/>
            <a:ext cx="2866030" cy="13040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600" b="1" dirty="0"/>
              <a:t>ПЕДАГОГИЧЕСКАЯ ТОЛЕРАНТНОСТЬ КАК ПРОФЕССИОНАЛЬНОЕ КАЧЕСТВО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20B9C5-FFA7-5349-8DF5-A9625062A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3 Тренинг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46400" y="2238840"/>
            <a:ext cx="709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Толерантность в педагогике имеет два аспекта: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74288" y="2918517"/>
            <a:ext cx="9248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1) </a:t>
            </a:r>
            <a:r>
              <a:rPr lang="ru-RU" sz="2000" dirty="0"/>
              <a:t>терпимость педагога к обучающимся; </a:t>
            </a:r>
          </a:p>
          <a:p>
            <a:r>
              <a:rPr lang="ru-RU" sz="2000" b="1" dirty="0"/>
              <a:t>2) </a:t>
            </a:r>
            <a:r>
              <a:rPr lang="ru-RU" sz="2000" dirty="0"/>
              <a:t>воспитание у обучающихся навыков толерантного поведения.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7404" y="356646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>
                <a:solidFill>
                  <a:srgbClr val="7030A0"/>
                </a:solidFill>
              </a:rPr>
              <a:t>Педагогическая толерантность</a:t>
            </a:r>
            <a:endParaRPr lang="ru-RU" sz="900" b="1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727" y="3646194"/>
            <a:ext cx="9661547" cy="1075954"/>
            <a:chOff x="832727" y="3646194"/>
            <a:chExt cx="9661547" cy="1075954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832727" y="3646194"/>
              <a:ext cx="7844549" cy="1075954"/>
            </a:xfrm>
            <a:custGeom>
              <a:avLst/>
              <a:gdLst>
                <a:gd name="connsiteX0" fmla="*/ 0 w 8607879"/>
                <a:gd name="connsiteY0" fmla="*/ 1056904 h 1056904"/>
                <a:gd name="connsiteX1" fmla="*/ 264226 w 8607879"/>
                <a:gd name="connsiteY1" fmla="*/ 0 h 1056904"/>
                <a:gd name="connsiteX2" fmla="*/ 8607879 w 8607879"/>
                <a:gd name="connsiteY2" fmla="*/ 0 h 1056904"/>
                <a:gd name="connsiteX3" fmla="*/ 8343653 w 8607879"/>
                <a:gd name="connsiteY3" fmla="*/ 1056904 h 1056904"/>
                <a:gd name="connsiteX4" fmla="*/ 0 w 8607879"/>
                <a:gd name="connsiteY4" fmla="*/ 1056904 h 1056904"/>
                <a:gd name="connsiteX0" fmla="*/ 11999 w 8343653"/>
                <a:gd name="connsiteY0" fmla="*/ 1066429 h 1066429"/>
                <a:gd name="connsiteX1" fmla="*/ 0 w 8343653"/>
                <a:gd name="connsiteY1" fmla="*/ 0 h 1066429"/>
                <a:gd name="connsiteX2" fmla="*/ 8343653 w 8343653"/>
                <a:gd name="connsiteY2" fmla="*/ 0 h 1066429"/>
                <a:gd name="connsiteX3" fmla="*/ 8079427 w 8343653"/>
                <a:gd name="connsiteY3" fmla="*/ 1056904 h 1066429"/>
                <a:gd name="connsiteX4" fmla="*/ 11999 w 8343653"/>
                <a:gd name="connsiteY4" fmla="*/ 1066429 h 1066429"/>
                <a:gd name="connsiteX0" fmla="*/ 11999 w 8343653"/>
                <a:gd name="connsiteY0" fmla="*/ 1066429 h 1066429"/>
                <a:gd name="connsiteX1" fmla="*/ 0 w 8343653"/>
                <a:gd name="connsiteY1" fmla="*/ 0 h 1066429"/>
                <a:gd name="connsiteX2" fmla="*/ 8343653 w 8343653"/>
                <a:gd name="connsiteY2" fmla="*/ 0 h 1066429"/>
                <a:gd name="connsiteX3" fmla="*/ 7725076 w 8343653"/>
                <a:gd name="connsiteY3" fmla="*/ 1047379 h 1066429"/>
                <a:gd name="connsiteX4" fmla="*/ 11999 w 8343653"/>
                <a:gd name="connsiteY4" fmla="*/ 1066429 h 1066429"/>
                <a:gd name="connsiteX0" fmla="*/ 11999 w 8583361"/>
                <a:gd name="connsiteY0" fmla="*/ 1075954 h 1075954"/>
                <a:gd name="connsiteX1" fmla="*/ 0 w 8583361"/>
                <a:gd name="connsiteY1" fmla="*/ 9525 h 1075954"/>
                <a:gd name="connsiteX2" fmla="*/ 8583361 w 8583361"/>
                <a:gd name="connsiteY2" fmla="*/ 0 h 1075954"/>
                <a:gd name="connsiteX3" fmla="*/ 7725076 w 8583361"/>
                <a:gd name="connsiteY3" fmla="*/ 1056904 h 1075954"/>
                <a:gd name="connsiteX4" fmla="*/ 11999 w 8583361"/>
                <a:gd name="connsiteY4" fmla="*/ 1075954 h 107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3361" h="1075954">
                  <a:moveTo>
                    <a:pt x="11999" y="1075954"/>
                  </a:moveTo>
                  <a:lnTo>
                    <a:pt x="0" y="9525"/>
                  </a:lnTo>
                  <a:lnTo>
                    <a:pt x="8583361" y="0"/>
                  </a:lnTo>
                  <a:lnTo>
                    <a:pt x="7725076" y="1056904"/>
                  </a:lnTo>
                  <a:lnTo>
                    <a:pt x="11999" y="1075954"/>
                  </a:lnTo>
                  <a:close/>
                </a:path>
              </a:pathLst>
            </a:custGeom>
            <a:solidFill>
              <a:srgbClr val="B2ECEE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25527" y="3681101"/>
              <a:ext cx="926874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/>
                <a:t>Толерантное поведение проявляется: 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/>
                <a:t>при  непосредственном общении педагога и обучающегося; 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/>
                <a:t>в самом педагогическом процессе.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992937" y="5022150"/>
            <a:ext cx="8806263" cy="1408273"/>
            <a:chOff x="2992937" y="5022150"/>
            <a:chExt cx="8806263" cy="1408273"/>
          </a:xfrm>
        </p:grpSpPr>
        <p:sp>
          <p:nvSpPr>
            <p:cNvPr id="15" name="Параллелограмм 2"/>
            <p:cNvSpPr/>
            <p:nvPr/>
          </p:nvSpPr>
          <p:spPr>
            <a:xfrm flipH="1" flipV="1">
              <a:off x="2992937" y="5050530"/>
              <a:ext cx="8664525" cy="1379893"/>
            </a:xfrm>
            <a:custGeom>
              <a:avLst/>
              <a:gdLst>
                <a:gd name="connsiteX0" fmla="*/ 0 w 8607879"/>
                <a:gd name="connsiteY0" fmla="*/ 1056904 h 1056904"/>
                <a:gd name="connsiteX1" fmla="*/ 264226 w 8607879"/>
                <a:gd name="connsiteY1" fmla="*/ 0 h 1056904"/>
                <a:gd name="connsiteX2" fmla="*/ 8607879 w 8607879"/>
                <a:gd name="connsiteY2" fmla="*/ 0 h 1056904"/>
                <a:gd name="connsiteX3" fmla="*/ 8343653 w 8607879"/>
                <a:gd name="connsiteY3" fmla="*/ 1056904 h 1056904"/>
                <a:gd name="connsiteX4" fmla="*/ 0 w 8607879"/>
                <a:gd name="connsiteY4" fmla="*/ 1056904 h 1056904"/>
                <a:gd name="connsiteX0" fmla="*/ 11999 w 8343653"/>
                <a:gd name="connsiteY0" fmla="*/ 1066429 h 1066429"/>
                <a:gd name="connsiteX1" fmla="*/ 0 w 8343653"/>
                <a:gd name="connsiteY1" fmla="*/ 0 h 1066429"/>
                <a:gd name="connsiteX2" fmla="*/ 8343653 w 8343653"/>
                <a:gd name="connsiteY2" fmla="*/ 0 h 1066429"/>
                <a:gd name="connsiteX3" fmla="*/ 8079427 w 8343653"/>
                <a:gd name="connsiteY3" fmla="*/ 1056904 h 1066429"/>
                <a:gd name="connsiteX4" fmla="*/ 11999 w 8343653"/>
                <a:gd name="connsiteY4" fmla="*/ 1066429 h 1066429"/>
                <a:gd name="connsiteX0" fmla="*/ 11999 w 8343653"/>
                <a:gd name="connsiteY0" fmla="*/ 1066429 h 1066429"/>
                <a:gd name="connsiteX1" fmla="*/ 0 w 8343653"/>
                <a:gd name="connsiteY1" fmla="*/ 0 h 1066429"/>
                <a:gd name="connsiteX2" fmla="*/ 8343653 w 8343653"/>
                <a:gd name="connsiteY2" fmla="*/ 0 h 1066429"/>
                <a:gd name="connsiteX3" fmla="*/ 7529092 w 8343653"/>
                <a:gd name="connsiteY3" fmla="*/ 1064265 h 1066429"/>
                <a:gd name="connsiteX4" fmla="*/ 11999 w 8343653"/>
                <a:gd name="connsiteY4" fmla="*/ 1066429 h 1066429"/>
                <a:gd name="connsiteX0" fmla="*/ 11999 w 8343653"/>
                <a:gd name="connsiteY0" fmla="*/ 1066429 h 1066429"/>
                <a:gd name="connsiteX1" fmla="*/ 0 w 8343653"/>
                <a:gd name="connsiteY1" fmla="*/ 0 h 1066429"/>
                <a:gd name="connsiteX2" fmla="*/ 8343653 w 8343653"/>
                <a:gd name="connsiteY2" fmla="*/ 0 h 1066429"/>
                <a:gd name="connsiteX3" fmla="*/ 7694193 w 8343653"/>
                <a:gd name="connsiteY3" fmla="*/ 1064265 h 1066429"/>
                <a:gd name="connsiteX4" fmla="*/ 11999 w 8343653"/>
                <a:gd name="connsiteY4" fmla="*/ 1066429 h 10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43653" h="1066429">
                  <a:moveTo>
                    <a:pt x="11999" y="1066429"/>
                  </a:moveTo>
                  <a:lnTo>
                    <a:pt x="0" y="0"/>
                  </a:lnTo>
                  <a:lnTo>
                    <a:pt x="8343653" y="0"/>
                  </a:lnTo>
                  <a:lnTo>
                    <a:pt x="7694193" y="1064265"/>
                  </a:lnTo>
                  <a:lnTo>
                    <a:pt x="11999" y="1066429"/>
                  </a:lnTo>
                  <a:close/>
                </a:path>
              </a:pathLst>
            </a:custGeom>
            <a:solidFill>
              <a:srgbClr val="B0ECEE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17407" y="5022150"/>
              <a:ext cx="818179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b="1" dirty="0"/>
                <a:t>Влияет</a:t>
              </a:r>
              <a:r>
                <a:rPr lang="ru-RU" sz="2000" dirty="0"/>
                <a:t>: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/>
                <a:t>на характер усвоения учащимися преподаваемых дисциплин;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/>
                <a:t>на профессиональную удовлетворенность педагога своей </a:t>
              </a:r>
              <a:br>
                <a:rPr lang="ru-RU" sz="2000" dirty="0"/>
              </a:br>
              <a:r>
                <a:rPr lang="ru-RU" sz="2000" dirty="0"/>
                <a:t>практической деятельностью.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C76E9B-8C24-1641-8B52-FE6BF753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2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35276</TotalTime>
  <Words>1469</Words>
  <Application>Microsoft Macintosh PowerPoint</Application>
  <PresentationFormat>Широкоэкранный</PresentationFormat>
  <Paragraphs>292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Garamond</vt:lpstr>
      <vt:lpstr>Wingdings</vt:lpstr>
      <vt:lpstr>Натуральные материалы</vt:lpstr>
      <vt:lpstr>Формирование культуры толерантности в образовательной среде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Андрей Свиридков</cp:lastModifiedBy>
  <cp:revision>2075</cp:revision>
  <dcterms:created xsi:type="dcterms:W3CDTF">2017-01-09T10:38:11Z</dcterms:created>
  <dcterms:modified xsi:type="dcterms:W3CDTF">2019-09-18T13:30:45Z</dcterms:modified>
</cp:coreProperties>
</file>