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37"/>
  </p:notesMasterIdLst>
  <p:sldIdLst>
    <p:sldId id="256" r:id="rId2"/>
    <p:sldId id="1252" r:id="rId3"/>
    <p:sldId id="1253" r:id="rId4"/>
    <p:sldId id="1284" r:id="rId5"/>
    <p:sldId id="1259" r:id="rId6"/>
    <p:sldId id="1206" r:id="rId7"/>
    <p:sldId id="1255" r:id="rId8"/>
    <p:sldId id="1256" r:id="rId9"/>
    <p:sldId id="1257" r:id="rId10"/>
    <p:sldId id="1258" r:id="rId11"/>
    <p:sldId id="1260" r:id="rId12"/>
    <p:sldId id="1261" r:id="rId13"/>
    <p:sldId id="1264" r:id="rId14"/>
    <p:sldId id="1263" r:id="rId15"/>
    <p:sldId id="1265" r:id="rId16"/>
    <p:sldId id="1266" r:id="rId17"/>
    <p:sldId id="1267" r:id="rId18"/>
    <p:sldId id="1268" r:id="rId19"/>
    <p:sldId id="1269" r:id="rId20"/>
    <p:sldId id="1270" r:id="rId21"/>
    <p:sldId id="1271" r:id="rId22"/>
    <p:sldId id="1272" r:id="rId23"/>
    <p:sldId id="1273" r:id="rId24"/>
    <p:sldId id="1274" r:id="rId25"/>
    <p:sldId id="1285" r:id="rId26"/>
    <p:sldId id="1275" r:id="rId27"/>
    <p:sldId id="1276" r:id="rId28"/>
    <p:sldId id="1278" r:id="rId29"/>
    <p:sldId id="1277" r:id="rId30"/>
    <p:sldId id="1279" r:id="rId31"/>
    <p:sldId id="1281" r:id="rId32"/>
    <p:sldId id="1280" r:id="rId33"/>
    <p:sldId id="1282" r:id="rId34"/>
    <p:sldId id="1262" r:id="rId35"/>
    <p:sldId id="1283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31">
          <p15:clr>
            <a:srgbClr val="A4A3A4"/>
          </p15:clr>
        </p15:guide>
        <p15:guide id="5" pos="3840">
          <p15:clr>
            <a:srgbClr val="A4A3A4"/>
          </p15:clr>
        </p15:guide>
        <p15:guide id="6" pos="3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99"/>
    <a:srgbClr val="0179C0"/>
    <a:srgbClr val="8F4D11"/>
    <a:srgbClr val="EABE78"/>
    <a:srgbClr val="006600"/>
    <a:srgbClr val="D9B247"/>
    <a:srgbClr val="CC0000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64" autoAdjust="0"/>
    <p:restoredTop sz="88790" autoAdjust="0"/>
  </p:normalViewPr>
  <p:slideViewPr>
    <p:cSldViewPr snapToGrid="0">
      <p:cViewPr>
        <p:scale>
          <a:sx n="70" d="100"/>
          <a:sy n="70" d="100"/>
        </p:scale>
        <p:origin x="-486" y="-180"/>
      </p:cViewPr>
      <p:guideLst>
        <p:guide orient="horz" pos="2160"/>
        <p:guide pos="3863"/>
        <p:guide pos="3831"/>
        <p:guide pos="3840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Таня\Desktop\АПРЕЛЬ\02 Визуальная встреча\tit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870628" y="701238"/>
            <a:ext cx="8450743" cy="178727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«Визуальная встреча»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как </a:t>
            </a:r>
            <a:r>
              <a:rPr lang="ru-RU" sz="3600" b="1" dirty="0">
                <a:solidFill>
                  <a:srgbClr val="002060"/>
                </a:solidFill>
              </a:rPr>
              <a:t>прием декодирования </a:t>
            </a:r>
            <a:r>
              <a:rPr lang="ru-RU" sz="3600" b="1" dirty="0" smtClean="0">
                <a:solidFill>
                  <a:srgbClr val="002060"/>
                </a:solidFill>
              </a:rPr>
              <a:t>визуальной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информации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66" y="5551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9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ня\Desktop\АПРЕЛЬ\02 Визуальная встреча\3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7" y="-253"/>
            <a:ext cx="1219200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649" y="122326"/>
            <a:ext cx="12182476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Роль визуальной информации в современном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информационном </a:t>
            </a:r>
            <a:r>
              <a:rPr lang="ru-RU" sz="3200" b="1" dirty="0">
                <a:solidFill>
                  <a:srgbClr val="002060"/>
                </a:solidFill>
              </a:rPr>
              <a:t>обществе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5531" y="4331569"/>
            <a:ext cx="2520000" cy="1332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 fontAlgn="base"/>
            <a:r>
              <a:rPr lang="ru-RU" sz="2000" dirty="0"/>
              <a:t>средство ориентировки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окружающем мире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04787" y="2965762"/>
            <a:ext cx="2628000" cy="468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be-BY" sz="1600" b="1" dirty="0" smtClean="0">
                <a:solidFill>
                  <a:srgbClr val="002060"/>
                </a:solidFill>
              </a:rPr>
              <a:t>ВИЗУАЛИЗАЦИЯ</a:t>
            </a:r>
            <a:endParaRPr lang="ru-RU" b="1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8633258" y="4338271"/>
            <a:ext cx="2520000" cy="1332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 fontAlgn="base"/>
            <a:r>
              <a:rPr lang="ru-RU" sz="2000" dirty="0"/>
              <a:t>средство представления мира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других измерениях и плоскостях</a:t>
            </a:r>
            <a:endParaRPr lang="ru-RU" sz="2000" b="1" dirty="0"/>
          </a:p>
        </p:txBody>
      </p:sp>
      <p:sp>
        <p:nvSpPr>
          <p:cNvPr id="14" name="Стрелка вправо 13"/>
          <p:cNvSpPr/>
          <p:nvPr/>
        </p:nvSpPr>
        <p:spPr>
          <a:xfrm rot="8132407">
            <a:off x="7096655" y="3647622"/>
            <a:ext cx="532262" cy="534847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3467593" flipH="1">
            <a:off x="9249873" y="3647623"/>
            <a:ext cx="532262" cy="534847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9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АПРЕЛЬ\02 Визуальная встреча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88055" y="2911407"/>
            <a:ext cx="605939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Л</a:t>
            </a:r>
            <a:r>
              <a:rPr lang="ru-RU" sz="2400" i="1" dirty="0" smtClean="0"/>
              <a:t>юди </a:t>
            </a:r>
            <a:r>
              <a:rPr lang="ru-RU" sz="2400" i="1" dirty="0"/>
              <a:t>помнят </a:t>
            </a:r>
            <a:r>
              <a:rPr lang="ru-RU" sz="2400" b="1" i="1" dirty="0" smtClean="0">
                <a:solidFill>
                  <a:srgbClr val="FF0000"/>
                </a:solidFill>
              </a:rPr>
              <a:t>10 </a:t>
            </a:r>
            <a:r>
              <a:rPr lang="ru-RU" sz="2400" b="1" i="1" dirty="0">
                <a:solidFill>
                  <a:srgbClr val="FF0000"/>
                </a:solidFill>
              </a:rPr>
              <a:t>%</a:t>
            </a:r>
            <a:r>
              <a:rPr lang="ru-RU" sz="2400" i="1" dirty="0"/>
              <a:t> того, что они слышат, </a:t>
            </a:r>
            <a:endParaRPr lang="ru-RU" sz="2400" i="1" dirty="0" smtClean="0"/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30 </a:t>
            </a:r>
            <a:r>
              <a:rPr lang="ru-RU" sz="2400" b="1" i="1" dirty="0">
                <a:solidFill>
                  <a:srgbClr val="FF0000"/>
                </a:solidFill>
              </a:rPr>
              <a:t>%</a:t>
            </a:r>
            <a:r>
              <a:rPr lang="ru-RU" sz="2400" i="1" dirty="0"/>
              <a:t> того, что они читают,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и </a:t>
            </a:r>
            <a:r>
              <a:rPr lang="ru-RU" sz="2400" b="1" i="1" dirty="0">
                <a:solidFill>
                  <a:srgbClr val="FF0000"/>
                </a:solidFill>
              </a:rPr>
              <a:t>70 %</a:t>
            </a:r>
            <a:r>
              <a:rPr lang="ru-RU" sz="2400" i="1" dirty="0"/>
              <a:t> того, что они видят (и делают)...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69474" y="5009467"/>
            <a:ext cx="237600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err="1" smtClean="0"/>
              <a:t>Джер</a:t>
            </a:r>
            <a:r>
              <a:rPr lang="ru-RU" sz="2000" b="1" dirty="0" smtClean="0"/>
              <a:t> </a:t>
            </a:r>
            <a:r>
              <a:rPr lang="ru-RU" sz="2000" b="1" dirty="0"/>
              <a:t>Сеймур </a:t>
            </a:r>
            <a:r>
              <a:rPr lang="ru-RU" sz="2000" b="1" dirty="0" err="1"/>
              <a:t>Брунер</a:t>
            </a:r>
            <a:endParaRPr lang="ru-RU" sz="2000" b="1" dirty="0"/>
          </a:p>
        </p:txBody>
      </p:sp>
      <p:pic>
        <p:nvPicPr>
          <p:cNvPr id="1028" name="Picture 4" descr="ÐÐ°ÑÑÐ¸Ð½ÐºÐ¸ Ð¿Ð¾ Ð·Ð°Ð¿ÑÐ¾ÑÑ Ð. ÐÑÑÐ½ÐµÑ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9474" y="1648868"/>
            <a:ext cx="238125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6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Таня\Desktop\АПРЕЛЬ\02 Визуальная встреча\3.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315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649" y="122326"/>
            <a:ext cx="12182476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Роль визуальной информации в современном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информационном </a:t>
            </a:r>
            <a:r>
              <a:rPr lang="ru-RU" sz="3200" b="1" dirty="0">
                <a:solidFill>
                  <a:srgbClr val="002060"/>
                </a:solidFill>
              </a:rPr>
              <a:t>обществе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9910" y="4739530"/>
            <a:ext cx="64354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fontAlgn="base">
              <a:buFont typeface="Wingdings" pitchFamily="2" charset="2"/>
              <a:buChar char="ü"/>
            </a:pPr>
            <a:r>
              <a:rPr lang="ru-RU" sz="2000" dirty="0"/>
              <a:t>визуальная информация заполонила информационное </a:t>
            </a:r>
            <a:r>
              <a:rPr lang="ru-RU" sz="2000" dirty="0" smtClean="0"/>
              <a:t>пространство</a:t>
            </a:r>
            <a:r>
              <a:rPr lang="be-BY" sz="2000" dirty="0"/>
              <a:t>;</a:t>
            </a:r>
            <a:r>
              <a:rPr lang="ru-RU" sz="2000" dirty="0" smtClean="0"/>
              <a:t> </a:t>
            </a:r>
            <a:endParaRPr lang="en-US" sz="2000" dirty="0" smtClean="0"/>
          </a:p>
          <a:p>
            <a:pPr marL="342900" indent="-342900" fontAlgn="base">
              <a:buFont typeface="Wingdings" pitchFamily="2" charset="2"/>
              <a:buChar char="ü"/>
            </a:pPr>
            <a:r>
              <a:rPr lang="ru-RU" sz="2000" dirty="0" smtClean="0"/>
              <a:t>возникла </a:t>
            </a:r>
            <a:r>
              <a:rPr lang="ru-RU" sz="2000" dirty="0"/>
              <a:t>проблема уметь пользоваться, правильно читать и интерпретировать визуальные </a:t>
            </a:r>
            <a:r>
              <a:rPr lang="ru-RU" sz="2000" dirty="0" smtClean="0"/>
              <a:t>знаки.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683698" y="2258741"/>
            <a:ext cx="2628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УСЛОЖНЕНИЕ МАССМЕДИА</a:t>
            </a:r>
            <a:endParaRPr lang="ru-RU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951844" y="3153235"/>
            <a:ext cx="306640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РАЗВИТИЕ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ТЕЛЕВИДЕНИЯ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 rot="5400000">
            <a:off x="8266286" y="2314221"/>
            <a:ext cx="437518" cy="3760366"/>
          </a:xfrm>
          <a:prstGeom prst="rightBrace">
            <a:avLst>
              <a:gd name="adj1" fmla="val 33333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579298" y="2241864"/>
            <a:ext cx="2628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ПОЯВЛЕНИЕ ИНТЕРНЕТ </a:t>
            </a:r>
            <a:endParaRPr lang="ru-RU" b="1" dirty="0" smtClean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7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3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ня\Desktop\АПРЕЛЬ\02 Визуальная встреча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2585" y="1167723"/>
            <a:ext cx="60149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/>
              <a:t>овладение визуальным языком </a:t>
            </a:r>
            <a:r>
              <a:rPr lang="ru-RU" sz="2000" dirty="0" smtClean="0"/>
              <a:t>(точка</a:t>
            </a:r>
            <a:r>
              <a:rPr lang="ru-RU" sz="2000" dirty="0"/>
              <a:t>, </a:t>
            </a:r>
            <a:r>
              <a:rPr lang="ru-RU" sz="2000" dirty="0" smtClean="0"/>
              <a:t>линия</a:t>
            </a:r>
            <a:r>
              <a:rPr lang="ru-RU" sz="2000" dirty="0"/>
              <a:t>, </a:t>
            </a:r>
            <a:r>
              <a:rPr lang="ru-RU" sz="2000" dirty="0" smtClean="0"/>
              <a:t>форма</a:t>
            </a:r>
            <a:r>
              <a:rPr lang="ru-RU" sz="2000" dirty="0"/>
              <a:t>, </a:t>
            </a:r>
            <a:r>
              <a:rPr lang="ru-RU" sz="2000" dirty="0" smtClean="0"/>
              <a:t>пространство</a:t>
            </a:r>
            <a:r>
              <a:rPr lang="ru-RU" sz="2000" dirty="0"/>
              <a:t>, </a:t>
            </a:r>
            <a:r>
              <a:rPr lang="ru-RU" sz="2000" dirty="0" smtClean="0"/>
              <a:t>текстура, цвет, движение);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/>
              <a:t>овладение </a:t>
            </a:r>
            <a:r>
              <a:rPr lang="ru-RU" sz="2000" b="1" dirty="0" smtClean="0"/>
              <a:t>визуальными </a:t>
            </a:r>
            <a:r>
              <a:rPr lang="ru-RU" sz="2000" b="1" dirty="0"/>
              <a:t>знаками и символами</a:t>
            </a:r>
            <a:r>
              <a:rPr lang="ru-RU" sz="2000" dirty="0"/>
              <a:t>, получившими широкое распространение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западной культуре</a:t>
            </a:r>
            <a:r>
              <a:rPr lang="ru-RU" sz="2000" dirty="0" smtClean="0"/>
              <a:t>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развитие </a:t>
            </a:r>
            <a:r>
              <a:rPr lang="ru-RU" sz="2000" b="1" dirty="0"/>
              <a:t>визуального </a:t>
            </a:r>
            <a:r>
              <a:rPr lang="ru-RU" sz="2000" b="1" dirty="0" smtClean="0"/>
              <a:t>мышления</a:t>
            </a:r>
            <a:r>
              <a:rPr lang="ru-RU" sz="2000" dirty="0"/>
              <a:t> </a:t>
            </a:r>
            <a:r>
              <a:rPr lang="ru-RU" sz="2000" dirty="0" smtClean="0"/>
              <a:t>– развитие </a:t>
            </a:r>
            <a:r>
              <a:rPr lang="ru-RU" sz="2000" dirty="0"/>
              <a:t>способностей кодировать любую информацию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помощью визуальных </a:t>
            </a:r>
            <a:r>
              <a:rPr lang="ru-RU" sz="2000" dirty="0" smtClean="0"/>
              <a:t>средств.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76380" y="1557380"/>
            <a:ext cx="3944253" cy="83099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solidFill>
                  <a:srgbClr val="002060"/>
                </a:solidFill>
              </a:rPr>
              <a:t>В</a:t>
            </a:r>
            <a:r>
              <a:rPr lang="ru-RU" sz="2400" b="1" dirty="0" err="1" smtClean="0">
                <a:solidFill>
                  <a:srgbClr val="002060"/>
                </a:solidFill>
              </a:rPr>
              <a:t>изульная</a:t>
            </a:r>
            <a:r>
              <a:rPr lang="ru-RU" sz="2400" b="1" dirty="0" smtClean="0">
                <a:solidFill>
                  <a:srgbClr val="002060"/>
                </a:solidFill>
              </a:rPr>
              <a:t> грамотность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(М. </a:t>
            </a:r>
            <a:r>
              <a:rPr lang="ru-RU" sz="2400" b="1" dirty="0" err="1" smtClean="0">
                <a:solidFill>
                  <a:srgbClr val="002060"/>
                </a:solidFill>
              </a:rPr>
              <a:t>Авгерину</a:t>
            </a:r>
            <a:r>
              <a:rPr lang="ru-RU" sz="2400" b="1" dirty="0" smtClean="0">
                <a:solidFill>
                  <a:srgbClr val="002060"/>
                </a:solidFill>
              </a:rPr>
              <a:t>)</a:t>
            </a:r>
            <a:endParaRPr lang="ru-RU" sz="700" b="1" dirty="0">
              <a:solidFill>
                <a:srgbClr val="00206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9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Таня\Desktop\АПРЕЛЬ\02 Визуальная встреча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2585" y="1435341"/>
            <a:ext cx="60149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/>
              <a:t>развитие навыка критической </a:t>
            </a:r>
            <a:r>
              <a:rPr lang="ru-RU" sz="2000" b="1" dirty="0" smtClean="0"/>
              <a:t>визуализации</a:t>
            </a:r>
            <a:r>
              <a:rPr lang="be-BY" sz="2000" b="1" dirty="0"/>
              <a:t> </a:t>
            </a:r>
            <a:r>
              <a:rPr lang="be-BY" sz="2000" dirty="0" smtClean="0"/>
              <a:t>–</a:t>
            </a:r>
            <a:r>
              <a:rPr lang="ru-RU" sz="2000" dirty="0" smtClean="0"/>
              <a:t>применение </a:t>
            </a:r>
            <a:r>
              <a:rPr lang="ru-RU" sz="2000" dirty="0"/>
              <a:t>навыков критического мышления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 </a:t>
            </a:r>
            <a:r>
              <a:rPr lang="ru-RU" sz="2000" dirty="0"/>
              <a:t>анализу изображений</a:t>
            </a:r>
            <a:r>
              <a:rPr lang="ru-RU" sz="2000" dirty="0" smtClean="0"/>
              <a:t>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развитие </a:t>
            </a:r>
            <a:r>
              <a:rPr lang="ru-RU" sz="2000" b="1" dirty="0"/>
              <a:t>навыка реконструкции </a:t>
            </a:r>
            <a:r>
              <a:rPr lang="ru-RU" sz="2000" b="1" dirty="0" smtClean="0"/>
              <a:t>содержания </a:t>
            </a:r>
            <a:r>
              <a:rPr lang="ru-RU" sz="2000" dirty="0" smtClean="0"/>
              <a:t>–способности </a:t>
            </a:r>
            <a:r>
              <a:rPr lang="ru-RU" sz="2000" dirty="0"/>
              <a:t>реконструировать значение визуального сообщения, основываясь на объеме представленных знаний.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80" y="1557380"/>
            <a:ext cx="3944253" cy="83099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solidFill>
                  <a:srgbClr val="002060"/>
                </a:solidFill>
              </a:rPr>
              <a:t>В</a:t>
            </a:r>
            <a:r>
              <a:rPr lang="ru-RU" sz="2400" b="1" dirty="0" err="1" smtClean="0">
                <a:solidFill>
                  <a:srgbClr val="002060"/>
                </a:solidFill>
              </a:rPr>
              <a:t>изульная</a:t>
            </a:r>
            <a:r>
              <a:rPr lang="ru-RU" sz="2400" b="1" dirty="0" smtClean="0">
                <a:solidFill>
                  <a:srgbClr val="002060"/>
                </a:solidFill>
              </a:rPr>
              <a:t> грамотность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(М. </a:t>
            </a:r>
            <a:r>
              <a:rPr lang="ru-RU" sz="2400" b="1" dirty="0" err="1" smtClean="0">
                <a:solidFill>
                  <a:srgbClr val="002060"/>
                </a:solidFill>
              </a:rPr>
              <a:t>Авгерину</a:t>
            </a:r>
            <a:r>
              <a:rPr lang="ru-RU" sz="2400" b="1" dirty="0" smtClean="0">
                <a:solidFill>
                  <a:srgbClr val="002060"/>
                </a:solidFill>
              </a:rPr>
              <a:t>)</a:t>
            </a:r>
            <a:endParaRPr lang="ru-RU" sz="7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АПРЕЛЬ\02 Визуальная встреча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5999" y="4828441"/>
            <a:ext cx="5835808" cy="1323439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Язык был и </a:t>
            </a:r>
            <a:r>
              <a:rPr lang="ru-RU" sz="2000" dirty="0" smtClean="0"/>
              <a:t>будет </a:t>
            </a:r>
            <a:r>
              <a:rPr lang="ru-RU" sz="2000" dirty="0"/>
              <a:t>первичной формой коммуникации. </a:t>
            </a:r>
            <a:r>
              <a:rPr lang="ru-RU" sz="2000" b="1" dirty="0" smtClean="0"/>
              <a:t>Визуальный </a:t>
            </a:r>
            <a:r>
              <a:rPr lang="ru-RU" sz="2000" b="1" dirty="0"/>
              <a:t>язык</a:t>
            </a:r>
            <a:r>
              <a:rPr lang="ru-RU" sz="2000" dirty="0"/>
              <a:t> заслуживает больше внимания, </a:t>
            </a:r>
            <a:r>
              <a:rPr lang="ru-RU" sz="2000" dirty="0" smtClean="0"/>
              <a:t>чем ему уделяется сегодня, т.к. обладает большим </a:t>
            </a:r>
            <a:r>
              <a:rPr lang="ru-RU" sz="2000" dirty="0"/>
              <a:t>потенциалом </a:t>
            </a:r>
            <a:r>
              <a:rPr lang="ru-RU" sz="2000" dirty="0" smtClean="0"/>
              <a:t>для образования. </a:t>
            </a:r>
            <a:endParaRPr lang="ru-RU" sz="2000" b="1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0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ня\Desktop\АПРЕЛЬ\02 Визуальная встреча\3.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" y="412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649" y="122326"/>
            <a:ext cx="12182476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Роль визуальной информации в современном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информационном </a:t>
            </a:r>
            <a:r>
              <a:rPr lang="ru-RU" sz="3200" b="1" dirty="0">
                <a:solidFill>
                  <a:srgbClr val="002060"/>
                </a:solidFill>
              </a:rPr>
              <a:t>обществе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5040" y="3263510"/>
            <a:ext cx="2628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ПРИНЦИП 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НАГЛЯДНОСТИ </a:t>
            </a:r>
            <a:endParaRPr lang="ru-RU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645040" y="4126039"/>
            <a:ext cx="26280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/>
              <a:t>иллюстрация </a:t>
            </a:r>
            <a:r>
              <a:rPr lang="ru-RU" sz="2000" dirty="0"/>
              <a:t>(</a:t>
            </a:r>
            <a:r>
              <a:rPr lang="ru-RU" sz="2000" dirty="0" smtClean="0"/>
              <a:t>демонстрация) </a:t>
            </a:r>
            <a:r>
              <a:rPr lang="ru-RU" sz="2000" dirty="0"/>
              <a:t>процесса, </a:t>
            </a:r>
            <a:r>
              <a:rPr lang="ru-RU" sz="2000" dirty="0" smtClean="0"/>
              <a:t>явления</a:t>
            </a:r>
            <a:endParaRPr lang="ru-RU" sz="2400" b="1" dirty="0" smtClean="0"/>
          </a:p>
        </p:txBody>
      </p:sp>
      <p:cxnSp>
        <p:nvCxnSpPr>
          <p:cNvPr id="5" name="Прямая соединительная линия 4"/>
          <p:cNvCxnSpPr>
            <a:stCxn id="8" idx="2"/>
            <a:endCxn id="12" idx="0"/>
          </p:cNvCxnSpPr>
          <p:nvPr/>
        </p:nvCxnSpPr>
        <p:spPr>
          <a:xfrm>
            <a:off x="6959040" y="3848285"/>
            <a:ext cx="0" cy="2777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782386" y="3243989"/>
            <a:ext cx="2628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ВИЗУАЛЬНАЯ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ГРАМОТНОСТЬ</a:t>
            </a:r>
            <a:endParaRPr lang="ru-RU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782386" y="4129268"/>
            <a:ext cx="26280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/>
              <a:t>мыслительная </a:t>
            </a:r>
            <a:r>
              <a:rPr lang="ru-RU" sz="2000" dirty="0"/>
              <a:t>и </a:t>
            </a:r>
            <a:r>
              <a:rPr lang="ru-RU" sz="2000" dirty="0" smtClean="0"/>
              <a:t>познавательная активность </a:t>
            </a:r>
            <a:r>
              <a:rPr lang="ru-RU" sz="2000" dirty="0"/>
              <a:t>учащихся</a:t>
            </a:r>
            <a:endParaRPr lang="ru-RU" sz="2400" b="1" dirty="0" smtClean="0"/>
          </a:p>
        </p:txBody>
      </p:sp>
      <p:cxnSp>
        <p:nvCxnSpPr>
          <p:cNvPr id="17" name="Прямая соединительная линия 16"/>
          <p:cNvCxnSpPr>
            <a:stCxn id="15" idx="2"/>
            <a:endCxn id="16" idx="0"/>
          </p:cNvCxnSpPr>
          <p:nvPr/>
        </p:nvCxnSpPr>
        <p:spPr>
          <a:xfrm>
            <a:off x="10096386" y="3828764"/>
            <a:ext cx="0" cy="3005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1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ня\Desktop\АПРЕЛЬ\02 Визуальная встреча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" y="-19324"/>
            <a:ext cx="1219200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1382" y="1285682"/>
            <a:ext cx="4363200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СТИМУЛЫ-СИГНАЛЫ,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ПОСТУПАЮЩИЕ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ИЗ ВНЕШНЕЙ СРЕДЫ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0570" y="2940865"/>
            <a:ext cx="5123692" cy="1631216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Ф</a:t>
            </a:r>
            <a:r>
              <a:rPr lang="ru-RU" sz="2000" b="1" dirty="0" smtClean="0"/>
              <a:t>ормирование виртуальных образов</a:t>
            </a:r>
          </a:p>
          <a:p>
            <a:pPr algn="ctr"/>
            <a:r>
              <a:rPr lang="ru-RU" sz="2000" b="1" dirty="0" smtClean="0"/>
              <a:t>(представлений </a:t>
            </a:r>
            <a:r>
              <a:rPr lang="ru-RU" sz="2000" b="1" dirty="0"/>
              <a:t>о ком-то или </a:t>
            </a:r>
            <a:r>
              <a:rPr lang="ru-RU" sz="2000" b="1" dirty="0" smtClean="0"/>
              <a:t>о </a:t>
            </a:r>
            <a:r>
              <a:rPr lang="ru-RU" sz="2000" b="1" dirty="0"/>
              <a:t>чем-то</a:t>
            </a:r>
            <a:r>
              <a:rPr lang="ru-RU" sz="2000" b="1" dirty="0" smtClean="0"/>
              <a:t>):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возникают </a:t>
            </a:r>
            <a:r>
              <a:rPr lang="ru-RU" sz="2000" dirty="0"/>
              <a:t>в индивидуальном </a:t>
            </a:r>
            <a:r>
              <a:rPr lang="ru-RU" sz="2000" dirty="0" smtClean="0"/>
              <a:t>порядке;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включают </a:t>
            </a:r>
            <a:r>
              <a:rPr lang="ru-RU" sz="2000" dirty="0"/>
              <a:t>в себя личный опыт коммуникатора.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1382" y="2463664"/>
            <a:ext cx="4363200" cy="468000"/>
          </a:xfrm>
          <a:prstGeom prst="rect">
            <a:avLst/>
          </a:prstGeom>
          <a:solidFill>
            <a:schemeClr val="bg1"/>
          </a:solidFill>
          <a:ln w="19050">
            <a:solidFill>
              <a:srgbClr val="D9B247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 smtClean="0"/>
              <a:t>слово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71382" y="3239859"/>
            <a:ext cx="4363200" cy="468000"/>
          </a:xfrm>
          <a:prstGeom prst="rect">
            <a:avLst/>
          </a:prstGeom>
          <a:solidFill>
            <a:schemeClr val="bg1"/>
          </a:solidFill>
          <a:ln w="19050">
            <a:solidFill>
              <a:srgbClr val="D9B247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/>
              <a:t>картина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60458" y="4020950"/>
            <a:ext cx="4363200" cy="468000"/>
          </a:xfrm>
          <a:prstGeom prst="rect">
            <a:avLst/>
          </a:prstGeom>
          <a:solidFill>
            <a:schemeClr val="bg1"/>
          </a:solidFill>
          <a:ln w="19050">
            <a:solidFill>
              <a:srgbClr val="D9B247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/>
              <a:t>музыка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60458" y="4806558"/>
            <a:ext cx="4363200" cy="468000"/>
          </a:xfrm>
          <a:prstGeom prst="rect">
            <a:avLst/>
          </a:prstGeom>
          <a:solidFill>
            <a:schemeClr val="bg1"/>
          </a:solidFill>
          <a:ln w="19050">
            <a:solidFill>
              <a:srgbClr val="D9B247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/>
              <a:t>предмет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71382" y="5593380"/>
            <a:ext cx="4363200" cy="468000"/>
          </a:xfrm>
          <a:prstGeom prst="rect">
            <a:avLst/>
          </a:prstGeom>
          <a:solidFill>
            <a:schemeClr val="bg1"/>
          </a:solidFill>
          <a:ln w="19050">
            <a:solidFill>
              <a:srgbClr val="D9B247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/>
              <a:t>запах</a:t>
            </a:r>
            <a:endParaRPr lang="ru-RU" sz="2400" b="1" dirty="0"/>
          </a:p>
        </p:txBody>
      </p:sp>
      <p:cxnSp>
        <p:nvCxnSpPr>
          <p:cNvPr id="3" name="Прямая соединительная линия 2"/>
          <p:cNvCxnSpPr>
            <a:stCxn id="6" idx="2"/>
            <a:endCxn id="12" idx="0"/>
          </p:cNvCxnSpPr>
          <p:nvPr/>
        </p:nvCxnSpPr>
        <p:spPr>
          <a:xfrm>
            <a:off x="3052982" y="2116679"/>
            <a:ext cx="0" cy="3469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трелка вправо 3"/>
          <p:cNvSpPr/>
          <p:nvPr/>
        </p:nvSpPr>
        <p:spPr>
          <a:xfrm>
            <a:off x="5552566" y="3493734"/>
            <a:ext cx="682388" cy="444063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28117" y="98335"/>
            <a:ext cx="81312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«Визуальная встреча» − мультисенсорная визуальная коммуникация</a:t>
            </a:r>
          </a:p>
          <a:p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2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3" grpId="0" animBg="1"/>
      <p:bldP spid="11" grpId="0" animBg="1"/>
      <p:bldP spid="14" grpId="0" animBg="1"/>
      <p:bldP spid="15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Таня\Desktop\АПРЕЛЬ\02 Визуальная встреча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01037" y="2128862"/>
            <a:ext cx="7914730" cy="2092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/>
              <a:t>Мультисенсорный прием подразумевает соединение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 обучении: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образов;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слов;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зрительных, вкусовых и слуховых ощущений. </a:t>
            </a:r>
          </a:p>
          <a:p>
            <a:endParaRPr lang="ru-RU" sz="1000" dirty="0"/>
          </a:p>
          <a:p>
            <a:r>
              <a:rPr lang="ru-RU" sz="2000" b="1" dirty="0"/>
              <a:t>Мультисенсорный прием </a:t>
            </a:r>
            <a:r>
              <a:rPr lang="ru-RU" sz="2000" b="1" dirty="0" smtClean="0"/>
              <a:t>рассчитан на </a:t>
            </a:r>
            <a:r>
              <a:rPr lang="ru-RU" sz="2000" b="1" dirty="0"/>
              <a:t>восприятие.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6168" y="216631"/>
            <a:ext cx="7386357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«Визуальная встреча» − мультисенсорная визуальная коммуникация</a:t>
            </a:r>
            <a:endParaRPr lang="ru-RU" sz="800" b="1" dirty="0" smtClean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1036" y="4476401"/>
            <a:ext cx="70161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Техника мультисенсорного обучения </a:t>
            </a:r>
            <a:r>
              <a:rPr lang="ru-RU" sz="2000" b="1" dirty="0" smtClean="0"/>
              <a:t>включает:</a:t>
            </a:r>
          </a:p>
          <a:p>
            <a:endParaRPr lang="ru-RU" sz="10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визуальная составляющая; </a:t>
            </a:r>
          </a:p>
          <a:p>
            <a:endParaRPr lang="ru-RU" sz="1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физические </a:t>
            </a:r>
            <a:r>
              <a:rPr lang="ru-RU" sz="2000" dirty="0"/>
              <a:t>и звуковые ощущения, которые должны «включатся» сразу.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0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Таня\Desktop\АПРЕЛЬ\02 Визуальная встреча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54220" y="2029063"/>
            <a:ext cx="65736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 smtClean="0"/>
              <a:t>автор воспринимает </a:t>
            </a:r>
            <a:r>
              <a:rPr lang="ru-RU" dirty="0"/>
              <a:t>картину в целом (события, которые предшествовали, слышать звуки, ощущать запахи, </a:t>
            </a:r>
            <a:r>
              <a:rPr lang="ru-RU" dirty="0" smtClean="0"/>
              <a:t>настроения), но у зрителя есть для визуального восприятия </a:t>
            </a:r>
            <a:r>
              <a:rPr lang="ru-RU" dirty="0"/>
              <a:t>только картинка, все остальное необходимо дополнить с помощью собственного </a:t>
            </a:r>
            <a:r>
              <a:rPr lang="ru-RU" dirty="0" smtClean="0"/>
              <a:t>воображения</a:t>
            </a:r>
            <a:r>
              <a:rPr lang="ru-RU" dirty="0"/>
              <a:t>;</a:t>
            </a:r>
            <a:endParaRPr lang="ru-RU" dirty="0" smtClean="0"/>
          </a:p>
          <a:p>
            <a:pPr marL="285750" lvl="0" indent="-285750" algn="just">
              <a:buFont typeface="Wingdings" pitchFamily="2" charset="2"/>
              <a:buChar char="ü"/>
            </a:pPr>
            <a:endParaRPr lang="ru-RU" dirty="0"/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/>
              <a:t>в</a:t>
            </a:r>
            <a:r>
              <a:rPr lang="ru-RU" dirty="0" smtClean="0"/>
              <a:t>изуальный </a:t>
            </a:r>
            <a:r>
              <a:rPr lang="ru-RU" dirty="0"/>
              <a:t>источник является личной интерпретацией события </a:t>
            </a:r>
            <a:r>
              <a:rPr lang="ru-RU" dirty="0" smtClean="0"/>
              <a:t>автором, которая зависит </a:t>
            </a:r>
            <a:r>
              <a:rPr lang="ru-RU" dirty="0"/>
              <a:t>от опыта, образования, политических предпочтений, личностных </a:t>
            </a:r>
            <a:r>
              <a:rPr lang="ru-RU" dirty="0" smtClean="0"/>
              <a:t>качеств;</a:t>
            </a:r>
          </a:p>
          <a:p>
            <a:pPr marL="285750" lvl="0" indent="-285750" algn="just">
              <a:buFont typeface="Wingdings" pitchFamily="2" charset="2"/>
              <a:buChar char="ü"/>
            </a:pPr>
            <a:endParaRPr lang="ru-RU" dirty="0"/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/>
              <a:t>и</a:t>
            </a:r>
            <a:r>
              <a:rPr lang="ru-RU" dirty="0" smtClean="0"/>
              <a:t>ногда автор </a:t>
            </a:r>
            <a:r>
              <a:rPr lang="ru-RU" dirty="0"/>
              <a:t>целенаправленно искажает действительность, создавая собственную реальность. Такие манипуляции возможны даже в отношении фотографии (фотомонтаж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01237" y="1061513"/>
            <a:ext cx="5113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СЛОЖНОСТИ  ДЕКОДИРОВАНИЯ ВИЗУАЛЬНОЙ  ИНФОРМАЦИИ</a:t>
            </a:r>
            <a:endParaRPr lang="ru-RU" sz="1600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08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АПРЕЛЬ\02 Визуальная встреч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82444" y="2807710"/>
            <a:ext cx="2843328" cy="1077218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ИНФОРМАЦИЯ ПОСТУПАЕТ  В МОЗГ ЧЕЛОВЕКА ЧЕРЕЗ ОРГАНЫ ЧУВСТВ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131200" y="741309"/>
            <a:ext cx="17640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/>
              <a:t>ЗРЕНИЕ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31200" y="2017659"/>
            <a:ext cx="17640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/>
              <a:t>СЛУХ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31200" y="3251069"/>
            <a:ext cx="17640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/>
              <a:t>ОСЯЗАНИЕ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1200" y="4515382"/>
            <a:ext cx="17640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/>
              <a:t>ВКУС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31200" y="5793905"/>
            <a:ext cx="17640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/>
              <a:t>ОБОНЯНИЕ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8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ня\Desktop\АПРЕЛЬ\02 Визуальная встреча\7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05273" y="4740335"/>
            <a:ext cx="7524167" cy="147732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МЕТОД «ВИЗУАЛЬНОЙ ВСТРЕЧИ» </a:t>
            </a:r>
            <a:r>
              <a:rPr lang="ru-RU" dirty="0" smtClean="0"/>
              <a:t>позволяет </a:t>
            </a:r>
            <a:r>
              <a:rPr lang="ru-RU" dirty="0"/>
              <a:t>избежать </a:t>
            </a:r>
            <a:r>
              <a:rPr lang="ru-RU" dirty="0" smtClean="0"/>
              <a:t>сложностей, связанных с декодирование визуальной информации. </a:t>
            </a:r>
          </a:p>
          <a:p>
            <a:pPr algn="just"/>
            <a:r>
              <a:rPr lang="ru-RU" dirty="0" smtClean="0"/>
              <a:t>Первоочередная </a:t>
            </a:r>
            <a:r>
              <a:rPr lang="ru-RU" dirty="0"/>
              <a:t>задача обучающегося прочитать картинку, подключить воображение и почувствовать то, что чувствовал автор, который находился в определенном </a:t>
            </a:r>
            <a:r>
              <a:rPr lang="ru-RU" dirty="0" smtClean="0"/>
              <a:t>месте, в </a:t>
            </a:r>
            <a:r>
              <a:rPr lang="ru-RU" dirty="0"/>
              <a:t>определенное время. </a:t>
            </a:r>
            <a:endParaRPr lang="ru-RU" b="1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6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Таня\Desktop\АПРЕЛЬ\02 Визуальная встреча\8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96061" y="2265342"/>
            <a:ext cx="791473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Преимущество </a:t>
            </a:r>
            <a:r>
              <a:rPr lang="ru-RU" sz="2000" b="1" dirty="0"/>
              <a:t>«визуальной встречи</a:t>
            </a:r>
            <a:r>
              <a:rPr lang="ru-RU" sz="2000" b="1" dirty="0" smtClean="0"/>
              <a:t>» </a:t>
            </a:r>
            <a:r>
              <a:rPr lang="ru-RU" sz="2000" b="1" dirty="0"/>
              <a:t>–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>непосредственно работа </a:t>
            </a:r>
            <a:r>
              <a:rPr lang="ru-RU" sz="2000" b="1" dirty="0"/>
              <a:t>с образами</a:t>
            </a:r>
            <a:r>
              <a:rPr lang="ru-RU" sz="2000" b="1" dirty="0" smtClean="0"/>
              <a:t>: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06168" y="216631"/>
            <a:ext cx="7386357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«Визуальная встреча» − мультисенсорная визуальная коммуникация</a:t>
            </a:r>
            <a:endParaRPr lang="ru-RU" sz="8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1037" y="3393951"/>
            <a:ext cx="7084408" cy="276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dirty="0"/>
              <a:t>образ воспринимается гораздо быстрее, чем </a:t>
            </a:r>
            <a:r>
              <a:rPr lang="ru-RU" sz="2000" dirty="0" smtClean="0"/>
              <a:t>текст:</a:t>
            </a:r>
            <a:endParaRPr lang="ru-RU" sz="2000" dirty="0"/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ru-RU" sz="2000" dirty="0" smtClean="0"/>
              <a:t>чтобы </a:t>
            </a:r>
            <a:r>
              <a:rPr lang="ru-RU" sz="2000" dirty="0"/>
              <a:t>прочесть текст, надо потратить несколько </a:t>
            </a:r>
            <a:r>
              <a:rPr lang="ru-RU" sz="2000" dirty="0" smtClean="0"/>
              <a:t>минут;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ru-RU" sz="2000" dirty="0"/>
              <a:t>ч</a:t>
            </a:r>
            <a:r>
              <a:rPr lang="ru-RU" sz="2000" dirty="0" smtClean="0"/>
              <a:t>тобы </a:t>
            </a:r>
            <a:r>
              <a:rPr lang="ru-RU" sz="2000" dirty="0"/>
              <a:t>понять, что нарисовано, достаточно несколько </a:t>
            </a:r>
            <a:r>
              <a:rPr lang="ru-RU" sz="2000" dirty="0" smtClean="0"/>
              <a:t>секунд;</a:t>
            </a:r>
            <a:endParaRPr lang="ru-RU" sz="2000" dirty="0"/>
          </a:p>
          <a:p>
            <a:pPr marL="342900" indent="-34290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dirty="0"/>
              <a:t>образ </a:t>
            </a:r>
            <a:r>
              <a:rPr lang="ru-RU" sz="2000" dirty="0" smtClean="0"/>
              <a:t>более нагляден и понятное </a:t>
            </a:r>
            <a:r>
              <a:rPr lang="ru-RU" sz="2000" dirty="0"/>
              <a:t>средство </a:t>
            </a:r>
            <a:r>
              <a:rPr lang="ru-RU" sz="2000" dirty="0" smtClean="0"/>
              <a:t>коммуникации;</a:t>
            </a:r>
            <a:endParaRPr lang="ru-RU" sz="2000" dirty="0"/>
          </a:p>
          <a:p>
            <a:pPr marL="342900" indent="-34290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dirty="0"/>
              <a:t>образ не надо переводить на другой </a:t>
            </a:r>
            <a:r>
              <a:rPr lang="ru-RU" sz="2000" dirty="0" smtClean="0"/>
              <a:t>язык;</a:t>
            </a:r>
            <a:endParaRPr lang="ru-RU" sz="2000" dirty="0"/>
          </a:p>
          <a:p>
            <a:pPr marL="342900" indent="-34290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dirty="0"/>
              <a:t>образ </a:t>
            </a:r>
            <a:r>
              <a:rPr lang="ru-RU" sz="2000" dirty="0" smtClean="0"/>
              <a:t>более </a:t>
            </a:r>
            <a:r>
              <a:rPr lang="ru-RU" sz="2000" dirty="0"/>
              <a:t>эмоциональное средство воздействия, нежели текст.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5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Таня\Desktop\АПРЕЛЬ\02 Визуальная встреча\8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9396" y="2265342"/>
            <a:ext cx="791473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Мультисенсорика</a:t>
            </a:r>
            <a:r>
              <a:rPr lang="ru-RU" sz="2000" b="1" dirty="0"/>
              <a:t> приема выражается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 </a:t>
            </a:r>
            <a:r>
              <a:rPr lang="ru-RU" sz="2000" b="1" dirty="0"/>
              <a:t>нескольких группах вопросов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6168" y="216631"/>
            <a:ext cx="7386357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«Визуальная встреча» − мультисенсорная визуальная коммуникация</a:t>
            </a:r>
            <a:endParaRPr lang="ru-RU" sz="8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1037" y="3216527"/>
            <a:ext cx="7084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Вопросы, которые позволяют </a:t>
            </a:r>
            <a:r>
              <a:rPr lang="ru-RU" b="1" dirty="0"/>
              <a:t>установить зрительный, эмоциональный контакт с </a:t>
            </a:r>
            <a:r>
              <a:rPr lang="ru-RU" b="1" dirty="0" smtClean="0"/>
              <a:t>картиной: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 smtClean="0"/>
              <a:t>Что </a:t>
            </a:r>
            <a:r>
              <a:rPr lang="ru-RU" sz="2000" i="1" dirty="0"/>
              <a:t>я вижу?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 smtClean="0"/>
              <a:t>Что </a:t>
            </a:r>
            <a:r>
              <a:rPr lang="ru-RU" sz="2000" i="1" dirty="0"/>
              <a:t>я слышу?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 smtClean="0"/>
              <a:t>Что </a:t>
            </a:r>
            <a:r>
              <a:rPr lang="ru-RU" sz="2000" i="1" dirty="0"/>
              <a:t>я чувствую</a:t>
            </a:r>
            <a:r>
              <a:rPr lang="ru-RU" sz="2000" i="1" dirty="0" smtClean="0"/>
              <a:t>?</a:t>
            </a:r>
          </a:p>
          <a:p>
            <a:r>
              <a:rPr lang="ru-RU" dirty="0" smtClean="0"/>
              <a:t>Ответы являются </a:t>
            </a:r>
            <a:r>
              <a:rPr lang="ru-RU" dirty="0"/>
              <a:t>теми стимулами-сигналами, благодаря которым формируются образы явления, события.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01037" y="5397481"/>
            <a:ext cx="708440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Вопросы, которые позволяют </a:t>
            </a:r>
            <a:r>
              <a:rPr lang="ru-RU" b="1" dirty="0"/>
              <a:t>наладить </a:t>
            </a:r>
            <a:r>
              <a:rPr lang="ru-RU" b="1" dirty="0" smtClean="0"/>
              <a:t>диалог: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 smtClean="0"/>
              <a:t>Что </a:t>
            </a:r>
            <a:r>
              <a:rPr lang="ru-RU" sz="2000" i="1" dirty="0"/>
              <a:t>я хочу спросить?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 smtClean="0"/>
              <a:t>На </a:t>
            </a:r>
            <a:r>
              <a:rPr lang="ru-RU" sz="2000" i="1" dirty="0"/>
              <a:t>что я надеюсь?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14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Таня\Desktop\АПРЕЛЬ\02 Визуальная встреча\8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" y="13648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01037" y="2115214"/>
            <a:ext cx="791473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Рекомендации педагогу при использовании метода: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продумать </a:t>
            </a:r>
            <a:r>
              <a:rPr lang="ru-RU" sz="2000" dirty="0"/>
              <a:t>структуру </a:t>
            </a:r>
            <a:r>
              <a:rPr lang="ru-RU" sz="2000" dirty="0" smtClean="0"/>
              <a:t>исследования;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выбрать визуальный </a:t>
            </a:r>
            <a:r>
              <a:rPr lang="ru-RU" sz="2000" dirty="0"/>
              <a:t>источник, который </a:t>
            </a:r>
            <a:r>
              <a:rPr lang="ru-RU" sz="2000" dirty="0" smtClean="0"/>
              <a:t>заинтересует </a:t>
            </a:r>
            <a:r>
              <a:rPr lang="ru-RU" sz="2000" dirty="0"/>
              <a:t>детей,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позволит </a:t>
            </a:r>
            <a:r>
              <a:rPr lang="ru-RU" sz="2000" dirty="0"/>
              <a:t>организовать визуальную коммуникацию, является источником </a:t>
            </a:r>
            <a:r>
              <a:rPr lang="ru-RU" sz="2000" dirty="0" smtClean="0"/>
              <a:t>информации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и</a:t>
            </a:r>
            <a:r>
              <a:rPr lang="ru-RU" sz="2000" dirty="0" smtClean="0"/>
              <a:t>скать советы и рекомендации в </a:t>
            </a:r>
            <a:r>
              <a:rPr lang="ru-RU" sz="2000" dirty="0"/>
              <a:t>книгах </a:t>
            </a:r>
            <a:r>
              <a:rPr lang="ru-RU" sz="2000" dirty="0" smtClean="0"/>
              <a:t>и </a:t>
            </a:r>
            <a:r>
              <a:rPr lang="ru-RU" sz="2000" dirty="0"/>
              <a:t>на тематических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сайтах </a:t>
            </a:r>
            <a:r>
              <a:rPr lang="ru-RU" sz="2000" dirty="0"/>
              <a:t>по рекламе, </a:t>
            </a:r>
            <a:r>
              <a:rPr lang="ru-RU" sz="2000" dirty="0" smtClean="0"/>
              <a:t>PR;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после </a:t>
            </a:r>
            <a:r>
              <a:rPr lang="ru-RU" sz="2000" dirty="0"/>
              <a:t>реализации приема, </a:t>
            </a:r>
            <a:r>
              <a:rPr lang="ru-RU" sz="2000" dirty="0" smtClean="0"/>
              <a:t>проводить полноценный </a:t>
            </a:r>
            <a:r>
              <a:rPr lang="ru-RU" sz="2000" dirty="0"/>
              <a:t>анализ источника на достоверность, качество, </a:t>
            </a:r>
            <a:r>
              <a:rPr lang="ru-RU" sz="2000" dirty="0" smtClean="0"/>
              <a:t>авторство</a:t>
            </a:r>
            <a:r>
              <a:rPr lang="ru-RU" sz="20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6168" y="216631"/>
            <a:ext cx="7386357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«Визуальная встреча» − мультисенсорная визуальная коммуникация</a:t>
            </a:r>
            <a:endParaRPr lang="ru-RU" sz="800" b="1" dirty="0" smtClean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1834" y="5166501"/>
            <a:ext cx="72270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Изучение </a:t>
            </a:r>
            <a:r>
              <a:rPr lang="ru-RU" sz="2000" b="1" dirty="0"/>
              <a:t>материала, который содержит визуальный источник, позволит сравнить результаты исследования </a:t>
            </a:r>
            <a:r>
              <a:rPr lang="ru-RU" sz="2000" b="1" dirty="0" smtClean="0"/>
              <a:t>детей с тем, что было на самом деле.</a:t>
            </a:r>
            <a:endParaRPr lang="ru-RU" sz="2000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20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ня\Desktop\АПРЕЛЬ\02 Визуальная встреча\8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1111" y="5051756"/>
            <a:ext cx="6487951" cy="12139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16175" y="5065403"/>
            <a:ext cx="6337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Целесообразно </a:t>
            </a:r>
            <a:r>
              <a:rPr lang="ru-RU" dirty="0"/>
              <a:t>использовать прием </a:t>
            </a:r>
            <a:r>
              <a:rPr lang="ru-RU" dirty="0" smtClean="0"/>
              <a:t>«Визуальная встреча» </a:t>
            </a:r>
            <a:br>
              <a:rPr lang="ru-RU" dirty="0" smtClean="0"/>
            </a:br>
            <a:r>
              <a:rPr lang="ru-RU" dirty="0" smtClean="0"/>
              <a:t>до </a:t>
            </a:r>
            <a:r>
              <a:rPr lang="ru-RU" dirty="0"/>
              <a:t>начала изучения нового материала, поскольку любые факты по теме исказят восприятие, не позволив отталкиваться только от визуальной картинки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7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Таня\Desktop\АПРЕЛЬ\02 Визуальная встреча\8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" y="13648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06168" y="216631"/>
            <a:ext cx="7386357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Практика применение приема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«Визуальная </a:t>
            </a:r>
            <a:r>
              <a:rPr lang="ru-RU" sz="2800" b="1" dirty="0">
                <a:solidFill>
                  <a:srgbClr val="002060"/>
                </a:solidFill>
              </a:rPr>
              <a:t>встреча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  <a:endParaRPr lang="ru-RU" sz="800" b="1" dirty="0" smtClean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2470" y="2468016"/>
            <a:ext cx="7227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Задача: </a:t>
            </a:r>
            <a:r>
              <a:rPr lang="ru-RU" sz="2000" dirty="0" smtClean="0"/>
              <a:t>проанализировать изображения.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70" y="3101401"/>
            <a:ext cx="2625106" cy="1523842"/>
          </a:xfrm>
          <a:prstGeom prst="rect">
            <a:avLst/>
          </a:prstGeom>
        </p:spPr>
      </p:pic>
      <p:pic>
        <p:nvPicPr>
          <p:cNvPr id="9" name="Рисунок 8" descr="https://s12.stc.all.kpcdn.net/share/i/4/500088/wx10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48" y="3101401"/>
            <a:ext cx="2266273" cy="154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ÐÐ¸ÐºÐ¸ÑÐ° Ð¥ÑÑÑÐµÐ² Ð¸ Ð¿Ð¾Ð»Ð¸ÑÐ¸ÐºÐ° Ð¡Ð¡Ð¡Ð  Ð½Ð° ÐºÐ°ÑÐ¸ÐºÐ°ÑÑÑÐ°Ñ  ÐÐ¸ÐºÐ¸ÑÐ° Ð¥ÑÑÑÐµÐ², Ð¡Ð¡Ð¡Ð , Ð¸ÑÑÐ¾ÑÐ¸Ñ, ÐºÐ°ÑÐ¸ÐºÐ°ÑÑÑÐ°, Ð¿Ð¾Ð»Ð¸ÑÐ¸ÐºÐ°, Ð¿ÑÐ¸ÐºÐ¾Ð», ÑÐ¸ÑÑÐ½ÐºÐ¸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93" y="3101401"/>
            <a:ext cx="2112736" cy="15238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2390159" y="5322494"/>
            <a:ext cx="7227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Событие</a:t>
            </a:r>
            <a:r>
              <a:rPr lang="ru-RU" sz="2000" b="1" dirty="0"/>
              <a:t>: </a:t>
            </a:r>
            <a:r>
              <a:rPr lang="ru-RU" sz="2000" dirty="0"/>
              <a:t>ХХ </a:t>
            </a:r>
            <a:r>
              <a:rPr lang="ru-RU" sz="2000" dirty="0" smtClean="0"/>
              <a:t>век, Карибский </a:t>
            </a:r>
            <a:r>
              <a:rPr lang="ru-RU" sz="2000" dirty="0"/>
              <a:t>(</a:t>
            </a:r>
            <a:r>
              <a:rPr lang="ru-RU" sz="2000" dirty="0" smtClean="0"/>
              <a:t>Кубинский) кризис.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82470" y="5847678"/>
            <a:ext cx="7227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Исторические </a:t>
            </a:r>
            <a:r>
              <a:rPr lang="ru-RU" sz="2000" b="1" dirty="0" err="1" smtClean="0"/>
              <a:t>персонали</a:t>
            </a:r>
            <a:r>
              <a:rPr lang="ru-RU" sz="2000" b="1" dirty="0" smtClean="0"/>
              <a:t>: </a:t>
            </a:r>
            <a:r>
              <a:rPr lang="ru-RU" sz="2000" dirty="0" smtClean="0"/>
              <a:t>Никита Хрущев </a:t>
            </a:r>
            <a:r>
              <a:rPr lang="ru-RU" sz="2000" dirty="0"/>
              <a:t>и </a:t>
            </a:r>
            <a:r>
              <a:rPr lang="ru-RU" sz="2000" dirty="0" smtClean="0"/>
              <a:t>Джон Кеннеди</a:t>
            </a:r>
            <a:endParaRPr lang="ru-RU" sz="2000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ня\Desktop\АПРЕЛЬ\02 Визуальная встреча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5010" y="2704027"/>
            <a:ext cx="6264642" cy="3170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i="1" dirty="0"/>
              <a:t>Что вы видите? </a:t>
            </a:r>
            <a:endParaRPr lang="ru-RU" sz="2000" i="1" dirty="0" smtClean="0"/>
          </a:p>
          <a:p>
            <a:pPr marL="285750" indent="-28575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i="1" dirty="0" smtClean="0"/>
              <a:t>Что </a:t>
            </a:r>
            <a:r>
              <a:rPr lang="ru-RU" sz="2000" i="1" dirty="0"/>
              <a:t>бы вы могли спросить у себя? </a:t>
            </a:r>
            <a:endParaRPr lang="ru-RU" sz="2000" i="1" dirty="0" smtClean="0"/>
          </a:p>
          <a:p>
            <a:pPr marL="285750" indent="-28575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i="1" dirty="0" smtClean="0"/>
              <a:t>На </a:t>
            </a:r>
            <a:r>
              <a:rPr lang="ru-RU" sz="2000" i="1" dirty="0"/>
              <a:t>что вы надеетесь? </a:t>
            </a:r>
            <a:endParaRPr lang="ru-RU" sz="2000" i="1" dirty="0" smtClean="0"/>
          </a:p>
          <a:p>
            <a:pPr marL="285750" indent="-28575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i="1" dirty="0" smtClean="0"/>
              <a:t>Какие </a:t>
            </a:r>
            <a:r>
              <a:rPr lang="ru-RU" sz="2000" i="1" dirty="0"/>
              <a:t>звуки, запахи вы можете почувствовать</a:t>
            </a:r>
            <a:r>
              <a:rPr lang="ru-RU" sz="2000" i="1" dirty="0" smtClean="0"/>
              <a:t>?</a:t>
            </a:r>
          </a:p>
          <a:p>
            <a:pPr marL="285750" indent="-28575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i="1" dirty="0" smtClean="0"/>
              <a:t>Что </a:t>
            </a:r>
            <a:r>
              <a:rPr lang="ru-RU" sz="2000" i="1" dirty="0"/>
              <a:t>говорит о том, что перед нами Н.С. Хрущев и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Дж</a:t>
            </a:r>
            <a:r>
              <a:rPr lang="ru-RU" sz="2000" i="1" dirty="0"/>
              <a:t>. Кеннеди (</a:t>
            </a:r>
            <a:r>
              <a:rPr lang="ru-RU" sz="2000" i="1" dirty="0" err="1"/>
              <a:t>бейджи</a:t>
            </a:r>
            <a:r>
              <a:rPr lang="ru-RU" sz="2000" i="1" dirty="0"/>
              <a:t>, таблички</a:t>
            </a:r>
            <a:r>
              <a:rPr lang="ru-RU" sz="2000" i="1" dirty="0" smtClean="0"/>
              <a:t>)?</a:t>
            </a:r>
          </a:p>
          <a:p>
            <a:pPr marL="285750" indent="-28575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i="1" dirty="0"/>
              <a:t>Ч</a:t>
            </a:r>
            <a:r>
              <a:rPr lang="ru-RU" sz="2000" i="1" dirty="0" smtClean="0"/>
              <a:t>то </a:t>
            </a:r>
            <a:r>
              <a:rPr lang="ru-RU" sz="2000" i="1" dirty="0"/>
              <a:t>говорит о том, что это лидеры </a:t>
            </a:r>
            <a:r>
              <a:rPr lang="ru-RU" sz="2000" i="1" dirty="0" smtClean="0"/>
              <a:t>государств?</a:t>
            </a:r>
          </a:p>
          <a:p>
            <a:pPr marL="285750" indent="-285750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000" i="1" dirty="0"/>
              <a:t>Ч</a:t>
            </a:r>
            <a:r>
              <a:rPr lang="ru-RU" sz="2000" i="1" dirty="0" smtClean="0"/>
              <a:t>то </a:t>
            </a:r>
            <a:r>
              <a:rPr lang="ru-RU" sz="2000" i="1" dirty="0"/>
              <a:t>говорит о том, что это американец и гражданин </a:t>
            </a:r>
            <a:r>
              <a:rPr lang="ru-RU" sz="2000" i="1" dirty="0" smtClean="0"/>
              <a:t>СССР?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79095" y="4969897"/>
            <a:ext cx="3726875" cy="101566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Фотография встречи советского и американского лидеров в Вене в 1961 г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02821" y="142435"/>
            <a:ext cx="7386357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Встреча Хрущева и Кеннеди – «Карибский кризис» в картинках</a:t>
            </a:r>
            <a:endParaRPr lang="ru-RU" sz="9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09060" y="198672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e-BY" sz="1600" b="1" dirty="0" smtClean="0">
                <a:solidFill>
                  <a:srgbClr val="002060"/>
                </a:solidFill>
              </a:rPr>
              <a:t>ВОПРОСЫ ОБУЧАЮ</a:t>
            </a:r>
            <a:r>
              <a:rPr lang="ru-RU" sz="1600" b="1" dirty="0" smtClean="0">
                <a:solidFill>
                  <a:srgbClr val="002060"/>
                </a:solidFill>
              </a:rPr>
              <a:t>ЩИМСЯ ДЛЯ ОПИСАНИЯ ТОГО, ЧТО ИЗОБРАЖЕНО НА ФОТОГРАФИИ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3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ня\Desktop\АПРЕЛЬ\02 Визуальная встреча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5010" y="2704027"/>
            <a:ext cx="6264642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i="1" dirty="0"/>
              <a:t>Я вижу </a:t>
            </a:r>
            <a:r>
              <a:rPr lang="ru-RU" b="1" dirty="0"/>
              <a:t>… </a:t>
            </a:r>
            <a:r>
              <a:rPr lang="ru-RU" dirty="0"/>
              <a:t>(двух </a:t>
            </a:r>
            <a:r>
              <a:rPr lang="ru-RU" dirty="0" smtClean="0"/>
              <a:t>мужчин, </a:t>
            </a:r>
            <a:r>
              <a:rPr lang="ru-RU" dirty="0"/>
              <a:t>один старше, второй младше,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оба </a:t>
            </a:r>
            <a:r>
              <a:rPr lang="ru-RU" dirty="0"/>
              <a:t>улыбаются; находятся в красивом </a:t>
            </a:r>
            <a:r>
              <a:rPr lang="ru-RU" dirty="0" smtClean="0"/>
              <a:t>помещении);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b="1" i="1" dirty="0" smtClean="0"/>
              <a:t>Я </a:t>
            </a:r>
            <a:r>
              <a:rPr lang="ru-RU" b="1" i="1" dirty="0"/>
              <a:t>спрашиваю себя  </a:t>
            </a:r>
            <a:r>
              <a:rPr lang="ru-RU" b="1" dirty="0"/>
              <a:t>… </a:t>
            </a:r>
            <a:r>
              <a:rPr lang="ru-RU" dirty="0"/>
              <a:t>(О чем могут говорить эти мужчины? Что их связывает? С какими  намерениями они ведут беседу? Какое положение они занимают</a:t>
            </a:r>
            <a:r>
              <a:rPr lang="ru-RU" dirty="0" smtClean="0"/>
              <a:t>?);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b="1" i="1" dirty="0" smtClean="0"/>
              <a:t>Я </a:t>
            </a:r>
            <a:r>
              <a:rPr lang="ru-RU" b="1" i="1" dirty="0"/>
              <a:t>надеюсь</a:t>
            </a:r>
            <a:r>
              <a:rPr lang="ru-RU" b="1" dirty="0"/>
              <a:t>…  </a:t>
            </a:r>
            <a:r>
              <a:rPr lang="ru-RU" dirty="0" smtClean="0"/>
              <a:t>(им  </a:t>
            </a:r>
            <a:r>
              <a:rPr lang="ru-RU" dirty="0"/>
              <a:t>удастся </a:t>
            </a:r>
            <a:r>
              <a:rPr lang="ru-RU" dirty="0" smtClean="0"/>
              <a:t>договориться, </a:t>
            </a:r>
            <a:br>
              <a:rPr lang="ru-RU" dirty="0" smtClean="0"/>
            </a:br>
            <a:r>
              <a:rPr lang="ru-RU" dirty="0" smtClean="0"/>
              <a:t>на  </a:t>
            </a:r>
            <a:r>
              <a:rPr lang="ru-RU" dirty="0"/>
              <a:t>положительный результат </a:t>
            </a:r>
            <a:r>
              <a:rPr lang="ru-RU" dirty="0" smtClean="0"/>
              <a:t>переговоров);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b="1" i="1" dirty="0" smtClean="0"/>
              <a:t>Я </a:t>
            </a:r>
            <a:r>
              <a:rPr lang="ru-RU" b="1" i="1" dirty="0"/>
              <a:t>слышу</a:t>
            </a:r>
            <a:r>
              <a:rPr lang="ru-RU" b="1" dirty="0"/>
              <a:t>…   </a:t>
            </a:r>
            <a:r>
              <a:rPr lang="ru-RU" dirty="0"/>
              <a:t>(разговор, щелчки </a:t>
            </a:r>
            <a:r>
              <a:rPr lang="ru-RU" dirty="0" smtClean="0"/>
              <a:t>фотокамер);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i="1" dirty="0" smtClean="0"/>
              <a:t>Я </a:t>
            </a:r>
            <a:r>
              <a:rPr lang="ru-RU" b="1" i="1" dirty="0"/>
              <a:t>чувствую </a:t>
            </a:r>
            <a:r>
              <a:rPr lang="ru-RU" b="1" dirty="0"/>
              <a:t>… </a:t>
            </a:r>
            <a:r>
              <a:rPr lang="ru-RU" dirty="0"/>
              <a:t>(определенное напряжение: позиция мужчины справа сильнее – он открыт, у второго мужчины руки скрещены – он закрыт, они не близкие люди: расстояние между ними говорит о деловом </a:t>
            </a:r>
            <a:r>
              <a:rPr lang="ru-RU" dirty="0" smtClean="0"/>
              <a:t>общении).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79095" y="4969897"/>
            <a:ext cx="3726875" cy="101566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Фотография встречи советского и американского лидеров в Вене в 1961 г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02821" y="142435"/>
            <a:ext cx="7386357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Встреча Хрущева и Кеннеди – «Карибский кризис» в картинках</a:t>
            </a:r>
            <a:endParaRPr lang="ru-RU" sz="9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09060" y="209590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e-BY" sz="1600" b="1" dirty="0" smtClean="0">
                <a:solidFill>
                  <a:srgbClr val="002060"/>
                </a:solidFill>
              </a:rPr>
              <a:t>ОТВЕТЫ ОБУЧАЮ</a:t>
            </a:r>
            <a:r>
              <a:rPr lang="ru-RU" sz="1600" b="1" dirty="0" smtClean="0">
                <a:solidFill>
                  <a:srgbClr val="002060"/>
                </a:solidFill>
              </a:rPr>
              <a:t>ЩИХСЯ НА ВОПРОСЫ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4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Таня\Desktop\АПРЕЛЬ\02 Визуальная встреча\11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87095" y="2900698"/>
            <a:ext cx="6796907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i="1" dirty="0"/>
              <a:t>Я вижу </a:t>
            </a:r>
            <a:r>
              <a:rPr lang="ru-RU" b="1" dirty="0"/>
              <a:t>… </a:t>
            </a:r>
            <a:r>
              <a:rPr lang="ru-RU" dirty="0"/>
              <a:t>(двух </a:t>
            </a:r>
            <a:r>
              <a:rPr lang="ru-RU" dirty="0" smtClean="0"/>
              <a:t>мужчин, </a:t>
            </a:r>
            <a:r>
              <a:rPr lang="ru-RU" dirty="0"/>
              <a:t>они занимаются армрестлингом, сидят за столом, на ракетах, обозначения показывают, что перед нами представители СССР и США, буква Н обозначают </a:t>
            </a:r>
            <a:r>
              <a:rPr lang="ru-RU" dirty="0" smtClean="0"/>
              <a:t>силу);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i="1" dirty="0" smtClean="0"/>
              <a:t>Я </a:t>
            </a:r>
            <a:r>
              <a:rPr lang="ru-RU" b="1" i="1" dirty="0"/>
              <a:t>спрашиваю себя  </a:t>
            </a:r>
            <a:r>
              <a:rPr lang="ru-RU" b="1" dirty="0"/>
              <a:t>… </a:t>
            </a:r>
            <a:r>
              <a:rPr lang="ru-RU" dirty="0" smtClean="0"/>
              <a:t>(По </a:t>
            </a:r>
            <a:r>
              <a:rPr lang="ru-RU" dirty="0"/>
              <a:t>поводу чего спорят мужчины? Почему они сидят на ракетах? Что обозначает кнопка на столе</a:t>
            </a:r>
            <a:r>
              <a:rPr lang="ru-RU" dirty="0" smtClean="0"/>
              <a:t>?);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b="1" i="1" dirty="0" smtClean="0"/>
              <a:t>Я </a:t>
            </a:r>
            <a:r>
              <a:rPr lang="ru-RU" b="1" i="1" dirty="0"/>
              <a:t>надеюсь</a:t>
            </a:r>
            <a:r>
              <a:rPr lang="ru-RU" b="1" dirty="0"/>
              <a:t>…  </a:t>
            </a:r>
            <a:r>
              <a:rPr lang="ru-RU" dirty="0" smtClean="0"/>
              <a:t>(</a:t>
            </a:r>
            <a:r>
              <a:rPr lang="ru-RU" dirty="0"/>
              <a:t>н</a:t>
            </a:r>
            <a:r>
              <a:rPr lang="ru-RU" dirty="0" smtClean="0"/>
              <a:t>ичего </a:t>
            </a:r>
            <a:r>
              <a:rPr lang="ru-RU" dirty="0"/>
              <a:t>страшного не </a:t>
            </a:r>
            <a:r>
              <a:rPr lang="ru-RU" dirty="0" smtClean="0"/>
              <a:t>произойдет, </a:t>
            </a:r>
            <a:br>
              <a:rPr lang="ru-RU" dirty="0" smtClean="0"/>
            </a:br>
            <a:r>
              <a:rPr lang="ru-RU" dirty="0" smtClean="0"/>
              <a:t>на  </a:t>
            </a:r>
            <a:r>
              <a:rPr lang="ru-RU" dirty="0"/>
              <a:t>положительный результат </a:t>
            </a:r>
            <a:r>
              <a:rPr lang="ru-RU" dirty="0" smtClean="0"/>
              <a:t>переговоров);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b="1" i="1" dirty="0" smtClean="0"/>
              <a:t>Я </a:t>
            </a:r>
            <a:r>
              <a:rPr lang="ru-RU" b="1" i="1" dirty="0"/>
              <a:t>слышу</a:t>
            </a:r>
            <a:r>
              <a:rPr lang="ru-RU" b="1" dirty="0"/>
              <a:t>…   </a:t>
            </a:r>
            <a:r>
              <a:rPr lang="ru-RU" dirty="0" smtClean="0"/>
              <a:t>(угрозы);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i="1" dirty="0" smtClean="0"/>
              <a:t>Я </a:t>
            </a:r>
            <a:r>
              <a:rPr lang="ru-RU" b="1" i="1" dirty="0"/>
              <a:t>чувствую </a:t>
            </a:r>
            <a:r>
              <a:rPr lang="ru-RU" b="1" dirty="0"/>
              <a:t>… </a:t>
            </a:r>
            <a:r>
              <a:rPr lang="ru-RU" dirty="0" smtClean="0"/>
              <a:t>(</a:t>
            </a:r>
            <a:r>
              <a:rPr lang="ru-RU" dirty="0"/>
              <a:t>напряжение, мужчине слева приходится </a:t>
            </a:r>
            <a:r>
              <a:rPr lang="ru-RU" dirty="0" smtClean="0"/>
              <a:t>тяжелее).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02821" y="142435"/>
            <a:ext cx="7386357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Встреча Хрущева и Кеннеди – «Карибский кризис» в картинках</a:t>
            </a:r>
            <a:endParaRPr lang="ru-RU" sz="9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09060" y="209590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e-BY" sz="1600" b="1" dirty="0" smtClean="0">
                <a:solidFill>
                  <a:srgbClr val="002060"/>
                </a:solidFill>
              </a:rPr>
              <a:t>ОТВЕТЫ ОБУЧАЮ</a:t>
            </a:r>
            <a:r>
              <a:rPr lang="ru-RU" sz="1600" b="1" dirty="0" smtClean="0">
                <a:solidFill>
                  <a:srgbClr val="002060"/>
                </a:solidFill>
              </a:rPr>
              <a:t>ЩИХСЯ НА ВОПРОСЫ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095" y="4969897"/>
            <a:ext cx="3726875" cy="101566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Британская карикатура встречи Н.С. Хрущева и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Дж</a:t>
            </a:r>
            <a:r>
              <a:rPr lang="ru-RU" sz="2000" b="1" dirty="0"/>
              <a:t>. Кеннеди в </a:t>
            </a:r>
            <a:r>
              <a:rPr lang="ru-RU" sz="2000" b="1" dirty="0" smtClean="0"/>
              <a:t>Вене 1961 г.</a:t>
            </a:r>
            <a:endParaRPr lang="ru-RU" sz="2000" b="1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8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Таня\Desktop\АПРЕЛЬ\02 Визуальная встреча\11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5010" y="2867803"/>
            <a:ext cx="6701372" cy="2144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ts val="4000"/>
              </a:lnSpc>
              <a:buFont typeface="Wingdings" pitchFamily="2" charset="2"/>
              <a:buChar char="ü"/>
            </a:pPr>
            <a:r>
              <a:rPr lang="ru-RU" sz="2000" dirty="0"/>
              <a:t>перед нами игра, скорее всего политическая</a:t>
            </a:r>
            <a:r>
              <a:rPr lang="ru-RU" sz="2000" dirty="0" smtClean="0"/>
              <a:t>;</a:t>
            </a:r>
          </a:p>
          <a:p>
            <a:pPr marL="342900" indent="-342900">
              <a:lnSpc>
                <a:spcPts val="4000"/>
              </a:lnSpc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000" dirty="0"/>
              <a:t>каждый </a:t>
            </a:r>
            <a:r>
              <a:rPr lang="ru-RU" sz="2000" dirty="0" smtClean="0"/>
              <a:t>участник игры наверняка </a:t>
            </a:r>
            <a:r>
              <a:rPr lang="ru-RU" sz="2000" dirty="0"/>
              <a:t>имеет козыри;</a:t>
            </a:r>
          </a:p>
          <a:p>
            <a:pPr marL="342900" indent="-342900">
              <a:lnSpc>
                <a:spcPts val="4000"/>
              </a:lnSpc>
              <a:buFont typeface="Wingdings" pitchFamily="2" charset="2"/>
              <a:buChar char="ü"/>
            </a:pPr>
            <a:r>
              <a:rPr lang="ru-RU" sz="2000" dirty="0" smtClean="0"/>
              <a:t>довольный </a:t>
            </a:r>
            <a:r>
              <a:rPr lang="ru-RU" sz="2000" dirty="0"/>
              <a:t>вид мужчины с слева говорит о том,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что </a:t>
            </a:r>
            <a:r>
              <a:rPr lang="ru-RU" sz="2000" dirty="0"/>
              <a:t>он сможет </a:t>
            </a:r>
            <a:r>
              <a:rPr lang="ru-RU" sz="2000" dirty="0" smtClean="0"/>
              <a:t>выиграть.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79095" y="4833417"/>
            <a:ext cx="3726875" cy="1323439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Работа голландского </a:t>
            </a:r>
            <a:r>
              <a:rPr lang="ru-RU" sz="2000" b="1" dirty="0" smtClean="0"/>
              <a:t>карикатуриста встречи </a:t>
            </a:r>
            <a:br>
              <a:rPr lang="ru-RU" sz="2000" b="1" dirty="0" smtClean="0"/>
            </a:br>
            <a:r>
              <a:rPr lang="ru-RU" sz="2000" b="1" dirty="0" smtClean="0"/>
              <a:t>Н.С</a:t>
            </a:r>
            <a:r>
              <a:rPr lang="ru-RU" sz="2000" b="1" dirty="0"/>
              <a:t>. Хрущева и Дж. Кеннеди в </a:t>
            </a:r>
            <a:r>
              <a:rPr lang="ru-RU" sz="2000" b="1" dirty="0" smtClean="0"/>
              <a:t>Вене 1961 г.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02821" y="142435"/>
            <a:ext cx="7386357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Встреча Хрущева и Кеннеди – «Карибский кризис» в картинках</a:t>
            </a:r>
            <a:endParaRPr lang="ru-RU" sz="9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09060" y="198672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ПРИ  РАБОТЕ  С  КАРИКАТРОЙ  ПЕДАГОГ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ОБРАЩАЕТ  ВНИМАНИЕ: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1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АПРЕЛЬ\02 Визуальная встреча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7740" y="2403041"/>
            <a:ext cx="65736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каждый </a:t>
            </a:r>
            <a:r>
              <a:rPr lang="ru-RU" sz="2000" dirty="0" smtClean="0"/>
              <a:t>из каналов </a:t>
            </a:r>
            <a:r>
              <a:rPr lang="ru-RU" sz="2000" dirty="0"/>
              <a:t>ощущений в действительности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является комплексным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около </a:t>
            </a:r>
            <a:r>
              <a:rPr lang="ru-RU" sz="2000" dirty="0"/>
              <a:t>90% информации </a:t>
            </a:r>
            <a:r>
              <a:rPr lang="ru-RU" sz="2000" dirty="0" smtClean="0"/>
              <a:t>человек воспринимает </a:t>
            </a:r>
            <a:br>
              <a:rPr lang="ru-RU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помощью </a:t>
            </a:r>
            <a:r>
              <a:rPr lang="ru-RU" sz="2000" dirty="0" smtClean="0"/>
              <a:t>зрения.</a:t>
            </a:r>
          </a:p>
          <a:p>
            <a:endParaRPr lang="ru-RU" sz="2000" dirty="0"/>
          </a:p>
          <a:p>
            <a:r>
              <a:rPr lang="ru-RU" sz="2000" b="1" dirty="0" smtClean="0"/>
              <a:t>При </a:t>
            </a:r>
            <a:r>
              <a:rPr lang="ru-RU" sz="2000" b="1" dirty="0"/>
              <a:t>организации процесса </a:t>
            </a:r>
            <a:r>
              <a:rPr lang="ru-RU" sz="2000" b="1" dirty="0" smtClean="0"/>
              <a:t>обучения следует учитывать принцип «</a:t>
            </a:r>
            <a:r>
              <a:rPr lang="ru-RU" sz="2000" b="1" dirty="0"/>
              <a:t>Л</a:t>
            </a:r>
            <a:r>
              <a:rPr lang="ru-RU" sz="2000" b="1" dirty="0" smtClean="0"/>
              <a:t>учше </a:t>
            </a:r>
            <a:r>
              <a:rPr lang="ru-RU" sz="2000" b="1" dirty="0"/>
              <a:t>один раз увидеть,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чем </a:t>
            </a:r>
            <a:r>
              <a:rPr lang="ru-RU" sz="2000" b="1" dirty="0"/>
              <a:t>сто раз </a:t>
            </a:r>
            <a:r>
              <a:rPr lang="ru-RU" sz="2000" b="1" dirty="0" smtClean="0"/>
              <a:t>услышать».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13778" y="1423884"/>
            <a:ext cx="5113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600" b="1" dirty="0" smtClean="0"/>
              <a:t>СОВРЕМЕННАЯ  НАУКА </a:t>
            </a:r>
            <a:br>
              <a:rPr lang="be-BY" sz="1600" b="1" dirty="0" smtClean="0"/>
            </a:br>
            <a:r>
              <a:rPr lang="be-BY" sz="1600" b="1" dirty="0" smtClean="0"/>
              <a:t>О  ЧЕЛОВЕЧЕСКИХ  ОЩУЩЕНИЯХ:</a:t>
            </a:r>
            <a:endParaRPr lang="ru-RU" sz="1600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7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Таня\Desktop\АПРЕЛЬ\02 Визуальная встреча\11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5010" y="2867803"/>
            <a:ext cx="6701372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i="1" dirty="0"/>
              <a:t>Кто эти люди? Какое положение они занимают? </a:t>
            </a:r>
            <a:endParaRPr lang="ru-RU" sz="2000" i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Почему </a:t>
            </a:r>
            <a:r>
              <a:rPr lang="ru-RU" sz="2000" i="1" dirty="0"/>
              <a:t>они встретились?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Почему </a:t>
            </a:r>
            <a:r>
              <a:rPr lang="ru-RU" sz="2000" i="1" dirty="0"/>
              <a:t>переговоры ведутся в контексте игры, соревнования?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Чем </a:t>
            </a:r>
            <a:r>
              <a:rPr lang="ru-RU" sz="2000" i="1" dirty="0"/>
              <a:t>это обусловлено?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Что </a:t>
            </a:r>
            <a:r>
              <a:rPr lang="ru-RU" sz="2000" i="1" dirty="0"/>
              <a:t>использует каждый политик в качестве основного аргумента?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Каков </a:t>
            </a:r>
            <a:r>
              <a:rPr lang="ru-RU" sz="2000" i="1" dirty="0"/>
              <a:t>был результат встречи?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Насколько </a:t>
            </a:r>
            <a:r>
              <a:rPr lang="ru-RU" sz="2000" i="1" dirty="0"/>
              <a:t>наши предположения оправдались?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Какой </a:t>
            </a:r>
            <a:r>
              <a:rPr lang="ru-RU" sz="2000" i="1" dirty="0"/>
              <a:t>из визуальных источников в большей степени отражает сложившуюся </a:t>
            </a:r>
            <a:r>
              <a:rPr lang="ru-RU" sz="2000" i="1" dirty="0" smtClean="0"/>
              <a:t>ситуацию в 1962 г.? 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402821" y="142435"/>
            <a:ext cx="7386357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Встреча Хрущева и Кеннеди – «Карибский кризис» в картинках</a:t>
            </a:r>
            <a:endParaRPr lang="ru-RU" sz="9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09060" y="198672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e-BY" sz="1600" b="1" dirty="0" smtClean="0">
                <a:solidFill>
                  <a:srgbClr val="002060"/>
                </a:solidFill>
              </a:rPr>
              <a:t>ВОПРОСЫ ОБУЧАЮ</a:t>
            </a:r>
            <a:r>
              <a:rPr lang="ru-RU" sz="1600" b="1" dirty="0" smtClean="0">
                <a:solidFill>
                  <a:srgbClr val="002060"/>
                </a:solidFill>
              </a:rPr>
              <a:t>ЩИМСЯ </a:t>
            </a:r>
            <a:r>
              <a:rPr lang="ru-RU" sz="1600" b="1" smtClean="0">
                <a:solidFill>
                  <a:srgbClr val="002060"/>
                </a:solidFill>
              </a:rPr>
              <a:t>ДЛЯ ОБОБЩЕНИЯ ВИЗУАЛЬНЫХ ИСТОЧНИКОВ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https://avatars.mds.yandex.net/get-zen_doc/125920/pub_59ed948079885e817b721662_59ed94b8780019cf179c9097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808">
            <a:off x="617032" y="3525852"/>
            <a:ext cx="2752725" cy="15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12.stc.all.kpcdn.net/share/i/4/500088/wx10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91" y="4400301"/>
            <a:ext cx="2737485" cy="174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АПРЕЛЬ\02 Визуальная встреча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5010" y="2310377"/>
            <a:ext cx="6701372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/>
              <a:t>п</a:t>
            </a:r>
            <a:r>
              <a:rPr lang="ru-RU" sz="2000" b="1" dirty="0" smtClean="0"/>
              <a:t>одобрать </a:t>
            </a:r>
            <a:r>
              <a:rPr lang="ru-RU" sz="2000" b="1" dirty="0"/>
              <a:t>визуальный ряд для иллюстрации: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отношения </a:t>
            </a:r>
            <a:r>
              <a:rPr lang="ru-RU" sz="2000" dirty="0"/>
              <a:t>лидера Кубы Ф. Кастро и лидера </a:t>
            </a:r>
            <a:r>
              <a:rPr lang="ru-RU" sz="2000" dirty="0" smtClean="0"/>
              <a:t>СССР         </a:t>
            </a:r>
            <a:r>
              <a:rPr lang="ru-RU" sz="2000" dirty="0"/>
              <a:t>Н. </a:t>
            </a:r>
            <a:r>
              <a:rPr lang="ru-RU" sz="2000" dirty="0" smtClean="0"/>
              <a:t>Хрущева;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отношение </a:t>
            </a:r>
            <a:r>
              <a:rPr lang="ru-RU" sz="2000" dirty="0"/>
              <a:t>к событиям мирового </a:t>
            </a:r>
            <a:r>
              <a:rPr lang="ru-RU" sz="2000" dirty="0" smtClean="0"/>
              <a:t>сообщества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/>
              <a:t>п</a:t>
            </a:r>
            <a:r>
              <a:rPr lang="ru-RU" sz="2000" b="1" dirty="0" smtClean="0"/>
              <a:t>ридумать </a:t>
            </a:r>
            <a:r>
              <a:rPr lang="ru-RU" sz="2000" b="1" dirty="0"/>
              <a:t>подписи к фотографиям и карикатурам</a:t>
            </a:r>
            <a:r>
              <a:rPr lang="ru-RU" sz="2000" dirty="0"/>
              <a:t>, которые могли бы быть в СМИ США и СМИ СССР.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5475" y="399325"/>
            <a:ext cx="8761048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Закрепление материала</a:t>
            </a:r>
            <a:endParaRPr lang="ru-RU" sz="900" b="1" dirty="0" smtClean="0">
              <a:solidFill>
                <a:srgbClr val="00206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9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АПРЕЛЬ\02 Визуальная встреча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5010" y="2171765"/>
            <a:ext cx="6701372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 err="1"/>
              <a:t>п</a:t>
            </a:r>
            <a:r>
              <a:rPr lang="ru-RU" sz="2000" b="1" dirty="0" err="1" smtClean="0"/>
              <a:t>роинсценировать</a:t>
            </a:r>
            <a:r>
              <a:rPr lang="ru-RU" sz="2000" b="1" dirty="0" smtClean="0"/>
              <a:t> </a:t>
            </a:r>
            <a:r>
              <a:rPr lang="ru-RU" sz="2000" b="1" dirty="0"/>
              <a:t>фотографии </a:t>
            </a:r>
            <a:r>
              <a:rPr lang="ru-RU" sz="2000" dirty="0"/>
              <a:t>(встреча Н. Хрущева и Дж. Кеннеди и встреча Ф. Кастро и лидера </a:t>
            </a:r>
            <a:r>
              <a:rPr lang="ru-RU" sz="2000" dirty="0" smtClean="0"/>
              <a:t>СССР);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/>
              <a:t>п</a:t>
            </a:r>
            <a:r>
              <a:rPr lang="ru-RU" sz="2000" b="1" dirty="0" smtClean="0"/>
              <a:t>редположить могла </a:t>
            </a:r>
            <a:r>
              <a:rPr lang="ru-RU" sz="2000" b="1" dirty="0"/>
              <a:t>бы </a:t>
            </a:r>
            <a:r>
              <a:rPr lang="ru-RU" sz="2000" b="1" dirty="0" smtClean="0"/>
              <a:t>пройти встреча </a:t>
            </a:r>
            <a:r>
              <a:rPr lang="ru-RU" sz="2000" dirty="0"/>
              <a:t>в формате «тройки» лидеров, что могли бы сказать друг другу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Дж</a:t>
            </a:r>
            <a:r>
              <a:rPr lang="ru-RU" sz="2000" dirty="0"/>
              <a:t>. Кеннеди и </a:t>
            </a:r>
            <a:r>
              <a:rPr lang="ru-RU" sz="2000" dirty="0" smtClean="0"/>
              <a:t>Ф. Кастро</a:t>
            </a:r>
            <a:r>
              <a:rPr lang="ru-RU" sz="2000" dirty="0"/>
              <a:t>;</a:t>
            </a:r>
            <a:endParaRPr lang="ru-RU" sz="2000" dirty="0" smtClean="0"/>
          </a:p>
          <a:p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/>
              <a:t>с</a:t>
            </a:r>
            <a:r>
              <a:rPr lang="ru-RU" sz="2000" b="1" dirty="0" smtClean="0"/>
              <a:t>оставить </a:t>
            </a:r>
            <a:r>
              <a:rPr lang="ru-RU" sz="2000" b="1" dirty="0"/>
              <a:t>коллаж событий 1962 г.</a:t>
            </a:r>
            <a:r>
              <a:rPr lang="ru-RU" sz="2000" dirty="0"/>
              <a:t>,</a:t>
            </a:r>
            <a:r>
              <a:rPr lang="ru-RU" sz="2000" b="1" dirty="0"/>
              <a:t> </a:t>
            </a:r>
            <a:r>
              <a:rPr lang="ru-RU" sz="2000" dirty="0"/>
              <a:t>который в полной мере отразил бы ситуацию.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5475" y="399325"/>
            <a:ext cx="8761048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Закрепление материала</a:t>
            </a:r>
            <a:endParaRPr lang="ru-RU" sz="900" b="1" dirty="0" smtClean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1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Таня\Desktop\АПРЕЛЬ\02 Визуальная встреча\7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63065" y="4685278"/>
            <a:ext cx="7151427" cy="1631216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Культура общества </a:t>
            </a:r>
            <a:r>
              <a:rPr lang="en-US" sz="2000" dirty="0"/>
              <a:t>XXI</a:t>
            </a:r>
            <a:r>
              <a:rPr lang="ru-RU" sz="2000" dirty="0"/>
              <a:t> в. переживает исторический период, который характеризуется </a:t>
            </a:r>
            <a:r>
              <a:rPr lang="ru-RU" sz="2000" b="1" dirty="0"/>
              <a:t>расцветом визуальности</a:t>
            </a:r>
            <a:r>
              <a:rPr lang="ru-RU" sz="2000" dirty="0"/>
              <a:t>, где изображения приобретают наибольшее значение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осуществлении коммуникаций, выступая средством  передачи знаний, эмоций, ценностей и эстетических чувств.</a:t>
            </a:r>
            <a:endParaRPr lang="ru-RU" sz="2800" b="1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0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АПРЕЛЬ\02 Визуальная встреча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88055" y="2747631"/>
            <a:ext cx="605939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/>
              <a:t>Общество </a:t>
            </a:r>
            <a:r>
              <a:rPr lang="ru-RU" sz="2400" i="1" dirty="0"/>
              <a:t>становится современным при условии,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что </a:t>
            </a:r>
            <a:r>
              <a:rPr lang="ru-RU" sz="2400" i="1" dirty="0"/>
              <a:t>основным действием, осуществляемым в его пространстве, становится производство и потребление изображений.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70112" y="5037503"/>
            <a:ext cx="237600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err="1"/>
              <a:t>Сьюзан</a:t>
            </a:r>
            <a:r>
              <a:rPr lang="ru-RU" sz="2000" b="1" dirty="0"/>
              <a:t> </a:t>
            </a:r>
            <a:endParaRPr lang="en-US" sz="2000" b="1" dirty="0" smtClean="0"/>
          </a:p>
          <a:p>
            <a:pPr algn="ctr"/>
            <a:r>
              <a:rPr lang="ru-RU" sz="2000" b="1" dirty="0" err="1" smtClean="0"/>
              <a:t>Зонтаг</a:t>
            </a:r>
            <a:endParaRPr lang="ru-RU" sz="2000" b="1" dirty="0"/>
          </a:p>
        </p:txBody>
      </p:sp>
      <p:pic>
        <p:nvPicPr>
          <p:cNvPr id="1741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37" y="1937985"/>
            <a:ext cx="4100750" cy="273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Таня\Desktop\АПРЕЛЬ\02 Визуальная встреча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9537" y="1695691"/>
            <a:ext cx="4363200" cy="3785652"/>
          </a:xfrm>
          <a:prstGeom prst="rect">
            <a:avLst/>
          </a:prstGeom>
          <a:solidFill>
            <a:schemeClr val="bg1"/>
          </a:solidFill>
          <a:ln w="19050">
            <a:solidFill>
              <a:srgbClr val="D9B247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i="1" dirty="0" smtClean="0"/>
              <a:t>Умение </a:t>
            </a:r>
            <a:r>
              <a:rPr lang="ru-RU" sz="2400" i="1" dirty="0"/>
              <a:t>воспринимать, интерпретировать визуальную информацию, а  также адекватно применять ее на сегодняшний день являются не менее важными критериями эффективного функционирования индивида, чем умение читать и писать и являются составными элементами нового типа грамотности – </a:t>
            </a:r>
            <a:r>
              <a:rPr lang="ru-RU" sz="2400" i="1" dirty="0" smtClean="0"/>
              <a:t>визуальной.</a:t>
            </a:r>
            <a:endParaRPr lang="ru-RU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797837" y="2578157"/>
            <a:ext cx="2843328" cy="584775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ВИЗУАЛЬНАЯ ГРАМОТНОСТЬ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5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АПРЕЛЬ\02 Визуальная встреча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92214" y="4680740"/>
            <a:ext cx="5185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Современные дидакты О.Ю</a:t>
            </a:r>
            <a:r>
              <a:rPr lang="ru-RU" sz="2000" b="1" dirty="0"/>
              <a:t>. </a:t>
            </a:r>
            <a:r>
              <a:rPr lang="ru-RU" sz="2000" b="1" dirty="0" smtClean="0"/>
              <a:t>Стрелова, </a:t>
            </a:r>
            <a:r>
              <a:rPr lang="ru-RU" sz="2000" b="1" dirty="0"/>
              <a:t>Н.И. </a:t>
            </a:r>
            <a:r>
              <a:rPr lang="ru-RU" sz="2000" b="1" dirty="0" smtClean="0"/>
              <a:t>Миницкий  много внимания уделяют: </a:t>
            </a:r>
            <a:r>
              <a:rPr lang="ru-RU" sz="2000" dirty="0" smtClean="0"/>
              <a:t>визуализации обучения</a:t>
            </a:r>
            <a:r>
              <a:rPr lang="ru-RU" sz="2000" dirty="0"/>
              <a:t>;</a:t>
            </a:r>
            <a:r>
              <a:rPr lang="ru-RU" sz="2000" dirty="0" smtClean="0"/>
              <a:t>  формированию </a:t>
            </a:r>
            <a:r>
              <a:rPr lang="ru-RU" sz="2000" dirty="0"/>
              <a:t>визуальных образов на начальном </a:t>
            </a:r>
            <a:r>
              <a:rPr lang="ru-RU" sz="2000" dirty="0" smtClean="0"/>
              <a:t>этапе </a:t>
            </a:r>
            <a:r>
              <a:rPr lang="ru-RU" sz="2000" dirty="0"/>
              <a:t>познания фактов, понятий, явлений.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2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ня\Desktop\АПРЕЛЬ\02 Визуальная встреча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32513" y="1417550"/>
            <a:ext cx="4363200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D9B247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/>
              <a:t>позволяет сформировать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у </a:t>
            </a:r>
            <a:r>
              <a:rPr lang="ru-RU" sz="2000" dirty="0"/>
              <a:t>обучающихся навыки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декодирования </a:t>
            </a:r>
            <a:r>
              <a:rPr lang="ru-RU" sz="2000" dirty="0"/>
              <a:t>информации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719200" y="2417356"/>
            <a:ext cx="3096640" cy="1107996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ИСПОЛЬЗОВАНИЕ ПРИЕМА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ru-RU" sz="1600" b="1" dirty="0" smtClean="0"/>
              <a:t>«ВИЗУАЛЬНАЯ ВСТРЕЧА»</a:t>
            </a:r>
            <a:r>
              <a:rPr lang="en-US" sz="1600" b="1" dirty="0" smtClean="0"/>
              <a:t> </a:t>
            </a:r>
            <a:r>
              <a:rPr lang="ru-RU" sz="1600" b="1" dirty="0" smtClean="0"/>
              <a:t>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32513" y="2750071"/>
            <a:ext cx="4363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D9B247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/>
              <a:t>заложить основы для развития визуальной грамотности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32513" y="3774815"/>
            <a:ext cx="4363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D9B247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/>
              <a:t>способствует развитию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критического </a:t>
            </a:r>
            <a:r>
              <a:rPr lang="ru-RU" sz="2000" dirty="0"/>
              <a:t>мышления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32513" y="4799559"/>
            <a:ext cx="4363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D9B247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/>
              <a:t>обеспечивает деятельностный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подход </a:t>
            </a:r>
            <a:r>
              <a:rPr lang="ru-RU" sz="2000" dirty="0"/>
              <a:t>в обучении</a:t>
            </a:r>
            <a:endParaRPr lang="ru-RU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0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АПРЕЛЬ\02 Визуальная встреча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9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649" y="122326"/>
            <a:ext cx="12182476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Роль визуальной информации в современном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информационном </a:t>
            </a:r>
            <a:r>
              <a:rPr lang="ru-RU" sz="3200" b="1" dirty="0">
                <a:solidFill>
                  <a:srgbClr val="002060"/>
                </a:solidFill>
              </a:rPr>
              <a:t>обществе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6622" y="2210919"/>
            <a:ext cx="6192000" cy="2215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ЗРЕНИЕ</a:t>
            </a:r>
            <a:r>
              <a:rPr lang="ru-RU" dirty="0" smtClean="0"/>
              <a:t> </a:t>
            </a:r>
            <a:r>
              <a:rPr lang="ru-RU" sz="2000" dirty="0" smtClean="0"/>
              <a:t>– самый важный </a:t>
            </a:r>
            <a:r>
              <a:rPr lang="ru-RU" sz="2000" dirty="0"/>
              <a:t>из органов чувств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у </a:t>
            </a:r>
            <a:r>
              <a:rPr lang="ru-RU" sz="2000" dirty="0"/>
              <a:t>большинства людей </a:t>
            </a:r>
            <a:r>
              <a:rPr lang="ru-RU" sz="2000" dirty="0" smtClean="0"/>
              <a:t>для </a:t>
            </a:r>
            <a:r>
              <a:rPr lang="ru-RU" sz="2000" dirty="0"/>
              <a:t>ориентации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окружающем </a:t>
            </a:r>
            <a:r>
              <a:rPr lang="ru-RU" sz="2000" dirty="0" smtClean="0"/>
              <a:t>мире. </a:t>
            </a:r>
          </a:p>
          <a:p>
            <a:pPr algn="just"/>
            <a:endParaRPr lang="ru-RU" dirty="0"/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ЗРЕНИЕ</a:t>
            </a:r>
            <a:r>
              <a:rPr lang="ru-RU" dirty="0" smtClean="0"/>
              <a:t> </a:t>
            </a:r>
            <a:r>
              <a:rPr lang="ru-RU" sz="2000" dirty="0"/>
              <a:t>помогает коммуникатору включить в действие механизм идентификации объектов окружающей действительности.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76622" y="4763840"/>
            <a:ext cx="61920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Человек визуально принимает информацию, </a:t>
            </a:r>
            <a:r>
              <a:rPr lang="ru-RU" sz="2000" dirty="0"/>
              <a:t>логически осмысливает ее и конструирует виртуальные образы, которые </a:t>
            </a:r>
            <a:r>
              <a:rPr lang="ru-RU" sz="2000" dirty="0" smtClean="0"/>
              <a:t>стремится </a:t>
            </a:r>
            <a:r>
              <a:rPr lang="ru-RU" sz="2000" dirty="0"/>
              <a:t>приспособить к отображению реального состояния рассматриваемого объекта.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8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ня\Desktop\АПРЕЛЬ\02 Визуальная встреча\3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649" y="122326"/>
            <a:ext cx="12182476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Роль визуальной информации в современном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информационном </a:t>
            </a:r>
            <a:r>
              <a:rPr lang="ru-RU" sz="3200" b="1" dirty="0">
                <a:solidFill>
                  <a:srgbClr val="002060"/>
                </a:solidFill>
              </a:rPr>
              <a:t>обществе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6622" y="2207717"/>
            <a:ext cx="6192000" cy="203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/>
              <a:t>объемы </a:t>
            </a:r>
            <a:r>
              <a:rPr lang="ru-RU" dirty="0"/>
              <a:t>информации постоянно </a:t>
            </a:r>
            <a:r>
              <a:rPr lang="ru-RU" dirty="0" smtClean="0"/>
              <a:t>увеличиваются;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/>
              <a:t>невербальные </a:t>
            </a:r>
            <a:r>
              <a:rPr lang="ru-RU" dirty="0"/>
              <a:t>средства коммуникации </a:t>
            </a:r>
            <a:r>
              <a:rPr lang="ru-RU" dirty="0" smtClean="0"/>
              <a:t>превращаются</a:t>
            </a:r>
            <a:br>
              <a:rPr lang="ru-RU" dirty="0" smtClean="0"/>
            </a:br>
            <a:r>
              <a:rPr lang="ru-RU" dirty="0" smtClean="0"/>
              <a:t>из </a:t>
            </a:r>
            <a:r>
              <a:rPr lang="ru-RU" dirty="0"/>
              <a:t>вторичного источника информации в равноценный компонент </a:t>
            </a:r>
            <a:r>
              <a:rPr lang="ru-RU" dirty="0" err="1" smtClean="0"/>
              <a:t>медиатекста</a:t>
            </a:r>
            <a:r>
              <a:rPr lang="ru-RU" dirty="0" smtClean="0"/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/>
              <a:t>невербальные средства коммуникации </a:t>
            </a:r>
            <a:r>
              <a:rPr lang="ru-RU" dirty="0" smtClean="0"/>
              <a:t>имеют </a:t>
            </a:r>
            <a:r>
              <a:rPr lang="ru-RU" dirty="0"/>
              <a:t>более высокий информационный потенциал и возможности </a:t>
            </a:r>
            <a:r>
              <a:rPr lang="ru-RU" dirty="0" smtClean="0"/>
              <a:t>применения.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76622" y="4642177"/>
            <a:ext cx="619200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/>
              <a:t>При визуальной </a:t>
            </a:r>
            <a:r>
              <a:rPr lang="ru-RU" dirty="0"/>
              <a:t>коммуникации </a:t>
            </a:r>
            <a:r>
              <a:rPr lang="ru-RU" dirty="0" smtClean="0"/>
              <a:t>передача </a:t>
            </a:r>
            <a:r>
              <a:rPr lang="ru-RU" dirty="0"/>
              <a:t>информации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начале процесса ее получения происходит визуальным способом, что </a:t>
            </a:r>
            <a:r>
              <a:rPr lang="ru-RU" dirty="0" smtClean="0"/>
              <a:t>позволяет: 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ru-RU" dirty="0" smtClean="0"/>
              <a:t>сделать </a:t>
            </a:r>
            <a:r>
              <a:rPr lang="ru-RU" dirty="0"/>
              <a:t>восприятие материала более доступным и </a:t>
            </a:r>
            <a:r>
              <a:rPr lang="ru-RU" dirty="0" smtClean="0"/>
              <a:t>простым; 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ru-RU" dirty="0" smtClean="0"/>
              <a:t>не </a:t>
            </a:r>
            <a:r>
              <a:rPr lang="ru-RU" dirty="0"/>
              <a:t>привязываться к знанию языка, умению </a:t>
            </a:r>
            <a:r>
              <a:rPr lang="ru-RU" dirty="0" smtClean="0"/>
              <a:t>читать.</a:t>
            </a:r>
            <a:endParaRPr lang="ru-RU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11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ня\Desktop\АПРЕЛЬ\02 Визуальная встреча\3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19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649" y="122326"/>
            <a:ext cx="12182476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Роль визуальной информации в современном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информационном </a:t>
            </a:r>
            <a:r>
              <a:rPr lang="ru-RU" sz="3200" b="1" dirty="0">
                <a:solidFill>
                  <a:srgbClr val="002060"/>
                </a:solidFill>
              </a:rPr>
              <a:t>обществе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6832" y="3017288"/>
            <a:ext cx="262800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ЗНАКИ, ИЗ КОТОРЫХ СТРОЯТСЯ 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ВИЗУАЛЬНЫЕ СООБЩЕНИЯ</a:t>
            </a:r>
            <a:endParaRPr lang="ru-RU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456832" y="4476955"/>
            <a:ext cx="2628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 smtClean="0"/>
              <a:t>носители </a:t>
            </a:r>
            <a:r>
              <a:rPr lang="ru-RU" dirty="0"/>
              <a:t>определенных смысловых </a:t>
            </a:r>
            <a:r>
              <a:rPr lang="ru-RU" dirty="0" smtClean="0"/>
              <a:t>значений</a:t>
            </a:r>
            <a:endParaRPr lang="ru-RU" sz="20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082636" y="3077897"/>
            <a:ext cx="284387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 smtClean="0"/>
              <a:t>возможность </a:t>
            </a:r>
            <a:br>
              <a:rPr lang="ru-RU" dirty="0" smtClean="0"/>
            </a:br>
            <a:r>
              <a:rPr lang="ru-RU" dirty="0" smtClean="0"/>
              <a:t>кодирования </a:t>
            </a:r>
            <a:r>
              <a:rPr lang="ru-RU" dirty="0"/>
              <a:t>передаваемой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сообщениях информации </a:t>
            </a:r>
            <a:endParaRPr lang="ru-RU" sz="20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9082636" y="4456316"/>
            <a:ext cx="284387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/>
              <a:t>возможность </a:t>
            </a:r>
            <a:r>
              <a:rPr lang="ru-RU" dirty="0" smtClean="0"/>
              <a:t>реализации </a:t>
            </a:r>
            <a:r>
              <a:rPr lang="ru-RU" dirty="0"/>
              <a:t>коммуникативных актов</a:t>
            </a:r>
            <a:endParaRPr lang="ru-RU" sz="2000" b="1" dirty="0" smtClean="0"/>
          </a:p>
        </p:txBody>
      </p:sp>
      <p:sp>
        <p:nvSpPr>
          <p:cNvPr id="3" name="Стрелка вправо 2"/>
          <p:cNvSpPr/>
          <p:nvPr/>
        </p:nvSpPr>
        <p:spPr>
          <a:xfrm>
            <a:off x="8314355" y="4007081"/>
            <a:ext cx="532262" cy="534847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>
            <a:stCxn id="8" idx="2"/>
            <a:endCxn id="12" idx="0"/>
          </p:cNvCxnSpPr>
          <p:nvPr/>
        </p:nvCxnSpPr>
        <p:spPr>
          <a:xfrm>
            <a:off x="6770832" y="4094506"/>
            <a:ext cx="0" cy="3824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0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ня\Desktop\АПРЕЛЬ\02 Визуальная встреча\3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649" y="122326"/>
            <a:ext cx="12182476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Роль визуальной информации в современном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информационном </a:t>
            </a:r>
            <a:r>
              <a:rPr lang="ru-RU" sz="3200" b="1" dirty="0">
                <a:solidFill>
                  <a:srgbClr val="002060"/>
                </a:solidFill>
              </a:rPr>
              <a:t>обществе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62974" y="4802594"/>
            <a:ext cx="643545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smtClean="0"/>
              <a:t>аудиальный </a:t>
            </a:r>
            <a:r>
              <a:rPr lang="ru-RU" sz="2000" b="1" dirty="0"/>
              <a:t>и визуальный каналы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трудно </a:t>
            </a:r>
            <a:r>
              <a:rPr lang="ru-RU" sz="2000" b="1" dirty="0"/>
              <a:t>отделить друг от </a:t>
            </a:r>
            <a:r>
              <a:rPr lang="ru-RU" sz="2000" b="1" dirty="0" smtClean="0"/>
              <a:t>друга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62974" y="2894005"/>
            <a:ext cx="2628000" cy="1080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УВИДЕННЫЙ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ОБРАЗ</a:t>
            </a:r>
            <a:endParaRPr lang="ru-RU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832027" y="2894005"/>
            <a:ext cx="3066401" cy="1080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УСЛЫШАННЫЙ ЗВУКОВОЙ СИГНАЛ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 ОТ РАССМАТРИВАЕМОГО ОБЪЕКТА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7171" name="Picture 3" descr="C:\Users\Таня\Desktop\АПРЕЛЬ\02 Визуальная встреча\64 [Converted]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23" y="2771175"/>
            <a:ext cx="1621047" cy="162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ая фигурная скобка 2"/>
          <p:cNvSpPr/>
          <p:nvPr/>
        </p:nvSpPr>
        <p:spPr>
          <a:xfrm rot="5400000">
            <a:off x="8266286" y="2519179"/>
            <a:ext cx="437518" cy="3760366"/>
          </a:xfrm>
          <a:prstGeom prst="rightBrace">
            <a:avLst>
              <a:gd name="adj1" fmla="val 33333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5299"/>
            <a:ext cx="1524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41423</TotalTime>
  <Words>1142</Words>
  <Application>Microsoft Office PowerPoint</Application>
  <PresentationFormat>Произвольный</PresentationFormat>
  <Paragraphs>195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Натуральные материалы</vt:lpstr>
      <vt:lpstr>«Визуальная встреча»  как прием декодирования визуальной информации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Екатерина</cp:lastModifiedBy>
  <cp:revision>2482</cp:revision>
  <dcterms:created xsi:type="dcterms:W3CDTF">2017-01-09T10:38:11Z</dcterms:created>
  <dcterms:modified xsi:type="dcterms:W3CDTF">2019-10-29T08:06:54Z</dcterms:modified>
</cp:coreProperties>
</file>