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</p:sldMasterIdLst>
  <p:notesMasterIdLst>
    <p:notesMasterId r:id="rId42"/>
  </p:notesMasterIdLst>
  <p:sldIdLst>
    <p:sldId id="256" r:id="rId2"/>
    <p:sldId id="541" r:id="rId3"/>
    <p:sldId id="505" r:id="rId4"/>
    <p:sldId id="572" r:id="rId5"/>
    <p:sldId id="596" r:id="rId6"/>
    <p:sldId id="518" r:id="rId7"/>
    <p:sldId id="600" r:id="rId8"/>
    <p:sldId id="622" r:id="rId9"/>
    <p:sldId id="599" r:id="rId10"/>
    <p:sldId id="601" r:id="rId11"/>
    <p:sldId id="51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  <p:sldId id="632" r:id="rId22"/>
    <p:sldId id="544" r:id="rId23"/>
    <p:sldId id="612" r:id="rId24"/>
    <p:sldId id="634" r:id="rId25"/>
    <p:sldId id="635" r:id="rId26"/>
    <p:sldId id="636" r:id="rId27"/>
    <p:sldId id="637" r:id="rId28"/>
    <p:sldId id="638" r:id="rId29"/>
    <p:sldId id="639" r:id="rId30"/>
    <p:sldId id="640" r:id="rId31"/>
    <p:sldId id="641" r:id="rId32"/>
    <p:sldId id="577" r:id="rId33"/>
    <p:sldId id="642" r:id="rId34"/>
    <p:sldId id="643" r:id="rId35"/>
    <p:sldId id="645" r:id="rId36"/>
    <p:sldId id="644" r:id="rId37"/>
    <p:sldId id="646" r:id="rId38"/>
    <p:sldId id="543" r:id="rId39"/>
    <p:sldId id="620" r:id="rId40"/>
    <p:sldId id="647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39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3333FF"/>
    <a:srgbClr val="66CCFF"/>
    <a:srgbClr val="CC0000"/>
    <a:srgbClr val="4A206A"/>
    <a:srgbClr val="BC8FDD"/>
    <a:srgbClr val="6B327A"/>
    <a:srgbClr val="660066"/>
    <a:srgbClr val="FFFF66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94374" autoAdjust="0"/>
  </p:normalViewPr>
  <p:slideViewPr>
    <p:cSldViewPr snapToGrid="0">
      <p:cViewPr>
        <p:scale>
          <a:sx n="70" d="100"/>
          <a:sy n="70" d="100"/>
        </p:scale>
        <p:origin x="-762" y="-168"/>
      </p:cViewPr>
      <p:guideLst>
        <p:guide orient="horz" pos="2550"/>
        <p:guide pos="382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3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66E69-4234-4B75-93F0-48B2945665F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51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logo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60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433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8383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7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1375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316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425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307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9095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11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854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39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1827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310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3791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73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  <a:pPr/>
              <a:t>28.12.2018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logo2.png"/>
          <p:cNvPicPr>
            <a:picLocks noChangeAspect="1"/>
          </p:cNvPicPr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11013770" y="0"/>
            <a:ext cx="1178230" cy="38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93245" y="482366"/>
            <a:ext cx="11228294" cy="19007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Подготовка учащихся к ЕГЭ: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общие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методические и организационные подходы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138125" y="2815513"/>
            <a:ext cx="7950876" cy="3156329"/>
            <a:chOff x="1965597" y="2496335"/>
            <a:chExt cx="7950876" cy="3156329"/>
          </a:xfrm>
        </p:grpSpPr>
        <p:pic>
          <p:nvPicPr>
            <p:cNvPr id="9" name="Picture 4" descr="C:\Users\Tanya\Desktop\ЕГЭ\98e42466fa5da58cc99ce3fbe43cd4751849148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4729" y="2749961"/>
              <a:ext cx="4401744" cy="275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school23.tgl.net.ru/images/news/2018/e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933912">
              <a:off x="6436627" y="3801494"/>
              <a:ext cx="1020094" cy="546012"/>
            </a:xfrm>
            <a:prstGeom prst="rect">
              <a:avLst/>
            </a:prstGeom>
            <a:noFill/>
            <a:scene3d>
              <a:camera prst="isometricRightUp">
                <a:rot lat="19569643" lon="20319335" rev="615635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Tanya\Desktop\ЕГЭ\cd3a35558a36e294576a082683d8e1b5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5597" y="2496335"/>
              <a:ext cx="1955781" cy="3156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9" descr="http://diplom-sergiev-posad.com/wp-content/uploads/2016/02/Svidetelstvo-EGY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904080">
              <a:off x="3587698" y="3970426"/>
              <a:ext cx="743551" cy="1056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 rot="20559829">
            <a:off x="3110961" y="2841144"/>
            <a:ext cx="3318427" cy="1354539"/>
            <a:chOff x="3074699" y="2527199"/>
            <a:chExt cx="3318427" cy="1354539"/>
          </a:xfrm>
        </p:grpSpPr>
        <p:pic>
          <p:nvPicPr>
            <p:cNvPr id="15" name="Picture 4" descr="https://img-fotki.yandex.ru/get/4413/200418627.9b/0_1260ce_8fe780b0_orig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214" t="-1933" r="-4821" b="19150"/>
            <a:stretch/>
          </p:blipFill>
          <p:spPr bwMode="auto">
            <a:xfrm rot="15266849">
              <a:off x="3773306" y="1828592"/>
              <a:ext cx="1354539" cy="275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s://img-fotki.yandex.ru/get/4413/200418627.9b/0_1260ce_8fe780b0_ori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318"/>
            <a:stretch/>
          </p:blipFill>
          <p:spPr bwMode="auto">
            <a:xfrm rot="9974750">
              <a:off x="5354325" y="2627718"/>
              <a:ext cx="1038801" cy="116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 подготовке учащихся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2070" y="3168817"/>
            <a:ext cx="6395228" cy="301361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endParaRPr lang="ru-RU" sz="1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82070" y="3838576"/>
            <a:ext cx="6395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родительские информационные собрания о процедуре проведения ЕГЭ </a:t>
            </a:r>
            <a:r>
              <a:rPr lang="ru-RU" sz="2000" dirty="0" smtClean="0"/>
              <a:t>и особенностях </a:t>
            </a:r>
            <a:r>
              <a:rPr lang="ru-RU" sz="2000" dirty="0"/>
              <a:t>подготовки к тестовой форме сдачи экзаменов, о результатах пробной </a:t>
            </a:r>
            <a:r>
              <a:rPr lang="ru-RU" sz="2000" dirty="0" err="1"/>
              <a:t>внутришкольной</a:t>
            </a:r>
            <a:r>
              <a:rPr lang="ru-RU" sz="2000" dirty="0"/>
              <a:t> работы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индивидуальное </a:t>
            </a:r>
            <a:r>
              <a:rPr lang="ru-RU" sz="2000" dirty="0"/>
              <a:t>консультирование родителей.</a:t>
            </a:r>
            <a:endParaRPr lang="ru-RU" sz="2000" dirty="0">
              <a:effectLst/>
            </a:endParaRPr>
          </a:p>
        </p:txBody>
      </p:sp>
      <p:pic>
        <p:nvPicPr>
          <p:cNvPr id="9219" name="Picture 3" descr="C:\Users\Tanya\Desktop\ВЕБИНАР СЕМЬЯ\0d422469a7bfe49699e19d8d898530d7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3347" y="2910396"/>
            <a:ext cx="2987587" cy="294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3062376" y="2670413"/>
            <a:ext cx="1371534" cy="813859"/>
          </a:xfrm>
          <a:prstGeom prst="wedgeRoundRectCallout">
            <a:avLst>
              <a:gd name="adj1" fmla="val -75552"/>
              <a:gd name="adj2" fmla="val 141995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C:\Users\Tanya\Desktop\ЕГЭ\thumb_252173_news_xxx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376" y="2744916"/>
            <a:ext cx="1224885" cy="6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073775" y="2798736"/>
            <a:ext cx="4804134" cy="5572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Информационная </a:t>
            </a:r>
            <a:r>
              <a:rPr lang="ru-RU" sz="2000" b="1" dirty="0"/>
              <a:t>работа с </a:t>
            </a:r>
            <a:r>
              <a:rPr lang="ru-RU" sz="2000" b="1" dirty="0" smtClean="0"/>
              <a:t>родителями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240552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anya\Desktop\Мнемотехника\1157c2560dd8ff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557" y="3497041"/>
            <a:ext cx="2535624" cy="25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1080561" y="2809809"/>
            <a:ext cx="3057617" cy="76689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ОРГАНИЗАЦИОННЫЙ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046" y="2849006"/>
            <a:ext cx="5563507" cy="707886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подача </a:t>
            </a:r>
            <a:r>
              <a:rPr lang="ru-RU" dirty="0"/>
              <a:t>заявлений на сдачу экзаменов по выбранным предметам в установленные сроки </a:t>
            </a:r>
          </a:p>
        </p:txBody>
      </p:sp>
      <p:sp>
        <p:nvSpPr>
          <p:cNvPr id="22" name="Стрелка вниз 21"/>
          <p:cNvSpPr/>
          <p:nvPr/>
        </p:nvSpPr>
        <p:spPr>
          <a:xfrm rot="16200000" flipH="1">
            <a:off x="4849442" y="2660892"/>
            <a:ext cx="414087" cy="108411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24048" y="3941852"/>
            <a:ext cx="5563506" cy="55399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планирование </a:t>
            </a:r>
            <a:r>
              <a:rPr lang="ru-RU" sz="2000" dirty="0"/>
              <a:t>занятий</a:t>
            </a:r>
            <a:endParaRPr lang="ru-RU" sz="2000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5724048" y="4876108"/>
            <a:ext cx="5563507" cy="55399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/>
              <a:t>п</a:t>
            </a:r>
            <a:r>
              <a:rPr lang="ru-RU" sz="2000" dirty="0" smtClean="0"/>
              <a:t>одбор литературы для </a:t>
            </a:r>
            <a:r>
              <a:rPr lang="ru-RU" sz="2000" dirty="0"/>
              <a:t>подготовки</a:t>
            </a:r>
            <a:endParaRPr lang="ru-RU" sz="2000" dirty="0" smtClean="0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608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anya\Desktop\Мнемотехника\1157c2560dd8ff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557" y="3497041"/>
            <a:ext cx="2535624" cy="25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940184" y="2823557"/>
            <a:ext cx="3338369" cy="88227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ОБРАЗОВАТЕЛЬНЫЙ ЭТАП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00582" y="2910750"/>
            <a:ext cx="2844946" cy="677108"/>
          </a:xfrm>
          <a:prstGeom prst="homePlate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ШКОЛЬНАЯ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учебная </a:t>
            </a:r>
            <a:r>
              <a:rPr lang="ru-RU" sz="2000" b="1" dirty="0" smtClean="0">
                <a:solidFill>
                  <a:srgbClr val="002060"/>
                </a:solidFill>
              </a:rPr>
              <a:t>литература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88839" y="2823557"/>
            <a:ext cx="3510172" cy="707886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/>
              <a:t>достаточно полно раскрывает тематику предмета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00582" y="3867628"/>
            <a:ext cx="2844946" cy="677108"/>
          </a:xfrm>
          <a:prstGeom prst="homePlate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ДОПОЛНИТЕЛЬНАЯ</a:t>
            </a:r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литература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88839" y="3780435"/>
            <a:ext cx="3510172" cy="2092881"/>
          </a:xfrm>
          <a:prstGeom prst="rect">
            <a:avLst/>
          </a:prstGeom>
          <a:noFill/>
          <a:ln w="1905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отражает </a:t>
            </a:r>
            <a:r>
              <a:rPr lang="ru-RU" dirty="0"/>
              <a:t>специфику предстоящего </a:t>
            </a:r>
            <a:r>
              <a:rPr lang="ru-RU" dirty="0" smtClean="0"/>
              <a:t>экзамена: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1800" dirty="0"/>
              <a:t>контрольно-измерительные </a:t>
            </a:r>
            <a:r>
              <a:rPr lang="ru-RU" sz="1800" dirty="0" smtClean="0"/>
              <a:t>материалы;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1800" dirty="0" smtClean="0"/>
              <a:t>методические разработки;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1800" dirty="0" smtClean="0"/>
              <a:t>учебные пособия;</a:t>
            </a:r>
          </a:p>
          <a:p>
            <a:pPr marL="342900" indent="-342900" algn="l">
              <a:buFont typeface="Wingdings" pitchFamily="2" charset="2"/>
              <a:buChar char="ü"/>
            </a:pPr>
            <a:r>
              <a:rPr lang="ru-RU" sz="1800" dirty="0" smtClean="0"/>
              <a:t>электронные </a:t>
            </a:r>
            <a:r>
              <a:rPr lang="ru-RU" sz="1800" dirty="0"/>
              <a:t>учебные </a:t>
            </a:r>
            <a:r>
              <a:rPr lang="ru-RU" sz="1800" dirty="0" smtClean="0"/>
              <a:t>курсы.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69730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Tanya\Desktop\Мнемотехника\1157c2560dd8ff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1557" y="3497041"/>
            <a:ext cx="2535624" cy="25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412863" y="1020212"/>
            <a:ext cx="9601196" cy="9477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Основные принципы </a:t>
            </a:r>
            <a:endParaRPr lang="ru-RU" sz="3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учащихся к ЕГЭ</a:t>
            </a: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0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04870" y="2665909"/>
            <a:ext cx="3278941" cy="831254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ПСИХОЛОГИЧЕСКИЙ</a:t>
            </a:r>
          </a:p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ЭТАП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 flipH="1">
            <a:off x="4849444" y="2580084"/>
            <a:ext cx="414087" cy="1084114"/>
          </a:xfrm>
          <a:prstGeom prst="down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37127" y="2763130"/>
            <a:ext cx="5348377" cy="55399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smtClean="0"/>
              <a:t>подготовить к продолжительному экзамену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39177" y="3555795"/>
            <a:ext cx="5348377" cy="707886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r>
              <a:rPr lang="ru-RU" dirty="0" smtClean="0"/>
              <a:t>акцентировать внимание специфики заполнения бланков </a:t>
            </a:r>
            <a:r>
              <a:rPr lang="ru-RU" dirty="0"/>
              <a:t>экзаменационных </a:t>
            </a:r>
            <a:r>
              <a:rPr lang="ru-RU" dirty="0" smtClean="0"/>
              <a:t>документов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37127" y="4500884"/>
            <a:ext cx="5348377" cy="55399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lnSpc>
                <a:spcPct val="150000"/>
              </a:lnSpc>
            </a:pPr>
            <a:r>
              <a:rPr lang="ru-RU" dirty="0" smtClean="0"/>
              <a:t>познакомить с правилами </a:t>
            </a:r>
            <a:r>
              <a:rPr lang="ru-RU" dirty="0"/>
              <a:t>поведения на экзамене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39177" y="5307248"/>
            <a:ext cx="5346327" cy="553998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>
              <a:lnSpc>
                <a:spcPct val="150000"/>
              </a:lnSpc>
            </a:pPr>
            <a:r>
              <a:rPr lang="ru-RU" dirty="0" smtClean="0"/>
              <a:t>работать над эмоциональным состоянием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1380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Tanya\Desktop\Вебинар молодежь\gi01a2014062419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20258">
            <a:off x="1218930" y="3666226"/>
            <a:ext cx="1882976" cy="188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ятиугольник 24"/>
          <p:cNvSpPr/>
          <p:nvPr/>
        </p:nvSpPr>
        <p:spPr>
          <a:xfrm>
            <a:off x="1159038" y="2697242"/>
            <a:ext cx="4241098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ТЕМАТИЧЕСКИЙ ПРИНЦИП </a:t>
            </a:r>
            <a:endParaRPr lang="ru-RU" b="1" dirty="0"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881161" y="2623304"/>
            <a:ext cx="5406393" cy="3322714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подготовка </a:t>
            </a:r>
            <a:r>
              <a:rPr lang="ru-RU" sz="1900" dirty="0"/>
              <a:t>проводится по темам от простых типовых заданий к </a:t>
            </a:r>
            <a:r>
              <a:rPr lang="ru-RU" sz="1900" dirty="0" smtClean="0"/>
              <a:t>сложным;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система </a:t>
            </a:r>
            <a:r>
              <a:rPr lang="ru-RU" sz="1900" dirty="0"/>
              <a:t>развития мышления учащихся осуществляется с помощью системы различных типов задач с нарастающей </a:t>
            </a:r>
            <a:r>
              <a:rPr lang="ru-RU" sz="1900" dirty="0" smtClean="0"/>
              <a:t>трудностью;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организация повторения: однотипные </a:t>
            </a:r>
            <a:r>
              <a:rPr lang="ru-RU" sz="1900" dirty="0"/>
              <a:t>задания располагаются </a:t>
            </a:r>
            <a:r>
              <a:rPr lang="ru-RU" sz="1900" dirty="0" smtClean="0"/>
              <a:t>группами (дает </a:t>
            </a:r>
            <a:r>
              <a:rPr lang="ru-RU" sz="1900" dirty="0"/>
              <a:t>возможность научить учащихся правильным рассуждениям при решении задач и освоить основные приемы их </a:t>
            </a:r>
            <a:r>
              <a:rPr lang="ru-RU" sz="1900" dirty="0" smtClean="0"/>
              <a:t>решения).</a:t>
            </a:r>
            <a:endParaRPr lang="ru-RU" sz="1900" dirty="0"/>
          </a:p>
        </p:txBody>
      </p:sp>
      <p:pic>
        <p:nvPicPr>
          <p:cNvPr id="27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4071" y="4284661"/>
            <a:ext cx="1685873" cy="16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4269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7806" y="4260144"/>
            <a:ext cx="1685873" cy="168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anya\Desktop\Мнемотехника\15580_photo_599c14603df3c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793" y="3536731"/>
            <a:ext cx="2084726" cy="19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1265250" y="2711080"/>
            <a:ext cx="4241098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ЛОГИЧЕСКИЙ ПРИНЦИП </a:t>
            </a:r>
            <a:endParaRPr lang="ru-RU" b="1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1161" y="2711080"/>
            <a:ext cx="5406393" cy="259034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/>
              <a:t>н</a:t>
            </a:r>
            <a:r>
              <a:rPr lang="ru-RU" sz="1900" dirty="0" smtClean="0"/>
              <a:t>а </a:t>
            </a:r>
            <a:r>
              <a:rPr lang="ru-RU" sz="1900" dirty="0"/>
              <a:t>этапе освоения знаний необходимо подбирать материал в виде логически взаимосвязанной системы, где из одного следует </a:t>
            </a:r>
            <a:r>
              <a:rPr lang="ru-RU" sz="1900" dirty="0" smtClean="0"/>
              <a:t>другое;</a:t>
            </a:r>
          </a:p>
          <a:p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знания, полученные логическим путем, </a:t>
            </a:r>
            <a:r>
              <a:rPr lang="ru-RU" sz="1900" dirty="0"/>
              <a:t>способствуют пониманию нового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3867380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Tanya\Desktop\ИССЛЕД.МЕТОД\Tüftl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8751" y="3791310"/>
            <a:ext cx="3450578" cy="151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2132" y="4956157"/>
            <a:ext cx="1277130" cy="12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1265250" y="2711080"/>
            <a:ext cx="4241098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ПРИНЦИП ТРЕНИРОВКИ </a:t>
            </a:r>
            <a:endParaRPr lang="ru-RU" b="1" dirty="0"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81161" y="2711080"/>
            <a:ext cx="5406393" cy="2590343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учащимся </a:t>
            </a:r>
            <a:r>
              <a:rPr lang="ru-RU" sz="1900" dirty="0"/>
              <a:t>предлагаются тренировочные тесты, выполняя которые они могут оценить степень подготовленности к </a:t>
            </a:r>
            <a:r>
              <a:rPr lang="ru-RU" sz="1900" dirty="0" smtClean="0"/>
              <a:t>экзаменам;</a:t>
            </a:r>
          </a:p>
          <a:p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ученик </a:t>
            </a:r>
            <a:r>
              <a:rPr lang="ru-RU" sz="1900" dirty="0"/>
              <a:t>может не только выполнить тест, но и получить ответы на вопросы, которые вызвали затруднение.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807814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563" y="3504180"/>
            <a:ext cx="1797243" cy="17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1277977" y="2716008"/>
            <a:ext cx="3906497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ВРЕМЕННОЙ ПРИНЦИП</a:t>
            </a:r>
            <a:endParaRPr lang="ru-RU" b="1" dirty="0">
              <a:effectLst/>
            </a:endParaRPr>
          </a:p>
        </p:txBody>
      </p:sp>
      <p:pic>
        <p:nvPicPr>
          <p:cNvPr id="8194" name="Picture 2" descr="https://dev.leadsync.me/assets/images/stop-wa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084" y="4308180"/>
            <a:ext cx="2048110" cy="17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881161" y="2711080"/>
            <a:ext cx="5406393" cy="335129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тренировочные </a:t>
            </a:r>
            <a:r>
              <a:rPr lang="ru-RU" sz="1900" dirty="0"/>
              <a:t>тесты следует проводить с ограничением времени, чтобы учащиеся могли контролировать себя: за какое время сколько заданий они успевают </a:t>
            </a:r>
            <a:r>
              <a:rPr lang="ru-RU" sz="1900" dirty="0" smtClean="0"/>
              <a:t>решить;</a:t>
            </a:r>
          </a:p>
          <a:p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занятия </a:t>
            </a:r>
            <a:r>
              <a:rPr lang="ru-RU" sz="1900" dirty="0"/>
              <a:t>по подготовке к тестированию нужно стараться всегда проводить в форсированном режиме с подчеркнутым акцентированием контроля времени.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426562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563" y="3504180"/>
            <a:ext cx="1797243" cy="17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1208967" y="2711081"/>
            <a:ext cx="3906497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 ПРИНЦИП СЛОЖНОСТИ</a:t>
            </a:r>
            <a:endParaRPr lang="ru-RU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1161" y="2711081"/>
            <a:ext cx="5406393" cy="2947848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/>
              <a:t>р</a:t>
            </a:r>
            <a:r>
              <a:rPr lang="ru-RU" sz="1900" dirty="0" smtClean="0"/>
              <a:t>абота </a:t>
            </a:r>
            <a:r>
              <a:rPr lang="ru-RU" sz="1900" dirty="0"/>
              <a:t>по подготовке к ЕГЭ должна осуществляться на высоком уровне </a:t>
            </a:r>
            <a:r>
              <a:rPr lang="ru-RU" sz="1900" dirty="0" smtClean="0"/>
              <a:t>трудности: включения </a:t>
            </a:r>
            <a:r>
              <a:rPr lang="ru-RU" sz="1900" dirty="0"/>
              <a:t>в задания </a:t>
            </a:r>
            <a:r>
              <a:rPr lang="ru-RU" sz="1900" dirty="0" smtClean="0"/>
              <a:t>вопросов</a:t>
            </a:r>
            <a:r>
              <a:rPr lang="ru-RU" sz="1900" dirty="0"/>
              <a:t>, которые выходят за рамки школьного </a:t>
            </a:r>
            <a:r>
              <a:rPr lang="ru-RU" sz="1900" dirty="0" smtClean="0"/>
              <a:t>курса;</a:t>
            </a:r>
          </a:p>
          <a:p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больше внимание должно </a:t>
            </a:r>
            <a:r>
              <a:rPr lang="ru-RU" sz="1900" dirty="0"/>
              <a:t>быть уделено разбору заданий, вызвавших наибольшее затруднение.</a:t>
            </a:r>
          </a:p>
        </p:txBody>
      </p:sp>
      <p:pic>
        <p:nvPicPr>
          <p:cNvPr id="10" name="Picture 2" descr="C:\Users\Tanya\Desktop\ЕДИНСТВО\1057d762a24a5e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812" y="4045718"/>
            <a:ext cx="2070523" cy="183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496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563" y="3504180"/>
            <a:ext cx="1797243" cy="17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1258601" y="2707383"/>
            <a:ext cx="3906497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 ПРИНЦИП ДОСТУПНОСТИ</a:t>
            </a:r>
            <a:endParaRPr lang="ru-RU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81161" y="2711081"/>
            <a:ext cx="5406393" cy="259034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работа </a:t>
            </a:r>
            <a:r>
              <a:rPr lang="ru-RU" sz="1900" dirty="0"/>
              <a:t>над пониманием формулировки вопроса и умением отвечать строго на поставленный </a:t>
            </a:r>
            <a:r>
              <a:rPr lang="ru-RU" sz="1900" dirty="0" smtClean="0"/>
              <a:t>вопрос;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использование различных видов упражнений: </a:t>
            </a:r>
            <a:br>
              <a:rPr lang="ru-RU" sz="1900" dirty="0" smtClean="0"/>
            </a:br>
            <a:r>
              <a:rPr lang="ru-RU" sz="1900" dirty="0" smtClean="0"/>
              <a:t>- анализ </a:t>
            </a:r>
            <a:r>
              <a:rPr lang="ru-RU" sz="1900" dirty="0"/>
              <a:t>формулировки </a:t>
            </a:r>
            <a:r>
              <a:rPr lang="ru-RU" sz="1900" dirty="0" smtClean="0"/>
              <a:t>вопроса; </a:t>
            </a:r>
            <a:br>
              <a:rPr lang="ru-RU" sz="1900" dirty="0" smtClean="0"/>
            </a:br>
            <a:r>
              <a:rPr lang="ru-RU" sz="1900" dirty="0" smtClean="0"/>
              <a:t>- подбор ответа</a:t>
            </a:r>
            <a:r>
              <a:rPr lang="ru-RU" sz="1900" dirty="0"/>
              <a:t>, </a:t>
            </a:r>
            <a:r>
              <a:rPr lang="ru-RU" sz="1900" dirty="0" smtClean="0"/>
              <a:t>соответствующего </a:t>
            </a:r>
            <a:r>
              <a:rPr lang="ru-RU" sz="1900" dirty="0"/>
              <a:t>данной </a:t>
            </a:r>
            <a:r>
              <a:rPr lang="ru-RU" sz="1900" dirty="0" smtClean="0"/>
              <a:t>формулировке.</a:t>
            </a:r>
            <a:endParaRPr lang="ru-RU" sz="1900" dirty="0"/>
          </a:p>
        </p:txBody>
      </p:sp>
      <p:pic>
        <p:nvPicPr>
          <p:cNvPr id="11" name="Picture 2" descr="C:\Users\Tanya\Desktop\ЕГЭ\ab-test-what-670-420-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0895">
            <a:off x="2694550" y="4185005"/>
            <a:ext cx="2389925" cy="149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867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6314" y="956203"/>
            <a:ext cx="8134921" cy="2062103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Единый государственный экзамен (ЕГЭ)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2000" dirty="0" smtClean="0"/>
              <a:t>–</a:t>
            </a:r>
            <a:r>
              <a:rPr lang="ru-RU" sz="2400" dirty="0" smtClean="0"/>
              <a:t>основная </a:t>
            </a:r>
            <a:r>
              <a:rPr lang="ru-RU" sz="2400" dirty="0"/>
              <a:t>форма государственной (итоговой) аттестации </a:t>
            </a:r>
            <a:endParaRPr lang="ru-RU" sz="2400" dirty="0" smtClean="0"/>
          </a:p>
          <a:p>
            <a:pPr algn="ctr"/>
            <a:r>
              <a:rPr lang="ru-RU" sz="2400" dirty="0" smtClean="0"/>
              <a:t>выпускников </a:t>
            </a:r>
            <a:r>
              <a:rPr lang="ru-RU" sz="2400" dirty="0"/>
              <a:t>школ Российской Федерации. </a:t>
            </a:r>
            <a:endParaRPr lang="ru-RU" sz="2400" dirty="0" smtClean="0"/>
          </a:p>
          <a:p>
            <a:pPr algn="ctr"/>
            <a:r>
              <a:rPr lang="ru-RU" sz="2400" dirty="0"/>
              <a:t>Вузы используют результаты ЕГЭ в качестве результатов </a:t>
            </a:r>
            <a:endParaRPr lang="ru-RU" sz="2400" dirty="0" smtClean="0"/>
          </a:p>
          <a:p>
            <a:pPr algn="ctr"/>
            <a:r>
              <a:rPr lang="ru-RU" sz="2400" dirty="0" smtClean="0"/>
              <a:t>вступительных </a:t>
            </a:r>
            <a:r>
              <a:rPr lang="ru-RU" sz="2400" dirty="0"/>
              <a:t>испытаний.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942271" y="3433313"/>
            <a:ext cx="4109186" cy="2628456"/>
            <a:chOff x="5005770" y="3387033"/>
            <a:chExt cx="4401744" cy="2751091"/>
          </a:xfrm>
        </p:grpSpPr>
        <p:pic>
          <p:nvPicPr>
            <p:cNvPr id="2052" name="Picture 4" descr="C:\Users\Tanya\Desktop\ЕГЭ\98e42466fa5da58cc99ce3fbe43cd4751849148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8F7F5"/>
                </a:clrFrom>
                <a:clrTo>
                  <a:srgbClr val="F8F7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5770" y="3387033"/>
              <a:ext cx="4401744" cy="2751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school23.tgl.net.ru/images/news/2018/e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933912">
              <a:off x="5927668" y="4438566"/>
              <a:ext cx="1020094" cy="546012"/>
            </a:xfrm>
            <a:prstGeom prst="rect">
              <a:avLst/>
            </a:prstGeom>
            <a:noFill/>
            <a:scene3d>
              <a:camera prst="isometricRightUp">
                <a:rot lat="19569643" lon="20319335" rev="615635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355492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0563" y="3504180"/>
            <a:ext cx="1797243" cy="17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1248419" y="2711081"/>
            <a:ext cx="3906497" cy="468718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 ПРИНЦИП СИНУСОИДЫ</a:t>
            </a:r>
            <a:endParaRPr lang="ru-RU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3775" y="2711081"/>
            <a:ext cx="5213779" cy="2590342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/>
              <a:t>за 2-3 месяца перед экзаменом напряженность подготовки должна достигать своего </a:t>
            </a:r>
            <a:r>
              <a:rPr lang="ru-RU" sz="1900" dirty="0" smtClean="0"/>
              <a:t>пика;</a:t>
            </a:r>
          </a:p>
          <a:p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за </a:t>
            </a:r>
            <a:r>
              <a:rPr lang="ru-RU" sz="1900" dirty="0"/>
              <a:t>месяц до экзамена напряженная работа должна прекратиться – учащимся необходимо время для того, чтобы психологически подготовиться к экзамену.</a:t>
            </a:r>
            <a:endParaRPr lang="ru-RU" sz="1900" dirty="0">
              <a:effectLst/>
            </a:endParaRPr>
          </a:p>
        </p:txBody>
      </p:sp>
      <p:pic>
        <p:nvPicPr>
          <p:cNvPr id="10" name="Picture 3" descr="C:\Users\Tanya\Desktop\ЕГЭ\sine-wave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9897" y="4048125"/>
            <a:ext cx="3211052" cy="176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2485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/>
          <p:cNvSpPr txBox="1">
            <a:spLocks/>
          </p:cNvSpPr>
          <p:nvPr/>
        </p:nvSpPr>
        <p:spPr>
          <a:xfrm>
            <a:off x="1080563" y="1174824"/>
            <a:ext cx="9601196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Подготовка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3" name="Picture 2" descr="C:\Users\Tanya\Desktop\ЕГЭ\e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9813" y="1020212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иугольник 8"/>
          <p:cNvSpPr/>
          <p:nvPr/>
        </p:nvSpPr>
        <p:spPr>
          <a:xfrm>
            <a:off x="1248419" y="2691525"/>
            <a:ext cx="3906497" cy="507831"/>
          </a:xfrm>
          <a:prstGeom prst="homePlate">
            <a:avLst/>
          </a:prstGeom>
          <a:ln w="19050">
            <a:solidFill>
              <a:srgbClr val="002060"/>
            </a:solidFill>
            <a:prstDash val="lgDash"/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  <a:buClr>
                <a:srgbClr val="6B327A"/>
              </a:buClr>
              <a:buSzPct val="115000"/>
            </a:pPr>
            <a:r>
              <a:rPr lang="ru-RU" b="1" dirty="0" smtClean="0"/>
              <a:t> ПРИНЦИП ИНТУИЦИИ</a:t>
            </a:r>
            <a:endParaRPr lang="ru-RU" b="1" dirty="0"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73775" y="2711081"/>
            <a:ext cx="5213779" cy="1337044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интуитивное мышление;</a:t>
            </a:r>
          </a:p>
          <a:p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опора на </a:t>
            </a:r>
            <a:r>
              <a:rPr lang="ru-RU" sz="1900" dirty="0"/>
              <a:t>знания из разных областей предмета.</a:t>
            </a:r>
            <a:endParaRPr lang="ru-RU" sz="1900" dirty="0">
              <a:effectLst/>
            </a:endParaRPr>
          </a:p>
        </p:txBody>
      </p:sp>
      <p:pic>
        <p:nvPicPr>
          <p:cNvPr id="19460" name="Picture 4" descr="https://cdn.wallpapersafari.com/37/62/McCSs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45938" y="1556418"/>
            <a:ext cx="1267537" cy="714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nya\Desktop\Мнемотехника\dreamstimelarge_31874480-921x102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0563" y="3455806"/>
            <a:ext cx="1958087" cy="21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Tanya\Desktop\ИССЛЕД.МЕТОД\b65eb7979cb29f8f707e77b8020729bf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59055" y="4239883"/>
            <a:ext cx="1626623" cy="16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300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93680" y="495301"/>
            <a:ext cx="10943354" cy="189547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Стратегия подготовки к ЕГЭ учащихся,</a:t>
            </a:r>
            <a:b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которые имеют личностные и познавательные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трудности 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в учении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91229" y="2691231"/>
            <a:ext cx="3331690" cy="58733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в результате наблюдений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04309" y="3558929"/>
            <a:ext cx="4705530" cy="587334"/>
          </a:xfrm>
          <a:prstGeom prst="roundRect">
            <a:avLst/>
          </a:prstGeom>
          <a:gradFill flip="none" rotWithShape="1">
            <a:gsLst>
              <a:gs pos="3000">
                <a:srgbClr val="FF9900">
                  <a:tint val="66000"/>
                  <a:satMod val="160000"/>
                </a:srgbClr>
              </a:gs>
              <a:gs pos="13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16200000" scaled="1"/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по итогам экспертной оценки педагогов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5220" y="4451357"/>
            <a:ext cx="5503708" cy="587334"/>
          </a:xfrm>
          <a:prstGeom prst="round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12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2700000" scaled="1"/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по итогам фронтальной плановой </a:t>
            </a:r>
            <a:r>
              <a:rPr lang="ru-RU" sz="2000" dirty="0" smtClean="0"/>
              <a:t>диагностики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29199" y="5287759"/>
            <a:ext cx="6455751" cy="587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/>
              <a:t>по материалам психолого-педагогического сопровождения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2425" y="3106694"/>
            <a:ext cx="2363250" cy="276839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053748" y="3106694"/>
            <a:ext cx="1854679" cy="1737984"/>
            <a:chOff x="3053748" y="3106694"/>
            <a:chExt cx="1854679" cy="1737984"/>
          </a:xfrm>
        </p:grpSpPr>
        <p:sp>
          <p:nvSpPr>
            <p:cNvPr id="15" name="Скругленная прямоугольная выноска 2"/>
            <p:cNvSpPr/>
            <p:nvPr/>
          </p:nvSpPr>
          <p:spPr>
            <a:xfrm>
              <a:off x="3053748" y="3106694"/>
              <a:ext cx="1854679" cy="1737984"/>
            </a:xfrm>
            <a:custGeom>
              <a:avLst/>
              <a:gdLst>
                <a:gd name="connsiteX0" fmla="*/ 0 w 1854679"/>
                <a:gd name="connsiteY0" fmla="*/ 187341 h 1124024"/>
                <a:gd name="connsiteX1" fmla="*/ 187341 w 1854679"/>
                <a:gd name="connsiteY1" fmla="*/ 0 h 1124024"/>
                <a:gd name="connsiteX2" fmla="*/ 309113 w 1854679"/>
                <a:gd name="connsiteY2" fmla="*/ 0 h 1124024"/>
                <a:gd name="connsiteX3" fmla="*/ 309113 w 1854679"/>
                <a:gd name="connsiteY3" fmla="*/ 0 h 1124024"/>
                <a:gd name="connsiteX4" fmla="*/ 772783 w 1854679"/>
                <a:gd name="connsiteY4" fmla="*/ 0 h 1124024"/>
                <a:gd name="connsiteX5" fmla="*/ 1667338 w 1854679"/>
                <a:gd name="connsiteY5" fmla="*/ 0 h 1124024"/>
                <a:gd name="connsiteX6" fmla="*/ 1854679 w 1854679"/>
                <a:gd name="connsiteY6" fmla="*/ 187341 h 1124024"/>
                <a:gd name="connsiteX7" fmla="*/ 1854679 w 1854679"/>
                <a:gd name="connsiteY7" fmla="*/ 655681 h 1124024"/>
                <a:gd name="connsiteX8" fmla="*/ 1854679 w 1854679"/>
                <a:gd name="connsiteY8" fmla="*/ 655681 h 1124024"/>
                <a:gd name="connsiteX9" fmla="*/ 1854679 w 1854679"/>
                <a:gd name="connsiteY9" fmla="*/ 936687 h 1124024"/>
                <a:gd name="connsiteX10" fmla="*/ 1854679 w 1854679"/>
                <a:gd name="connsiteY10" fmla="*/ 936683 h 1124024"/>
                <a:gd name="connsiteX11" fmla="*/ 1667338 w 1854679"/>
                <a:gd name="connsiteY11" fmla="*/ 1124024 h 1124024"/>
                <a:gd name="connsiteX12" fmla="*/ 772783 w 1854679"/>
                <a:gd name="connsiteY12" fmla="*/ 1124024 h 1124024"/>
                <a:gd name="connsiteX13" fmla="*/ 307265 w 1854679"/>
                <a:gd name="connsiteY13" fmla="*/ 1782511 h 1124024"/>
                <a:gd name="connsiteX14" fmla="*/ 309113 w 1854679"/>
                <a:gd name="connsiteY14" fmla="*/ 1124024 h 1124024"/>
                <a:gd name="connsiteX15" fmla="*/ 187341 w 1854679"/>
                <a:gd name="connsiteY15" fmla="*/ 1124024 h 1124024"/>
                <a:gd name="connsiteX16" fmla="*/ 0 w 1854679"/>
                <a:gd name="connsiteY16" fmla="*/ 936683 h 1124024"/>
                <a:gd name="connsiteX17" fmla="*/ 0 w 1854679"/>
                <a:gd name="connsiteY17" fmla="*/ 936687 h 1124024"/>
                <a:gd name="connsiteX18" fmla="*/ 0 w 1854679"/>
                <a:gd name="connsiteY18" fmla="*/ 655681 h 1124024"/>
                <a:gd name="connsiteX19" fmla="*/ 0 w 1854679"/>
                <a:gd name="connsiteY19" fmla="*/ 655681 h 1124024"/>
                <a:gd name="connsiteX20" fmla="*/ 0 w 1854679"/>
                <a:gd name="connsiteY20" fmla="*/ 187341 h 1124024"/>
                <a:gd name="connsiteX0" fmla="*/ 0 w 1854679"/>
                <a:gd name="connsiteY0" fmla="*/ 187341 h 1782511"/>
                <a:gd name="connsiteX1" fmla="*/ 187341 w 1854679"/>
                <a:gd name="connsiteY1" fmla="*/ 0 h 1782511"/>
                <a:gd name="connsiteX2" fmla="*/ 309113 w 1854679"/>
                <a:gd name="connsiteY2" fmla="*/ 0 h 1782511"/>
                <a:gd name="connsiteX3" fmla="*/ 309113 w 1854679"/>
                <a:gd name="connsiteY3" fmla="*/ 0 h 1782511"/>
                <a:gd name="connsiteX4" fmla="*/ 772783 w 1854679"/>
                <a:gd name="connsiteY4" fmla="*/ 0 h 1782511"/>
                <a:gd name="connsiteX5" fmla="*/ 1667338 w 1854679"/>
                <a:gd name="connsiteY5" fmla="*/ 0 h 1782511"/>
                <a:gd name="connsiteX6" fmla="*/ 1854679 w 1854679"/>
                <a:gd name="connsiteY6" fmla="*/ 187341 h 1782511"/>
                <a:gd name="connsiteX7" fmla="*/ 1854679 w 1854679"/>
                <a:gd name="connsiteY7" fmla="*/ 655681 h 1782511"/>
                <a:gd name="connsiteX8" fmla="*/ 1854679 w 1854679"/>
                <a:gd name="connsiteY8" fmla="*/ 655681 h 1782511"/>
                <a:gd name="connsiteX9" fmla="*/ 1854679 w 1854679"/>
                <a:gd name="connsiteY9" fmla="*/ 936687 h 1782511"/>
                <a:gd name="connsiteX10" fmla="*/ 1854679 w 1854679"/>
                <a:gd name="connsiteY10" fmla="*/ 936683 h 1782511"/>
                <a:gd name="connsiteX11" fmla="*/ 1667338 w 1854679"/>
                <a:gd name="connsiteY11" fmla="*/ 1124024 h 1782511"/>
                <a:gd name="connsiteX12" fmla="*/ 1428391 w 1854679"/>
                <a:gd name="connsiteY12" fmla="*/ 1124024 h 1782511"/>
                <a:gd name="connsiteX13" fmla="*/ 307265 w 1854679"/>
                <a:gd name="connsiteY13" fmla="*/ 1782511 h 1782511"/>
                <a:gd name="connsiteX14" fmla="*/ 309113 w 1854679"/>
                <a:gd name="connsiteY14" fmla="*/ 1124024 h 1782511"/>
                <a:gd name="connsiteX15" fmla="*/ 187341 w 1854679"/>
                <a:gd name="connsiteY15" fmla="*/ 1124024 h 1782511"/>
                <a:gd name="connsiteX16" fmla="*/ 0 w 1854679"/>
                <a:gd name="connsiteY16" fmla="*/ 936683 h 1782511"/>
                <a:gd name="connsiteX17" fmla="*/ 0 w 1854679"/>
                <a:gd name="connsiteY17" fmla="*/ 936687 h 1782511"/>
                <a:gd name="connsiteX18" fmla="*/ 0 w 1854679"/>
                <a:gd name="connsiteY18" fmla="*/ 655681 h 1782511"/>
                <a:gd name="connsiteX19" fmla="*/ 0 w 1854679"/>
                <a:gd name="connsiteY19" fmla="*/ 655681 h 1782511"/>
                <a:gd name="connsiteX20" fmla="*/ 0 w 1854679"/>
                <a:gd name="connsiteY20" fmla="*/ 187341 h 1782511"/>
                <a:gd name="connsiteX0" fmla="*/ 0 w 1854679"/>
                <a:gd name="connsiteY0" fmla="*/ 187341 h 1782511"/>
                <a:gd name="connsiteX1" fmla="*/ 187341 w 1854679"/>
                <a:gd name="connsiteY1" fmla="*/ 0 h 1782511"/>
                <a:gd name="connsiteX2" fmla="*/ 309113 w 1854679"/>
                <a:gd name="connsiteY2" fmla="*/ 0 h 1782511"/>
                <a:gd name="connsiteX3" fmla="*/ 309113 w 1854679"/>
                <a:gd name="connsiteY3" fmla="*/ 0 h 1782511"/>
                <a:gd name="connsiteX4" fmla="*/ 772783 w 1854679"/>
                <a:gd name="connsiteY4" fmla="*/ 0 h 1782511"/>
                <a:gd name="connsiteX5" fmla="*/ 1667338 w 1854679"/>
                <a:gd name="connsiteY5" fmla="*/ 0 h 1782511"/>
                <a:gd name="connsiteX6" fmla="*/ 1854679 w 1854679"/>
                <a:gd name="connsiteY6" fmla="*/ 187341 h 1782511"/>
                <a:gd name="connsiteX7" fmla="*/ 1854679 w 1854679"/>
                <a:gd name="connsiteY7" fmla="*/ 655681 h 1782511"/>
                <a:gd name="connsiteX8" fmla="*/ 1854679 w 1854679"/>
                <a:gd name="connsiteY8" fmla="*/ 655681 h 1782511"/>
                <a:gd name="connsiteX9" fmla="*/ 1854679 w 1854679"/>
                <a:gd name="connsiteY9" fmla="*/ 936687 h 1782511"/>
                <a:gd name="connsiteX10" fmla="*/ 1854679 w 1854679"/>
                <a:gd name="connsiteY10" fmla="*/ 936683 h 1782511"/>
                <a:gd name="connsiteX11" fmla="*/ 1667338 w 1854679"/>
                <a:gd name="connsiteY11" fmla="*/ 1124024 h 1782511"/>
                <a:gd name="connsiteX12" fmla="*/ 1428391 w 1854679"/>
                <a:gd name="connsiteY12" fmla="*/ 1124024 h 1782511"/>
                <a:gd name="connsiteX13" fmla="*/ 307265 w 1854679"/>
                <a:gd name="connsiteY13" fmla="*/ 1782511 h 1782511"/>
                <a:gd name="connsiteX14" fmla="*/ 1025105 w 1854679"/>
                <a:gd name="connsiteY14" fmla="*/ 1141277 h 1782511"/>
                <a:gd name="connsiteX15" fmla="*/ 187341 w 1854679"/>
                <a:gd name="connsiteY15" fmla="*/ 1124024 h 1782511"/>
                <a:gd name="connsiteX16" fmla="*/ 0 w 1854679"/>
                <a:gd name="connsiteY16" fmla="*/ 936683 h 1782511"/>
                <a:gd name="connsiteX17" fmla="*/ 0 w 1854679"/>
                <a:gd name="connsiteY17" fmla="*/ 936687 h 1782511"/>
                <a:gd name="connsiteX18" fmla="*/ 0 w 1854679"/>
                <a:gd name="connsiteY18" fmla="*/ 655681 h 1782511"/>
                <a:gd name="connsiteX19" fmla="*/ 0 w 1854679"/>
                <a:gd name="connsiteY19" fmla="*/ 655681 h 1782511"/>
                <a:gd name="connsiteX20" fmla="*/ 0 w 1854679"/>
                <a:gd name="connsiteY20" fmla="*/ 187341 h 1782511"/>
                <a:gd name="connsiteX0" fmla="*/ 0 w 1854679"/>
                <a:gd name="connsiteY0" fmla="*/ 187341 h 2153447"/>
                <a:gd name="connsiteX1" fmla="*/ 187341 w 1854679"/>
                <a:gd name="connsiteY1" fmla="*/ 0 h 2153447"/>
                <a:gd name="connsiteX2" fmla="*/ 309113 w 1854679"/>
                <a:gd name="connsiteY2" fmla="*/ 0 h 2153447"/>
                <a:gd name="connsiteX3" fmla="*/ 309113 w 1854679"/>
                <a:gd name="connsiteY3" fmla="*/ 0 h 2153447"/>
                <a:gd name="connsiteX4" fmla="*/ 772783 w 1854679"/>
                <a:gd name="connsiteY4" fmla="*/ 0 h 2153447"/>
                <a:gd name="connsiteX5" fmla="*/ 1667338 w 1854679"/>
                <a:gd name="connsiteY5" fmla="*/ 0 h 2153447"/>
                <a:gd name="connsiteX6" fmla="*/ 1854679 w 1854679"/>
                <a:gd name="connsiteY6" fmla="*/ 187341 h 2153447"/>
                <a:gd name="connsiteX7" fmla="*/ 1854679 w 1854679"/>
                <a:gd name="connsiteY7" fmla="*/ 655681 h 2153447"/>
                <a:gd name="connsiteX8" fmla="*/ 1854679 w 1854679"/>
                <a:gd name="connsiteY8" fmla="*/ 655681 h 2153447"/>
                <a:gd name="connsiteX9" fmla="*/ 1854679 w 1854679"/>
                <a:gd name="connsiteY9" fmla="*/ 936687 h 2153447"/>
                <a:gd name="connsiteX10" fmla="*/ 1854679 w 1854679"/>
                <a:gd name="connsiteY10" fmla="*/ 936683 h 2153447"/>
                <a:gd name="connsiteX11" fmla="*/ 1667338 w 1854679"/>
                <a:gd name="connsiteY11" fmla="*/ 1124024 h 2153447"/>
                <a:gd name="connsiteX12" fmla="*/ 1428391 w 1854679"/>
                <a:gd name="connsiteY12" fmla="*/ 1124024 h 2153447"/>
                <a:gd name="connsiteX13" fmla="*/ 126110 w 1854679"/>
                <a:gd name="connsiteY13" fmla="*/ 2153447 h 2153447"/>
                <a:gd name="connsiteX14" fmla="*/ 1025105 w 1854679"/>
                <a:gd name="connsiteY14" fmla="*/ 1141277 h 2153447"/>
                <a:gd name="connsiteX15" fmla="*/ 187341 w 1854679"/>
                <a:gd name="connsiteY15" fmla="*/ 1124024 h 2153447"/>
                <a:gd name="connsiteX16" fmla="*/ 0 w 1854679"/>
                <a:gd name="connsiteY16" fmla="*/ 936683 h 2153447"/>
                <a:gd name="connsiteX17" fmla="*/ 0 w 1854679"/>
                <a:gd name="connsiteY17" fmla="*/ 936687 h 2153447"/>
                <a:gd name="connsiteX18" fmla="*/ 0 w 1854679"/>
                <a:gd name="connsiteY18" fmla="*/ 655681 h 2153447"/>
                <a:gd name="connsiteX19" fmla="*/ 0 w 1854679"/>
                <a:gd name="connsiteY19" fmla="*/ 655681 h 2153447"/>
                <a:gd name="connsiteX20" fmla="*/ 0 w 1854679"/>
                <a:gd name="connsiteY20" fmla="*/ 187341 h 2153447"/>
                <a:gd name="connsiteX0" fmla="*/ 0 w 1854679"/>
                <a:gd name="connsiteY0" fmla="*/ 187341 h 2153447"/>
                <a:gd name="connsiteX1" fmla="*/ 187341 w 1854679"/>
                <a:gd name="connsiteY1" fmla="*/ 0 h 2153447"/>
                <a:gd name="connsiteX2" fmla="*/ 309113 w 1854679"/>
                <a:gd name="connsiteY2" fmla="*/ 0 h 2153447"/>
                <a:gd name="connsiteX3" fmla="*/ 309113 w 1854679"/>
                <a:gd name="connsiteY3" fmla="*/ 0 h 2153447"/>
                <a:gd name="connsiteX4" fmla="*/ 772783 w 1854679"/>
                <a:gd name="connsiteY4" fmla="*/ 0 h 2153447"/>
                <a:gd name="connsiteX5" fmla="*/ 1667338 w 1854679"/>
                <a:gd name="connsiteY5" fmla="*/ 0 h 2153447"/>
                <a:gd name="connsiteX6" fmla="*/ 1854679 w 1854679"/>
                <a:gd name="connsiteY6" fmla="*/ 187341 h 2153447"/>
                <a:gd name="connsiteX7" fmla="*/ 1854679 w 1854679"/>
                <a:gd name="connsiteY7" fmla="*/ 655681 h 2153447"/>
                <a:gd name="connsiteX8" fmla="*/ 1854679 w 1854679"/>
                <a:gd name="connsiteY8" fmla="*/ 655681 h 2153447"/>
                <a:gd name="connsiteX9" fmla="*/ 1854679 w 1854679"/>
                <a:gd name="connsiteY9" fmla="*/ 936687 h 2153447"/>
                <a:gd name="connsiteX10" fmla="*/ 1854679 w 1854679"/>
                <a:gd name="connsiteY10" fmla="*/ 936683 h 2153447"/>
                <a:gd name="connsiteX11" fmla="*/ 1667338 w 1854679"/>
                <a:gd name="connsiteY11" fmla="*/ 1124024 h 2153447"/>
                <a:gd name="connsiteX12" fmla="*/ 1428391 w 1854679"/>
                <a:gd name="connsiteY12" fmla="*/ 1124024 h 2153447"/>
                <a:gd name="connsiteX13" fmla="*/ 126110 w 1854679"/>
                <a:gd name="connsiteY13" fmla="*/ 2153447 h 2153447"/>
                <a:gd name="connsiteX14" fmla="*/ 809445 w 1854679"/>
                <a:gd name="connsiteY14" fmla="*/ 1141277 h 2153447"/>
                <a:gd name="connsiteX15" fmla="*/ 187341 w 1854679"/>
                <a:gd name="connsiteY15" fmla="*/ 1124024 h 2153447"/>
                <a:gd name="connsiteX16" fmla="*/ 0 w 1854679"/>
                <a:gd name="connsiteY16" fmla="*/ 936683 h 2153447"/>
                <a:gd name="connsiteX17" fmla="*/ 0 w 1854679"/>
                <a:gd name="connsiteY17" fmla="*/ 936687 h 2153447"/>
                <a:gd name="connsiteX18" fmla="*/ 0 w 1854679"/>
                <a:gd name="connsiteY18" fmla="*/ 655681 h 2153447"/>
                <a:gd name="connsiteX19" fmla="*/ 0 w 1854679"/>
                <a:gd name="connsiteY19" fmla="*/ 655681 h 2153447"/>
                <a:gd name="connsiteX20" fmla="*/ 0 w 1854679"/>
                <a:gd name="connsiteY20" fmla="*/ 187341 h 2153447"/>
                <a:gd name="connsiteX0" fmla="*/ 0 w 1854679"/>
                <a:gd name="connsiteY0" fmla="*/ 187341 h 2153447"/>
                <a:gd name="connsiteX1" fmla="*/ 187341 w 1854679"/>
                <a:gd name="connsiteY1" fmla="*/ 0 h 2153447"/>
                <a:gd name="connsiteX2" fmla="*/ 309113 w 1854679"/>
                <a:gd name="connsiteY2" fmla="*/ 0 h 2153447"/>
                <a:gd name="connsiteX3" fmla="*/ 309113 w 1854679"/>
                <a:gd name="connsiteY3" fmla="*/ 0 h 2153447"/>
                <a:gd name="connsiteX4" fmla="*/ 772783 w 1854679"/>
                <a:gd name="connsiteY4" fmla="*/ 0 h 2153447"/>
                <a:gd name="connsiteX5" fmla="*/ 1667338 w 1854679"/>
                <a:gd name="connsiteY5" fmla="*/ 0 h 2153447"/>
                <a:gd name="connsiteX6" fmla="*/ 1854679 w 1854679"/>
                <a:gd name="connsiteY6" fmla="*/ 187341 h 2153447"/>
                <a:gd name="connsiteX7" fmla="*/ 1854679 w 1854679"/>
                <a:gd name="connsiteY7" fmla="*/ 655681 h 2153447"/>
                <a:gd name="connsiteX8" fmla="*/ 1854679 w 1854679"/>
                <a:gd name="connsiteY8" fmla="*/ 655681 h 2153447"/>
                <a:gd name="connsiteX9" fmla="*/ 1854679 w 1854679"/>
                <a:gd name="connsiteY9" fmla="*/ 936687 h 2153447"/>
                <a:gd name="connsiteX10" fmla="*/ 1854679 w 1854679"/>
                <a:gd name="connsiteY10" fmla="*/ 936683 h 2153447"/>
                <a:gd name="connsiteX11" fmla="*/ 1667338 w 1854679"/>
                <a:gd name="connsiteY11" fmla="*/ 1124024 h 2153447"/>
                <a:gd name="connsiteX12" fmla="*/ 1333500 w 1854679"/>
                <a:gd name="connsiteY12" fmla="*/ 1115398 h 2153447"/>
                <a:gd name="connsiteX13" fmla="*/ 126110 w 1854679"/>
                <a:gd name="connsiteY13" fmla="*/ 2153447 h 2153447"/>
                <a:gd name="connsiteX14" fmla="*/ 809445 w 1854679"/>
                <a:gd name="connsiteY14" fmla="*/ 1141277 h 2153447"/>
                <a:gd name="connsiteX15" fmla="*/ 187341 w 1854679"/>
                <a:gd name="connsiteY15" fmla="*/ 1124024 h 2153447"/>
                <a:gd name="connsiteX16" fmla="*/ 0 w 1854679"/>
                <a:gd name="connsiteY16" fmla="*/ 936683 h 2153447"/>
                <a:gd name="connsiteX17" fmla="*/ 0 w 1854679"/>
                <a:gd name="connsiteY17" fmla="*/ 936687 h 2153447"/>
                <a:gd name="connsiteX18" fmla="*/ 0 w 1854679"/>
                <a:gd name="connsiteY18" fmla="*/ 655681 h 2153447"/>
                <a:gd name="connsiteX19" fmla="*/ 0 w 1854679"/>
                <a:gd name="connsiteY19" fmla="*/ 655681 h 2153447"/>
                <a:gd name="connsiteX20" fmla="*/ 0 w 1854679"/>
                <a:gd name="connsiteY20" fmla="*/ 187341 h 215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4679" h="2153447">
                  <a:moveTo>
                    <a:pt x="0" y="187341"/>
                  </a:moveTo>
                  <a:cubicBezTo>
                    <a:pt x="0" y="83875"/>
                    <a:pt x="83875" y="0"/>
                    <a:pt x="187341" y="0"/>
                  </a:cubicBezTo>
                  <a:lnTo>
                    <a:pt x="309113" y="0"/>
                  </a:lnTo>
                  <a:lnTo>
                    <a:pt x="309113" y="0"/>
                  </a:lnTo>
                  <a:lnTo>
                    <a:pt x="772783" y="0"/>
                  </a:lnTo>
                  <a:lnTo>
                    <a:pt x="1667338" y="0"/>
                  </a:lnTo>
                  <a:cubicBezTo>
                    <a:pt x="1770804" y="0"/>
                    <a:pt x="1854679" y="83875"/>
                    <a:pt x="1854679" y="187341"/>
                  </a:cubicBezTo>
                  <a:lnTo>
                    <a:pt x="1854679" y="655681"/>
                  </a:lnTo>
                  <a:lnTo>
                    <a:pt x="1854679" y="655681"/>
                  </a:lnTo>
                  <a:lnTo>
                    <a:pt x="1854679" y="936687"/>
                  </a:lnTo>
                  <a:lnTo>
                    <a:pt x="1854679" y="936683"/>
                  </a:lnTo>
                  <a:cubicBezTo>
                    <a:pt x="1854679" y="1040149"/>
                    <a:pt x="1770804" y="1124024"/>
                    <a:pt x="1667338" y="1124024"/>
                  </a:cubicBezTo>
                  <a:lnTo>
                    <a:pt x="1333500" y="1115398"/>
                  </a:lnTo>
                  <a:lnTo>
                    <a:pt x="126110" y="2153447"/>
                  </a:lnTo>
                  <a:lnTo>
                    <a:pt x="809445" y="1141277"/>
                  </a:lnTo>
                  <a:lnTo>
                    <a:pt x="187341" y="1124024"/>
                  </a:lnTo>
                  <a:cubicBezTo>
                    <a:pt x="83875" y="1124024"/>
                    <a:pt x="0" y="1040149"/>
                    <a:pt x="0" y="936683"/>
                  </a:cubicBezTo>
                  <a:lnTo>
                    <a:pt x="0" y="936687"/>
                  </a:lnTo>
                  <a:lnTo>
                    <a:pt x="0" y="655681"/>
                  </a:lnTo>
                  <a:lnTo>
                    <a:pt x="0" y="655681"/>
                  </a:lnTo>
                  <a:lnTo>
                    <a:pt x="0" y="187341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135185" y="3374263"/>
              <a:ext cx="17732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</a:rPr>
                <a:t>ВЫЯВЛЕНИЕ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8866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6377" y="2390095"/>
            <a:ext cx="10493299" cy="34505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97147" y="2499789"/>
            <a:ext cx="4747223" cy="3314425"/>
            <a:chOff x="897147" y="2499789"/>
            <a:chExt cx="4747223" cy="331442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47" y="2499789"/>
              <a:ext cx="4747223" cy="33144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863366" y="3353447"/>
              <a:ext cx="2561985" cy="761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1002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Инфантильные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 дети</a:t>
              </a:r>
              <a:endParaRPr lang="ru-RU" sz="140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602098" y="971594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личностные трудности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03494" y="2587340"/>
            <a:ext cx="479359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 smtClean="0"/>
              <a:t> низкий уровень </a:t>
            </a:r>
            <a:r>
              <a:rPr lang="ru-RU" sz="1900" dirty="0"/>
              <a:t>самоконтроля и волевых </a:t>
            </a:r>
            <a:r>
              <a:rPr lang="ru-RU" sz="1900" dirty="0" smtClean="0"/>
              <a:t>процессов.</a:t>
            </a:r>
          </a:p>
          <a:p>
            <a:endParaRPr lang="ru-RU" sz="1900" dirty="0" smtClean="0"/>
          </a:p>
          <a:p>
            <a:r>
              <a:rPr lang="ru-RU" sz="1900" b="1" dirty="0" smtClean="0"/>
              <a:t>Стратегия поддержки: </a:t>
            </a:r>
            <a:r>
              <a:rPr lang="ru-RU" sz="1900" dirty="0" smtClean="0"/>
              <a:t>работа </a:t>
            </a:r>
            <a:r>
              <a:rPr lang="ru-RU" sz="1900" dirty="0"/>
              <a:t>с </a:t>
            </a:r>
            <a:r>
              <a:rPr lang="ru-RU" sz="1900" dirty="0" smtClean="0"/>
              <a:t>алгоритмами: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при </a:t>
            </a:r>
            <a:r>
              <a:rPr lang="ru-RU" sz="1900" dirty="0"/>
              <a:t>подготовке к ЕГЭ разбить материал на короткие, легко выполнимые </a:t>
            </a:r>
            <a:r>
              <a:rPr lang="ru-RU" sz="1900" dirty="0" smtClean="0"/>
              <a:t>шаги;</a:t>
            </a:r>
            <a:endParaRPr lang="ru-RU" sz="19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заканчивать </a:t>
            </a:r>
            <a:r>
              <a:rPr lang="ru-RU" sz="1900" dirty="0"/>
              <a:t>работу на позитиве, не дожидаясь возникновения чувства усталости и нежелания работать.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2971639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6377" y="2390095"/>
            <a:ext cx="10493299" cy="34505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97147" y="2499789"/>
            <a:ext cx="4747223" cy="3314425"/>
            <a:chOff x="897147" y="2499789"/>
            <a:chExt cx="4747223" cy="331442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47" y="2499789"/>
              <a:ext cx="4747223" cy="33144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863366" y="3353447"/>
              <a:ext cx="2561985" cy="761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1002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Тревожные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 дети</a:t>
              </a:r>
              <a:endParaRPr lang="ru-RU" sz="140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602098" y="971594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личностные трудности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03494" y="2587340"/>
            <a:ext cx="4793593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склонны воспринимать любую ситуацию, связанную с учебой, как опасную.</a:t>
            </a:r>
            <a:endParaRPr lang="ru-RU" sz="1900" dirty="0" smtClean="0"/>
          </a:p>
          <a:p>
            <a:endParaRPr lang="ru-RU" sz="1900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нельзя </a:t>
            </a:r>
            <a:r>
              <a:rPr lang="ru-RU" sz="1900" dirty="0"/>
              <a:t>нагнетать обстановку, напоминая о серьезности предстоящего экзамена и значимости его </a:t>
            </a:r>
            <a:r>
              <a:rPr lang="ru-RU" sz="1900" dirty="0" smtClean="0"/>
              <a:t>результатов;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 задача </a:t>
            </a:r>
            <a:r>
              <a:rPr lang="ru-RU" sz="1900" dirty="0"/>
              <a:t>взрослого – создание ситуации успеха, поощрение, поддержка.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xmlns="" val="297562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6377" y="2390095"/>
            <a:ext cx="10493299" cy="34505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897147" y="2499789"/>
            <a:ext cx="4747223" cy="3314425"/>
            <a:chOff x="897147" y="2499789"/>
            <a:chExt cx="4747223" cy="3314425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97147" y="2499789"/>
              <a:ext cx="4747223" cy="3314425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863366" y="3353447"/>
              <a:ext cx="2561985" cy="761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2"/>
            </a:lnRef>
            <a:fillRef idx="1002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Неуверенные</a:t>
              </a:r>
            </a:p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 дети</a:t>
              </a:r>
              <a:endParaRPr lang="ru-RU" sz="140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602098" y="971594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личностные трудности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403494" y="2587340"/>
            <a:ext cx="479359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не умеют опираться на собственное мнение и склонны прибегать к помощи других </a:t>
            </a:r>
            <a:r>
              <a:rPr lang="ru-RU" sz="1900" dirty="0" smtClean="0"/>
              <a:t>людей. </a:t>
            </a:r>
          </a:p>
          <a:p>
            <a:endParaRPr lang="ru-RU" sz="1900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900" dirty="0" smtClean="0"/>
              <a:t>создание </a:t>
            </a:r>
            <a:r>
              <a:rPr lang="ru-RU" sz="1900" dirty="0"/>
              <a:t>ситуации успеха: 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2000" i="1" dirty="0" smtClean="0"/>
              <a:t>- «</a:t>
            </a:r>
            <a:r>
              <a:rPr lang="ru-RU" sz="2000" i="1" dirty="0"/>
              <a:t>Я уверен, у тебя все получится</a:t>
            </a:r>
            <a:r>
              <a:rPr lang="ru-RU" sz="2000" i="1" dirty="0" smtClean="0"/>
              <a:t>».</a:t>
            </a:r>
            <a:br>
              <a:rPr lang="ru-RU" sz="2000" i="1" dirty="0" smtClean="0"/>
            </a:br>
            <a:r>
              <a:rPr lang="ru-RU" sz="2000" i="1" dirty="0" smtClean="0"/>
              <a:t>-  </a:t>
            </a:r>
            <a:r>
              <a:rPr lang="ru-RU" sz="2000" i="1" dirty="0"/>
              <a:t>«Ты обязательно справишься».</a:t>
            </a:r>
          </a:p>
        </p:txBody>
      </p:sp>
    </p:spTree>
    <p:extLst>
      <p:ext uri="{BB962C8B-B14F-4D97-AF65-F5344CB8AC3E}">
        <p14:creationId xmlns:p14="http://schemas.microsoft.com/office/powerpoint/2010/main" xmlns="" val="3317844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76377" y="2390095"/>
            <a:ext cx="10493299" cy="3450566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02098" y="971594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личностные трудности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97147" y="2499788"/>
            <a:ext cx="4747223" cy="3314425"/>
            <a:chOff x="897147" y="2499789"/>
            <a:chExt cx="4747223" cy="3314425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897147" y="2499789"/>
              <a:ext cx="4747223" cy="3314425"/>
              <a:chOff x="897147" y="2499789"/>
              <a:chExt cx="4747223" cy="3314425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7147" y="2499789"/>
                <a:ext cx="4747223" cy="3314425"/>
              </a:xfrm>
              <a:prstGeom prst="rect">
                <a:avLst/>
              </a:prstGeom>
            </p:spPr>
          </p:pic>
          <p:sp>
            <p:nvSpPr>
              <p:cNvPr id="11" name="Прямоугольник 10"/>
              <p:cNvSpPr/>
              <p:nvPr/>
            </p:nvSpPr>
            <p:spPr>
              <a:xfrm>
                <a:off x="1897811" y="3265699"/>
                <a:ext cx="2544792" cy="7824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1002">
                <a:schemeClr val="l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 defTabSz="720000"/>
                <a:r>
                  <a:rPr lang="ru-RU" sz="2400" b="1" dirty="0" smtClean="0">
                    <a:solidFill>
                      <a:srgbClr val="002060"/>
                    </a:solidFill>
                  </a:rPr>
                  <a:t>Дети </a:t>
                </a:r>
              </a:p>
            </p:txBody>
          </p:sp>
        </p:grpSp>
        <p:sp>
          <p:nvSpPr>
            <p:cNvPr id="2" name="Прямоугольник 1"/>
            <p:cNvSpPr/>
            <p:nvPr/>
          </p:nvSpPr>
          <p:spPr>
            <a:xfrm>
              <a:off x="1897811" y="3513735"/>
              <a:ext cx="254479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20000"/>
              <a:r>
                <a:rPr lang="ru-RU" sz="2400" b="1" dirty="0">
                  <a:solidFill>
                    <a:srgbClr val="002060"/>
                  </a:solidFill>
                </a:rPr>
                <a:t>с </a:t>
              </a:r>
              <a:r>
                <a:rPr lang="ru-RU" sz="2400" b="1" dirty="0" smtClean="0">
                  <a:solidFill>
                    <a:srgbClr val="002060"/>
                  </a:solidFill>
                </a:rPr>
                <a:t>комплексом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50912" y="3817292"/>
              <a:ext cx="163859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720000"/>
              <a:r>
                <a:rPr lang="ru-RU" sz="2400" b="1" dirty="0" smtClean="0">
                  <a:solidFill>
                    <a:srgbClr val="002060"/>
                  </a:solidFill>
                </a:rPr>
                <a:t>отличника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023027" y="2390095"/>
            <a:ext cx="5246650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высокая успеваемость,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ответственность,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организованность,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исполнительность. </a:t>
            </a:r>
          </a:p>
          <a:p>
            <a:endParaRPr lang="ru-RU" sz="600" b="1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скорректировать </a:t>
            </a:r>
            <a:r>
              <a:rPr lang="ru-RU" dirty="0" smtClean="0"/>
              <a:t>ожидания;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помочь </a:t>
            </a:r>
            <a:r>
              <a:rPr lang="ru-RU" dirty="0"/>
              <a:t>осознать разницу между «достаточным» и «превосходным</a:t>
            </a:r>
            <a:r>
              <a:rPr lang="ru-RU" dirty="0" smtClean="0"/>
              <a:t>»;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помочь понять</a:t>
            </a:r>
            <a:r>
              <a:rPr lang="ru-RU" dirty="0"/>
              <a:t>, что для получения </a:t>
            </a:r>
            <a:r>
              <a:rPr lang="ru-RU" dirty="0" smtClean="0"/>
              <a:t>хорошей </a:t>
            </a:r>
            <a:r>
              <a:rPr lang="ru-RU" dirty="0"/>
              <a:t>оценки нет необходимости выполнять все </a:t>
            </a:r>
            <a:r>
              <a:rPr lang="ru-RU" dirty="0" smtClean="0"/>
              <a:t>задания.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155381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2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zafet.net/proxy.php?image=http%3A%2F%2Fwww.imageto.org%2Fimages%2Fqv6f.jpg&amp;hash=7ca815bd67bc203e2a1bc10c7e13db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02" y="2459395"/>
            <a:ext cx="4255932" cy="33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389" y="2415973"/>
            <a:ext cx="10424287" cy="344194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3027" y="2390095"/>
            <a:ext cx="524665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опираются в большей степени на общее, а не на </a:t>
            </a:r>
            <a:r>
              <a:rPr lang="ru-RU" dirty="0" smtClean="0"/>
              <a:t>частности;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мало </a:t>
            </a:r>
            <a:r>
              <a:rPr lang="ru-RU" dirty="0"/>
              <a:t>внимания уделяют деталям, </a:t>
            </a:r>
            <a:r>
              <a:rPr lang="ru-RU" dirty="0" smtClean="0"/>
              <a:t>их </a:t>
            </a:r>
            <a:r>
              <a:rPr lang="ru-RU" dirty="0"/>
              <a:t>интересуют общие </a:t>
            </a:r>
            <a:r>
              <a:rPr lang="ru-RU" dirty="0" smtClean="0"/>
              <a:t>взаимосвязи.</a:t>
            </a:r>
            <a:endParaRPr lang="ru-RU" sz="600" b="1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развивать аналитические навыки;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при </a:t>
            </a:r>
            <a:r>
              <a:rPr lang="ru-RU" dirty="0"/>
              <a:t>изучении каждой темы следует ее обобщить, выделить основные блоки и наполнять их конкретным </a:t>
            </a:r>
            <a:r>
              <a:rPr lang="ru-RU" dirty="0" smtClean="0"/>
              <a:t>содержанием;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п</a:t>
            </a:r>
            <a:r>
              <a:rPr lang="ru-RU" dirty="0" smtClean="0"/>
              <a:t>ри </a:t>
            </a:r>
            <a:r>
              <a:rPr lang="ru-RU" dirty="0"/>
              <a:t>работе с тестами </a:t>
            </a:r>
            <a:r>
              <a:rPr lang="ru-RU" dirty="0" smtClean="0"/>
              <a:t>ориентировать </a:t>
            </a:r>
            <a:r>
              <a:rPr lang="ru-RU" dirty="0"/>
              <a:t>на выявление основного в каждом </a:t>
            </a:r>
            <a:r>
              <a:rPr lang="ru-RU" dirty="0" smtClean="0"/>
              <a:t>задании.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58258" y="3425864"/>
            <a:ext cx="2561985" cy="761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Учащиеся-синтетики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5855" y="1118243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познавательные трудности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863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zafet.net/proxy.php?image=http%3A%2F%2Fwww.imageto.org%2Fimages%2Fqv6f.jpg&amp;hash=7ca815bd67bc203e2a1bc10c7e13db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02" y="2459395"/>
            <a:ext cx="4255932" cy="33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389" y="2415973"/>
            <a:ext cx="10424287" cy="344194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3020" y="2665446"/>
            <a:ext cx="524665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характерна невнимательность и </a:t>
            </a:r>
            <a:r>
              <a:rPr lang="ru-RU" dirty="0" smtClean="0"/>
              <a:t>рассеянность;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низкий общий </a:t>
            </a:r>
            <a:r>
              <a:rPr lang="ru-RU" dirty="0"/>
              <a:t>уровень организации </a:t>
            </a:r>
            <a:r>
              <a:rPr lang="ru-RU" dirty="0" smtClean="0"/>
              <a:t>деятельности.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научить </a:t>
            </a:r>
            <a:r>
              <a:rPr lang="ru-RU" dirty="0"/>
              <a:t>использовать различные материальные </a:t>
            </a:r>
            <a:r>
              <a:rPr lang="ru-RU" dirty="0" smtClean="0"/>
              <a:t>средства для </a:t>
            </a:r>
            <a:r>
              <a:rPr lang="ru-RU" dirty="0" err="1"/>
              <a:t>саморегуляции</a:t>
            </a:r>
            <a:r>
              <a:rPr lang="ru-RU" dirty="0"/>
              <a:t> </a:t>
            </a:r>
            <a:r>
              <a:rPr lang="ru-RU" dirty="0" smtClean="0"/>
              <a:t>деятельности: песочные часы, составление </a:t>
            </a:r>
            <a:r>
              <a:rPr lang="ru-RU" dirty="0"/>
              <a:t>списка необходимых дел, линейка, указывающая на нужную строчку. 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2157" y="3444954"/>
            <a:ext cx="2656874" cy="761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Учащиеся, испытывающие недостаток </a:t>
            </a:r>
            <a:r>
              <a:rPr lang="ru-RU" sz="2400" b="1" dirty="0" smtClean="0">
                <a:solidFill>
                  <a:srgbClr val="002060"/>
                </a:solidFill>
              </a:rPr>
              <a:t>самоорганизации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5855" y="1118243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познавательные трудности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8399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zafet.net/proxy.php?image=http%3A%2F%2Fwww.imageto.org%2Fimages%2Fqv6f.jpg&amp;hash=7ca815bd67bc203e2a1bc10c7e13db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02" y="2459395"/>
            <a:ext cx="4255932" cy="33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389" y="2415973"/>
            <a:ext cx="10424287" cy="344194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3020" y="2665446"/>
            <a:ext cx="524665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высокая утомляемость, </a:t>
            </a:r>
            <a:r>
              <a:rPr lang="ru-RU" dirty="0" smtClean="0"/>
              <a:t>истощаемость;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быстро </a:t>
            </a:r>
            <a:r>
              <a:rPr lang="ru-RU" dirty="0"/>
              <a:t>устают, </a:t>
            </a:r>
            <a:r>
              <a:rPr lang="ru-RU" dirty="0" smtClean="0"/>
              <a:t>снижается </a:t>
            </a:r>
            <a:r>
              <a:rPr lang="ru-RU" dirty="0"/>
              <a:t>темп деятельности и резко увеличивается количество </a:t>
            </a:r>
            <a:r>
              <a:rPr lang="ru-RU" dirty="0" smtClean="0"/>
              <a:t>ошибок.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не предъявлять заведомо невыполнимых ожиданий, которым ребенок не сможет </a:t>
            </a:r>
            <a:r>
              <a:rPr lang="ru-RU" dirty="0" smtClean="0"/>
              <a:t>соответствовать;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организовать </a:t>
            </a:r>
            <a:r>
              <a:rPr lang="ru-RU" dirty="0"/>
              <a:t>оптимальный режим </a:t>
            </a:r>
            <a:r>
              <a:rPr lang="ru-RU" dirty="0" smtClean="0"/>
              <a:t>подготовки. 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2157" y="3444954"/>
            <a:ext cx="2656874" cy="761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Астеничные учащиеся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5855" y="1118243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познавательные трудности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594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30508" y="1101613"/>
            <a:ext cx="2600325" cy="1374888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КОНТРОЛЬНО-ИЗМЕРИТЕЛЬНЫЕ МАТЕРИАЛЫ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(КИМ)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5751164" y="1490286"/>
            <a:ext cx="1437124" cy="605642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6200000">
            <a:off x="8589243" y="2607547"/>
            <a:ext cx="482854" cy="54653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1132765" y="1194244"/>
            <a:ext cx="4336198" cy="3524405"/>
            <a:chOff x="1132765" y="1194244"/>
            <a:chExt cx="4336198" cy="352440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32765" y="1194244"/>
              <a:ext cx="4336198" cy="352440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1002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2400" b="1" dirty="0" smtClean="0">
                  <a:solidFill>
                    <a:srgbClr val="002060"/>
                  </a:solidFill>
                </a:rPr>
                <a:t>ПРОВЕДЕНИЕ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8014" y="1686166"/>
              <a:ext cx="2831352" cy="287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7530508" y="3313709"/>
            <a:ext cx="2734926" cy="2381250"/>
            <a:chOff x="7530508" y="3313709"/>
            <a:chExt cx="2734926" cy="238125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7530508" y="3313709"/>
              <a:ext cx="2734926" cy="2381250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ТРЕБОВАНИЕ</a:t>
              </a:r>
              <a:endParaRPr lang="ru-RU" sz="2000" b="1" dirty="0">
                <a:solidFill>
                  <a:srgbClr val="002060"/>
                </a:solidFill>
              </a:endParaRPr>
            </a:p>
            <a:p>
              <a:pPr algn="ctr"/>
              <a:r>
                <a:rPr lang="ru-RU" sz="2000" dirty="0" smtClean="0"/>
                <a:t> </a:t>
              </a:r>
              <a:endParaRPr lang="ru-RU" sz="2000" dirty="0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0974" y="3699357"/>
              <a:ext cx="1279118" cy="1925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67932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zafet.net/proxy.php?image=http%3A%2F%2Fwww.imageto.org%2Fimages%2Fqv6f.jpg&amp;hash=7ca815bd67bc203e2a1bc10c7e13db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02" y="2459395"/>
            <a:ext cx="4255932" cy="33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389" y="2415973"/>
            <a:ext cx="10424287" cy="344194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2830" y="2665446"/>
            <a:ext cx="544684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быстрые, энергичные, активные, с высоким темпом деятельности, </a:t>
            </a:r>
            <a:r>
              <a:rPr lang="ru-RU" dirty="0" smtClean="0"/>
              <a:t>импульсивны </a:t>
            </a:r>
            <a:r>
              <a:rPr lang="ru-RU" dirty="0"/>
              <a:t>и порой не </a:t>
            </a:r>
            <a:r>
              <a:rPr lang="ru-RU" dirty="0" smtClean="0"/>
              <a:t>сдержанны;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быстро </a:t>
            </a:r>
            <a:r>
              <a:rPr lang="ru-RU" dirty="0"/>
              <a:t>выполняют задания, </a:t>
            </a:r>
            <a:r>
              <a:rPr lang="ru-RU" dirty="0" smtClean="0"/>
              <a:t>делают </a:t>
            </a:r>
            <a:r>
              <a:rPr lang="ru-RU" dirty="0"/>
              <a:t>это небрежно, не проверяют себя и не видят собственных </a:t>
            </a:r>
            <a:r>
              <a:rPr lang="ru-RU" dirty="0" smtClean="0"/>
              <a:t>ошибок.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не пытаться изменить темп </a:t>
            </a:r>
            <a:r>
              <a:rPr lang="ru-RU" dirty="0" smtClean="0"/>
              <a:t>деятельности;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развивать </a:t>
            </a:r>
            <a:r>
              <a:rPr lang="ru-RU" dirty="0"/>
              <a:t>у них функцию </a:t>
            </a:r>
            <a:r>
              <a:rPr lang="ru-RU" dirty="0" smtClean="0"/>
              <a:t>контроля: «сделал </a:t>
            </a:r>
            <a:r>
              <a:rPr lang="ru-RU" dirty="0"/>
              <a:t>– проверь».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2157" y="3444954"/>
            <a:ext cx="2656874" cy="761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Гиперактивные</a:t>
            </a:r>
            <a:r>
              <a:rPr lang="ru-RU" sz="2400" b="1" dirty="0">
                <a:solidFill>
                  <a:srgbClr val="002060"/>
                </a:solidFill>
              </a:rPr>
              <a:t> учащиеся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5855" y="1118243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познавательные трудности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1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izafet.net/proxy.php?image=http%3A%2F%2Fwww.imageto.org%2Fimages%2Fqv6f.jpg&amp;hash=7ca815bd67bc203e2a1bc10c7e13db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02" y="2459395"/>
            <a:ext cx="4255932" cy="33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45389" y="2415973"/>
            <a:ext cx="10424287" cy="3441940"/>
          </a:xfrm>
          <a:prstGeom prst="rect">
            <a:avLst/>
          </a:prstGeom>
          <a:noFill/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2836" y="2585757"/>
            <a:ext cx="544684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/>
              <a:t>Отличие:</a:t>
            </a:r>
            <a:r>
              <a:rPr lang="ru-RU" sz="1900" dirty="0"/>
              <a:t> </a:t>
            </a:r>
            <a:endParaRPr lang="ru-RU" sz="1900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/>
              <a:t>характеризует низкая подвижность, низкая лабильность психических </a:t>
            </a:r>
            <a:r>
              <a:rPr lang="ru-RU" dirty="0" smtClean="0"/>
              <a:t>функций;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трудно </a:t>
            </a:r>
            <a:r>
              <a:rPr lang="ru-RU" dirty="0"/>
              <a:t>переключаются с одного задания на </a:t>
            </a:r>
            <a:r>
              <a:rPr lang="ru-RU" dirty="0" smtClean="0"/>
              <a:t>другое;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требуется </a:t>
            </a:r>
            <a:r>
              <a:rPr lang="ru-RU" dirty="0"/>
              <a:t>длительный период при выполнении каждого задания.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Стратегия поддержки: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развивать навык переключения </a:t>
            </a:r>
            <a:r>
              <a:rPr lang="ru-RU" dirty="0" smtClean="0"/>
              <a:t>внимания;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/>
              <a:t>научить определять </a:t>
            </a:r>
            <a:r>
              <a:rPr lang="ru-RU" dirty="0"/>
              <a:t>время, необходимое для каждого задания.</a:t>
            </a:r>
            <a:endParaRPr lang="ru-RU" dirty="0"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22157" y="3444954"/>
            <a:ext cx="2656874" cy="7619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Гипоактивные</a:t>
            </a:r>
            <a:r>
              <a:rPr lang="ru-RU" sz="2400" b="1" dirty="0">
                <a:solidFill>
                  <a:srgbClr val="002060"/>
                </a:solidFill>
              </a:rPr>
              <a:t>  учащиеся</a:t>
            </a:r>
            <a:endParaRPr lang="ru-RU" sz="1400" b="1" dirty="0" smtClean="0">
              <a:solidFill>
                <a:srgbClr val="00206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5855" y="1118243"/>
            <a:ext cx="10943354" cy="94773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Учащиеся, имеющие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познавательные трудности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034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Использование различных средств обучения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к ЕГЭ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73775" y="3415372"/>
            <a:ext cx="53907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Подготовку к ЕГЭ стоит начинать с просмотра кодификатора: </a:t>
            </a:r>
            <a:r>
              <a:rPr lang="ru-RU" sz="2000" dirty="0"/>
              <a:t>там указаны все темы и их содержание, которые могут попасться на ЕГЭ. </a:t>
            </a:r>
            <a:endParaRPr lang="ru-RU" sz="2000" dirty="0" smtClean="0"/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C00000"/>
                </a:solidFill>
              </a:rPr>
              <a:t>Пособия ФИПИ </a:t>
            </a:r>
            <a:r>
              <a:rPr lang="ru-RU" sz="2000" dirty="0"/>
              <a:t>— самые проверенные и самые приближенные к реальному ЕГЭ.</a:t>
            </a:r>
            <a:endParaRPr lang="ru-RU" sz="2000" dirty="0">
              <a:effectLst/>
            </a:endParaRPr>
          </a:p>
        </p:txBody>
      </p:sp>
      <p:pic>
        <p:nvPicPr>
          <p:cNvPr id="30722" name="Picture 2" descr="http://www.lanternaeducation.com/wp-content/uploads/2016/02/shutterstock_375227887-e146123161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08" y="3766449"/>
            <a:ext cx="3191970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irectnetwork.mbsdirect.net/hs-fs/hubfs/OERs%20lowering%20costs%20and%20aligning%20with%20your%20objectives-1-955758-edited.jpg?t=1521578490989&amp;width=1200&amp;name=OERs%20lowering%20costs%20and%20aligning%20with%20your%20objectives-1-955758-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786" y="3645951"/>
            <a:ext cx="4507239" cy="23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318949" y="2562044"/>
            <a:ext cx="2754826" cy="656887"/>
          </a:xfrm>
          <a:prstGeom prst="wedgeRoundRectCallout">
            <a:avLst>
              <a:gd name="adj1" fmla="val -48168"/>
              <a:gd name="adj2" fmla="val 194341"/>
              <a:gd name="adj3" fmla="val 16667"/>
            </a:avLst>
          </a:prstGeom>
          <a:solidFill>
            <a:schemeClr val="bg1">
              <a:alpha val="85000"/>
            </a:scheme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КОДИФИКАТОР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04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Использование различных средств обучения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к ЕГЭ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22" name="Picture 2" descr="http://www.lanternaeducation.com/wp-content/uploads/2016/02/shutterstock_375227887-e146123161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08" y="3766449"/>
            <a:ext cx="3191970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irectnetwork.mbsdirect.net/hs-fs/hubfs/OERs%20lowering%20costs%20and%20aligning%20with%20your%20objectives-1-955758-edited.jpg?t=1521578490989&amp;width=1200&amp;name=OERs%20lowering%20costs%20and%20aligning%20with%20your%20objectives-1-955758-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786" y="3645951"/>
            <a:ext cx="4507239" cy="23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290703" y="2562044"/>
            <a:ext cx="4222240" cy="1486081"/>
          </a:xfrm>
          <a:custGeom>
            <a:avLst/>
            <a:gdLst>
              <a:gd name="connsiteX0" fmla="*/ 0 w 5835381"/>
              <a:gd name="connsiteY0" fmla="*/ 142224 h 853328"/>
              <a:gd name="connsiteX1" fmla="*/ 142224 w 5835381"/>
              <a:gd name="connsiteY1" fmla="*/ 0 h 853328"/>
              <a:gd name="connsiteX2" fmla="*/ 972564 w 5835381"/>
              <a:gd name="connsiteY2" fmla="*/ 0 h 853328"/>
              <a:gd name="connsiteX3" fmla="*/ 972564 w 5835381"/>
              <a:gd name="connsiteY3" fmla="*/ 0 h 853328"/>
              <a:gd name="connsiteX4" fmla="*/ 2431409 w 5835381"/>
              <a:gd name="connsiteY4" fmla="*/ 0 h 853328"/>
              <a:gd name="connsiteX5" fmla="*/ 5693157 w 5835381"/>
              <a:gd name="connsiteY5" fmla="*/ 0 h 853328"/>
              <a:gd name="connsiteX6" fmla="*/ 5835381 w 5835381"/>
              <a:gd name="connsiteY6" fmla="*/ 142224 h 853328"/>
              <a:gd name="connsiteX7" fmla="*/ 5835381 w 5835381"/>
              <a:gd name="connsiteY7" fmla="*/ 497775 h 853328"/>
              <a:gd name="connsiteX8" fmla="*/ 5835381 w 5835381"/>
              <a:gd name="connsiteY8" fmla="*/ 497775 h 853328"/>
              <a:gd name="connsiteX9" fmla="*/ 5835381 w 5835381"/>
              <a:gd name="connsiteY9" fmla="*/ 711107 h 853328"/>
              <a:gd name="connsiteX10" fmla="*/ 5835381 w 5835381"/>
              <a:gd name="connsiteY10" fmla="*/ 711104 h 853328"/>
              <a:gd name="connsiteX11" fmla="*/ 5693157 w 5835381"/>
              <a:gd name="connsiteY11" fmla="*/ 853328 h 853328"/>
              <a:gd name="connsiteX12" fmla="*/ 2431409 w 5835381"/>
              <a:gd name="connsiteY12" fmla="*/ 853328 h 853328"/>
              <a:gd name="connsiteX13" fmla="*/ 948249 w 5835381"/>
              <a:gd name="connsiteY13" fmla="*/ 1446673 h 853328"/>
              <a:gd name="connsiteX14" fmla="*/ 972564 w 5835381"/>
              <a:gd name="connsiteY14" fmla="*/ 853328 h 853328"/>
              <a:gd name="connsiteX15" fmla="*/ 142224 w 5835381"/>
              <a:gd name="connsiteY15" fmla="*/ 853328 h 853328"/>
              <a:gd name="connsiteX16" fmla="*/ 0 w 5835381"/>
              <a:gd name="connsiteY16" fmla="*/ 711104 h 853328"/>
              <a:gd name="connsiteX17" fmla="*/ 0 w 5835381"/>
              <a:gd name="connsiteY17" fmla="*/ 711107 h 853328"/>
              <a:gd name="connsiteX18" fmla="*/ 0 w 5835381"/>
              <a:gd name="connsiteY18" fmla="*/ 497775 h 853328"/>
              <a:gd name="connsiteX19" fmla="*/ 0 w 5835381"/>
              <a:gd name="connsiteY19" fmla="*/ 497775 h 853328"/>
              <a:gd name="connsiteX20" fmla="*/ 0 w 5835381"/>
              <a:gd name="connsiteY20" fmla="*/ 142224 h 853328"/>
              <a:gd name="connsiteX0" fmla="*/ 0 w 5835381"/>
              <a:gd name="connsiteY0" fmla="*/ 142224 h 1446673"/>
              <a:gd name="connsiteX1" fmla="*/ 142224 w 5835381"/>
              <a:gd name="connsiteY1" fmla="*/ 0 h 1446673"/>
              <a:gd name="connsiteX2" fmla="*/ 972564 w 5835381"/>
              <a:gd name="connsiteY2" fmla="*/ 0 h 1446673"/>
              <a:gd name="connsiteX3" fmla="*/ 972564 w 5835381"/>
              <a:gd name="connsiteY3" fmla="*/ 0 h 1446673"/>
              <a:gd name="connsiteX4" fmla="*/ 2431409 w 5835381"/>
              <a:gd name="connsiteY4" fmla="*/ 0 h 1446673"/>
              <a:gd name="connsiteX5" fmla="*/ 5693157 w 5835381"/>
              <a:gd name="connsiteY5" fmla="*/ 0 h 1446673"/>
              <a:gd name="connsiteX6" fmla="*/ 5835381 w 5835381"/>
              <a:gd name="connsiteY6" fmla="*/ 142224 h 1446673"/>
              <a:gd name="connsiteX7" fmla="*/ 5835381 w 5835381"/>
              <a:gd name="connsiteY7" fmla="*/ 497775 h 1446673"/>
              <a:gd name="connsiteX8" fmla="*/ 5835381 w 5835381"/>
              <a:gd name="connsiteY8" fmla="*/ 497775 h 1446673"/>
              <a:gd name="connsiteX9" fmla="*/ 5835381 w 5835381"/>
              <a:gd name="connsiteY9" fmla="*/ 711107 h 1446673"/>
              <a:gd name="connsiteX10" fmla="*/ 5835381 w 5835381"/>
              <a:gd name="connsiteY10" fmla="*/ 711104 h 1446673"/>
              <a:gd name="connsiteX11" fmla="*/ 5693157 w 5835381"/>
              <a:gd name="connsiteY11" fmla="*/ 853328 h 1446673"/>
              <a:gd name="connsiteX12" fmla="*/ 2431409 w 5835381"/>
              <a:gd name="connsiteY12" fmla="*/ 853328 h 1446673"/>
              <a:gd name="connsiteX13" fmla="*/ 948249 w 5835381"/>
              <a:gd name="connsiteY13" fmla="*/ 1446673 h 1446673"/>
              <a:gd name="connsiteX14" fmla="*/ 1550534 w 5835381"/>
              <a:gd name="connsiteY14" fmla="*/ 836075 h 1446673"/>
              <a:gd name="connsiteX15" fmla="*/ 142224 w 5835381"/>
              <a:gd name="connsiteY15" fmla="*/ 853328 h 1446673"/>
              <a:gd name="connsiteX16" fmla="*/ 0 w 5835381"/>
              <a:gd name="connsiteY16" fmla="*/ 711104 h 1446673"/>
              <a:gd name="connsiteX17" fmla="*/ 0 w 5835381"/>
              <a:gd name="connsiteY17" fmla="*/ 711107 h 1446673"/>
              <a:gd name="connsiteX18" fmla="*/ 0 w 5835381"/>
              <a:gd name="connsiteY18" fmla="*/ 497775 h 1446673"/>
              <a:gd name="connsiteX19" fmla="*/ 0 w 5835381"/>
              <a:gd name="connsiteY19" fmla="*/ 497775 h 1446673"/>
              <a:gd name="connsiteX20" fmla="*/ 0 w 5835381"/>
              <a:gd name="connsiteY20" fmla="*/ 142224 h 1446673"/>
              <a:gd name="connsiteX0" fmla="*/ 0 w 5835381"/>
              <a:gd name="connsiteY0" fmla="*/ 142224 h 1610575"/>
              <a:gd name="connsiteX1" fmla="*/ 142224 w 5835381"/>
              <a:gd name="connsiteY1" fmla="*/ 0 h 1610575"/>
              <a:gd name="connsiteX2" fmla="*/ 972564 w 5835381"/>
              <a:gd name="connsiteY2" fmla="*/ 0 h 1610575"/>
              <a:gd name="connsiteX3" fmla="*/ 972564 w 5835381"/>
              <a:gd name="connsiteY3" fmla="*/ 0 h 1610575"/>
              <a:gd name="connsiteX4" fmla="*/ 2431409 w 5835381"/>
              <a:gd name="connsiteY4" fmla="*/ 0 h 1610575"/>
              <a:gd name="connsiteX5" fmla="*/ 5693157 w 5835381"/>
              <a:gd name="connsiteY5" fmla="*/ 0 h 1610575"/>
              <a:gd name="connsiteX6" fmla="*/ 5835381 w 5835381"/>
              <a:gd name="connsiteY6" fmla="*/ 142224 h 1610575"/>
              <a:gd name="connsiteX7" fmla="*/ 5835381 w 5835381"/>
              <a:gd name="connsiteY7" fmla="*/ 497775 h 1610575"/>
              <a:gd name="connsiteX8" fmla="*/ 5835381 w 5835381"/>
              <a:gd name="connsiteY8" fmla="*/ 497775 h 1610575"/>
              <a:gd name="connsiteX9" fmla="*/ 5835381 w 5835381"/>
              <a:gd name="connsiteY9" fmla="*/ 711107 h 1610575"/>
              <a:gd name="connsiteX10" fmla="*/ 5835381 w 5835381"/>
              <a:gd name="connsiteY10" fmla="*/ 711104 h 1610575"/>
              <a:gd name="connsiteX11" fmla="*/ 5693157 w 5835381"/>
              <a:gd name="connsiteY11" fmla="*/ 853328 h 1610575"/>
              <a:gd name="connsiteX12" fmla="*/ 2431409 w 5835381"/>
              <a:gd name="connsiteY12" fmla="*/ 853328 h 1610575"/>
              <a:gd name="connsiteX13" fmla="*/ 1051766 w 5835381"/>
              <a:gd name="connsiteY13" fmla="*/ 1610575 h 1610575"/>
              <a:gd name="connsiteX14" fmla="*/ 1550534 w 5835381"/>
              <a:gd name="connsiteY14" fmla="*/ 836075 h 1610575"/>
              <a:gd name="connsiteX15" fmla="*/ 142224 w 5835381"/>
              <a:gd name="connsiteY15" fmla="*/ 853328 h 1610575"/>
              <a:gd name="connsiteX16" fmla="*/ 0 w 5835381"/>
              <a:gd name="connsiteY16" fmla="*/ 711104 h 1610575"/>
              <a:gd name="connsiteX17" fmla="*/ 0 w 5835381"/>
              <a:gd name="connsiteY17" fmla="*/ 711107 h 1610575"/>
              <a:gd name="connsiteX18" fmla="*/ 0 w 5835381"/>
              <a:gd name="connsiteY18" fmla="*/ 497775 h 1610575"/>
              <a:gd name="connsiteX19" fmla="*/ 0 w 5835381"/>
              <a:gd name="connsiteY19" fmla="*/ 497775 h 1610575"/>
              <a:gd name="connsiteX20" fmla="*/ 0 w 5835381"/>
              <a:gd name="connsiteY20" fmla="*/ 142224 h 161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835381" h="1610575">
                <a:moveTo>
                  <a:pt x="0" y="142224"/>
                </a:moveTo>
                <a:cubicBezTo>
                  <a:pt x="0" y="63676"/>
                  <a:pt x="63676" y="0"/>
                  <a:pt x="142224" y="0"/>
                </a:cubicBezTo>
                <a:lnTo>
                  <a:pt x="972564" y="0"/>
                </a:lnTo>
                <a:lnTo>
                  <a:pt x="972564" y="0"/>
                </a:lnTo>
                <a:lnTo>
                  <a:pt x="2431409" y="0"/>
                </a:lnTo>
                <a:lnTo>
                  <a:pt x="5693157" y="0"/>
                </a:lnTo>
                <a:cubicBezTo>
                  <a:pt x="5771705" y="0"/>
                  <a:pt x="5835381" y="63676"/>
                  <a:pt x="5835381" y="142224"/>
                </a:cubicBezTo>
                <a:lnTo>
                  <a:pt x="5835381" y="497775"/>
                </a:lnTo>
                <a:lnTo>
                  <a:pt x="5835381" y="497775"/>
                </a:lnTo>
                <a:lnTo>
                  <a:pt x="5835381" y="711107"/>
                </a:lnTo>
                <a:lnTo>
                  <a:pt x="5835381" y="711104"/>
                </a:lnTo>
                <a:cubicBezTo>
                  <a:pt x="5835381" y="789652"/>
                  <a:pt x="5771705" y="853328"/>
                  <a:pt x="5693157" y="853328"/>
                </a:cubicBezTo>
                <a:lnTo>
                  <a:pt x="2431409" y="853328"/>
                </a:lnTo>
                <a:lnTo>
                  <a:pt x="1051766" y="1610575"/>
                </a:lnTo>
                <a:lnTo>
                  <a:pt x="1550534" y="836075"/>
                </a:lnTo>
                <a:cubicBezTo>
                  <a:pt x="1273754" y="836075"/>
                  <a:pt x="419004" y="853328"/>
                  <a:pt x="142224" y="853328"/>
                </a:cubicBezTo>
                <a:cubicBezTo>
                  <a:pt x="63676" y="853328"/>
                  <a:pt x="0" y="789652"/>
                  <a:pt x="0" y="711104"/>
                </a:cubicBezTo>
                <a:lnTo>
                  <a:pt x="0" y="711107"/>
                </a:lnTo>
                <a:lnTo>
                  <a:pt x="0" y="497775"/>
                </a:lnTo>
                <a:lnTo>
                  <a:pt x="0" y="497775"/>
                </a:lnTo>
                <a:lnTo>
                  <a:pt x="0" y="142224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ДИСТАНЦИОННАЯ ОБУЧАЮЩАЯ СИСТЕМА </a:t>
            </a:r>
            <a:r>
              <a:rPr lang="ru-RU" b="1" dirty="0" smtClean="0">
                <a:solidFill>
                  <a:schemeClr val="tx1"/>
                </a:solidFill>
              </a:rPr>
              <a:t> «</a:t>
            </a:r>
            <a:r>
              <a:rPr lang="ru-RU" b="1" dirty="0">
                <a:solidFill>
                  <a:schemeClr val="tx1"/>
                </a:solidFill>
              </a:rPr>
              <a:t>РЕШУ ЕГЭ»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36944" y="3166284"/>
            <a:ext cx="53130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МОЖНО ИСПОЛЬЗОВАТЬ: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организации тематического </a:t>
            </a:r>
            <a:r>
              <a:rPr lang="ru-RU" dirty="0" smtClean="0"/>
              <a:t>повторения;</a:t>
            </a:r>
            <a:endParaRPr lang="ru-RU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организации текущего контроля </a:t>
            </a:r>
            <a:r>
              <a:rPr lang="ru-RU" dirty="0" smtClean="0"/>
              <a:t>знаний;</a:t>
            </a:r>
            <a:r>
              <a:rPr lang="ru-RU" dirty="0"/>
              <a:t> 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/>
              <a:t>для </a:t>
            </a:r>
            <a:r>
              <a:rPr lang="ru-RU" dirty="0"/>
              <a:t>проведения итоговых контрольных </a:t>
            </a:r>
            <a:r>
              <a:rPr lang="ru-RU" dirty="0" smtClean="0"/>
              <a:t>работ.</a:t>
            </a:r>
            <a:r>
              <a:rPr lang="ru-RU" dirty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3938" y="4654562"/>
            <a:ext cx="54760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окончании работы эта система проверит ответы, покажет правильные решения и выставит оценку </a:t>
            </a:r>
            <a:r>
              <a:rPr lang="ru-RU" dirty="0" smtClean="0"/>
              <a:t>по </a:t>
            </a:r>
            <a:r>
              <a:rPr lang="ru-RU" dirty="0"/>
              <a:t>пятибалльной или 100-балльной </a:t>
            </a:r>
            <a:r>
              <a:rPr lang="ru-RU" dirty="0" smtClean="0"/>
              <a:t>шкале.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748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11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Использование различных средств обучения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к ЕГЭ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22" name="Picture 2" descr="http://www.lanternaeducation.com/wp-content/uploads/2016/02/shutterstock_375227887-e146123161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08" y="3766449"/>
            <a:ext cx="3191970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irectnetwork.mbsdirect.net/hs-fs/hubfs/OERs%20lowering%20costs%20and%20aligning%20with%20your%20objectives-1-955758-edited.jpg?t=1521578490989&amp;width=1200&amp;name=OERs%20lowering%20costs%20and%20aligning%20with%20your%20objectives-1-955758-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786" y="3645951"/>
            <a:ext cx="4507239" cy="23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318949" y="2562044"/>
            <a:ext cx="2754826" cy="656887"/>
          </a:xfrm>
          <a:prstGeom prst="wedgeRoundRectCallout">
            <a:avLst>
              <a:gd name="adj1" fmla="val -48168"/>
              <a:gd name="adj2" fmla="val 194341"/>
              <a:gd name="adj3" fmla="val 16667"/>
            </a:avLst>
          </a:prstGeom>
          <a:solidFill>
            <a:schemeClr val="bg1">
              <a:alpha val="85000"/>
            </a:scheme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ДИСТАНЦИОННОЕ ОБУЧЕНИЕ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03985" y="3080268"/>
            <a:ext cx="56372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ФОРМЫ ПОДГОТОВКИ: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самостоятельное </a:t>
            </a:r>
            <a:r>
              <a:rPr lang="ru-RU" dirty="0"/>
              <a:t>повторение учебного материала и тренинг выполнения заданий с использованием </a:t>
            </a:r>
            <a:r>
              <a:rPr lang="ru-RU" dirty="0" smtClean="0"/>
              <a:t>ИКТ;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онлайн </a:t>
            </a:r>
            <a:r>
              <a:rPr lang="ru-RU" dirty="0"/>
              <a:t>тестирование учащихся на </a:t>
            </a:r>
            <a:r>
              <a:rPr lang="ru-RU" dirty="0" smtClean="0"/>
              <a:t>учительских сайтах;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групповые </a:t>
            </a:r>
            <a:r>
              <a:rPr lang="ru-RU" dirty="0"/>
              <a:t>рассылки и индивидуальные консультации по материалам КИМ в письменной форме через электронную почту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659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Использование различных средств обучения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к ЕГЭ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22" name="Picture 2" descr="http://www.lanternaeducation.com/wp-content/uploads/2016/02/shutterstock_375227887-e146123161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08" y="3766449"/>
            <a:ext cx="3191970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irectnetwork.mbsdirect.net/hs-fs/hubfs/OERs%20lowering%20costs%20and%20aligning%20with%20your%20objectives-1-955758-edited.jpg?t=1521578490989&amp;width=1200&amp;name=OERs%20lowering%20costs%20and%20aligning%20with%20your%20objectives-1-955758-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786" y="3645951"/>
            <a:ext cx="4507239" cy="23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318949" y="2562044"/>
            <a:ext cx="2754826" cy="656887"/>
          </a:xfrm>
          <a:prstGeom prst="wedgeRoundRectCallout">
            <a:avLst>
              <a:gd name="adj1" fmla="val -48168"/>
              <a:gd name="adj2" fmla="val 194341"/>
              <a:gd name="adj3" fmla="val 16667"/>
            </a:avLst>
          </a:prstGeom>
          <a:solidFill>
            <a:schemeClr val="bg1">
              <a:alpha val="85000"/>
            </a:scheme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ИСПОЛЬЗОВАНИЕ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ИКТ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272" y="2955301"/>
            <a:ext cx="51548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ПОЗВОЛЯЕТ: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SzPct val="115000"/>
              <a:buFont typeface="Wingdings" pitchFamily="2" charset="2"/>
              <a:buChar char="Ø"/>
            </a:pPr>
            <a:r>
              <a:rPr lang="ru-RU" dirty="0" smtClean="0"/>
              <a:t>активизировать </a:t>
            </a:r>
            <a:r>
              <a:rPr lang="ru-RU" dirty="0"/>
              <a:t>познавательную деятельность учащихся; </a:t>
            </a:r>
          </a:p>
          <a:p>
            <a:pPr marL="285750" indent="-285750">
              <a:buSzPct val="115000"/>
              <a:buFont typeface="Wingdings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высокую степень индивидуализации обучения; </a:t>
            </a:r>
          </a:p>
          <a:p>
            <a:pPr marL="285750" indent="-285750">
              <a:buSzPct val="115000"/>
              <a:buFont typeface="Wingdings" pitchFamily="2" charset="2"/>
              <a:buChar char="Ø"/>
            </a:pPr>
            <a:r>
              <a:rPr lang="ru-RU" dirty="0" smtClean="0"/>
              <a:t>повысить </a:t>
            </a:r>
            <a:r>
              <a:rPr lang="ru-RU" dirty="0"/>
              <a:t>объем выполняемой работы на уроке; </a:t>
            </a:r>
          </a:p>
          <a:p>
            <a:pPr marL="285750" indent="-285750">
              <a:buSzPct val="115000"/>
              <a:buFont typeface="Wingdings" pitchFamily="2" charset="2"/>
              <a:buChar char="Ø"/>
            </a:pPr>
            <a:r>
              <a:rPr lang="ru-RU" dirty="0" smtClean="0"/>
              <a:t>усовершенствовать контроль знаний; </a:t>
            </a:r>
          </a:p>
          <a:p>
            <a:pPr marL="285750" indent="-285750">
              <a:buSzPct val="115000"/>
              <a:buFont typeface="Wingdings" pitchFamily="2" charset="2"/>
              <a:buChar char="Ø"/>
            </a:pPr>
            <a:r>
              <a:rPr lang="ru-RU" dirty="0" smtClean="0"/>
              <a:t>обеспечить </a:t>
            </a:r>
            <a:r>
              <a:rPr lang="ru-RU" dirty="0"/>
              <a:t>доступ к различным справочным системам, электронным библиотекам, другим информационным ресурсам.</a:t>
            </a:r>
          </a:p>
        </p:txBody>
      </p:sp>
    </p:spTree>
    <p:extLst>
      <p:ext uri="{BB962C8B-B14F-4D97-AF65-F5344CB8AC3E}">
        <p14:creationId xmlns:p14="http://schemas.microsoft.com/office/powerpoint/2010/main" xmlns="" val="172227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Использование различных средств обучения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к ЕГЭ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22" name="Picture 2" descr="http://www.lanternaeducation.com/wp-content/uploads/2016/02/shutterstock_375227887-e146123161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08" y="3766449"/>
            <a:ext cx="3191970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irectnetwork.mbsdirect.net/hs-fs/hubfs/OERs%20lowering%20costs%20and%20aligning%20with%20your%20objectives-1-955758-edited.jpg?t=1521578490989&amp;width=1200&amp;name=OERs%20lowering%20costs%20and%20aligning%20with%20your%20objectives-1-955758-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786" y="3645951"/>
            <a:ext cx="4507239" cy="23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318949" y="2562044"/>
            <a:ext cx="2245089" cy="656887"/>
          </a:xfrm>
          <a:prstGeom prst="wedgeRoundRectCallout">
            <a:avLst>
              <a:gd name="adj1" fmla="val -48168"/>
              <a:gd name="adj2" fmla="val 194341"/>
              <a:gd name="adj3" fmla="val 16667"/>
            </a:avLst>
          </a:prstGeom>
          <a:solidFill>
            <a:schemeClr val="bg1">
              <a:alpha val="85000"/>
            </a:scheme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УЧЕБНИК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63098" y="2967280"/>
            <a:ext cx="53669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РАЗЛИЧНЫЕ ТИПЫ ЗАДАНИЙ:</a:t>
            </a:r>
          </a:p>
          <a:p>
            <a:pPr algn="ctr"/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задание-анализ </a:t>
            </a:r>
            <a:r>
              <a:rPr lang="ru-RU" dirty="0"/>
              <a:t>схем и таблиц</a:t>
            </a:r>
            <a:r>
              <a:rPr lang="ru-RU" dirty="0" smtClean="0"/>
              <a:t>,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задание </a:t>
            </a:r>
            <a:r>
              <a:rPr lang="ru-RU" dirty="0"/>
              <a:t>на выбор обобщающего понятия,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задание </a:t>
            </a:r>
            <a:r>
              <a:rPr lang="ru-RU" dirty="0"/>
              <a:t>на соотнесение видовых понятий с родовыми,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/>
              <a:t>выбор </a:t>
            </a:r>
            <a:r>
              <a:rPr lang="ru-RU" dirty="0"/>
              <a:t>позиций из списка и классификации путем установления соответствия и других уже названных типов проверяемых на экзамене </a:t>
            </a:r>
            <a:r>
              <a:rPr lang="ru-RU" dirty="0" smtClean="0"/>
              <a:t>заданий.</a:t>
            </a:r>
            <a:endParaRPr lang="ru-RU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5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57224" y="482366"/>
            <a:ext cx="10544175" cy="18954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Использование различных средств обучения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при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к ЕГЭ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22" name="Picture 2" descr="http://www.lanternaeducation.com/wp-content/uploads/2016/02/shutterstock_375227887-e1461231616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0708" y="3766449"/>
            <a:ext cx="3191970" cy="181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s://directnetwork.mbsdirect.net/hs-fs/hubfs/OERs%20lowering%20costs%20and%20aligning%20with%20your%20objectives-1-955758-edited.jpg?t=1521578490989&amp;width=1200&amp;name=OERs%20lowering%20costs%20and%20aligning%20with%20your%20objectives-1-955758-edit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786" y="3645951"/>
            <a:ext cx="4507239" cy="235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318949" y="2562044"/>
            <a:ext cx="2754826" cy="656887"/>
          </a:xfrm>
          <a:prstGeom prst="wedgeRoundRectCallout">
            <a:avLst>
              <a:gd name="adj1" fmla="val -48168"/>
              <a:gd name="adj2" fmla="val 194341"/>
              <a:gd name="adj3" fmla="val 16667"/>
            </a:avLst>
          </a:prstGeom>
          <a:solidFill>
            <a:schemeClr val="bg1">
              <a:alpha val="85000"/>
            </a:schemeClr>
          </a:solidFill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МОНИТОРИНГ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70380" y="3227744"/>
            <a:ext cx="4676933" cy="2074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dirty="0"/>
              <a:t>Хороший результат отслеживания показателей обучения каждого </a:t>
            </a:r>
            <a:r>
              <a:rPr lang="ru-RU" dirty="0" smtClean="0"/>
              <a:t>выпускника дают </a:t>
            </a:r>
          </a:p>
          <a:p>
            <a:pPr algn="ctr">
              <a:lnSpc>
                <a:spcPts val="2600"/>
              </a:lnSpc>
            </a:pPr>
            <a:r>
              <a:rPr lang="ru-RU" sz="1600" b="1" dirty="0" smtClean="0"/>
              <a:t>ДИАГНОСТИЧЕСКИЕ КАРТЫ УЧЕБНЫХ ДОСТИЖЕНИЙ КАЖДОГО УЧЕНИКА </a:t>
            </a:r>
          </a:p>
          <a:p>
            <a:pPr algn="ctr">
              <a:lnSpc>
                <a:spcPts val="2600"/>
              </a:lnSpc>
            </a:pPr>
            <a:r>
              <a:rPr lang="ru-RU" dirty="0" smtClean="0"/>
              <a:t>по </a:t>
            </a:r>
            <a:r>
              <a:rPr lang="ru-RU" dirty="0"/>
              <a:t>результатам контрольных диагностических работ.</a:t>
            </a:r>
          </a:p>
        </p:txBody>
      </p:sp>
    </p:spTree>
    <p:extLst>
      <p:ext uri="{BB962C8B-B14F-4D97-AF65-F5344CB8AC3E}">
        <p14:creationId xmlns:p14="http://schemas.microsoft.com/office/powerpoint/2010/main" xmlns="" val="1140906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anya\Desktop\ЕГЭ\kak-sdat-ege-2017-po-fizi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6138" y="234474"/>
            <a:ext cx="9242259" cy="643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39465" y="517585"/>
            <a:ext cx="5834309" cy="24032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8786" y="595848"/>
            <a:ext cx="585078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Перед учителем-предметником стоит сложная задача: </a:t>
            </a:r>
            <a:r>
              <a:rPr lang="ru-RU" sz="2000" dirty="0" smtClean="0"/>
              <a:t>- дать </a:t>
            </a:r>
            <a:r>
              <a:rPr lang="ru-RU" sz="2000" dirty="0"/>
              <a:t>знания, которые помогут  им подготовиться к выбранной профессиональной деятельности и продолжать образование в течение всей жизни; </a:t>
            </a:r>
            <a:endParaRPr lang="ru-RU" sz="2000" dirty="0" smtClean="0"/>
          </a:p>
          <a:p>
            <a:r>
              <a:rPr lang="ru-RU" sz="2000" dirty="0" smtClean="0"/>
              <a:t>- подготовить </a:t>
            </a:r>
            <a:r>
              <a:rPr lang="ru-RU" sz="2000" dirty="0"/>
              <a:t>учащихся к ЕГЭ, главной целью введения которого является получение объективной оценки качества подготовки выпускников.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2937219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anya\Desktop\Мнемотехника\teacher_8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794" y="1908587"/>
            <a:ext cx="4272317" cy="34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82925" y="1908587"/>
            <a:ext cx="5607519" cy="431698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2000" dirty="0" smtClean="0"/>
              <a:t>повышение квалификации;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активный обмен опытом;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создание собственной рабочей коллекции </a:t>
            </a:r>
            <a:r>
              <a:rPr lang="ru-RU" sz="2000" dirty="0"/>
              <a:t>полезных ссылок на основные </a:t>
            </a:r>
            <a:r>
              <a:rPr lang="ru-RU" sz="2000" dirty="0" smtClean="0"/>
              <a:t>Интернет;</a:t>
            </a:r>
          </a:p>
          <a:p>
            <a:pPr marL="457200" indent="-457200">
              <a:buAutoNum type="arabicParenR"/>
            </a:pPr>
            <a:r>
              <a:rPr lang="ru-RU" sz="2000" dirty="0"/>
              <a:t>з</a:t>
            </a:r>
            <a:r>
              <a:rPr lang="ru-RU" sz="2000" dirty="0" smtClean="0"/>
              <a:t>накомство с я </a:t>
            </a:r>
            <a:r>
              <a:rPr lang="ru-RU" sz="2000" dirty="0"/>
              <a:t>методическими пособиями, рекомендованными ФИПИ для подготовки к экзамену; </a:t>
            </a:r>
            <a:endParaRPr lang="ru-RU" sz="2000" dirty="0" smtClean="0"/>
          </a:p>
          <a:p>
            <a:pPr marL="457200" indent="-457200">
              <a:buAutoNum type="arabicParenR"/>
            </a:pPr>
            <a:r>
              <a:rPr lang="ru-RU" sz="2000" dirty="0" smtClean="0"/>
              <a:t>систематизация материала по </a:t>
            </a:r>
            <a:r>
              <a:rPr lang="ru-RU" sz="2000" dirty="0"/>
              <a:t>разделам экзаменационной </a:t>
            </a:r>
            <a:r>
              <a:rPr lang="ru-RU" sz="2000" dirty="0" smtClean="0"/>
              <a:t>работы, подготовка алгоритмов объяснения </a:t>
            </a:r>
            <a:r>
              <a:rPr lang="ru-RU" sz="2000" dirty="0"/>
              <a:t>ученикам основных методов выполнения </a:t>
            </a:r>
            <a:r>
              <a:rPr lang="ru-RU" sz="2000" dirty="0" smtClean="0"/>
              <a:t>заданий;</a:t>
            </a:r>
          </a:p>
          <a:p>
            <a:pPr marL="457200" indent="-457200">
              <a:buAutoNum type="arabicParenR"/>
            </a:pPr>
            <a:r>
              <a:rPr lang="ru-RU" sz="2000" dirty="0" smtClean="0"/>
              <a:t>продумать </a:t>
            </a:r>
            <a:r>
              <a:rPr lang="ru-RU" sz="2000" dirty="0"/>
              <a:t>систему </a:t>
            </a:r>
            <a:r>
              <a:rPr lang="ru-RU" sz="2000" dirty="0" smtClean="0"/>
              <a:t>работы: повторение, обобщение </a:t>
            </a:r>
            <a:r>
              <a:rPr lang="ru-RU" sz="2000" dirty="0"/>
              <a:t>и </a:t>
            </a:r>
            <a:r>
              <a:rPr lang="ru-RU" sz="2000" dirty="0" smtClean="0"/>
              <a:t>систематизация </a:t>
            </a:r>
            <a:r>
              <a:rPr lang="ru-RU" sz="2000" dirty="0"/>
              <a:t>тематического материала, </a:t>
            </a:r>
            <a:r>
              <a:rPr lang="ru-RU" sz="2000" dirty="0" smtClean="0"/>
              <a:t>подготовка </a:t>
            </a:r>
            <a:r>
              <a:rPr lang="ru-RU" sz="2000" dirty="0"/>
              <a:t>дома.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31958" y="2583182"/>
            <a:ext cx="2530153" cy="1849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СОДЕРЖАТЕЛЬНАЯ,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МЕТОДИЧЕСКАЯ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ОРГАНИЗАЦИОННАЯ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готовность учителя к </a:t>
            </a:r>
            <a:r>
              <a:rPr lang="ru-RU" sz="2000" b="1" dirty="0">
                <a:solidFill>
                  <a:schemeClr val="tx1"/>
                </a:solidFill>
              </a:rPr>
              <a:t>ЕГЭ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7224" y="749784"/>
            <a:ext cx="10401840" cy="10531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учащихся к ЕГЭ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338422" y="4126659"/>
            <a:ext cx="2139351" cy="405442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46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Типы заданий КИМ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2447148" y="2490526"/>
            <a:ext cx="491572" cy="602579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19757" y="3466928"/>
            <a:ext cx="2983750" cy="171753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выбор </a:t>
            </a:r>
            <a:r>
              <a:rPr lang="ru-RU" sz="2000" dirty="0">
                <a:solidFill>
                  <a:schemeClr val="tx1"/>
                </a:solidFill>
              </a:rPr>
              <a:t>правильного ответа из четырех </a:t>
            </a:r>
            <a:r>
              <a:rPr lang="ru-RU" sz="2000" dirty="0" smtClean="0">
                <a:solidFill>
                  <a:schemeClr val="tx1"/>
                </a:solidFill>
              </a:rPr>
              <a:t>предложенных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27989" y="2477486"/>
            <a:ext cx="491572" cy="602579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9301516" y="2477485"/>
            <a:ext cx="491572" cy="602579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608199" y="3144856"/>
            <a:ext cx="2169471" cy="587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ЗАДАНИЯ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ТИПА </a:t>
            </a:r>
            <a:r>
              <a:rPr lang="ru-RU" sz="1600" b="1" dirty="0" smtClean="0">
                <a:solidFill>
                  <a:srgbClr val="C00000"/>
                </a:solidFill>
              </a:rPr>
              <a:t>А</a:t>
            </a:r>
            <a:r>
              <a:rPr lang="ru-RU" sz="1600" b="1" dirty="0" smtClean="0"/>
              <a:t>   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528864" y="3472205"/>
            <a:ext cx="3111270" cy="1712259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краткий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свободный ответ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(запись слова, словосочетания, числа)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92582" y="3144395"/>
            <a:ext cx="2169471" cy="587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ЗАДАНИЯ </a:t>
            </a:r>
          </a:p>
          <a:p>
            <a:pPr algn="ctr"/>
            <a:r>
              <a:rPr lang="ru-RU" sz="1600" b="1" dirty="0"/>
              <a:t>ТИПА </a:t>
            </a:r>
            <a:r>
              <a:rPr lang="ru-RU" sz="1600" b="1" dirty="0" smtClean="0">
                <a:solidFill>
                  <a:srgbClr val="C00000"/>
                </a:solidFill>
              </a:rPr>
              <a:t>В</a:t>
            </a:r>
            <a:r>
              <a:rPr lang="ru-RU" sz="1600" b="1" dirty="0" smtClean="0"/>
              <a:t>   </a:t>
            </a:r>
            <a:endParaRPr lang="ru-RU" sz="1600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957905" y="3466927"/>
            <a:ext cx="3420337" cy="1717537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развернутый свободный ответ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(словесное </a:t>
            </a:r>
            <a:r>
              <a:rPr lang="ru-RU" dirty="0">
                <a:solidFill>
                  <a:schemeClr val="tx1"/>
                </a:solidFill>
              </a:rPr>
              <a:t>обоснование, математический вывод, эссе, доказательства, изложение собственной </a:t>
            </a:r>
            <a:r>
              <a:rPr lang="ru-RU" dirty="0" smtClean="0">
                <a:solidFill>
                  <a:schemeClr val="tx1"/>
                </a:solidFill>
              </a:rPr>
              <a:t>позиции)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462567" y="3143503"/>
            <a:ext cx="2169471" cy="5873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ЗАДАНИЯ </a:t>
            </a:r>
          </a:p>
          <a:p>
            <a:pPr algn="ctr"/>
            <a:r>
              <a:rPr lang="ru-RU" sz="1600" b="1" dirty="0"/>
              <a:t>ТИПА </a:t>
            </a:r>
            <a:r>
              <a:rPr lang="ru-RU" sz="1600" b="1" dirty="0" smtClean="0">
                <a:solidFill>
                  <a:srgbClr val="C00000"/>
                </a:solidFill>
              </a:rPr>
              <a:t>С</a:t>
            </a:r>
            <a:r>
              <a:rPr lang="ru-RU" sz="1600" b="1" dirty="0" smtClean="0"/>
              <a:t>  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xmlns="" val="1663062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9" grpId="0" animBg="1"/>
      <p:bldP spid="17" grpId="0" animBg="1"/>
      <p:bldP spid="18" grpId="0" animBg="1"/>
      <p:bldP spid="26" grpId="0" animBg="1"/>
      <p:bldP spid="27" grpId="0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anya\Desktop\Мнемотехника\teacher_8-1-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794" y="1908587"/>
            <a:ext cx="4272317" cy="342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82925" y="2009954"/>
            <a:ext cx="5607519" cy="412342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ru-RU" sz="1900" dirty="0"/>
              <a:t>выявить общие и индивидуальные затруднений обучающихся;</a:t>
            </a:r>
          </a:p>
          <a:p>
            <a:pPr marL="457200" indent="-457200">
              <a:buAutoNum type="arabicParenR"/>
            </a:pPr>
            <a:r>
              <a:rPr lang="ru-RU" sz="1900" dirty="0" smtClean="0"/>
              <a:t>использовать </a:t>
            </a:r>
            <a:r>
              <a:rPr lang="ru-RU" sz="1900" dirty="0"/>
              <a:t>образовательные технологии в процессе подготовки к ЕГЭ;</a:t>
            </a:r>
          </a:p>
          <a:p>
            <a:pPr marL="457200" indent="-457200">
              <a:buAutoNum type="arabicParenR"/>
            </a:pPr>
            <a:r>
              <a:rPr lang="ru-RU" sz="1900" dirty="0" smtClean="0"/>
              <a:t>совершенствовать </a:t>
            </a:r>
            <a:r>
              <a:rPr lang="ru-RU" sz="1900" dirty="0"/>
              <a:t>формы и методы обучения;</a:t>
            </a:r>
          </a:p>
          <a:p>
            <a:pPr marL="457200" indent="-457200">
              <a:buAutoNum type="arabicParenR"/>
            </a:pPr>
            <a:r>
              <a:rPr lang="ru-RU" sz="1900" dirty="0" smtClean="0"/>
              <a:t>работу </a:t>
            </a:r>
            <a:r>
              <a:rPr lang="ru-RU" sz="1900" dirty="0"/>
              <a:t>на уроке направить на формирование общеучебных навыков и ключевых компетенций; </a:t>
            </a:r>
          </a:p>
          <a:p>
            <a:pPr marL="457200" indent="-457200">
              <a:buAutoNum type="arabicParenR"/>
            </a:pPr>
            <a:r>
              <a:rPr lang="ru-RU" sz="1900" dirty="0" smtClean="0"/>
              <a:t>работать </a:t>
            </a:r>
            <a:r>
              <a:rPr lang="ru-RU" sz="1900" dirty="0"/>
              <a:t>над формированием целевых групп, определение «групп риска»;</a:t>
            </a:r>
          </a:p>
          <a:p>
            <a:pPr marL="457200" indent="-457200">
              <a:buAutoNum type="arabicParenR"/>
            </a:pPr>
            <a:r>
              <a:rPr lang="ru-RU" sz="1900" dirty="0" smtClean="0"/>
              <a:t>разработать  </a:t>
            </a:r>
            <a:r>
              <a:rPr lang="ru-RU" sz="1900" dirty="0"/>
              <a:t>индивидуальные образовательные траектории обучающихся;</a:t>
            </a:r>
          </a:p>
          <a:p>
            <a:pPr marL="457200" indent="-457200">
              <a:buAutoNum type="arabicParenR"/>
            </a:pPr>
            <a:r>
              <a:rPr lang="ru-RU" sz="1900" dirty="0" smtClean="0"/>
              <a:t>проводить </a:t>
            </a:r>
            <a:r>
              <a:rPr lang="ru-RU" sz="1900" dirty="0"/>
              <a:t>консультации по предмету </a:t>
            </a:r>
            <a:r>
              <a:rPr lang="ru-RU" sz="1900" dirty="0" smtClean="0"/>
              <a:t>для учащихся </a:t>
            </a:r>
            <a:r>
              <a:rPr lang="ru-RU" sz="1900" dirty="0"/>
              <a:t>и </a:t>
            </a:r>
            <a:r>
              <a:rPr lang="ru-RU" sz="1900" dirty="0" smtClean="0"/>
              <a:t>родителей</a:t>
            </a:r>
            <a:r>
              <a:rPr lang="ru-RU" sz="19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47620" y="2770591"/>
            <a:ext cx="2530153" cy="850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</a:rPr>
              <a:t>ОРГАНИЗАЦИЯ ДЕЯТЕЛЬНОСТИ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57224" y="749784"/>
            <a:ext cx="10401840" cy="10531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Рекомендации педагогам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по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подготовке учащихся к ЕГЭ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338422" y="4126659"/>
            <a:ext cx="2139351" cy="405442"/>
          </a:xfrm>
          <a:prstGeom prst="righ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730456" y="3319786"/>
            <a:ext cx="2410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учителя </a:t>
            </a:r>
          </a:p>
          <a:p>
            <a:pPr algn="ctr"/>
            <a:r>
              <a:rPr lang="ru-RU" b="1" dirty="0"/>
              <a:t>по подготовке </a:t>
            </a:r>
            <a:r>
              <a:rPr lang="ru-RU" b="1" dirty="0" smtClean="0"/>
              <a:t>учащихся к </a:t>
            </a:r>
            <a:r>
              <a:rPr lang="ru-RU" b="1" dirty="0"/>
              <a:t>ЕГЭ</a:t>
            </a:r>
          </a:p>
        </p:txBody>
      </p:sp>
    </p:spTree>
    <p:extLst>
      <p:ext uri="{BB962C8B-B14F-4D97-AF65-F5344CB8AC3E}">
        <p14:creationId xmlns:p14="http://schemas.microsoft.com/office/powerpoint/2010/main" xmlns="" val="397769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6138" y="28660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76803" y="4047286"/>
            <a:ext cx="6127757" cy="1200329"/>
          </a:xfrm>
          <a:prstGeom prst="rect">
            <a:avLst/>
          </a:prstGeom>
          <a:noFill/>
          <a:ln w="3810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ПОДГОТОВЛЕННОСТЬ УЧАЩИХСЯ К СДАЧЕ ЕГЭ </a:t>
            </a:r>
            <a:r>
              <a:rPr lang="ru-RU" dirty="0" smtClean="0"/>
              <a:t>понимается </a:t>
            </a:r>
            <a:r>
              <a:rPr lang="ru-RU" dirty="0"/>
              <a:t>как комплекс приобретенных знаний, навыков, умений, качеств, позволяющих успешно выполнять определенную деятельность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6802" y="2389307"/>
            <a:ext cx="3361184" cy="40011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/>
            </a:lvl1pPr>
          </a:lstStyle>
          <a:p>
            <a:pPr marL="342900" indent="-342900"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dirty="0"/>
              <a:t>б</a:t>
            </a:r>
            <a:r>
              <a:rPr lang="ru-RU" dirty="0" smtClean="0"/>
              <a:t>азовый 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64525" y="2521919"/>
            <a:ext cx="3686830" cy="830997"/>
          </a:xfrm>
          <a:prstGeom prst="rect">
            <a:avLst/>
          </a:prstGeom>
          <a:noFill/>
          <a:ln w="19050">
            <a:solidFill>
              <a:srgbClr val="C0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ЗАДАНИЯ ЕГЭ РАССЧИТАНЫ НА РАЗНЫЙ УРОВЕНЬ ПОДГОТОВКИ УЧАЩИХСЯ</a:t>
            </a:r>
            <a:endParaRPr lang="ru-RU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73718" y="3012098"/>
            <a:ext cx="3379159" cy="400110"/>
          </a:xfrm>
          <a:prstGeom prst="rect">
            <a:avLst/>
          </a:prstGeom>
          <a:noFill/>
          <a:ln w="19050">
            <a:solidFill>
              <a:srgbClr val="00206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marL="342900" indent="-342900" algn="ctr">
              <a:buClr>
                <a:srgbClr val="C00000"/>
              </a:buClr>
              <a:buSzPct val="150000"/>
              <a:buFont typeface="Wingdings" pitchFamily="2" charset="2"/>
              <a:buChar char="ü"/>
            </a:pPr>
            <a:r>
              <a:rPr lang="ru-RU" sz="2000" dirty="0"/>
              <a:t>п</a:t>
            </a:r>
            <a:r>
              <a:rPr lang="ru-RU" sz="2000" dirty="0" smtClean="0"/>
              <a:t>овышенный уровень</a:t>
            </a:r>
          </a:p>
        </p:txBody>
      </p:sp>
      <p:pic>
        <p:nvPicPr>
          <p:cNvPr id="16386" name="Picture 2" descr="C:\Users\Tanya\Desktop\ЕДИНСТВО\0_106147_fbca21e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782286" y="893281"/>
            <a:ext cx="5429032" cy="104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трелка вправо 10"/>
          <p:cNvSpPr/>
          <p:nvPr/>
        </p:nvSpPr>
        <p:spPr>
          <a:xfrm>
            <a:off x="4840803" y="2698032"/>
            <a:ext cx="482854" cy="380444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098" name="Picture 2" descr="C:\Users\Tanya\Desktop\ЕГЭ\kids-2798918_960_72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837011" y="2352163"/>
            <a:ext cx="3039262" cy="339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35705" y="2572376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Е</a:t>
            </a:r>
            <a:endParaRPr lang="ru-RU" sz="2400" b="1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49012" y="303404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Г</a:t>
            </a:r>
            <a:endParaRPr lang="ru-RU" sz="2400" b="1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49011" y="357285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Э</a:t>
            </a:r>
            <a:endParaRPr lang="ru-RU" sz="2400" b="1" dirty="0">
              <a:solidFill>
                <a:srgbClr val="0070C0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8" name="Picture 2" descr="C:\Users\Tanya\Desktop\ЕГЭ\e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71261" y="4114800"/>
            <a:ext cx="317234" cy="31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849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Tanya\Desktop\ВЕБИНАР ИНТЕРАКТИВ\shutterstock_346701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528" y="2650119"/>
            <a:ext cx="1181821" cy="664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Определение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готовности учащихся к ЕГЭ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48776" y="2685711"/>
            <a:ext cx="3854211" cy="59359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1"/>
                </a:solidFill>
              </a:rPr>
              <a:t>Информационная готовность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76082" y="2590737"/>
            <a:ext cx="5995358" cy="7150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информированность о правилах поведения </a:t>
            </a:r>
            <a:r>
              <a:rPr lang="ru-RU" dirty="0" smtClean="0"/>
              <a:t>на экзамене</a:t>
            </a:r>
            <a:r>
              <a:rPr lang="ru-RU" dirty="0"/>
              <a:t>;</a:t>
            </a:r>
            <a:endParaRPr lang="ru-RU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информированность о правилах заполнения </a:t>
            </a:r>
            <a:r>
              <a:rPr lang="ru-RU" dirty="0" smtClean="0"/>
              <a:t>бланков.</a:t>
            </a:r>
            <a:endParaRPr lang="ru-RU" dirty="0"/>
          </a:p>
        </p:txBody>
      </p:sp>
      <p:pic>
        <p:nvPicPr>
          <p:cNvPr id="6" name="Picture 2" descr="C:\Users\Tanya\Desktop\ЕГЭ\e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7171" y="1053671"/>
            <a:ext cx="1015986" cy="101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иугольник 12"/>
          <p:cNvSpPr/>
          <p:nvPr/>
        </p:nvSpPr>
        <p:spPr>
          <a:xfrm>
            <a:off x="628106" y="3785930"/>
            <a:ext cx="3854211" cy="59359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</a:rPr>
              <a:t>Предметная готовность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886633" y="3690956"/>
            <a:ext cx="5664136" cy="715089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готовность по определенному предмету;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умение решать тестовые задания;</a:t>
            </a:r>
          </a:p>
        </p:txBody>
      </p:sp>
      <p:pic>
        <p:nvPicPr>
          <p:cNvPr id="16" name="Picture 2" descr="C:\Users\Tanya\Desktop\ИССЛЕД.МЕТОД\5f23c9ee6b28c4d87d8a651c6fcb4f3379807e3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9253" y="3687722"/>
            <a:ext cx="1155938" cy="7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628106" y="4862000"/>
            <a:ext cx="3854211" cy="59359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>
                <a:solidFill>
                  <a:schemeClr val="tx1"/>
                </a:solidFill>
              </a:rPr>
              <a:t>Психологическая готовность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55313" y="4646259"/>
            <a:ext cx="6095456" cy="132802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внутренняя настроенность на определенное </a:t>
            </a:r>
            <a:r>
              <a:rPr lang="ru-RU" dirty="0" smtClean="0"/>
              <a:t>поведение;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ориентированность на целесообразные </a:t>
            </a:r>
            <a:r>
              <a:rPr lang="ru-RU" dirty="0" smtClean="0"/>
              <a:t>действия;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/>
              <a:t>актуализация </a:t>
            </a:r>
            <a:r>
              <a:rPr lang="ru-RU" dirty="0"/>
              <a:t>и приспособление возможностей личности для </a:t>
            </a:r>
            <a:r>
              <a:rPr lang="ru-RU" dirty="0" smtClean="0"/>
              <a:t>успешной сдачи </a:t>
            </a:r>
            <a:r>
              <a:rPr lang="ru-RU" dirty="0"/>
              <a:t>экзамена.</a:t>
            </a:r>
          </a:p>
        </p:txBody>
      </p:sp>
      <p:pic>
        <p:nvPicPr>
          <p:cNvPr id="3" name="Picture 2" descr="http://desclub-training.ru/wp-content/uploads/2017/01/1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032" y="4761830"/>
            <a:ext cx="978899" cy="9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0566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92425" y="2252728"/>
            <a:ext cx="2363250" cy="276839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3053750" y="1699149"/>
            <a:ext cx="1854679" cy="2153447"/>
            <a:chOff x="3053750" y="2354757"/>
            <a:chExt cx="1854679" cy="2153447"/>
          </a:xfrm>
        </p:grpSpPr>
        <p:sp>
          <p:nvSpPr>
            <p:cNvPr id="3" name="Скругленная прямоугольная выноска 2"/>
            <p:cNvSpPr/>
            <p:nvPr/>
          </p:nvSpPr>
          <p:spPr>
            <a:xfrm>
              <a:off x="3053750" y="2354757"/>
              <a:ext cx="1854679" cy="2153447"/>
            </a:xfrm>
            <a:custGeom>
              <a:avLst/>
              <a:gdLst>
                <a:gd name="connsiteX0" fmla="*/ 0 w 1854679"/>
                <a:gd name="connsiteY0" fmla="*/ 187341 h 1124024"/>
                <a:gd name="connsiteX1" fmla="*/ 187341 w 1854679"/>
                <a:gd name="connsiteY1" fmla="*/ 0 h 1124024"/>
                <a:gd name="connsiteX2" fmla="*/ 309113 w 1854679"/>
                <a:gd name="connsiteY2" fmla="*/ 0 h 1124024"/>
                <a:gd name="connsiteX3" fmla="*/ 309113 w 1854679"/>
                <a:gd name="connsiteY3" fmla="*/ 0 h 1124024"/>
                <a:gd name="connsiteX4" fmla="*/ 772783 w 1854679"/>
                <a:gd name="connsiteY4" fmla="*/ 0 h 1124024"/>
                <a:gd name="connsiteX5" fmla="*/ 1667338 w 1854679"/>
                <a:gd name="connsiteY5" fmla="*/ 0 h 1124024"/>
                <a:gd name="connsiteX6" fmla="*/ 1854679 w 1854679"/>
                <a:gd name="connsiteY6" fmla="*/ 187341 h 1124024"/>
                <a:gd name="connsiteX7" fmla="*/ 1854679 w 1854679"/>
                <a:gd name="connsiteY7" fmla="*/ 655681 h 1124024"/>
                <a:gd name="connsiteX8" fmla="*/ 1854679 w 1854679"/>
                <a:gd name="connsiteY8" fmla="*/ 655681 h 1124024"/>
                <a:gd name="connsiteX9" fmla="*/ 1854679 w 1854679"/>
                <a:gd name="connsiteY9" fmla="*/ 936687 h 1124024"/>
                <a:gd name="connsiteX10" fmla="*/ 1854679 w 1854679"/>
                <a:gd name="connsiteY10" fmla="*/ 936683 h 1124024"/>
                <a:gd name="connsiteX11" fmla="*/ 1667338 w 1854679"/>
                <a:gd name="connsiteY11" fmla="*/ 1124024 h 1124024"/>
                <a:gd name="connsiteX12" fmla="*/ 772783 w 1854679"/>
                <a:gd name="connsiteY12" fmla="*/ 1124024 h 1124024"/>
                <a:gd name="connsiteX13" fmla="*/ 307265 w 1854679"/>
                <a:gd name="connsiteY13" fmla="*/ 1782511 h 1124024"/>
                <a:gd name="connsiteX14" fmla="*/ 309113 w 1854679"/>
                <a:gd name="connsiteY14" fmla="*/ 1124024 h 1124024"/>
                <a:gd name="connsiteX15" fmla="*/ 187341 w 1854679"/>
                <a:gd name="connsiteY15" fmla="*/ 1124024 h 1124024"/>
                <a:gd name="connsiteX16" fmla="*/ 0 w 1854679"/>
                <a:gd name="connsiteY16" fmla="*/ 936683 h 1124024"/>
                <a:gd name="connsiteX17" fmla="*/ 0 w 1854679"/>
                <a:gd name="connsiteY17" fmla="*/ 936687 h 1124024"/>
                <a:gd name="connsiteX18" fmla="*/ 0 w 1854679"/>
                <a:gd name="connsiteY18" fmla="*/ 655681 h 1124024"/>
                <a:gd name="connsiteX19" fmla="*/ 0 w 1854679"/>
                <a:gd name="connsiteY19" fmla="*/ 655681 h 1124024"/>
                <a:gd name="connsiteX20" fmla="*/ 0 w 1854679"/>
                <a:gd name="connsiteY20" fmla="*/ 187341 h 1124024"/>
                <a:gd name="connsiteX0" fmla="*/ 0 w 1854679"/>
                <a:gd name="connsiteY0" fmla="*/ 187341 h 1782511"/>
                <a:gd name="connsiteX1" fmla="*/ 187341 w 1854679"/>
                <a:gd name="connsiteY1" fmla="*/ 0 h 1782511"/>
                <a:gd name="connsiteX2" fmla="*/ 309113 w 1854679"/>
                <a:gd name="connsiteY2" fmla="*/ 0 h 1782511"/>
                <a:gd name="connsiteX3" fmla="*/ 309113 w 1854679"/>
                <a:gd name="connsiteY3" fmla="*/ 0 h 1782511"/>
                <a:gd name="connsiteX4" fmla="*/ 772783 w 1854679"/>
                <a:gd name="connsiteY4" fmla="*/ 0 h 1782511"/>
                <a:gd name="connsiteX5" fmla="*/ 1667338 w 1854679"/>
                <a:gd name="connsiteY5" fmla="*/ 0 h 1782511"/>
                <a:gd name="connsiteX6" fmla="*/ 1854679 w 1854679"/>
                <a:gd name="connsiteY6" fmla="*/ 187341 h 1782511"/>
                <a:gd name="connsiteX7" fmla="*/ 1854679 w 1854679"/>
                <a:gd name="connsiteY7" fmla="*/ 655681 h 1782511"/>
                <a:gd name="connsiteX8" fmla="*/ 1854679 w 1854679"/>
                <a:gd name="connsiteY8" fmla="*/ 655681 h 1782511"/>
                <a:gd name="connsiteX9" fmla="*/ 1854679 w 1854679"/>
                <a:gd name="connsiteY9" fmla="*/ 936687 h 1782511"/>
                <a:gd name="connsiteX10" fmla="*/ 1854679 w 1854679"/>
                <a:gd name="connsiteY10" fmla="*/ 936683 h 1782511"/>
                <a:gd name="connsiteX11" fmla="*/ 1667338 w 1854679"/>
                <a:gd name="connsiteY11" fmla="*/ 1124024 h 1782511"/>
                <a:gd name="connsiteX12" fmla="*/ 1428391 w 1854679"/>
                <a:gd name="connsiteY12" fmla="*/ 1124024 h 1782511"/>
                <a:gd name="connsiteX13" fmla="*/ 307265 w 1854679"/>
                <a:gd name="connsiteY13" fmla="*/ 1782511 h 1782511"/>
                <a:gd name="connsiteX14" fmla="*/ 309113 w 1854679"/>
                <a:gd name="connsiteY14" fmla="*/ 1124024 h 1782511"/>
                <a:gd name="connsiteX15" fmla="*/ 187341 w 1854679"/>
                <a:gd name="connsiteY15" fmla="*/ 1124024 h 1782511"/>
                <a:gd name="connsiteX16" fmla="*/ 0 w 1854679"/>
                <a:gd name="connsiteY16" fmla="*/ 936683 h 1782511"/>
                <a:gd name="connsiteX17" fmla="*/ 0 w 1854679"/>
                <a:gd name="connsiteY17" fmla="*/ 936687 h 1782511"/>
                <a:gd name="connsiteX18" fmla="*/ 0 w 1854679"/>
                <a:gd name="connsiteY18" fmla="*/ 655681 h 1782511"/>
                <a:gd name="connsiteX19" fmla="*/ 0 w 1854679"/>
                <a:gd name="connsiteY19" fmla="*/ 655681 h 1782511"/>
                <a:gd name="connsiteX20" fmla="*/ 0 w 1854679"/>
                <a:gd name="connsiteY20" fmla="*/ 187341 h 1782511"/>
                <a:gd name="connsiteX0" fmla="*/ 0 w 1854679"/>
                <a:gd name="connsiteY0" fmla="*/ 187341 h 1782511"/>
                <a:gd name="connsiteX1" fmla="*/ 187341 w 1854679"/>
                <a:gd name="connsiteY1" fmla="*/ 0 h 1782511"/>
                <a:gd name="connsiteX2" fmla="*/ 309113 w 1854679"/>
                <a:gd name="connsiteY2" fmla="*/ 0 h 1782511"/>
                <a:gd name="connsiteX3" fmla="*/ 309113 w 1854679"/>
                <a:gd name="connsiteY3" fmla="*/ 0 h 1782511"/>
                <a:gd name="connsiteX4" fmla="*/ 772783 w 1854679"/>
                <a:gd name="connsiteY4" fmla="*/ 0 h 1782511"/>
                <a:gd name="connsiteX5" fmla="*/ 1667338 w 1854679"/>
                <a:gd name="connsiteY5" fmla="*/ 0 h 1782511"/>
                <a:gd name="connsiteX6" fmla="*/ 1854679 w 1854679"/>
                <a:gd name="connsiteY6" fmla="*/ 187341 h 1782511"/>
                <a:gd name="connsiteX7" fmla="*/ 1854679 w 1854679"/>
                <a:gd name="connsiteY7" fmla="*/ 655681 h 1782511"/>
                <a:gd name="connsiteX8" fmla="*/ 1854679 w 1854679"/>
                <a:gd name="connsiteY8" fmla="*/ 655681 h 1782511"/>
                <a:gd name="connsiteX9" fmla="*/ 1854679 w 1854679"/>
                <a:gd name="connsiteY9" fmla="*/ 936687 h 1782511"/>
                <a:gd name="connsiteX10" fmla="*/ 1854679 w 1854679"/>
                <a:gd name="connsiteY10" fmla="*/ 936683 h 1782511"/>
                <a:gd name="connsiteX11" fmla="*/ 1667338 w 1854679"/>
                <a:gd name="connsiteY11" fmla="*/ 1124024 h 1782511"/>
                <a:gd name="connsiteX12" fmla="*/ 1428391 w 1854679"/>
                <a:gd name="connsiteY12" fmla="*/ 1124024 h 1782511"/>
                <a:gd name="connsiteX13" fmla="*/ 307265 w 1854679"/>
                <a:gd name="connsiteY13" fmla="*/ 1782511 h 1782511"/>
                <a:gd name="connsiteX14" fmla="*/ 1025105 w 1854679"/>
                <a:gd name="connsiteY14" fmla="*/ 1141277 h 1782511"/>
                <a:gd name="connsiteX15" fmla="*/ 187341 w 1854679"/>
                <a:gd name="connsiteY15" fmla="*/ 1124024 h 1782511"/>
                <a:gd name="connsiteX16" fmla="*/ 0 w 1854679"/>
                <a:gd name="connsiteY16" fmla="*/ 936683 h 1782511"/>
                <a:gd name="connsiteX17" fmla="*/ 0 w 1854679"/>
                <a:gd name="connsiteY17" fmla="*/ 936687 h 1782511"/>
                <a:gd name="connsiteX18" fmla="*/ 0 w 1854679"/>
                <a:gd name="connsiteY18" fmla="*/ 655681 h 1782511"/>
                <a:gd name="connsiteX19" fmla="*/ 0 w 1854679"/>
                <a:gd name="connsiteY19" fmla="*/ 655681 h 1782511"/>
                <a:gd name="connsiteX20" fmla="*/ 0 w 1854679"/>
                <a:gd name="connsiteY20" fmla="*/ 187341 h 1782511"/>
                <a:gd name="connsiteX0" fmla="*/ 0 w 1854679"/>
                <a:gd name="connsiteY0" fmla="*/ 187341 h 2153447"/>
                <a:gd name="connsiteX1" fmla="*/ 187341 w 1854679"/>
                <a:gd name="connsiteY1" fmla="*/ 0 h 2153447"/>
                <a:gd name="connsiteX2" fmla="*/ 309113 w 1854679"/>
                <a:gd name="connsiteY2" fmla="*/ 0 h 2153447"/>
                <a:gd name="connsiteX3" fmla="*/ 309113 w 1854679"/>
                <a:gd name="connsiteY3" fmla="*/ 0 h 2153447"/>
                <a:gd name="connsiteX4" fmla="*/ 772783 w 1854679"/>
                <a:gd name="connsiteY4" fmla="*/ 0 h 2153447"/>
                <a:gd name="connsiteX5" fmla="*/ 1667338 w 1854679"/>
                <a:gd name="connsiteY5" fmla="*/ 0 h 2153447"/>
                <a:gd name="connsiteX6" fmla="*/ 1854679 w 1854679"/>
                <a:gd name="connsiteY6" fmla="*/ 187341 h 2153447"/>
                <a:gd name="connsiteX7" fmla="*/ 1854679 w 1854679"/>
                <a:gd name="connsiteY7" fmla="*/ 655681 h 2153447"/>
                <a:gd name="connsiteX8" fmla="*/ 1854679 w 1854679"/>
                <a:gd name="connsiteY8" fmla="*/ 655681 h 2153447"/>
                <a:gd name="connsiteX9" fmla="*/ 1854679 w 1854679"/>
                <a:gd name="connsiteY9" fmla="*/ 936687 h 2153447"/>
                <a:gd name="connsiteX10" fmla="*/ 1854679 w 1854679"/>
                <a:gd name="connsiteY10" fmla="*/ 936683 h 2153447"/>
                <a:gd name="connsiteX11" fmla="*/ 1667338 w 1854679"/>
                <a:gd name="connsiteY11" fmla="*/ 1124024 h 2153447"/>
                <a:gd name="connsiteX12" fmla="*/ 1428391 w 1854679"/>
                <a:gd name="connsiteY12" fmla="*/ 1124024 h 2153447"/>
                <a:gd name="connsiteX13" fmla="*/ 126110 w 1854679"/>
                <a:gd name="connsiteY13" fmla="*/ 2153447 h 2153447"/>
                <a:gd name="connsiteX14" fmla="*/ 1025105 w 1854679"/>
                <a:gd name="connsiteY14" fmla="*/ 1141277 h 2153447"/>
                <a:gd name="connsiteX15" fmla="*/ 187341 w 1854679"/>
                <a:gd name="connsiteY15" fmla="*/ 1124024 h 2153447"/>
                <a:gd name="connsiteX16" fmla="*/ 0 w 1854679"/>
                <a:gd name="connsiteY16" fmla="*/ 936683 h 2153447"/>
                <a:gd name="connsiteX17" fmla="*/ 0 w 1854679"/>
                <a:gd name="connsiteY17" fmla="*/ 936687 h 2153447"/>
                <a:gd name="connsiteX18" fmla="*/ 0 w 1854679"/>
                <a:gd name="connsiteY18" fmla="*/ 655681 h 2153447"/>
                <a:gd name="connsiteX19" fmla="*/ 0 w 1854679"/>
                <a:gd name="connsiteY19" fmla="*/ 655681 h 2153447"/>
                <a:gd name="connsiteX20" fmla="*/ 0 w 1854679"/>
                <a:gd name="connsiteY20" fmla="*/ 187341 h 2153447"/>
                <a:gd name="connsiteX0" fmla="*/ 0 w 1854679"/>
                <a:gd name="connsiteY0" fmla="*/ 187341 h 2153447"/>
                <a:gd name="connsiteX1" fmla="*/ 187341 w 1854679"/>
                <a:gd name="connsiteY1" fmla="*/ 0 h 2153447"/>
                <a:gd name="connsiteX2" fmla="*/ 309113 w 1854679"/>
                <a:gd name="connsiteY2" fmla="*/ 0 h 2153447"/>
                <a:gd name="connsiteX3" fmla="*/ 309113 w 1854679"/>
                <a:gd name="connsiteY3" fmla="*/ 0 h 2153447"/>
                <a:gd name="connsiteX4" fmla="*/ 772783 w 1854679"/>
                <a:gd name="connsiteY4" fmla="*/ 0 h 2153447"/>
                <a:gd name="connsiteX5" fmla="*/ 1667338 w 1854679"/>
                <a:gd name="connsiteY5" fmla="*/ 0 h 2153447"/>
                <a:gd name="connsiteX6" fmla="*/ 1854679 w 1854679"/>
                <a:gd name="connsiteY6" fmla="*/ 187341 h 2153447"/>
                <a:gd name="connsiteX7" fmla="*/ 1854679 w 1854679"/>
                <a:gd name="connsiteY7" fmla="*/ 655681 h 2153447"/>
                <a:gd name="connsiteX8" fmla="*/ 1854679 w 1854679"/>
                <a:gd name="connsiteY8" fmla="*/ 655681 h 2153447"/>
                <a:gd name="connsiteX9" fmla="*/ 1854679 w 1854679"/>
                <a:gd name="connsiteY9" fmla="*/ 936687 h 2153447"/>
                <a:gd name="connsiteX10" fmla="*/ 1854679 w 1854679"/>
                <a:gd name="connsiteY10" fmla="*/ 936683 h 2153447"/>
                <a:gd name="connsiteX11" fmla="*/ 1667338 w 1854679"/>
                <a:gd name="connsiteY11" fmla="*/ 1124024 h 2153447"/>
                <a:gd name="connsiteX12" fmla="*/ 1428391 w 1854679"/>
                <a:gd name="connsiteY12" fmla="*/ 1124024 h 2153447"/>
                <a:gd name="connsiteX13" fmla="*/ 126110 w 1854679"/>
                <a:gd name="connsiteY13" fmla="*/ 2153447 h 2153447"/>
                <a:gd name="connsiteX14" fmla="*/ 809445 w 1854679"/>
                <a:gd name="connsiteY14" fmla="*/ 1141277 h 2153447"/>
                <a:gd name="connsiteX15" fmla="*/ 187341 w 1854679"/>
                <a:gd name="connsiteY15" fmla="*/ 1124024 h 2153447"/>
                <a:gd name="connsiteX16" fmla="*/ 0 w 1854679"/>
                <a:gd name="connsiteY16" fmla="*/ 936683 h 2153447"/>
                <a:gd name="connsiteX17" fmla="*/ 0 w 1854679"/>
                <a:gd name="connsiteY17" fmla="*/ 936687 h 2153447"/>
                <a:gd name="connsiteX18" fmla="*/ 0 w 1854679"/>
                <a:gd name="connsiteY18" fmla="*/ 655681 h 2153447"/>
                <a:gd name="connsiteX19" fmla="*/ 0 w 1854679"/>
                <a:gd name="connsiteY19" fmla="*/ 655681 h 2153447"/>
                <a:gd name="connsiteX20" fmla="*/ 0 w 1854679"/>
                <a:gd name="connsiteY20" fmla="*/ 187341 h 2153447"/>
                <a:gd name="connsiteX0" fmla="*/ 0 w 1854679"/>
                <a:gd name="connsiteY0" fmla="*/ 187341 h 2153447"/>
                <a:gd name="connsiteX1" fmla="*/ 187341 w 1854679"/>
                <a:gd name="connsiteY1" fmla="*/ 0 h 2153447"/>
                <a:gd name="connsiteX2" fmla="*/ 309113 w 1854679"/>
                <a:gd name="connsiteY2" fmla="*/ 0 h 2153447"/>
                <a:gd name="connsiteX3" fmla="*/ 309113 w 1854679"/>
                <a:gd name="connsiteY3" fmla="*/ 0 h 2153447"/>
                <a:gd name="connsiteX4" fmla="*/ 772783 w 1854679"/>
                <a:gd name="connsiteY4" fmla="*/ 0 h 2153447"/>
                <a:gd name="connsiteX5" fmla="*/ 1667338 w 1854679"/>
                <a:gd name="connsiteY5" fmla="*/ 0 h 2153447"/>
                <a:gd name="connsiteX6" fmla="*/ 1854679 w 1854679"/>
                <a:gd name="connsiteY6" fmla="*/ 187341 h 2153447"/>
                <a:gd name="connsiteX7" fmla="*/ 1854679 w 1854679"/>
                <a:gd name="connsiteY7" fmla="*/ 655681 h 2153447"/>
                <a:gd name="connsiteX8" fmla="*/ 1854679 w 1854679"/>
                <a:gd name="connsiteY8" fmla="*/ 655681 h 2153447"/>
                <a:gd name="connsiteX9" fmla="*/ 1854679 w 1854679"/>
                <a:gd name="connsiteY9" fmla="*/ 936687 h 2153447"/>
                <a:gd name="connsiteX10" fmla="*/ 1854679 w 1854679"/>
                <a:gd name="connsiteY10" fmla="*/ 936683 h 2153447"/>
                <a:gd name="connsiteX11" fmla="*/ 1667338 w 1854679"/>
                <a:gd name="connsiteY11" fmla="*/ 1124024 h 2153447"/>
                <a:gd name="connsiteX12" fmla="*/ 1333500 w 1854679"/>
                <a:gd name="connsiteY12" fmla="*/ 1115398 h 2153447"/>
                <a:gd name="connsiteX13" fmla="*/ 126110 w 1854679"/>
                <a:gd name="connsiteY13" fmla="*/ 2153447 h 2153447"/>
                <a:gd name="connsiteX14" fmla="*/ 809445 w 1854679"/>
                <a:gd name="connsiteY14" fmla="*/ 1141277 h 2153447"/>
                <a:gd name="connsiteX15" fmla="*/ 187341 w 1854679"/>
                <a:gd name="connsiteY15" fmla="*/ 1124024 h 2153447"/>
                <a:gd name="connsiteX16" fmla="*/ 0 w 1854679"/>
                <a:gd name="connsiteY16" fmla="*/ 936683 h 2153447"/>
                <a:gd name="connsiteX17" fmla="*/ 0 w 1854679"/>
                <a:gd name="connsiteY17" fmla="*/ 936687 h 2153447"/>
                <a:gd name="connsiteX18" fmla="*/ 0 w 1854679"/>
                <a:gd name="connsiteY18" fmla="*/ 655681 h 2153447"/>
                <a:gd name="connsiteX19" fmla="*/ 0 w 1854679"/>
                <a:gd name="connsiteY19" fmla="*/ 655681 h 2153447"/>
                <a:gd name="connsiteX20" fmla="*/ 0 w 1854679"/>
                <a:gd name="connsiteY20" fmla="*/ 187341 h 2153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54679" h="2153447">
                  <a:moveTo>
                    <a:pt x="0" y="187341"/>
                  </a:moveTo>
                  <a:cubicBezTo>
                    <a:pt x="0" y="83875"/>
                    <a:pt x="83875" y="0"/>
                    <a:pt x="187341" y="0"/>
                  </a:cubicBezTo>
                  <a:lnTo>
                    <a:pt x="309113" y="0"/>
                  </a:lnTo>
                  <a:lnTo>
                    <a:pt x="309113" y="0"/>
                  </a:lnTo>
                  <a:lnTo>
                    <a:pt x="772783" y="0"/>
                  </a:lnTo>
                  <a:lnTo>
                    <a:pt x="1667338" y="0"/>
                  </a:lnTo>
                  <a:cubicBezTo>
                    <a:pt x="1770804" y="0"/>
                    <a:pt x="1854679" y="83875"/>
                    <a:pt x="1854679" y="187341"/>
                  </a:cubicBezTo>
                  <a:lnTo>
                    <a:pt x="1854679" y="655681"/>
                  </a:lnTo>
                  <a:lnTo>
                    <a:pt x="1854679" y="655681"/>
                  </a:lnTo>
                  <a:lnTo>
                    <a:pt x="1854679" y="936687"/>
                  </a:lnTo>
                  <a:lnTo>
                    <a:pt x="1854679" y="936683"/>
                  </a:lnTo>
                  <a:cubicBezTo>
                    <a:pt x="1854679" y="1040149"/>
                    <a:pt x="1770804" y="1124024"/>
                    <a:pt x="1667338" y="1124024"/>
                  </a:cubicBezTo>
                  <a:lnTo>
                    <a:pt x="1333500" y="1115398"/>
                  </a:lnTo>
                  <a:lnTo>
                    <a:pt x="126110" y="2153447"/>
                  </a:lnTo>
                  <a:lnTo>
                    <a:pt x="809445" y="1141277"/>
                  </a:lnTo>
                  <a:lnTo>
                    <a:pt x="187341" y="1124024"/>
                  </a:lnTo>
                  <a:cubicBezTo>
                    <a:pt x="83875" y="1124024"/>
                    <a:pt x="0" y="1040149"/>
                    <a:pt x="0" y="936683"/>
                  </a:cubicBezTo>
                  <a:lnTo>
                    <a:pt x="0" y="936687"/>
                  </a:lnTo>
                  <a:lnTo>
                    <a:pt x="0" y="655681"/>
                  </a:lnTo>
                  <a:lnTo>
                    <a:pt x="0" y="655681"/>
                  </a:lnTo>
                  <a:lnTo>
                    <a:pt x="0" y="187341"/>
                  </a:lnTo>
                  <a:close/>
                </a:path>
              </a:pathLst>
            </a:cu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2" descr="C:\Users\Tanya\Desktop\ЕГЭ\thumb_252173_news_xxxl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8253" y="2456281"/>
              <a:ext cx="1665671" cy="904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Прямоугольник 12"/>
          <p:cNvSpPr/>
          <p:nvPr/>
        </p:nvSpPr>
        <p:spPr>
          <a:xfrm>
            <a:off x="6322820" y="1578634"/>
            <a:ext cx="4891529" cy="966157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КОМПЛЕКСНЫЙ ПОДХОД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132716" y="1936142"/>
            <a:ext cx="828137" cy="495143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59601" y="2973965"/>
            <a:ext cx="4632385" cy="5572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информационная работа с педагогами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659602" y="3852596"/>
            <a:ext cx="4632385" cy="5572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информационная работа с </a:t>
            </a:r>
            <a:r>
              <a:rPr lang="ru-RU" sz="2000" b="1" dirty="0" smtClean="0"/>
              <a:t>учащимися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659602" y="4742519"/>
            <a:ext cx="4632385" cy="5572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информационная работа с </a:t>
            </a:r>
            <a:r>
              <a:rPr lang="ru-RU" sz="2000" b="1" dirty="0" smtClean="0"/>
              <a:t>родителями</a:t>
            </a:r>
            <a:endParaRPr lang="ru-RU" sz="2000" b="1" dirty="0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322820" y="2544791"/>
            <a:ext cx="0" cy="707781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7" idx="1"/>
          </p:cNvCxnSpPr>
          <p:nvPr/>
        </p:nvCxnSpPr>
        <p:spPr>
          <a:xfrm>
            <a:off x="6322820" y="3252572"/>
            <a:ext cx="33678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322820" y="3283036"/>
            <a:ext cx="0" cy="84816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6335593" y="4131202"/>
            <a:ext cx="33678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335593" y="4172960"/>
            <a:ext cx="0" cy="848166"/>
          </a:xfrm>
          <a:prstGeom prst="line">
            <a:avLst/>
          </a:prstGeom>
          <a:ln>
            <a:prstDash val="lg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348366" y="5021126"/>
            <a:ext cx="336781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7" name="Picture 2" descr="C:\Users\Tanya\Desktop\ЕГЭ\how-to-learn-hindi-in-30-days-with-audio-english-Indian-e148181121644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1087" y="3988294"/>
            <a:ext cx="1651961" cy="183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2892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25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 подготовке учащихся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2070" y="3168818"/>
            <a:ext cx="6395228" cy="301361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endParaRPr lang="ru-RU" sz="1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82070" y="3497376"/>
            <a:ext cx="63952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изучение нормативно-правовых документов по ЕГЭ, знакомство с методическими материалами и инструкциями;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включение </a:t>
            </a:r>
            <a:r>
              <a:rPr lang="ru-RU" sz="2000" dirty="0"/>
              <a:t>в планы работы школьных методических объединений вопросов о проведение экзамена и обсуждение результатов пробных </a:t>
            </a:r>
            <a:r>
              <a:rPr lang="ru-RU" sz="2000" dirty="0" smtClean="0"/>
              <a:t>ЕГЭ и др.;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обучение педагогов посредством курсовой подготовки и  участия в  семинарах, связанных с ЕГЭ.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112807" y="3355951"/>
            <a:ext cx="1974482" cy="2312981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989052" y="3077344"/>
            <a:ext cx="1371534" cy="813859"/>
          </a:xfrm>
          <a:prstGeom prst="wedgeRoundRectCallout">
            <a:avLst>
              <a:gd name="adj1" fmla="val -45991"/>
              <a:gd name="adj2" fmla="val 133516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Tanya\Desktop\ЕГЭ\thumb_252173_news_xxx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2376" y="3161322"/>
            <a:ext cx="1224885" cy="6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63491" y="2798736"/>
            <a:ext cx="4776396" cy="5572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Информационная </a:t>
            </a:r>
            <a:r>
              <a:rPr lang="ru-RU" sz="2000" b="1" dirty="0"/>
              <a:t>работа с педагогами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3055866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04927" y="495301"/>
            <a:ext cx="9601196" cy="189547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Комплексный подход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 подготовке учащихся к ЕГЭ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82070" y="3168817"/>
            <a:ext cx="6395228" cy="301361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/>
          <a:lstStyle/>
          <a:p>
            <a:endParaRPr lang="ru-RU" sz="19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82070" y="3688448"/>
            <a:ext cx="63952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инструктаж </a:t>
            </a:r>
            <a:r>
              <a:rPr lang="ru-RU" sz="2000" dirty="0"/>
              <a:t>учащихся о правилах поведения на экзамене, правилах заполнения бланков;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/>
              <a:t>оформление информационного стенда </a:t>
            </a:r>
            <a:r>
              <a:rPr lang="ru-RU" sz="2000" dirty="0" smtClean="0"/>
              <a:t>по </a:t>
            </a:r>
            <a:r>
              <a:rPr lang="ru-RU" sz="2000" dirty="0"/>
              <a:t>вопросам ЕГЭ;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занятия </a:t>
            </a:r>
            <a:r>
              <a:rPr lang="ru-RU" sz="2000" dirty="0"/>
              <a:t>по тренировке заполнения бланков;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/>
              <a:t>пробные </a:t>
            </a:r>
            <a:r>
              <a:rPr lang="ru-RU" sz="2000" dirty="0" err="1"/>
              <a:t>внутришкольные</a:t>
            </a:r>
            <a:r>
              <a:rPr lang="ru-RU" sz="2000" dirty="0"/>
              <a:t> работы по различным предметам.</a:t>
            </a:r>
            <a:endParaRPr lang="ru-RU" sz="2000" dirty="0">
              <a:effectLst/>
            </a:endParaRPr>
          </a:p>
        </p:txBody>
      </p:sp>
      <p:pic>
        <p:nvPicPr>
          <p:cNvPr id="8194" name="Picture 2" descr="C:\Users\Tanya\Desktop\ЕГЭ\how-to-learn-hindi-in-30-days-with-audio-english-Indian-e148181121644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9948" y="3688448"/>
            <a:ext cx="1883529" cy="20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67897" y="2824543"/>
            <a:ext cx="4865288" cy="55721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Информационная </a:t>
            </a:r>
            <a:r>
              <a:rPr lang="ru-RU" sz="2000" b="1" dirty="0"/>
              <a:t>работа с </a:t>
            </a:r>
            <a:r>
              <a:rPr lang="ru-RU" sz="2000" b="1" dirty="0" smtClean="0"/>
              <a:t>учащимися</a:t>
            </a:r>
            <a:endParaRPr lang="ru-RU" sz="20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265097" y="2659501"/>
            <a:ext cx="1371534" cy="813859"/>
          </a:xfrm>
          <a:prstGeom prst="wedgeRoundRectCallout">
            <a:avLst>
              <a:gd name="adj1" fmla="val -81842"/>
              <a:gd name="adj2" fmla="val 101718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Tanya\Desktop\ЕГЭ\thumb_252173_news_xxxl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8421" y="2743479"/>
            <a:ext cx="1224885" cy="66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19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7284</TotalTime>
  <Words>1570</Words>
  <Application>Microsoft Office PowerPoint</Application>
  <PresentationFormat>Произвольный</PresentationFormat>
  <Paragraphs>288</Paragraphs>
  <Slides>40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Натуральные материалы</vt:lpstr>
      <vt:lpstr>Подготовка учащихся к ЕГЭ:  общие методические и организационные подходы </vt:lpstr>
      <vt:lpstr>Слайд 2</vt:lpstr>
      <vt:lpstr>Слайд 3</vt:lpstr>
      <vt:lpstr>Типы заданий КИМ</vt:lpstr>
      <vt:lpstr>Слайд 5</vt:lpstr>
      <vt:lpstr>Определение готовности учащихся к ЕГЭ</vt:lpstr>
      <vt:lpstr>Слайд 7</vt:lpstr>
      <vt:lpstr>Комплексный подход  к подготовке учащихся к ЕГЭ</vt:lpstr>
      <vt:lpstr>Комплексный подход  к подготовке учащихся к ЕГЭ</vt:lpstr>
      <vt:lpstr>Комплексный подход  к подготовке учащихся к ЕГЭ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Стратегия подготовки к ЕГЭ учащихся, которые имеют личностные и познавательные  трудности в учении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Использование различных средств обучения  при подготовке к ЕГЭ </vt:lpstr>
      <vt:lpstr>Использование различных средств обучения  при подготовке к ЕГЭ </vt:lpstr>
      <vt:lpstr>Использование различных средств обучения  при подготовке к ЕГЭ </vt:lpstr>
      <vt:lpstr>Использование различных средств обучения  при подготовке к ЕГЭ </vt:lpstr>
      <vt:lpstr>Использование различных средств обучения  при подготовке к ЕГЭ </vt:lpstr>
      <vt:lpstr>Использование различных средств обучения  при подготовке к ЕГЭ </vt:lpstr>
      <vt:lpstr>Слайд 38</vt:lpstr>
      <vt:lpstr>Слайд 39</vt:lpstr>
      <vt:lpstr>Слайд 40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 </cp:lastModifiedBy>
  <cp:revision>708</cp:revision>
  <dcterms:created xsi:type="dcterms:W3CDTF">2017-01-09T10:38:11Z</dcterms:created>
  <dcterms:modified xsi:type="dcterms:W3CDTF">2018-12-28T11:02:15Z</dcterms:modified>
</cp:coreProperties>
</file>