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41"/>
  </p:notesMasterIdLst>
  <p:sldIdLst>
    <p:sldId id="256" r:id="rId2"/>
    <p:sldId id="901" r:id="rId3"/>
    <p:sldId id="597" r:id="rId4"/>
    <p:sldId id="903" r:id="rId5"/>
    <p:sldId id="904" r:id="rId6"/>
    <p:sldId id="905" r:id="rId7"/>
    <p:sldId id="877" r:id="rId8"/>
    <p:sldId id="907" r:id="rId9"/>
    <p:sldId id="909" r:id="rId10"/>
    <p:sldId id="872" r:id="rId11"/>
    <p:sldId id="940" r:id="rId12"/>
    <p:sldId id="911" r:id="rId13"/>
    <p:sldId id="912" r:id="rId14"/>
    <p:sldId id="913" r:id="rId15"/>
    <p:sldId id="915" r:id="rId16"/>
    <p:sldId id="916" r:id="rId17"/>
    <p:sldId id="914" r:id="rId18"/>
    <p:sldId id="917" r:id="rId19"/>
    <p:sldId id="918" r:id="rId20"/>
    <p:sldId id="944" r:id="rId21"/>
    <p:sldId id="921" r:id="rId22"/>
    <p:sldId id="941" r:id="rId23"/>
    <p:sldId id="920" r:id="rId24"/>
    <p:sldId id="924" r:id="rId25"/>
    <p:sldId id="925" r:id="rId26"/>
    <p:sldId id="926" r:id="rId27"/>
    <p:sldId id="927" r:id="rId28"/>
    <p:sldId id="867" r:id="rId29"/>
    <p:sldId id="928" r:id="rId30"/>
    <p:sldId id="929" r:id="rId31"/>
    <p:sldId id="930" r:id="rId32"/>
    <p:sldId id="931" r:id="rId33"/>
    <p:sldId id="932" r:id="rId34"/>
    <p:sldId id="933" r:id="rId35"/>
    <p:sldId id="934" r:id="rId36"/>
    <p:sldId id="935" r:id="rId37"/>
    <p:sldId id="900" r:id="rId38"/>
    <p:sldId id="936" r:id="rId39"/>
    <p:sldId id="938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6" pos="3837">
          <p15:clr>
            <a:srgbClr val="A4A3A4"/>
          </p15:clr>
        </p15:guide>
        <p15:guide id="7" orient="horz" pos="2145">
          <p15:clr>
            <a:srgbClr val="A4A3A4"/>
          </p15:clr>
        </p15:guide>
        <p15:guide id="8" pos="3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79C0"/>
    <a:srgbClr val="8F4D11"/>
    <a:srgbClr val="EABE78"/>
    <a:srgbClr val="006600"/>
    <a:srgbClr val="D9B247"/>
    <a:srgbClr val="CC0000"/>
    <a:srgbClr val="3333FF"/>
    <a:srgbClr val="66CCFF"/>
    <a:srgbClr val="4A206A"/>
    <a:srgbClr val="BC8F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495" autoAdjust="0"/>
    <p:restoredTop sz="88790" autoAdjust="0"/>
  </p:normalViewPr>
  <p:slideViewPr>
    <p:cSldViewPr snapToGrid="0">
      <p:cViewPr varScale="1">
        <p:scale>
          <a:sx n="74" d="100"/>
          <a:sy n="74" d="100"/>
        </p:scale>
        <p:origin x="-600" y="-96"/>
      </p:cViewPr>
      <p:guideLst>
        <p:guide orient="horz" pos="2160"/>
        <p:guide orient="horz" pos="2145"/>
        <p:guide pos="3863"/>
        <p:guide pos="3840"/>
        <p:guide pos="3837"/>
        <p:guide pos="3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B1192-F8FD-4089-9937-AB6D7D8E514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563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B1192-F8FD-4089-9937-AB6D7D8E514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051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B1192-F8FD-4089-9937-AB6D7D8E514E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39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4513" y="0"/>
            <a:ext cx="14017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8" descr="logo.pn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704513" y="0"/>
            <a:ext cx="14017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93502" y="701238"/>
            <a:ext cx="11228294" cy="1787270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rgbClr val="0179C0"/>
                </a:solidFill>
              </a:rPr>
              <a:t>Современная практика личностного и </a:t>
            </a:r>
            <a:r>
              <a:rPr lang="ru-RU" sz="3400" b="1" dirty="0" smtClean="0">
                <a:solidFill>
                  <a:srgbClr val="0179C0"/>
                </a:solidFill>
              </a:rPr>
              <a:t/>
            </a:r>
            <a:br>
              <a:rPr lang="ru-RU" sz="3400" b="1" dirty="0" smtClean="0">
                <a:solidFill>
                  <a:srgbClr val="0179C0"/>
                </a:solidFill>
              </a:rPr>
            </a:br>
            <a:r>
              <a:rPr lang="ru-RU" sz="3400" b="1" dirty="0" smtClean="0">
                <a:solidFill>
                  <a:srgbClr val="0179C0"/>
                </a:solidFill>
              </a:rPr>
              <a:t>профессионального </a:t>
            </a:r>
            <a:r>
              <a:rPr lang="ru-RU" sz="3400" b="1" dirty="0">
                <a:solidFill>
                  <a:srgbClr val="0179C0"/>
                </a:solidFill>
              </a:rPr>
              <a:t>самоопределения </a:t>
            </a:r>
            <a:r>
              <a:rPr lang="ru-RU" sz="3400" b="1" dirty="0" smtClean="0">
                <a:solidFill>
                  <a:srgbClr val="0179C0"/>
                </a:solidFill>
              </a:rPr>
              <a:t>обучающихся</a:t>
            </a:r>
            <a:endParaRPr lang="ru-RU" sz="3400" dirty="0">
              <a:solidFill>
                <a:srgbClr val="0179C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45069" y="2835473"/>
            <a:ext cx="8142980" cy="3143809"/>
            <a:chOff x="2606724" y="2750928"/>
            <a:chExt cx="8142980" cy="3143809"/>
          </a:xfrm>
        </p:grpSpPr>
        <p:pic>
          <p:nvPicPr>
            <p:cNvPr id="14" name="Picture 4" descr="C:\Users\Таня\Desktop\НОЯБРЬ\Гендерная компетенстность педагога - в работе\pack-orange-wavy-shapes_23-214761636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3730" b="9829"/>
            <a:stretch/>
          </p:blipFill>
          <p:spPr bwMode="auto">
            <a:xfrm rot="19768391">
              <a:off x="7311767" y="3363874"/>
              <a:ext cx="3437937" cy="90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C:\Users\Таня\Desktop\ДЕКАБРЬ\САмоопределение\414594-PE6EXU-52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201" y="2838734"/>
              <a:ext cx="4445095" cy="3056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Tanya\Desktop\Вебинар молодежь\emblem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187463">
              <a:off x="2606724" y="2750928"/>
              <a:ext cx="2104873" cy="13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Таня\Desktop\ДЕКАБРЬ\САмоопределение\dasdasd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304" y="3043451"/>
              <a:ext cx="2661431" cy="2679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429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я\Desktop\ДЕКАБРЬ\САмоопределение\9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04421" y="1292354"/>
            <a:ext cx="6440947" cy="45285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rgbClr val="0179C0"/>
                </a:solidFill>
              </a:rPr>
              <a:t>РОССИЙСКИЕ ШКОЛЬНИКИ:</a:t>
            </a:r>
          </a:p>
          <a:p>
            <a:pPr algn="ctr"/>
            <a:endParaRPr lang="ru-RU" sz="1000" b="1" dirty="0" smtClean="0">
              <a:solidFill>
                <a:srgbClr val="0179C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не задумываются </a:t>
            </a:r>
            <a:r>
              <a:rPr lang="ru-RU" sz="2000" dirty="0" smtClean="0"/>
              <a:t>до </a:t>
            </a:r>
            <a:r>
              <a:rPr lang="ru-RU" sz="2000" dirty="0"/>
              <a:t>окончания школы о будущей </a:t>
            </a:r>
            <a:r>
              <a:rPr lang="ru-RU" sz="2000" dirty="0" smtClean="0"/>
              <a:t>профессии;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о</a:t>
            </a:r>
            <a:r>
              <a:rPr lang="ru-RU" sz="2000" dirty="0" smtClean="0"/>
              <a:t>тносятся к </a:t>
            </a:r>
            <a:r>
              <a:rPr lang="ru-RU" sz="2000" dirty="0"/>
              <a:t>обучению в межшкольных учебно-производственных </a:t>
            </a:r>
            <a:r>
              <a:rPr lang="ru-RU" sz="2000" dirty="0" smtClean="0"/>
              <a:t>комбинатах </a:t>
            </a:r>
            <a:r>
              <a:rPr lang="ru-RU" sz="2000" dirty="0"/>
              <a:t>отрицательно или </a:t>
            </a:r>
            <a:r>
              <a:rPr lang="ru-RU" sz="2000" dirty="0" smtClean="0"/>
              <a:t>индифферентно;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имеют </a:t>
            </a:r>
            <a:r>
              <a:rPr lang="ru-RU" sz="2000" dirty="0" smtClean="0"/>
              <a:t>более </a:t>
            </a:r>
            <a:r>
              <a:rPr lang="ru-RU" sz="2000" dirty="0"/>
              <a:t>или менее конкретное </a:t>
            </a:r>
            <a:r>
              <a:rPr lang="ru-RU" sz="2000" dirty="0" smtClean="0"/>
              <a:t>представление о небольшом количестве профессий;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выбирают </a:t>
            </a:r>
            <a:r>
              <a:rPr lang="ru-RU" sz="2000" dirty="0" smtClean="0"/>
              <a:t>профессию, руководствуясь </a:t>
            </a:r>
            <a:r>
              <a:rPr lang="ru-RU" sz="2000" dirty="0"/>
              <a:t>мнением родителей, соображениями престижа и финансовой </a:t>
            </a:r>
            <a:r>
              <a:rPr lang="ru-RU" sz="2000" dirty="0" smtClean="0"/>
              <a:t>выгоды;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редко задумываются </a:t>
            </a:r>
            <a:r>
              <a:rPr lang="ru-RU" sz="2000" dirty="0"/>
              <a:t>о собственной </a:t>
            </a:r>
            <a:r>
              <a:rPr lang="ru-RU" sz="2000" dirty="0" smtClean="0"/>
              <a:t>профпригодности.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36971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13808" y="618026"/>
            <a:ext cx="4309089" cy="3914089"/>
            <a:chOff x="3913808" y="618026"/>
            <a:chExt cx="4309089" cy="3914089"/>
          </a:xfrm>
        </p:grpSpPr>
        <p:pic>
          <p:nvPicPr>
            <p:cNvPr id="1028" name="Picture 4" descr="C:\Users\Таня\Desktop\ДЕКАБРЬ\САмоопределение\Векторный смарт-объекggт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13808" y="618026"/>
              <a:ext cx="4309089" cy="391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191075" y="1836406"/>
              <a:ext cx="3754554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/>
                <a:t>Учащиеся сами не задумываются, </a:t>
              </a:r>
            </a:p>
            <a:p>
              <a:pPr algn="ctr"/>
              <a:r>
                <a:rPr lang="ru-RU" b="1" dirty="0" smtClean="0"/>
                <a:t>насколько их </a:t>
              </a:r>
              <a:r>
                <a:rPr lang="ru-RU" b="1" dirty="0"/>
                <a:t>способности, </a:t>
              </a:r>
              <a:endParaRPr lang="en-US" b="1" dirty="0" smtClean="0"/>
            </a:p>
            <a:p>
              <a:pPr algn="ctr"/>
              <a:r>
                <a:rPr lang="ru-RU" b="1" dirty="0" smtClean="0"/>
                <a:t>интересы</a:t>
              </a:r>
              <a:r>
                <a:rPr lang="ru-RU" b="1" dirty="0"/>
                <a:t>, </a:t>
              </a:r>
              <a:r>
                <a:rPr lang="ru-RU" b="1" dirty="0" smtClean="0"/>
                <a:t>темперамент </a:t>
              </a:r>
              <a:endParaRPr lang="en-US" b="1" dirty="0" smtClean="0"/>
            </a:p>
            <a:p>
              <a:pPr algn="ctr"/>
              <a:r>
                <a:rPr lang="ru-RU" b="1" dirty="0" smtClean="0"/>
                <a:t>соответствуют определенной </a:t>
              </a:r>
            </a:p>
            <a:p>
              <a:pPr algn="ctr"/>
              <a:r>
                <a:rPr lang="ru-RU" b="1" dirty="0" smtClean="0"/>
                <a:t>сфере деятельности.</a:t>
              </a:r>
              <a:endParaRPr lang="ru-RU" dirty="0"/>
            </a:p>
          </p:txBody>
        </p:sp>
      </p:grpSp>
      <p:pic>
        <p:nvPicPr>
          <p:cNvPr id="1026" name="Picture 2" descr="C:\Users\Таня\Desktop\ДЕКАБРЬ\САмоопределение\bcfbcf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57"/>
          <a:stretch/>
        </p:blipFill>
        <p:spPr bwMode="auto">
          <a:xfrm>
            <a:off x="1603926" y="2714580"/>
            <a:ext cx="4973808" cy="366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аня\Desktop\ДЕКАБРЬ\Блог класса как развивающая образовательная среда\517887-PIYCNZ-8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662393" y="4532116"/>
            <a:ext cx="1860992" cy="15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64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9847" y="1238179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Тестирование как метод профориентации</a:t>
            </a:r>
            <a:endParaRPr lang="ru-RU" sz="24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541956" y="2867321"/>
            <a:ext cx="6745598" cy="26206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минимум </a:t>
            </a:r>
            <a:r>
              <a:rPr lang="ru-RU" sz="2000" dirty="0"/>
              <a:t>усилий </a:t>
            </a:r>
            <a:r>
              <a:rPr lang="ru-RU" sz="2000" dirty="0" smtClean="0"/>
              <a:t>от человека, проходящего тест;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быстрый и довольно конкретный </a:t>
            </a:r>
            <a:r>
              <a:rPr lang="ru-RU" sz="2000" dirty="0" smtClean="0"/>
              <a:t>результат</a:t>
            </a:r>
            <a:r>
              <a:rPr lang="ru-RU" sz="2000" dirty="0"/>
              <a:t>, несмотря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ограниченность и неточность;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прошедшие тестирование не получают представления </a:t>
            </a:r>
            <a:r>
              <a:rPr lang="ru-RU" sz="2000" dirty="0"/>
              <a:t>о том, что из себя представляет </a:t>
            </a:r>
            <a:r>
              <a:rPr lang="ru-RU" sz="2000" dirty="0" smtClean="0"/>
              <a:t>та </a:t>
            </a:r>
            <a:r>
              <a:rPr lang="ru-RU" sz="2000" dirty="0"/>
              <a:t>или иная </a:t>
            </a:r>
            <a:r>
              <a:rPr lang="ru-RU" sz="2000" dirty="0" smtClean="0"/>
              <a:t>профессия;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тестируемые не понимают, в </a:t>
            </a:r>
            <a:r>
              <a:rPr lang="ru-RU" sz="2000" dirty="0"/>
              <a:t>каком направлении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двигаться </a:t>
            </a:r>
            <a:r>
              <a:rPr lang="ru-RU" sz="2000" dirty="0"/>
              <a:t>дальше.</a:t>
            </a:r>
          </a:p>
        </p:txBody>
      </p:sp>
      <p:pic>
        <p:nvPicPr>
          <p:cNvPr id="2" name="Picture 2" descr="C:\Users\Таня\Desktop\СЕНТЯБРЬ\Формирующее оценивание\round-background-with-person-filling-out-a-form_23-214761089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07" t="13249" r="10880" b="11396"/>
          <a:stretch/>
        </p:blipFill>
        <p:spPr bwMode="auto">
          <a:xfrm>
            <a:off x="9852668" y="4860004"/>
            <a:ext cx="1502758" cy="148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3141" y="2547435"/>
            <a:ext cx="34385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600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5449" y="1027861"/>
            <a:ext cx="10096977" cy="101566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179C0"/>
                </a:solidFill>
              </a:rPr>
              <a:t>П</a:t>
            </a:r>
            <a:r>
              <a:rPr lang="ru-RU" sz="3000" b="1" dirty="0" smtClean="0">
                <a:solidFill>
                  <a:srgbClr val="0179C0"/>
                </a:solidFill>
              </a:rPr>
              <a:t>сихологическая </a:t>
            </a:r>
            <a:r>
              <a:rPr lang="ru-RU" sz="3000" b="1" dirty="0">
                <a:solidFill>
                  <a:srgbClr val="0179C0"/>
                </a:solidFill>
              </a:rPr>
              <a:t>и педагогическая </a:t>
            </a:r>
            <a:r>
              <a:rPr lang="ru-RU" sz="3000" b="1" dirty="0" smtClean="0">
                <a:solidFill>
                  <a:srgbClr val="0179C0"/>
                </a:solidFill>
              </a:rPr>
              <a:t>поддержка </a:t>
            </a:r>
            <a:br>
              <a:rPr lang="ru-RU" sz="3000" b="1" dirty="0" smtClean="0">
                <a:solidFill>
                  <a:srgbClr val="0179C0"/>
                </a:solidFill>
              </a:rPr>
            </a:br>
            <a:r>
              <a:rPr lang="ru-RU" sz="3000" b="1" dirty="0" smtClean="0">
                <a:solidFill>
                  <a:srgbClr val="0179C0"/>
                </a:solidFill>
              </a:rPr>
              <a:t>профессионального самоопределения выпускников</a:t>
            </a:r>
            <a:endParaRPr lang="ru-RU" sz="30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449032" y="3641797"/>
            <a:ext cx="4259710" cy="92333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оказание помощи </a:t>
            </a:r>
            <a:r>
              <a:rPr lang="ru-RU" dirty="0" smtClean="0"/>
              <a:t>обучающимся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в определении профессионального будущего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9031" y="2854879"/>
            <a:ext cx="4259710" cy="468000"/>
          </a:xfrm>
          <a:prstGeom prst="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ЗАДАЧИ ПЕДАГОГА</a:t>
            </a:r>
            <a:endParaRPr lang="ru-RU" sz="1600" b="1" dirty="0"/>
          </a:p>
        </p:txBody>
      </p:sp>
      <p:cxnSp>
        <p:nvCxnSpPr>
          <p:cNvPr id="12" name="Прямая соединительная линия 11"/>
          <p:cNvCxnSpPr>
            <a:stCxn id="11" idx="2"/>
            <a:endCxn id="10" idx="0"/>
          </p:cNvCxnSpPr>
          <p:nvPr/>
        </p:nvCxnSpPr>
        <p:spPr>
          <a:xfrm>
            <a:off x="3578886" y="3322879"/>
            <a:ext cx="1" cy="3189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49031" y="4792456"/>
            <a:ext cx="4259710" cy="92333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развитие у </a:t>
            </a:r>
            <a:r>
              <a:rPr lang="ru-RU" dirty="0" smtClean="0"/>
              <a:t>детей </a:t>
            </a:r>
            <a:r>
              <a:rPr lang="ru-RU" dirty="0"/>
              <a:t>способности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самоанализу – изучению себя, собственной личности, и самовоспитанию</a:t>
            </a:r>
          </a:p>
        </p:txBody>
      </p:sp>
      <p:sp>
        <p:nvSpPr>
          <p:cNvPr id="16" name="Стрелка вправо 15"/>
          <p:cNvSpPr/>
          <p:nvPr/>
        </p:nvSpPr>
        <p:spPr>
          <a:xfrm flipV="1">
            <a:off x="6011435" y="4042621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932815" y="2854879"/>
            <a:ext cx="3541598" cy="584775"/>
          </a:xfrm>
          <a:prstGeom prst="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НЕОБХОДИМОСТЬ СОЗДАНИЯ НОВОЙ МОДЕЛИ ШКОЛЫ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32815" y="3684461"/>
            <a:ext cx="3541598" cy="2031325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формы и методы работы должны способствовать увеличению </a:t>
            </a:r>
            <a:r>
              <a:rPr lang="ru-RU" dirty="0"/>
              <a:t>доли самостоятельности </a:t>
            </a:r>
            <a:r>
              <a:rPr lang="ru-RU" dirty="0" smtClean="0"/>
              <a:t>учащихся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творческая </a:t>
            </a:r>
            <a:r>
              <a:rPr lang="ru-RU" dirty="0"/>
              <a:t>деятельность </a:t>
            </a:r>
            <a:r>
              <a:rPr lang="ru-RU" dirty="0" smtClean="0"/>
              <a:t>–необходимая составляющая </a:t>
            </a:r>
            <a:r>
              <a:rPr lang="ru-RU" dirty="0"/>
              <a:t>современного образования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>
            <a:stCxn id="17" idx="2"/>
            <a:endCxn id="18" idx="0"/>
          </p:cNvCxnSpPr>
          <p:nvPr/>
        </p:nvCxnSpPr>
        <p:spPr>
          <a:xfrm>
            <a:off x="8703614" y="3439654"/>
            <a:ext cx="0" cy="2448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Таня\Desktop\НОЯБРЬ\Гендерная компетенстность педагога - в работе\men-versus-women-infographic-template_1262-701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206" t="14746" r="4479" b="41029"/>
          <a:stretch/>
        </p:blipFill>
        <p:spPr bwMode="auto">
          <a:xfrm>
            <a:off x="1055449" y="2470924"/>
            <a:ext cx="1211284" cy="111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Таня\Desktop\ДЕКАБРЬ\САмоопределение\0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49" t="22773" r="10639" b="32011"/>
          <a:stretch/>
        </p:blipFill>
        <p:spPr bwMode="auto">
          <a:xfrm>
            <a:off x="9776262" y="5318084"/>
            <a:ext cx="1582699" cy="90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949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9847" y="1238179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Проектная </a:t>
            </a:r>
            <a:r>
              <a:rPr lang="ru-RU" sz="3400" b="1" dirty="0">
                <a:solidFill>
                  <a:srgbClr val="0179C0"/>
                </a:solidFill>
              </a:rPr>
              <a:t>деятельность</a:t>
            </a:r>
            <a:endParaRPr lang="ru-RU" sz="24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541956" y="2814839"/>
            <a:ext cx="6745598" cy="31119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развитие исследовательских умений: постановка </a:t>
            </a:r>
            <a:r>
              <a:rPr lang="ru-RU" sz="2000" dirty="0"/>
              <a:t>проблемы, сбор и </a:t>
            </a:r>
            <a:r>
              <a:rPr lang="ru-RU" sz="2000" dirty="0" smtClean="0"/>
              <a:t>обработка </a:t>
            </a:r>
            <a:r>
              <a:rPr lang="ru-RU" sz="2000" dirty="0"/>
              <a:t>информации, проведение экспериментов, анализ полученных </a:t>
            </a:r>
            <a:r>
              <a:rPr lang="ru-RU" sz="2000" dirty="0" smtClean="0"/>
              <a:t>результатов;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развитие </a:t>
            </a:r>
            <a:r>
              <a:rPr lang="ru-RU" sz="2000" dirty="0"/>
              <a:t>творческих способностей и логического </a:t>
            </a:r>
            <a:r>
              <a:rPr lang="ru-RU" sz="2000" dirty="0" smtClean="0"/>
              <a:t>мышления;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объединение знаний, полученных </a:t>
            </a:r>
            <a:r>
              <a:rPr lang="ru-RU" sz="2000" dirty="0"/>
              <a:t>в ходе учебного </a:t>
            </a:r>
            <a:r>
              <a:rPr lang="ru-RU" sz="2000" dirty="0" smtClean="0"/>
              <a:t>процесса;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приобщение </a:t>
            </a:r>
            <a:r>
              <a:rPr lang="ru-RU" sz="2000" dirty="0"/>
              <a:t>к конкретным жизненно </a:t>
            </a:r>
            <a:r>
              <a:rPr lang="ru-RU" sz="2000" dirty="0" smtClean="0"/>
              <a:t>важным </a:t>
            </a:r>
            <a:r>
              <a:rPr lang="ru-RU" sz="2000" dirty="0"/>
              <a:t>проблемам.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017419" y="2951498"/>
            <a:ext cx="3402998" cy="3340032"/>
            <a:chOff x="779679" y="2881214"/>
            <a:chExt cx="3830574" cy="3759696"/>
          </a:xfrm>
        </p:grpSpPr>
        <p:pic>
          <p:nvPicPr>
            <p:cNvPr id="10243" name="Picture 3" descr="C:\Users\Таня\Desktop\ДЕКАБРЬ\САмоопределение\sdcfs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613" y="2881214"/>
              <a:ext cx="1465481" cy="1479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C:\Users\Таня\Desktop\ДЕКАБРЬ\САмоопределение\69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706"/>
            <a:stretch/>
          </p:blipFill>
          <p:spPr bwMode="auto">
            <a:xfrm>
              <a:off x="779679" y="3373655"/>
              <a:ext cx="3830574" cy="3267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60299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82439" y="2412447"/>
            <a:ext cx="53837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</a:rPr>
              <a:t>УЧЕБНО-ПОЗНАВАТЕЛЬНЫЙ ПРОЕКТ </a:t>
            </a:r>
            <a:r>
              <a:rPr lang="ru-RU" sz="2000" dirty="0" smtClean="0"/>
              <a:t>– четко </a:t>
            </a:r>
            <a:r>
              <a:rPr lang="ru-RU" sz="2000" dirty="0"/>
              <a:t>организованное, целенаправленное изучение определенной системы знаний, основанное на конкретных требованиях к качеству результатов самостоятельного поиска решения проблемы учащимся.</a:t>
            </a:r>
            <a:endParaRPr lang="ru-RU" sz="2800" dirty="0"/>
          </a:p>
        </p:txBody>
      </p:sp>
      <p:pic>
        <p:nvPicPr>
          <p:cNvPr id="5" name="Picture 2" descr="C:\Users\Таня\Desktop\ДЕКАБРЬ\Блог класса как развивающая образовательная среда\gvrtgr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629" y="1127693"/>
            <a:ext cx="4602614" cy="46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805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24225" y="1270675"/>
            <a:ext cx="577982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</a:rPr>
              <a:t>По уровню интеграции: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 </a:t>
            </a:r>
            <a:r>
              <a:rPr lang="ru-RU" sz="2000" dirty="0"/>
              <a:t>рамках одной учебной </a:t>
            </a:r>
            <a:r>
              <a:rPr lang="ru-RU" sz="2000" dirty="0" smtClean="0"/>
              <a:t>дисциплины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err="1"/>
              <a:t>м</a:t>
            </a:r>
            <a:r>
              <a:rPr lang="ru-RU" sz="2000" dirty="0" err="1" smtClean="0"/>
              <a:t>ежпредметные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pPr algn="just"/>
            <a:r>
              <a:rPr lang="ru-RU" sz="2000" b="1" dirty="0">
                <a:solidFill>
                  <a:srgbClr val="0070C0"/>
                </a:solidFill>
              </a:rPr>
              <a:t>По продолжительности: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долгосрочные;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среднесрочные;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краткосрочные;</a:t>
            </a:r>
          </a:p>
          <a:p>
            <a:endParaRPr lang="ru-RU" sz="2000" dirty="0" smtClean="0"/>
          </a:p>
          <a:p>
            <a:r>
              <a:rPr lang="ru-RU" sz="2000" b="1" dirty="0">
                <a:solidFill>
                  <a:srgbClr val="0070C0"/>
                </a:solidFill>
              </a:rPr>
              <a:t>По </a:t>
            </a:r>
            <a:r>
              <a:rPr lang="ru-RU" sz="2000" b="1" dirty="0" smtClean="0">
                <a:solidFill>
                  <a:srgbClr val="0070C0"/>
                </a:solidFill>
              </a:rPr>
              <a:t>количеству участников:</a:t>
            </a:r>
            <a:endParaRPr lang="ru-RU" sz="2000" b="1" dirty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индивидуальные;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групповые.</a:t>
            </a:r>
          </a:p>
          <a:p>
            <a:endParaRPr lang="ru-RU" sz="2000" dirty="0" smtClean="0"/>
          </a:p>
        </p:txBody>
      </p:sp>
      <p:pic>
        <p:nvPicPr>
          <p:cNvPr id="4" name="Picture 2" descr="C:\Users\Таня\Desktop\ДЕКАБРЬ\Образование личности ученика\413271-PDV0DO-2721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451" y="1844567"/>
            <a:ext cx="4531954" cy="453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4363" y="1289091"/>
            <a:ext cx="47249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По способу преобладающей деятельности: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исследовательские;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игровые;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творческие;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познавательные.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28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3599" y="1226753"/>
            <a:ext cx="577982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</a:rPr>
              <a:t>ПРОЕКТЫ:</a:t>
            </a:r>
          </a:p>
          <a:p>
            <a:pPr algn="just"/>
            <a:endParaRPr lang="ru-RU" sz="1600" b="1" dirty="0" smtClean="0">
              <a:solidFill>
                <a:srgbClr val="0070C0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работа в области </a:t>
            </a:r>
            <a:r>
              <a:rPr lang="ru-RU" sz="2000" dirty="0" smtClean="0"/>
              <a:t>искусства;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письменная </a:t>
            </a:r>
            <a:r>
              <a:rPr lang="ru-RU" sz="2000" dirty="0"/>
              <a:t>работа на определенную тему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из </a:t>
            </a:r>
            <a:r>
              <a:rPr lang="ru-RU" sz="2000" dirty="0"/>
              <a:t>любой предметной области;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творческая письменная </a:t>
            </a:r>
            <a:r>
              <a:rPr lang="ru-RU" sz="2000" dirty="0" smtClean="0"/>
              <a:t>работа;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проведение </a:t>
            </a:r>
            <a:r>
              <a:rPr lang="ru-RU" sz="2000" dirty="0"/>
              <a:t>научного эксперимента;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изобретение или создание макета </a:t>
            </a:r>
            <a:r>
              <a:rPr lang="ru-RU" sz="2000" dirty="0" smtClean="0"/>
              <a:t>объекта </a:t>
            </a:r>
            <a:r>
              <a:rPr lang="ru-RU" sz="2000" dirty="0"/>
              <a:t>или системы;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презентация разработанного бизнес-плана,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плана </a:t>
            </a:r>
            <a:r>
              <a:rPr lang="ru-RU" sz="2000" dirty="0"/>
              <a:t>проведения </a:t>
            </a:r>
            <a:r>
              <a:rPr lang="ru-RU" sz="2000" dirty="0" smtClean="0"/>
              <a:t>мероприятия</a:t>
            </a:r>
            <a:r>
              <a:rPr lang="ru-RU" sz="2000" dirty="0"/>
              <a:t>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презентация новой общественной </a:t>
            </a:r>
            <a:r>
              <a:rPr lang="ru-RU" sz="2000" dirty="0" smtClean="0"/>
              <a:t>организации.</a:t>
            </a:r>
            <a:endParaRPr lang="ru-RU" sz="2000" dirty="0"/>
          </a:p>
        </p:txBody>
      </p:sp>
      <p:pic>
        <p:nvPicPr>
          <p:cNvPr id="5" name="Picture 2" descr="C:\Users\Таня\Desktop\ДЕКАБРЬ\Образование личности ученика\413271-PDV0DO-2721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451" y="1844567"/>
            <a:ext cx="4531954" cy="453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693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9847" y="1238179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Проектная </a:t>
            </a:r>
            <a:r>
              <a:rPr lang="ru-RU" sz="3400" b="1" dirty="0">
                <a:solidFill>
                  <a:srgbClr val="0179C0"/>
                </a:solidFill>
              </a:rPr>
              <a:t>деятельность</a:t>
            </a:r>
            <a:endParaRPr lang="ru-RU" sz="24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637910" y="2641744"/>
            <a:ext cx="7208767" cy="31119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ОРГАНИЗАЦИЯ:</a:t>
            </a:r>
            <a:endParaRPr lang="ru-RU" sz="16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подготовка </a:t>
            </a:r>
            <a:r>
              <a:rPr lang="ru-RU" dirty="0"/>
              <a:t>учащихся к выполнению проектов;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информирование родителей о целях и задачах проекта;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создание условий для успешного выполнения </a:t>
            </a:r>
            <a:r>
              <a:rPr lang="ru-RU" dirty="0" smtClean="0"/>
              <a:t>проектов;</a:t>
            </a:r>
            <a:endParaRPr lang="ru-RU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обеспечение руководства проектом и моральной поддержки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 </a:t>
            </a:r>
            <a:r>
              <a:rPr lang="ru-RU" dirty="0"/>
              <a:t>стороны педагогов;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ведение учащимися дневников в произвольной форме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фиксирования своих мыслей, идей, </a:t>
            </a:r>
            <a:r>
              <a:rPr lang="ru-RU" dirty="0" smtClean="0"/>
              <a:t>рефлексии</a:t>
            </a:r>
            <a:r>
              <a:rPr lang="ru-RU" dirty="0"/>
              <a:t>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презентация </a:t>
            </a:r>
            <a:r>
              <a:rPr lang="ru-RU" dirty="0"/>
              <a:t>результатов работы по проекту;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индивидуальное оценивание каждого участника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случае группового проекта.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991781" y="2960044"/>
            <a:ext cx="3402998" cy="3340032"/>
            <a:chOff x="779679" y="2881214"/>
            <a:chExt cx="3830574" cy="3759696"/>
          </a:xfrm>
        </p:grpSpPr>
        <p:pic>
          <p:nvPicPr>
            <p:cNvPr id="7" name="Picture 3" descr="C:\Users\Таня\Desktop\ДЕКАБРЬ\САмоопределение\sdcfs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613" y="2881214"/>
              <a:ext cx="1465481" cy="1479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Таня\Desktop\ДЕКАБРЬ\САмоопределение\69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706"/>
            <a:stretch/>
          </p:blipFill>
          <p:spPr bwMode="auto">
            <a:xfrm>
              <a:off x="779679" y="3373655"/>
              <a:ext cx="3830574" cy="3267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C:\Users\Таня\Desktop\НОЯБРЬ\Самооценка\OE9CGG0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9ACBAB"/>
              </a:clrFrom>
              <a:clrTo>
                <a:srgbClr val="9ACBA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88" t="9398" r="11820" b="16950"/>
          <a:stretch/>
        </p:blipFill>
        <p:spPr bwMode="auto">
          <a:xfrm>
            <a:off x="10317931" y="5131329"/>
            <a:ext cx="1111226" cy="108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520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9847" y="1238179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Проектная </a:t>
            </a:r>
            <a:r>
              <a:rPr lang="ru-RU" sz="3400" b="1" dirty="0">
                <a:solidFill>
                  <a:srgbClr val="0179C0"/>
                </a:solidFill>
              </a:rPr>
              <a:t>деятельность</a:t>
            </a:r>
            <a:endParaRPr lang="ru-RU" sz="24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5625225" y="2960044"/>
            <a:ext cx="5330483" cy="15559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ГЛАВНОЕ ТРЕБОВАНИЕ:</a:t>
            </a:r>
          </a:p>
          <a:p>
            <a:r>
              <a:rPr lang="ru-RU" sz="2000" dirty="0" smtClean="0"/>
              <a:t>проект должен быть посильность </a:t>
            </a:r>
            <a:r>
              <a:rPr lang="ru-RU" sz="2000" dirty="0"/>
              <a:t>для </a:t>
            </a:r>
            <a:r>
              <a:rPr lang="ru-RU" sz="2000" dirty="0" smtClean="0"/>
              <a:t>выполнения</a:t>
            </a:r>
            <a:r>
              <a:rPr lang="ru-RU" sz="2000" dirty="0"/>
              <a:t> </a:t>
            </a:r>
            <a:r>
              <a:rPr lang="ru-RU" sz="2000" dirty="0" smtClean="0"/>
              <a:t>обучающимися.</a:t>
            </a:r>
          </a:p>
          <a:p>
            <a:endParaRPr lang="ru-RU" sz="2000" dirty="0"/>
          </a:p>
          <a:p>
            <a:r>
              <a:rPr lang="ru-RU" sz="1600" b="1" dirty="0" smtClean="0">
                <a:solidFill>
                  <a:srgbClr val="0070C0"/>
                </a:solidFill>
              </a:rPr>
              <a:t>КОНЕЧНЫЙ РЕЗУЛЬТАТ:</a:t>
            </a:r>
          </a:p>
          <a:p>
            <a:r>
              <a:rPr lang="ru-RU" sz="2000" dirty="0" smtClean="0"/>
              <a:t>письменный отчет.</a:t>
            </a:r>
            <a:endParaRPr lang="ru-RU" sz="20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991781" y="2960044"/>
            <a:ext cx="3402998" cy="3340032"/>
            <a:chOff x="779679" y="2881214"/>
            <a:chExt cx="3830574" cy="3759696"/>
          </a:xfrm>
        </p:grpSpPr>
        <p:pic>
          <p:nvPicPr>
            <p:cNvPr id="7" name="Picture 3" descr="C:\Users\Таня\Desktop\ДЕКАБРЬ\САмоопределение\sdcfs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613" y="2881214"/>
              <a:ext cx="1465481" cy="1479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Таня\Desktop\ДЕКАБРЬ\САмоопределение\69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706"/>
            <a:stretch/>
          </p:blipFill>
          <p:spPr bwMode="auto">
            <a:xfrm>
              <a:off x="779679" y="3373655"/>
              <a:ext cx="3830574" cy="3267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C:\Users\Таня\Desktop\НОЯБРЬ\Самооценка\OE9CGG0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9ACBAB"/>
              </a:clrFrom>
              <a:clrTo>
                <a:srgbClr val="9ACBA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88" t="9398" r="11820" b="16950"/>
          <a:stretch/>
        </p:blipFill>
        <p:spPr bwMode="auto">
          <a:xfrm>
            <a:off x="10317931" y="5131329"/>
            <a:ext cx="1111226" cy="108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816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92284" y="2472904"/>
            <a:ext cx="2988000" cy="1080000"/>
          </a:xfrm>
          <a:prstGeom prst="homePlat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изменения в практике отечественного образования 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37264" y="2657519"/>
            <a:ext cx="4259710" cy="720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приоритет духовно-нравственного развития личности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7263" y="1622634"/>
            <a:ext cx="4259710" cy="830997"/>
          </a:xfrm>
          <a:prstGeom prst="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ДОСТИЖЕНИЕ </a:t>
            </a:r>
          </a:p>
          <a:p>
            <a:pPr algn="ctr"/>
            <a:r>
              <a:rPr lang="ru-RU" sz="1600" b="1" dirty="0" smtClean="0"/>
              <a:t>СОВРЕМЕННОГО КАЧЕСТВА ОБРАЗОВАНИЯ</a:t>
            </a:r>
            <a:endParaRPr lang="ru-RU" sz="1600" b="1" dirty="0"/>
          </a:p>
        </p:txBody>
      </p:sp>
      <p:cxnSp>
        <p:nvCxnSpPr>
          <p:cNvPr id="16" name="Прямая соединительная линия 15"/>
          <p:cNvCxnSpPr>
            <a:stCxn id="13" idx="2"/>
            <a:endCxn id="11" idx="0"/>
          </p:cNvCxnSpPr>
          <p:nvPr/>
        </p:nvCxnSpPr>
        <p:spPr>
          <a:xfrm>
            <a:off x="8167118" y="2453631"/>
            <a:ext cx="1" cy="2038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037263" y="3576037"/>
            <a:ext cx="4259710" cy="720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обеспечение готовности личности</a:t>
            </a:r>
            <a:br>
              <a:rPr lang="ru-RU" sz="2000" dirty="0" smtClean="0"/>
            </a:br>
            <a:r>
              <a:rPr lang="ru-RU" sz="2000" dirty="0" smtClean="0"/>
              <a:t>к </a:t>
            </a:r>
            <a:r>
              <a:rPr lang="ru-RU" sz="2000" dirty="0"/>
              <a:t>успешной социальной адаптации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37263" y="4493734"/>
            <a:ext cx="4259710" cy="720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обеспечение готовности </a:t>
            </a:r>
            <a:r>
              <a:rPr lang="ru-RU" sz="2000" dirty="0" smtClean="0"/>
              <a:t>личности </a:t>
            </a:r>
          </a:p>
          <a:p>
            <a:pPr algn="ctr"/>
            <a:r>
              <a:rPr lang="ru-RU" sz="2000" dirty="0" smtClean="0"/>
              <a:t>к жизненному </a:t>
            </a:r>
            <a:r>
              <a:rPr lang="ru-RU" sz="2000" dirty="0"/>
              <a:t>самоопределению</a:t>
            </a:r>
          </a:p>
        </p:txBody>
      </p:sp>
      <p:pic>
        <p:nvPicPr>
          <p:cNvPr id="22" name="Picture 4" descr="C:\Users\Таня\Desktop\СЕНТЯБРЬ\Компетентностный подход\374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9E491"/>
              </a:clrFrom>
              <a:clrTo>
                <a:srgbClr val="F9E4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35" t="57745" r="6805" b="5671"/>
          <a:stretch/>
        </p:blipFill>
        <p:spPr bwMode="auto">
          <a:xfrm>
            <a:off x="5789501" y="1232954"/>
            <a:ext cx="883100" cy="88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++++05 05 РАБОЧИЙ СТОЛ\ПРЕЗЕНТАЦИИ МИНСК\КОЛЛЕКТИВНОЕ ОБУЧЕНИЕ\330881-1409101K6074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178" b="4221"/>
          <a:stretch/>
        </p:blipFill>
        <p:spPr bwMode="auto">
          <a:xfrm>
            <a:off x="1772286" y="3936036"/>
            <a:ext cx="3409631" cy="167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484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61"/>
          <a:stretch/>
        </p:blipFill>
        <p:spPr bwMode="auto">
          <a:xfrm flipH="1">
            <a:off x="1012162" y="472841"/>
            <a:ext cx="10139102" cy="597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3436" y="418579"/>
            <a:ext cx="6728348" cy="186438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3436" y="472841"/>
            <a:ext cx="66023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Решение учебной задачи, которую дает учитель, влияет, как правило, только на оценку, но не на самого ученика, не он является субъектом данной деятельности, он выполняет задание, соблюдая определенный алгоритм. В проектной деятельности нет единого алгоритма решения проблемы, как нет точных параметров ее результата.</a:t>
            </a:r>
          </a:p>
        </p:txBody>
      </p:sp>
    </p:spTree>
    <p:extLst>
      <p:ext uri="{BB962C8B-B14F-4D97-AF65-F5344CB8AC3E}">
        <p14:creationId xmlns:p14="http://schemas.microsoft.com/office/powerpoint/2010/main" xmlns="" val="35094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9847" y="1238179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Проектная </a:t>
            </a:r>
            <a:r>
              <a:rPr lang="ru-RU" sz="3400" b="1" dirty="0">
                <a:solidFill>
                  <a:srgbClr val="0179C0"/>
                </a:solidFill>
              </a:rPr>
              <a:t>деятельность</a:t>
            </a:r>
            <a:endParaRPr lang="ru-RU" sz="24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5047773" y="2619536"/>
            <a:ext cx="6239781" cy="15559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ЦЕЛЬ: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процесс самостоятельного приобретения учащимися знаний из различных </a:t>
            </a:r>
            <a:r>
              <a:rPr lang="ru-RU" sz="2000" dirty="0" smtClean="0"/>
              <a:t>источников;</a:t>
            </a:r>
          </a:p>
          <a:p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развитие умения </a:t>
            </a:r>
            <a:r>
              <a:rPr lang="ru-RU" sz="2000" dirty="0"/>
              <a:t>пользоваться приобретёнными знаниями для решения познавательных </a:t>
            </a:r>
            <a:r>
              <a:rPr lang="ru-RU" sz="2000" dirty="0" smtClean="0"/>
              <a:t>задач;</a:t>
            </a:r>
          </a:p>
          <a:p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развитие </a:t>
            </a:r>
            <a:r>
              <a:rPr lang="ru-RU" sz="2000" dirty="0"/>
              <a:t>критического </a:t>
            </a:r>
            <a:r>
              <a:rPr lang="ru-RU" sz="2000" dirty="0" smtClean="0"/>
              <a:t>мышления;</a:t>
            </a:r>
          </a:p>
          <a:p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развитие </a:t>
            </a:r>
            <a:r>
              <a:rPr lang="ru-RU" sz="2000" dirty="0" smtClean="0"/>
              <a:t>коммуникативных </a:t>
            </a:r>
            <a:r>
              <a:rPr lang="ru-RU" sz="2000" dirty="0"/>
              <a:t>и исследовательских умений.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991781" y="2960044"/>
            <a:ext cx="3402998" cy="3340032"/>
            <a:chOff x="779679" y="2881214"/>
            <a:chExt cx="3830574" cy="3759696"/>
          </a:xfrm>
        </p:grpSpPr>
        <p:pic>
          <p:nvPicPr>
            <p:cNvPr id="8" name="Picture 3" descr="C:\Users\Таня\Desktop\ДЕКАБРЬ\САмоопределение\sdcfs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613" y="2881214"/>
              <a:ext cx="1465481" cy="1479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Таня\Desktop\ДЕКАБРЬ\САмоопределение\69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706"/>
            <a:stretch/>
          </p:blipFill>
          <p:spPr bwMode="auto">
            <a:xfrm>
              <a:off x="779679" y="3373655"/>
              <a:ext cx="3830574" cy="3267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C:\Users\Таня\Desktop\НОЯБРЬ\Самооценка\OE9CGG0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9ACBAB"/>
              </a:clrFrom>
              <a:clrTo>
                <a:srgbClr val="9ACBA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88" t="9398" r="11820" b="16950"/>
          <a:stretch/>
        </p:blipFill>
        <p:spPr bwMode="auto">
          <a:xfrm>
            <a:off x="10317931" y="5131329"/>
            <a:ext cx="1111226" cy="108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341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845569" y="618027"/>
            <a:ext cx="4100435" cy="3724562"/>
            <a:chOff x="3845569" y="618027"/>
            <a:chExt cx="4100435" cy="3724562"/>
          </a:xfrm>
        </p:grpSpPr>
        <p:pic>
          <p:nvPicPr>
            <p:cNvPr id="1028" name="Picture 4" descr="C:\Users\Таня\Desktop\ДЕКАБРЬ\САмоопределение\Векторный смарт-объекggт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45569" y="618027"/>
              <a:ext cx="4100435" cy="3724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171640" y="1880143"/>
              <a:ext cx="3502882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/>
                <a:t>Проектная деятельность </a:t>
              </a:r>
              <a:endParaRPr lang="en-US" b="1" dirty="0" smtClean="0"/>
            </a:p>
            <a:p>
              <a:pPr algn="ctr"/>
              <a:r>
                <a:rPr lang="ru-RU" b="1" dirty="0" smtClean="0"/>
                <a:t>является личностно </a:t>
              </a:r>
              <a:r>
                <a:rPr lang="ru-RU" b="1" dirty="0"/>
                <a:t>и </a:t>
              </a:r>
              <a:endParaRPr lang="en-US" b="1" dirty="0" smtClean="0"/>
            </a:p>
            <a:p>
              <a:pPr algn="ctr"/>
              <a:r>
                <a:rPr lang="ru-RU" b="1" dirty="0" err="1" smtClean="0"/>
                <a:t>практикоориентированной</a:t>
              </a:r>
              <a:r>
                <a:rPr lang="ru-RU" b="1" dirty="0"/>
                <a:t>, </a:t>
              </a:r>
            </a:p>
            <a:p>
              <a:pPr algn="ctr"/>
              <a:r>
                <a:rPr lang="ru-RU" b="1" dirty="0"/>
                <a:t>что соответствует современной </a:t>
              </a:r>
            </a:p>
            <a:p>
              <a:pPr algn="ctr"/>
              <a:r>
                <a:rPr lang="ru-RU" b="1" dirty="0"/>
                <a:t>Концепции образования.</a:t>
              </a:r>
              <a:endParaRPr lang="ru-RU" dirty="0"/>
            </a:p>
          </p:txBody>
        </p:sp>
      </p:grpSp>
      <p:pic>
        <p:nvPicPr>
          <p:cNvPr id="1026" name="Picture 2" descr="C:\Users\Таня\Desktop\ДЕКАБРЬ\САмоопределение\bcfbcf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57"/>
          <a:stretch/>
        </p:blipFill>
        <p:spPr bwMode="auto">
          <a:xfrm>
            <a:off x="1631222" y="2700932"/>
            <a:ext cx="4973808" cy="366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аня\Desktop\ДЕКАБРЬ\Блог класса как развивающая образовательная среда\517887-PIYCNZ-8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662393" y="4532116"/>
            <a:ext cx="1860992" cy="15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70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85" t="42445" r="31039"/>
          <a:stretch>
            <a:fillRect/>
          </a:stretch>
        </p:blipFill>
        <p:spPr bwMode="auto">
          <a:xfrm rot="266183">
            <a:off x="1297958" y="1961854"/>
            <a:ext cx="283962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Стрелка вправо 28"/>
          <p:cNvSpPr/>
          <p:nvPr/>
        </p:nvSpPr>
        <p:spPr>
          <a:xfrm flipV="1">
            <a:off x="4523845" y="1262278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92635" y="1136014"/>
            <a:ext cx="4259710" cy="64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самоопределение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492634" y="2039345"/>
            <a:ext cx="4259710" cy="64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ответственность за свои действия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492634" y="3019691"/>
            <a:ext cx="4259710" cy="64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сотрудничество и сотворчество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учащихся </a:t>
            </a:r>
            <a:r>
              <a:rPr lang="ru-RU" sz="2000" dirty="0"/>
              <a:t>и педагога</a:t>
            </a:r>
          </a:p>
        </p:txBody>
      </p:sp>
      <p:sp>
        <p:nvSpPr>
          <p:cNvPr id="12" name="Стрелка вправо 11"/>
          <p:cNvSpPr/>
          <p:nvPr/>
        </p:nvSpPr>
        <p:spPr>
          <a:xfrm flipV="1">
            <a:off x="4523845" y="2143800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flipV="1">
            <a:off x="4523845" y="3145955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4" descr="C:\Users\Таня\Desktop\ДЕКАБРЬ\САмоопределение\44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2" t="13392" r="71360" b="6843"/>
          <a:stretch/>
        </p:blipFill>
        <p:spPr bwMode="auto">
          <a:xfrm>
            <a:off x="10009071" y="3292179"/>
            <a:ext cx="1342959" cy="28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5"/>
          <p:cNvSpPr txBox="1">
            <a:spLocks/>
          </p:cNvSpPr>
          <p:nvPr/>
        </p:nvSpPr>
        <p:spPr bwMode="auto">
          <a:xfrm rot="260992">
            <a:off x="1404470" y="2691984"/>
            <a:ext cx="2705501" cy="118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ПРОЕКТНАЯ ТЕХНОЛОГИЯ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77190" y="4000037"/>
            <a:ext cx="4259710" cy="64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/>
              <a:t>способ развития и становления личности ребенка, его социализации</a:t>
            </a:r>
            <a:endParaRPr lang="ru-RU" sz="2000" dirty="0"/>
          </a:p>
        </p:txBody>
      </p:sp>
      <p:sp>
        <p:nvSpPr>
          <p:cNvPr id="18" name="Стрелка вправо 17"/>
          <p:cNvSpPr/>
          <p:nvPr/>
        </p:nvSpPr>
        <p:spPr>
          <a:xfrm flipV="1">
            <a:off x="4508401" y="4089467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492634" y="4980383"/>
            <a:ext cx="4259710" cy="64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готовность к </a:t>
            </a:r>
            <a:r>
              <a:rPr lang="ru-RU" dirty="0"/>
              <a:t>освоению программ высшего </a:t>
            </a:r>
            <a:r>
              <a:rPr lang="ru-RU" dirty="0" smtClean="0"/>
              <a:t>образования</a:t>
            </a:r>
            <a:endParaRPr lang="ru-RU" sz="2000" dirty="0"/>
          </a:p>
        </p:txBody>
      </p:sp>
      <p:sp>
        <p:nvSpPr>
          <p:cNvPr id="22" name="Стрелка вправо 21"/>
          <p:cNvSpPr/>
          <p:nvPr/>
        </p:nvSpPr>
        <p:spPr>
          <a:xfrm flipV="1">
            <a:off x="4523845" y="5069814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328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 animBg="1"/>
      <p:bldP spid="20" grpId="0" animBg="1"/>
      <p:bldP spid="2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9847" y="1238179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Исследовательская </a:t>
            </a:r>
            <a:r>
              <a:rPr lang="ru-RU" sz="3400" b="1" dirty="0">
                <a:solidFill>
                  <a:srgbClr val="0179C0"/>
                </a:solidFill>
              </a:rPr>
              <a:t>деятельность</a:t>
            </a:r>
            <a:endParaRPr lang="ru-RU" sz="24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9369" y="2619870"/>
            <a:ext cx="6239781" cy="28526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ЦЕЛЬ: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приобретение учащимся функционального навыка исследования как универсального способа освоения </a:t>
            </a:r>
            <a:r>
              <a:rPr lang="ru-RU" sz="2000" dirty="0" smtClean="0"/>
              <a:t>действительности;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развитие </a:t>
            </a:r>
            <a:r>
              <a:rPr lang="ru-RU" sz="2000" dirty="0"/>
              <a:t>способности к исследовательскому типу </a:t>
            </a:r>
            <a:r>
              <a:rPr lang="ru-RU" sz="2000" dirty="0" smtClean="0"/>
              <a:t>мышления;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активизация </a:t>
            </a:r>
            <a:r>
              <a:rPr lang="ru-RU" sz="2000" dirty="0"/>
              <a:t>личностной позиции учащегося в образовательном </a:t>
            </a:r>
            <a:r>
              <a:rPr lang="ru-RU" sz="2000" dirty="0" smtClean="0"/>
              <a:t>процессе  </a:t>
            </a:r>
            <a:r>
              <a:rPr lang="ru-RU" sz="2000" dirty="0"/>
              <a:t>на основе самостоятельно </a:t>
            </a:r>
            <a:r>
              <a:rPr lang="ru-RU" sz="2000" dirty="0" smtClean="0"/>
              <a:t>получаемых  </a:t>
            </a:r>
            <a:r>
              <a:rPr lang="ru-RU" sz="2000" dirty="0"/>
              <a:t>знаний.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090938" y="2943492"/>
            <a:ext cx="3628431" cy="3441541"/>
            <a:chOff x="1090938" y="2943492"/>
            <a:chExt cx="3628431" cy="3441541"/>
          </a:xfrm>
        </p:grpSpPr>
        <p:pic>
          <p:nvPicPr>
            <p:cNvPr id="7" name="Picture 3" descr="C:\Users\Таня\Desktop\ДЕКАБРЬ\САмоопределение\рлрпл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428" y="2943492"/>
              <a:ext cx="1282700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4" name="Picture 2" descr="C:\Users\Таня\Desktop\ДЕКАБРЬ\САмоопределение\businessman-entrepreneur-working-at-office-desk_3446-678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7875"/>
            <a:stretch/>
          </p:blipFill>
          <p:spPr bwMode="auto">
            <a:xfrm>
              <a:off x="1090938" y="3405188"/>
              <a:ext cx="3628431" cy="2979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316" name="Picture 4" descr="C:\Users\Таня\Desktop\ДЕКАБРЬ\САмоопределение\64683 [Converted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8252" y="5249092"/>
            <a:ext cx="1279302" cy="99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919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9847" y="1238179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Исследовательская </a:t>
            </a:r>
            <a:r>
              <a:rPr lang="ru-RU" sz="3400" b="1" dirty="0">
                <a:solidFill>
                  <a:srgbClr val="0179C0"/>
                </a:solidFill>
              </a:rPr>
              <a:t>деятельность</a:t>
            </a:r>
            <a:endParaRPr lang="ru-RU" sz="2400" b="1" dirty="0" smtClean="0"/>
          </a:p>
        </p:txBody>
      </p:sp>
      <p:sp>
        <p:nvSpPr>
          <p:cNvPr id="5" name="Пятиугольник 4"/>
          <p:cNvSpPr/>
          <p:nvPr/>
        </p:nvSpPr>
        <p:spPr>
          <a:xfrm>
            <a:off x="1315457" y="2763525"/>
            <a:ext cx="3528000" cy="900000"/>
          </a:xfrm>
          <a:prstGeom prst="homePlat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/>
              <a:t>дошкольное образование </a:t>
            </a:r>
            <a:r>
              <a:rPr lang="ru-RU" b="1" dirty="0"/>
              <a:t>и </a:t>
            </a:r>
            <a:r>
              <a:rPr lang="ru-RU" b="1" dirty="0" smtClean="0"/>
              <a:t>начальная школа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5790" y="2751860"/>
            <a:ext cx="4485094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/>
              <a:t>средство развития познавательного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интереса </a:t>
            </a:r>
            <a:r>
              <a:rPr lang="ru-RU" sz="1800" dirty="0"/>
              <a:t>и становление мотивации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 </a:t>
            </a:r>
            <a:r>
              <a:rPr lang="ru-RU" sz="1800" dirty="0"/>
              <a:t>учебной деятельности</a:t>
            </a:r>
            <a:endParaRPr lang="ru-RU" sz="1800" dirty="0">
              <a:effectLst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301809" y="3852834"/>
            <a:ext cx="3528000" cy="900000"/>
          </a:xfrm>
          <a:prstGeom prst="homePlat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/>
              <a:t>основная школа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5790" y="3840879"/>
            <a:ext cx="4485094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 lvl="0"/>
            <a:r>
              <a:rPr lang="ru-RU" sz="1800" dirty="0" smtClean="0"/>
              <a:t>развитие способности </a:t>
            </a:r>
            <a:r>
              <a:rPr lang="ru-RU" sz="1800" dirty="0"/>
              <a:t>самостоятельно ставить и достигать цели в учебной </a:t>
            </a:r>
            <a:r>
              <a:rPr lang="ru-RU" sz="1800" dirty="0" smtClean="0"/>
              <a:t>деятельности</a:t>
            </a:r>
            <a:endParaRPr lang="ru-RU" sz="1800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301809" y="4960999"/>
            <a:ext cx="3528000" cy="900000"/>
          </a:xfrm>
          <a:prstGeom prst="homePlat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/>
              <a:t>старшая школа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5790" y="4949334"/>
            <a:ext cx="4485094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 lvl="0"/>
            <a:r>
              <a:rPr lang="ru-RU" sz="1800" dirty="0" smtClean="0"/>
              <a:t>формирование </a:t>
            </a:r>
            <a:r>
              <a:rPr lang="ru-RU" sz="1800" dirty="0"/>
              <a:t>исследовательской компетентности и предпрофессиональных навыков как основы профильного </a:t>
            </a:r>
            <a:r>
              <a:rPr lang="ru-RU" sz="1800" dirty="0" smtClean="0"/>
              <a:t>обучения</a:t>
            </a:r>
            <a:endParaRPr lang="ru-RU" sz="18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5306128" y="2759591"/>
            <a:ext cx="930731" cy="900000"/>
            <a:chOff x="5306128" y="2759591"/>
            <a:chExt cx="930731" cy="900000"/>
          </a:xfrm>
        </p:grpSpPr>
        <p:sp>
          <p:nvSpPr>
            <p:cNvPr id="15" name="Блок-схема: процесс 14"/>
            <p:cNvSpPr/>
            <p:nvPr/>
          </p:nvSpPr>
          <p:spPr>
            <a:xfrm flipH="1">
              <a:off x="5336859" y="2759591"/>
              <a:ext cx="900000" cy="900000"/>
            </a:xfrm>
            <a:prstGeom prst="flowChartProcess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2" descr="C:\Users\Таня\Desktop\СЕНТЯБРЬ\РАЗВИТИЕ внимания\abstract-logo-templates-collection_1346-2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AF6EA"/>
                </a:clrFrom>
                <a:clrTo>
                  <a:srgbClr val="FAF6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950" t="29641" r="68339" b="57030"/>
            <a:stretch/>
          </p:blipFill>
          <p:spPr bwMode="auto">
            <a:xfrm>
              <a:off x="5306128" y="2860168"/>
              <a:ext cx="924061" cy="658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5246937" y="3865221"/>
            <a:ext cx="1115673" cy="900000"/>
            <a:chOff x="5246937" y="3865221"/>
            <a:chExt cx="1115673" cy="900000"/>
          </a:xfrm>
        </p:grpSpPr>
        <p:sp>
          <p:nvSpPr>
            <p:cNvPr id="18" name="Блок-схема: процесс 17"/>
            <p:cNvSpPr/>
            <p:nvPr/>
          </p:nvSpPr>
          <p:spPr>
            <a:xfrm>
              <a:off x="5336859" y="3865221"/>
              <a:ext cx="900000" cy="900000"/>
            </a:xfrm>
            <a:prstGeom prst="flowChartProcess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C:\Users\Таня\Desktop\СЕНТЯБРЬ\РАЗВИТИЕ внимания\abstract-logo-templates-collection_1346-2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AF6EA"/>
                </a:clrFrom>
                <a:clrTo>
                  <a:srgbClr val="FAF6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645" t="7068" r="40645" b="78745"/>
            <a:stretch/>
          </p:blipFill>
          <p:spPr bwMode="auto">
            <a:xfrm>
              <a:off x="5246937" y="3867118"/>
              <a:ext cx="1115673" cy="845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5246937" y="4974656"/>
            <a:ext cx="1115673" cy="900000"/>
            <a:chOff x="5246937" y="4974656"/>
            <a:chExt cx="1115673" cy="900000"/>
          </a:xfrm>
        </p:grpSpPr>
        <p:sp>
          <p:nvSpPr>
            <p:cNvPr id="21" name="Блок-схема: процесс 20"/>
            <p:cNvSpPr/>
            <p:nvPr/>
          </p:nvSpPr>
          <p:spPr>
            <a:xfrm>
              <a:off x="5330189" y="4974656"/>
              <a:ext cx="900000" cy="900000"/>
            </a:xfrm>
            <a:prstGeom prst="flowChartProcess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" descr="C:\Users\Таня\Desktop\СЕНТЯБРЬ\РАЗВИТИЕ внимания\abstract-logo-templates-collection_1346-2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AF6EA"/>
                </a:clrFrom>
                <a:clrTo>
                  <a:srgbClr val="FAF6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692" t="53471" r="68598" b="32342"/>
            <a:stretch/>
          </p:blipFill>
          <p:spPr bwMode="auto">
            <a:xfrm>
              <a:off x="5246937" y="4974656"/>
              <a:ext cx="1115673" cy="845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17075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9847" y="1238179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Исследовательская </a:t>
            </a:r>
            <a:r>
              <a:rPr lang="ru-RU" sz="3400" b="1" dirty="0">
                <a:solidFill>
                  <a:srgbClr val="0179C0"/>
                </a:solidFill>
              </a:rPr>
              <a:t>деятельность</a:t>
            </a:r>
            <a:endParaRPr lang="ru-RU" sz="24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9369" y="2607510"/>
            <a:ext cx="6239781" cy="28526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ДОСТОИНСТВА:</a:t>
            </a:r>
          </a:p>
          <a:p>
            <a:endParaRPr lang="ru-RU" sz="1600" b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позиция исследователя подразумевает рефлексию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отношению к себе как субъекту деятельности 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 </a:t>
            </a:r>
            <a:r>
              <a:rPr lang="ru-RU" sz="2000" dirty="0"/>
              <a:t>самой деятельности на всех ее </a:t>
            </a:r>
            <a:r>
              <a:rPr lang="ru-RU" sz="2000" dirty="0" smtClean="0"/>
              <a:t>этапах;</a:t>
            </a:r>
          </a:p>
          <a:p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использование обучающимся приобретенных навыков </a:t>
            </a:r>
            <a:r>
              <a:rPr lang="ru-RU" sz="2000" dirty="0"/>
              <a:t>самоанализа, </a:t>
            </a:r>
            <a:r>
              <a:rPr lang="ru-RU" sz="2000" dirty="0" smtClean="0"/>
              <a:t>самопознания, использование их в </a:t>
            </a:r>
            <a:r>
              <a:rPr lang="ru-RU" sz="2000" dirty="0"/>
              <a:t>других сферах </a:t>
            </a:r>
            <a:r>
              <a:rPr lang="ru-RU" sz="2000" dirty="0" smtClean="0"/>
              <a:t>жизни. </a:t>
            </a:r>
            <a:endParaRPr lang="ru-RU" sz="20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090938" y="2943492"/>
            <a:ext cx="3628431" cy="3441541"/>
            <a:chOff x="1090938" y="2943492"/>
            <a:chExt cx="3628431" cy="3441541"/>
          </a:xfrm>
        </p:grpSpPr>
        <p:pic>
          <p:nvPicPr>
            <p:cNvPr id="7" name="Picture 3" descr="C:\Users\Таня\Desktop\ДЕКАБРЬ\САмоопределение\рлрпл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428" y="2943492"/>
              <a:ext cx="1282700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Таня\Desktop\ДЕКАБРЬ\САмоопределение\businessman-entrepreneur-working-at-office-desk_3446-678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7875"/>
            <a:stretch/>
          </p:blipFill>
          <p:spPr bwMode="auto">
            <a:xfrm>
              <a:off x="1090938" y="3405188"/>
              <a:ext cx="3628431" cy="2979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C:\Users\Таня\Desktop\ДЕКАБРЬ\САмоопределение\64683 [Converted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8252" y="5249092"/>
            <a:ext cx="1279302" cy="99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599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трелка вправо 28"/>
          <p:cNvSpPr/>
          <p:nvPr/>
        </p:nvSpPr>
        <p:spPr>
          <a:xfrm flipV="1">
            <a:off x="4478348" y="1359456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376010" y="4358213"/>
            <a:ext cx="2448000" cy="540000"/>
          </a:xfrm>
          <a:prstGeom prst="round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ИССЛЕДОВАТЕЛЬСКАЯ ДЕЯТЕЛЬНОСТЬ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47138" y="1270027"/>
            <a:ext cx="4259710" cy="64633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развитие </a:t>
            </a:r>
            <a:r>
              <a:rPr lang="ru-RU" dirty="0"/>
              <a:t>творческой, активной, самостоятельной личности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447138" y="2188308"/>
            <a:ext cx="4259710" cy="64633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стимулирование познавательной активности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447138" y="3179260"/>
            <a:ext cx="4259710" cy="64633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щущение важности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собственных достижений</a:t>
            </a:r>
          </a:p>
        </p:txBody>
      </p:sp>
      <p:sp>
        <p:nvSpPr>
          <p:cNvPr id="12" name="Стрелка вправо 11"/>
          <p:cNvSpPr/>
          <p:nvPr/>
        </p:nvSpPr>
        <p:spPr>
          <a:xfrm flipV="1">
            <a:off x="4478348" y="2274282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flipV="1">
            <a:off x="4478348" y="3268689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47138" y="4169316"/>
            <a:ext cx="4259710" cy="64633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развитие умения планировать </a:t>
            </a:r>
            <a:br>
              <a:rPr lang="ru-RU" dirty="0" smtClean="0"/>
            </a:br>
            <a:r>
              <a:rPr lang="ru-RU" dirty="0" smtClean="0"/>
              <a:t>собственную </a:t>
            </a:r>
            <a:r>
              <a:rPr lang="ru-RU" dirty="0"/>
              <a:t>деятельность</a:t>
            </a:r>
          </a:p>
        </p:txBody>
      </p:sp>
      <p:sp>
        <p:nvSpPr>
          <p:cNvPr id="15" name="Стрелка вправо 14"/>
          <p:cNvSpPr/>
          <p:nvPr/>
        </p:nvSpPr>
        <p:spPr>
          <a:xfrm flipV="1">
            <a:off x="4478348" y="4258746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47138" y="5159372"/>
            <a:ext cx="4259710" cy="64633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развитие умения ориентироваться </a:t>
            </a:r>
            <a:br>
              <a:rPr lang="ru-RU" dirty="0" smtClean="0"/>
            </a:br>
            <a:r>
              <a:rPr lang="ru-RU" dirty="0" smtClean="0"/>
              <a:t>в ситуациях</a:t>
            </a:r>
            <a:r>
              <a:rPr lang="ru-RU" dirty="0"/>
              <a:t>, совместно работать с </a:t>
            </a:r>
            <a:r>
              <a:rPr lang="ru-RU" dirty="0" smtClean="0"/>
              <a:t>людьми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flipV="1">
            <a:off x="4478348" y="5248802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5" descr="E:\++++05 05 РАБОЧИЙ СТОЛ\ПРЕЗЕНТАЦИИ МИНСК\ИССЛЕД.МЕТОД\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8779" y="2086928"/>
            <a:ext cx="2107865" cy="210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Таня\Desktop\ДЕКАБРЬ\САмоопределение\44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2" t="13392" r="71360" b="6843"/>
          <a:stretch/>
        </p:blipFill>
        <p:spPr bwMode="auto">
          <a:xfrm>
            <a:off x="10009071" y="3292179"/>
            <a:ext cx="1342959" cy="28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912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 animBg="1"/>
      <p:bldP spid="20" grpId="0" animBg="1"/>
      <p:bldP spid="2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Таня\Desktop\ДЕКАБРЬ\САмоопределение\DSC_39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94" b="5467"/>
          <a:stretch/>
        </p:blipFill>
        <p:spPr bwMode="auto">
          <a:xfrm>
            <a:off x="1118515" y="551899"/>
            <a:ext cx="9926395" cy="570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81432" y="4750056"/>
            <a:ext cx="6728348" cy="147732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24999" y="4750056"/>
            <a:ext cx="66023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Кроме технологий сотрудничества, для успешного личностного и профессионального самоопределения необходима кооперация между образовательными организациями и всеми остальными, в которых молодые люди смогут получать разнообразный </a:t>
            </a:r>
            <a:r>
              <a:rPr lang="ru-RU" dirty="0" err="1"/>
              <a:t>околопрофессиональный</a:t>
            </a:r>
            <a:r>
              <a:rPr lang="ru-RU" dirty="0"/>
              <a:t> опыт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413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342533" y="2715906"/>
            <a:ext cx="6239781" cy="20613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ЦЕЛЬ ОБРАЗОВАТЕЛЬНОЙ ПРОГРАММЫ:</a:t>
            </a:r>
          </a:p>
          <a:p>
            <a:endParaRPr lang="ru-RU" sz="1600" b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развитие в школах Российской Федерации современного естественно научного </a:t>
            </a:r>
            <a:r>
              <a:rPr lang="ru-RU" sz="2000" dirty="0" smtClean="0"/>
              <a:t>образования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организация </a:t>
            </a:r>
            <a:r>
              <a:rPr lang="ru-RU" sz="2000" dirty="0"/>
              <a:t>взаимодействия между школами, </a:t>
            </a:r>
            <a:r>
              <a:rPr lang="ru-RU" sz="2000" dirty="0" smtClean="0"/>
              <a:t>педагогами, </a:t>
            </a:r>
            <a:r>
              <a:rPr lang="ru-RU" sz="2000" dirty="0"/>
              <a:t>учащимися, высшими учебными заведениями, бизнесом.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9847" y="1006163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Профессиональное </a:t>
            </a:r>
            <a:r>
              <a:rPr lang="ru-RU" sz="3400" b="1" dirty="0">
                <a:solidFill>
                  <a:srgbClr val="0179C0"/>
                </a:solidFill>
              </a:rPr>
              <a:t>самоопределение </a:t>
            </a:r>
            <a:r>
              <a:rPr lang="ru-RU" sz="3400" b="1" dirty="0" smtClean="0">
                <a:solidFill>
                  <a:srgbClr val="0179C0"/>
                </a:solidFill>
              </a:rPr>
              <a:t>обучающихся</a:t>
            </a:r>
            <a:endParaRPr lang="ru-RU" sz="2400" b="1" dirty="0" smtClean="0"/>
          </a:p>
        </p:txBody>
      </p:sp>
      <p:grpSp>
        <p:nvGrpSpPr>
          <p:cNvPr id="2" name="Группа 1"/>
          <p:cNvGrpSpPr/>
          <p:nvPr/>
        </p:nvGrpSpPr>
        <p:grpSpPr>
          <a:xfrm>
            <a:off x="978897" y="2715906"/>
            <a:ext cx="4057128" cy="3477787"/>
            <a:chOff x="978897" y="2715906"/>
            <a:chExt cx="4057128" cy="3477787"/>
          </a:xfrm>
        </p:grpSpPr>
        <p:pic>
          <p:nvPicPr>
            <p:cNvPr id="5" name="Picture 2" descr="C:\Users\Таня\Desktop\НОЯБРЬ\Психолого-педагогическое сопровождение детей с ОВЗ\сясявыся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804" t="29789" r="11611" b="35105"/>
            <a:stretch/>
          </p:blipFill>
          <p:spPr bwMode="auto">
            <a:xfrm>
              <a:off x="978897" y="2715906"/>
              <a:ext cx="4057128" cy="1962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2470989" y="3159578"/>
              <a:ext cx="19479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b="1" dirty="0"/>
                <a:t>«Школьная лига </a:t>
              </a:r>
              <a:endParaRPr lang="ru-RU" b="1" dirty="0" smtClean="0"/>
            </a:p>
            <a:p>
              <a:pPr lvl="0" algn="ctr"/>
              <a:r>
                <a:rPr lang="ru-RU" b="1" dirty="0" smtClean="0"/>
                <a:t>РОСНАНО»</a:t>
              </a:r>
              <a:endParaRPr lang="ru-RU" b="1" dirty="0"/>
            </a:p>
          </p:txBody>
        </p:sp>
        <p:pic>
          <p:nvPicPr>
            <p:cNvPr id="18434" name="Picture 2" descr="C:\Users\Таня\Desktop\ДЕКАБРЬ\САмоопределение\цуацуа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12022" y="3833205"/>
              <a:ext cx="1073105" cy="2360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74844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/>
          <p:cNvSpPr/>
          <p:nvPr/>
        </p:nvSpPr>
        <p:spPr>
          <a:xfrm>
            <a:off x="5217841" y="732657"/>
            <a:ext cx="1746794" cy="17391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0179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</a:t>
            </a: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970179" y="2636138"/>
            <a:ext cx="2269413" cy="540000"/>
          </a:xfrm>
          <a:prstGeom prst="round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САМООПРЕДЕЛЕНИЕ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4493" y="3676288"/>
            <a:ext cx="2520000" cy="540000"/>
          </a:xfrm>
          <a:prstGeom prst="round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САМОСОЗНАНИЕ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57813" y="3676288"/>
            <a:ext cx="2556000" cy="540000"/>
          </a:xfrm>
          <a:prstGeom prst="round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САМООСУЩЕСТВЛЕНИЕ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98532" y="3676288"/>
            <a:ext cx="2520000" cy="540000"/>
          </a:xfrm>
          <a:prstGeom prst="round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САМОАКТУАЛИЗАЦИЯ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91693" y="3668752"/>
            <a:ext cx="2520000" cy="540000"/>
          </a:xfrm>
          <a:prstGeom prst="round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САМОРЕАЛИЗАЦИЯ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91693" y="4419557"/>
            <a:ext cx="2520000" cy="1200329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связь </a:t>
            </a:r>
            <a:r>
              <a:rPr lang="ru-RU" dirty="0"/>
              <a:t>с трудовой </a:t>
            </a:r>
            <a:r>
              <a:rPr lang="ru-RU" dirty="0" smtClean="0"/>
              <a:t>деятельностью;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увлеченность </a:t>
            </a:r>
            <a:r>
              <a:rPr lang="ru-RU" dirty="0"/>
              <a:t>значимой </a:t>
            </a:r>
            <a:r>
              <a:rPr lang="ru-RU" dirty="0" smtClean="0"/>
              <a:t>работой</a:t>
            </a:r>
            <a:endParaRPr lang="ru-RU" dirty="0"/>
          </a:p>
        </p:txBody>
      </p:sp>
      <p:cxnSp>
        <p:nvCxnSpPr>
          <p:cNvPr id="5" name="Прямая соединительная линия 4"/>
          <p:cNvCxnSpPr>
            <a:stCxn id="17" idx="2"/>
            <a:endCxn id="18" idx="0"/>
          </p:cNvCxnSpPr>
          <p:nvPr/>
        </p:nvCxnSpPr>
        <p:spPr>
          <a:xfrm>
            <a:off x="10251693" y="4208752"/>
            <a:ext cx="0" cy="2108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Таня\Desktop\ДЕКАБРЬ\Образование личности ученика\26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79" t="54865" r="36338"/>
          <a:stretch/>
        </p:blipFill>
        <p:spPr bwMode="auto">
          <a:xfrm>
            <a:off x="5474886" y="937882"/>
            <a:ext cx="1260000" cy="137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Таня\Desktop\ОКТЯБРЬ\Теория поколений\collection-of-kid-characters_23-214753197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7703"/>
          <a:stretch/>
        </p:blipFill>
        <p:spPr bwMode="auto">
          <a:xfrm>
            <a:off x="2476416" y="4420518"/>
            <a:ext cx="4272118" cy="180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747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336784" y="2715906"/>
            <a:ext cx="6239781" cy="20613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«ШКОЛА   НА   ЛАДОНИ» – СЕТЕВАЯ   ПЛАТФОРМА ДОПОЛНИТЕЛЬНОГО    ОБРАЗОВАНИЯ:</a:t>
            </a:r>
          </a:p>
          <a:p>
            <a:endParaRPr lang="ru-RU" sz="1600" b="1" dirty="0" smtClean="0">
              <a:solidFill>
                <a:srgbClr val="0070C0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err="1"/>
              <a:t>конкурсно</a:t>
            </a:r>
            <a:r>
              <a:rPr lang="ru-RU" sz="2000" dirty="0"/>
              <a:t>-образовательные программы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школьников</a:t>
            </a:r>
            <a:r>
              <a:rPr lang="ru-RU" sz="2000" dirty="0" smtClean="0"/>
              <a:t>;</a:t>
            </a:r>
          </a:p>
          <a:p>
            <a:pPr lvl="0"/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программы дополнительного профессионального образования для учителей.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9847" y="1006163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Профессиональное </a:t>
            </a:r>
            <a:r>
              <a:rPr lang="ru-RU" sz="3400" b="1" dirty="0">
                <a:solidFill>
                  <a:srgbClr val="0179C0"/>
                </a:solidFill>
              </a:rPr>
              <a:t>самоопределение </a:t>
            </a:r>
            <a:r>
              <a:rPr lang="ru-RU" sz="3400" b="1" dirty="0" smtClean="0">
                <a:solidFill>
                  <a:srgbClr val="0179C0"/>
                </a:solidFill>
              </a:rPr>
              <a:t>обучающихся</a:t>
            </a:r>
            <a:endParaRPr lang="ru-RU" sz="2400" b="1" dirty="0" smtClean="0"/>
          </a:p>
        </p:txBody>
      </p:sp>
      <p:grpSp>
        <p:nvGrpSpPr>
          <p:cNvPr id="11" name="Группа 10"/>
          <p:cNvGrpSpPr/>
          <p:nvPr/>
        </p:nvGrpSpPr>
        <p:grpSpPr>
          <a:xfrm>
            <a:off x="978897" y="2715906"/>
            <a:ext cx="4057128" cy="3477787"/>
            <a:chOff x="978897" y="2715906"/>
            <a:chExt cx="4057128" cy="3477787"/>
          </a:xfrm>
        </p:grpSpPr>
        <p:pic>
          <p:nvPicPr>
            <p:cNvPr id="12" name="Picture 2" descr="C:\Users\Таня\Desktop\НОЯБРЬ\Психолого-педагогическое сопровождение детей с ОВЗ\сясявыся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804" t="29789" r="11611" b="35105"/>
            <a:stretch/>
          </p:blipFill>
          <p:spPr bwMode="auto">
            <a:xfrm>
              <a:off x="978897" y="2715906"/>
              <a:ext cx="4057128" cy="1962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2470989" y="3159578"/>
              <a:ext cx="19479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b="1" dirty="0"/>
                <a:t>«Школьная лига </a:t>
              </a:r>
              <a:endParaRPr lang="ru-RU" b="1" dirty="0" smtClean="0"/>
            </a:p>
            <a:p>
              <a:pPr lvl="0" algn="ctr"/>
              <a:r>
                <a:rPr lang="ru-RU" b="1" dirty="0" smtClean="0"/>
                <a:t>РОСНАНО»</a:t>
              </a:r>
              <a:endParaRPr lang="ru-RU" b="1" dirty="0"/>
            </a:p>
          </p:txBody>
        </p:sp>
        <p:pic>
          <p:nvPicPr>
            <p:cNvPr id="15" name="Picture 2" descr="C:\Users\Таня\Desktop\ДЕКАБРЬ\САмоопределение\цуацуа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12022" y="3833205"/>
              <a:ext cx="1073105" cy="2360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18722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130630" y="2715906"/>
            <a:ext cx="6239781" cy="28813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ТЕМАТИКА   ПРОГРАММ:</a:t>
            </a:r>
          </a:p>
          <a:p>
            <a:endParaRPr lang="ru-RU" sz="1600" b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современные достижения естественных наук;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популяризация </a:t>
            </a:r>
            <a:r>
              <a:rPr lang="ru-RU" sz="2000" dirty="0" err="1" smtClean="0"/>
              <a:t>нанотехнологий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медицина;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фармакология;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оптика;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электроника;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техническая реализация научных разработок;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управление высокотехнологическим бизнесом.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339847" y="1006163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Профессиональное </a:t>
            </a:r>
            <a:r>
              <a:rPr lang="ru-RU" sz="3400" b="1" dirty="0">
                <a:solidFill>
                  <a:srgbClr val="0179C0"/>
                </a:solidFill>
              </a:rPr>
              <a:t>самоопределение </a:t>
            </a:r>
            <a:r>
              <a:rPr lang="ru-RU" sz="3400" b="1" dirty="0" smtClean="0">
                <a:solidFill>
                  <a:srgbClr val="0179C0"/>
                </a:solidFill>
              </a:rPr>
              <a:t>обучающихся</a:t>
            </a:r>
            <a:endParaRPr lang="ru-RU" sz="2400" b="1" dirty="0" smtClean="0"/>
          </a:p>
        </p:txBody>
      </p:sp>
      <p:grpSp>
        <p:nvGrpSpPr>
          <p:cNvPr id="11" name="Группа 10"/>
          <p:cNvGrpSpPr/>
          <p:nvPr/>
        </p:nvGrpSpPr>
        <p:grpSpPr>
          <a:xfrm>
            <a:off x="978897" y="2715906"/>
            <a:ext cx="4057128" cy="3477787"/>
            <a:chOff x="978897" y="2715906"/>
            <a:chExt cx="4057128" cy="3477787"/>
          </a:xfrm>
        </p:grpSpPr>
        <p:pic>
          <p:nvPicPr>
            <p:cNvPr id="12" name="Picture 2" descr="C:\Users\Таня\Desktop\НОЯБРЬ\Психолого-педагогическое сопровождение детей с ОВЗ\сясявыся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804" t="29789" r="11611" b="35105"/>
            <a:stretch/>
          </p:blipFill>
          <p:spPr bwMode="auto">
            <a:xfrm>
              <a:off x="978897" y="2715906"/>
              <a:ext cx="4057128" cy="1962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2470989" y="3159578"/>
              <a:ext cx="19479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b="1" dirty="0"/>
                <a:t>«Школьная лига </a:t>
              </a:r>
              <a:endParaRPr lang="ru-RU" b="1" dirty="0" smtClean="0"/>
            </a:p>
            <a:p>
              <a:pPr lvl="0" algn="ctr"/>
              <a:r>
                <a:rPr lang="ru-RU" b="1" dirty="0" smtClean="0"/>
                <a:t>РОСНАНО»</a:t>
              </a:r>
              <a:endParaRPr lang="ru-RU" b="1" dirty="0"/>
            </a:p>
          </p:txBody>
        </p:sp>
        <p:pic>
          <p:nvPicPr>
            <p:cNvPr id="15" name="Picture 2" descr="C:\Users\Таня\Desktop\ДЕКАБРЬ\САмоопределение\цуацуа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12022" y="3833205"/>
              <a:ext cx="1073105" cy="2360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6658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159506" y="2715906"/>
            <a:ext cx="6239781" cy="28813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НАГРАЖДЕНИЕ   УЧАСТНИКОВ   ПРОГРАММ:</a:t>
            </a:r>
          </a:p>
          <a:p>
            <a:endParaRPr lang="ru-RU" sz="1600" b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сертификаты для успешно закончивших </a:t>
            </a:r>
            <a:r>
              <a:rPr lang="ru-RU" sz="2000" dirty="0" err="1" smtClean="0"/>
              <a:t>конкурсно</a:t>
            </a:r>
            <a:r>
              <a:rPr lang="ru-RU" sz="2000" dirty="0" smtClean="0"/>
              <a:t>-образовательные программы; </a:t>
            </a:r>
          </a:p>
          <a:p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дипломы победителей и призёров, памятные подарки для наиболее успешных участников;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участие в ежегодной летней школе «</a:t>
            </a:r>
            <a:r>
              <a:rPr lang="ru-RU" sz="2000" dirty="0" err="1" smtClean="0"/>
              <a:t>наноград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339847" y="1006163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Профессиональное </a:t>
            </a:r>
            <a:r>
              <a:rPr lang="ru-RU" sz="3400" b="1" dirty="0">
                <a:solidFill>
                  <a:srgbClr val="0179C0"/>
                </a:solidFill>
              </a:rPr>
              <a:t>самоопределение </a:t>
            </a:r>
            <a:r>
              <a:rPr lang="ru-RU" sz="3400" b="1" dirty="0" smtClean="0">
                <a:solidFill>
                  <a:srgbClr val="0179C0"/>
                </a:solidFill>
              </a:rPr>
              <a:t>обучающихся</a:t>
            </a:r>
            <a:endParaRPr lang="ru-RU" sz="2400" b="1" dirty="0" smtClean="0"/>
          </a:p>
        </p:txBody>
      </p:sp>
      <p:grpSp>
        <p:nvGrpSpPr>
          <p:cNvPr id="11" name="Группа 10"/>
          <p:cNvGrpSpPr/>
          <p:nvPr/>
        </p:nvGrpSpPr>
        <p:grpSpPr>
          <a:xfrm>
            <a:off x="978897" y="2715906"/>
            <a:ext cx="4057128" cy="3477787"/>
            <a:chOff x="978897" y="2715906"/>
            <a:chExt cx="4057128" cy="3477787"/>
          </a:xfrm>
        </p:grpSpPr>
        <p:pic>
          <p:nvPicPr>
            <p:cNvPr id="12" name="Picture 2" descr="C:\Users\Таня\Desktop\НОЯБРЬ\Психолого-педагогическое сопровождение детей с ОВЗ\сясявыся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804" t="29789" r="11611" b="35105"/>
            <a:stretch/>
          </p:blipFill>
          <p:spPr bwMode="auto">
            <a:xfrm>
              <a:off x="978897" y="2715906"/>
              <a:ext cx="4057128" cy="1962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2470989" y="3159578"/>
              <a:ext cx="19479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b="1" dirty="0"/>
                <a:t>«Школьная лига </a:t>
              </a:r>
              <a:endParaRPr lang="ru-RU" b="1" dirty="0" smtClean="0"/>
            </a:p>
            <a:p>
              <a:pPr lvl="0" algn="ctr"/>
              <a:r>
                <a:rPr lang="ru-RU" b="1" dirty="0" smtClean="0"/>
                <a:t>РОСНАНО»</a:t>
              </a:r>
              <a:endParaRPr lang="ru-RU" b="1" dirty="0"/>
            </a:p>
          </p:txBody>
        </p:sp>
        <p:pic>
          <p:nvPicPr>
            <p:cNvPr id="15" name="Picture 2" descr="C:\Users\Таня\Desktop\ДЕКАБРЬ\САмоопределение\цуацуа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12022" y="3833205"/>
              <a:ext cx="1073105" cy="2360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9718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ня\Desktop\НОЯБРЬ\Психолого-педагогическое сопровождение детей с ОВЗ\вмавмв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05" t="28349" r="8114" b="32003"/>
          <a:stretch/>
        </p:blipFill>
        <p:spPr bwMode="auto">
          <a:xfrm>
            <a:off x="883362" y="2647666"/>
            <a:ext cx="4261844" cy="21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174797" y="2647666"/>
            <a:ext cx="6239781" cy="28813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000" b="1" dirty="0" smtClean="0"/>
              <a:t>Всероссийская </a:t>
            </a:r>
            <a:r>
              <a:rPr lang="ru-RU" sz="2000" b="1" dirty="0"/>
              <a:t>научно-социальная </a:t>
            </a:r>
            <a:r>
              <a:rPr lang="ru-RU" sz="2000" b="1" dirty="0" smtClean="0"/>
              <a:t>программа, организуемая </a:t>
            </a:r>
            <a:r>
              <a:rPr lang="ru-RU" sz="2000" b="1" dirty="0"/>
              <a:t>акционерной финансовой корпорацией «Система</a:t>
            </a:r>
            <a:r>
              <a:rPr lang="ru-RU" sz="2000" b="1" dirty="0" smtClean="0"/>
              <a:t>».</a:t>
            </a:r>
          </a:p>
          <a:p>
            <a:endParaRPr lang="ru-RU" sz="1600" b="1" dirty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УЧАСТНИКИ: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молодежь;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обучающиеся в школе;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ученые;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педагоги;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специалисты.</a:t>
            </a:r>
          </a:p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07312" y="3445932"/>
            <a:ext cx="216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/>
              <a:t>«Шаг в будущее»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9847" y="1006163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Профессиональное </a:t>
            </a:r>
            <a:r>
              <a:rPr lang="ru-RU" sz="3400" b="1" dirty="0">
                <a:solidFill>
                  <a:srgbClr val="0179C0"/>
                </a:solidFill>
              </a:rPr>
              <a:t>самоопределение </a:t>
            </a:r>
            <a:r>
              <a:rPr lang="ru-RU" sz="3400" b="1" dirty="0" smtClean="0">
                <a:solidFill>
                  <a:srgbClr val="0179C0"/>
                </a:solidFill>
              </a:rPr>
              <a:t>обучающихся</a:t>
            </a:r>
            <a:endParaRPr lang="ru-RU" sz="2400" b="1" dirty="0" smtClean="0"/>
          </a:p>
        </p:txBody>
      </p:sp>
      <p:pic>
        <p:nvPicPr>
          <p:cNvPr id="12" name="Picture 2" descr="C:\Users\Таня\Desktop\СЕНТЯБРЬ\Самопознание\boy-with-blond-hair-in-different-actions-illustration_1308-262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64910"/>
          <a:stretch/>
        </p:blipFill>
        <p:spPr bwMode="auto">
          <a:xfrm>
            <a:off x="3121913" y="3897352"/>
            <a:ext cx="1363662" cy="23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812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ня\Desktop\НОЯБРЬ\Психолого-педагогическое сопровождение детей с ОВЗ\вмавмв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05" t="28349" r="8114" b="32003"/>
          <a:stretch/>
        </p:blipFill>
        <p:spPr bwMode="auto">
          <a:xfrm>
            <a:off x="883362" y="2647666"/>
            <a:ext cx="4261844" cy="21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72714" y="2647666"/>
            <a:ext cx="6239781" cy="28813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СФЕРЫ ПРОГРАММЫ: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естественнонаучная;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инженерная;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err="1" smtClean="0"/>
              <a:t>социогуманитарная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/>
          </a:p>
          <a:p>
            <a:r>
              <a:rPr lang="ru-RU" sz="1600" b="1" dirty="0" smtClean="0">
                <a:solidFill>
                  <a:srgbClr val="0070C0"/>
                </a:solidFill>
              </a:rPr>
              <a:t>ЦЕЛЬ ПРОГРАММЫ: </a:t>
            </a:r>
          </a:p>
          <a:p>
            <a:r>
              <a:rPr lang="ru-RU" sz="2000" dirty="0" smtClean="0"/>
              <a:t>воспитание </a:t>
            </a:r>
            <a:r>
              <a:rPr lang="ru-RU" sz="2000" dirty="0"/>
              <a:t>особо перспективных молодых людей, способных создавать и внедрять научные новшества, современную технику и высокие технологии. </a:t>
            </a:r>
          </a:p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26562" y="3528020"/>
            <a:ext cx="216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/>
              <a:t>«Шаг в будущее»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9847" y="1006163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Профессиональное </a:t>
            </a:r>
            <a:r>
              <a:rPr lang="ru-RU" sz="3400" b="1" dirty="0">
                <a:solidFill>
                  <a:srgbClr val="0179C0"/>
                </a:solidFill>
              </a:rPr>
              <a:t>самоопределение </a:t>
            </a:r>
            <a:r>
              <a:rPr lang="ru-RU" sz="3400" b="1" dirty="0" smtClean="0">
                <a:solidFill>
                  <a:srgbClr val="0179C0"/>
                </a:solidFill>
              </a:rPr>
              <a:t>обучающихся</a:t>
            </a:r>
            <a:endParaRPr lang="ru-RU" sz="2400" b="1" dirty="0" smtClean="0"/>
          </a:p>
        </p:txBody>
      </p:sp>
      <p:pic>
        <p:nvPicPr>
          <p:cNvPr id="12" name="Picture 2" descr="C:\Users\Таня\Desktop\СЕНТЯБРЬ\Самопознание\boy-with-blond-hair-in-different-actions-illustration_1308-262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64910"/>
          <a:stretch/>
        </p:blipFill>
        <p:spPr bwMode="auto">
          <a:xfrm>
            <a:off x="3121913" y="3897352"/>
            <a:ext cx="1363662" cy="23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408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304032" y="2750723"/>
            <a:ext cx="6239781" cy="28813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000" b="1" dirty="0" smtClean="0"/>
              <a:t>Международный некоммерческий проект:</a:t>
            </a:r>
          </a:p>
          <a:p>
            <a:endParaRPr lang="ru-RU" sz="20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овладение </a:t>
            </a:r>
            <a:r>
              <a:rPr lang="ru-RU" sz="2000" dirty="0"/>
              <a:t>учащимися школ, колледжей, вузов профессиональными компетенциями на мировом </a:t>
            </a:r>
            <a:r>
              <a:rPr lang="ru-RU" sz="2000" dirty="0" smtClean="0"/>
              <a:t>уровне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активное </a:t>
            </a:r>
            <a:r>
              <a:rPr lang="ru-RU" sz="2000" dirty="0"/>
              <a:t>взаимодействие предприятий и учебных </a:t>
            </a:r>
            <a:r>
              <a:rPr lang="ru-RU" sz="2000" dirty="0" smtClean="0"/>
              <a:t>заведений;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постоянная модернизация </a:t>
            </a:r>
            <a:r>
              <a:rPr lang="ru-RU" sz="2000" dirty="0"/>
              <a:t>образования с учетом происходящих в мире технологических и иных </a:t>
            </a:r>
            <a:r>
              <a:rPr lang="ru-RU" sz="2000" dirty="0" smtClean="0"/>
              <a:t>изменений.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9847" y="1006163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Профессиональное </a:t>
            </a:r>
            <a:r>
              <a:rPr lang="ru-RU" sz="3400" b="1" dirty="0">
                <a:solidFill>
                  <a:srgbClr val="0179C0"/>
                </a:solidFill>
              </a:rPr>
              <a:t>самоопределение </a:t>
            </a:r>
            <a:r>
              <a:rPr lang="ru-RU" sz="3400" b="1" dirty="0" smtClean="0">
                <a:solidFill>
                  <a:srgbClr val="0179C0"/>
                </a:solidFill>
              </a:rPr>
              <a:t>обучающихся</a:t>
            </a:r>
            <a:endParaRPr lang="ru-RU" sz="2400" b="1" dirty="0" smtClean="0"/>
          </a:p>
        </p:txBody>
      </p:sp>
      <p:grpSp>
        <p:nvGrpSpPr>
          <p:cNvPr id="15" name="Группа 14"/>
          <p:cNvGrpSpPr/>
          <p:nvPr/>
        </p:nvGrpSpPr>
        <p:grpSpPr>
          <a:xfrm>
            <a:off x="696035" y="2600465"/>
            <a:ext cx="4499675" cy="3696100"/>
            <a:chOff x="696035" y="2600465"/>
            <a:chExt cx="4499675" cy="3696100"/>
          </a:xfrm>
        </p:grpSpPr>
        <p:pic>
          <p:nvPicPr>
            <p:cNvPr id="16" name="Picture 2" descr="C:\Users\Таня\Desktop\НОЯБРЬ\Психолого-педагогическое сопровождение детей с ОВЗ\высывс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423" t="28137" r="7264" b="32401"/>
            <a:stretch/>
          </p:blipFill>
          <p:spPr bwMode="auto">
            <a:xfrm>
              <a:off x="696035" y="2600465"/>
              <a:ext cx="4499675" cy="221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2388569" y="3063383"/>
              <a:ext cx="22765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000" b="1" dirty="0" smtClean="0"/>
                <a:t>проект </a:t>
              </a:r>
              <a:r>
                <a:rPr lang="en-US" sz="2000" b="1" dirty="0" err="1"/>
                <a:t>WorldSkills</a:t>
              </a:r>
              <a:endParaRPr lang="ru-RU" sz="2000" b="1" dirty="0"/>
            </a:p>
          </p:txBody>
        </p:sp>
        <p:pic>
          <p:nvPicPr>
            <p:cNvPr id="18" name="Picture 2" descr="C:\Users\Таня\Desktop\ДЕКАБРЬ\САмоопределение\чявсвяы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939" y="3432715"/>
              <a:ext cx="2844800" cy="286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04493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9847" y="1006163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Профессиональное </a:t>
            </a:r>
            <a:r>
              <a:rPr lang="ru-RU" sz="3400" b="1" dirty="0">
                <a:solidFill>
                  <a:srgbClr val="0179C0"/>
                </a:solidFill>
              </a:rPr>
              <a:t>самоопределение </a:t>
            </a:r>
            <a:r>
              <a:rPr lang="ru-RU" sz="3400" b="1" dirty="0" smtClean="0">
                <a:solidFill>
                  <a:srgbClr val="0179C0"/>
                </a:solidFill>
              </a:rPr>
              <a:t>обучающихся</a:t>
            </a:r>
            <a:endParaRPr lang="ru-RU" sz="24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5313657" y="2734830"/>
            <a:ext cx="6239781" cy="28813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ЦЕЛЬ АССОЦИАЦИИ:</a:t>
            </a:r>
          </a:p>
          <a:p>
            <a:endParaRPr lang="ru-RU" sz="1600" b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повышение </a:t>
            </a:r>
            <a:r>
              <a:rPr lang="ru-RU" sz="2000" dirty="0"/>
              <a:t>статуса и стандартов профессиональной подготовки и </a:t>
            </a:r>
            <a:r>
              <a:rPr lang="ru-RU" sz="2000" dirty="0" smtClean="0"/>
              <a:t>квалификации;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популяризация </a:t>
            </a:r>
            <a:r>
              <a:rPr lang="ru-RU" sz="2000" dirty="0"/>
              <a:t>рабочих профессий через проведение международных соревнований по всему миру.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На </a:t>
            </a:r>
            <a:r>
              <a:rPr lang="ru-RU" sz="2000" dirty="0"/>
              <a:t>сегодняшний день в деятельности организации принимают участие 77 стран.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96035" y="2600465"/>
            <a:ext cx="4499675" cy="3696100"/>
            <a:chOff x="696035" y="2600465"/>
            <a:chExt cx="4499675" cy="3696100"/>
          </a:xfrm>
        </p:grpSpPr>
        <p:pic>
          <p:nvPicPr>
            <p:cNvPr id="12" name="Picture 2" descr="C:\Users\Таня\Desktop\НОЯБРЬ\Психолого-педагогическое сопровождение детей с ОВЗ\высывс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423" t="28137" r="7264" b="32401"/>
            <a:stretch/>
          </p:blipFill>
          <p:spPr bwMode="auto">
            <a:xfrm>
              <a:off x="696035" y="2600465"/>
              <a:ext cx="4499675" cy="221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2388569" y="3063383"/>
              <a:ext cx="22765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000" b="1" dirty="0" smtClean="0"/>
                <a:t>проект </a:t>
              </a:r>
              <a:r>
                <a:rPr lang="en-US" sz="2000" b="1" dirty="0" err="1"/>
                <a:t>WorldSkills</a:t>
              </a:r>
              <a:endParaRPr lang="ru-RU" sz="2000" b="1" dirty="0"/>
            </a:p>
          </p:txBody>
        </p:sp>
        <p:pic>
          <p:nvPicPr>
            <p:cNvPr id="19458" name="Picture 2" descr="C:\Users\Таня\Desktop\ДЕКАБРЬ\САмоопределение\чявсвяы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939" y="3432715"/>
              <a:ext cx="2844800" cy="286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31064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аня\Desktop\НОЯБРЬ\Гендерная компетенстность педагога - в работе\children-holding-white-sign_1308-301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47" t="44386"/>
          <a:stretch/>
        </p:blipFill>
        <p:spPr bwMode="auto">
          <a:xfrm flipH="1">
            <a:off x="1052561" y="2836242"/>
            <a:ext cx="3508210" cy="27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943891" y="2630538"/>
            <a:ext cx="6783414" cy="32595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предоставляется </a:t>
            </a:r>
            <a:r>
              <a:rPr lang="ru-RU" sz="2000" dirty="0"/>
              <a:t>учебными центрами, </a:t>
            </a:r>
            <a:r>
              <a:rPr lang="ru-RU" sz="2000" dirty="0" smtClean="0"/>
              <a:t>курсами, высшими </a:t>
            </a:r>
            <a:r>
              <a:rPr lang="ru-RU" sz="2000" dirty="0"/>
              <a:t>учебными заведениями, работающими по собственным, негосударственным </a:t>
            </a:r>
            <a:r>
              <a:rPr lang="ru-RU" sz="2000" dirty="0" smtClean="0"/>
              <a:t>программам</a:t>
            </a:r>
            <a:r>
              <a:rPr lang="ru-RU" sz="2000" dirty="0"/>
              <a:t>;</a:t>
            </a: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предполагает обучение </a:t>
            </a:r>
            <a:r>
              <a:rPr lang="ru-RU" sz="2000" dirty="0"/>
              <a:t>с учетом потребностей личности, связь с </a:t>
            </a:r>
            <a:r>
              <a:rPr lang="ru-RU" sz="2000" dirty="0" smtClean="0"/>
              <a:t>практикой</a:t>
            </a:r>
            <a:r>
              <a:rPr lang="ru-RU" sz="2000" dirty="0"/>
              <a:t>;</a:t>
            </a: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гибкие </a:t>
            </a:r>
            <a:r>
              <a:rPr lang="ru-RU" sz="2000" dirty="0"/>
              <a:t>программы, </a:t>
            </a:r>
            <a:r>
              <a:rPr lang="ru-RU" sz="2000" dirty="0" smtClean="0"/>
              <a:t>расписание </a:t>
            </a:r>
            <a:r>
              <a:rPr lang="ru-RU" sz="2000" dirty="0"/>
              <a:t>и выбор места проведения.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 smtClean="0"/>
              <a:t>Неформальное </a:t>
            </a:r>
            <a:r>
              <a:rPr lang="ru-RU" sz="2000" b="1" dirty="0"/>
              <a:t>образование рассматривается как опережающее. </a:t>
            </a:r>
            <a:endParaRPr lang="ru-RU" sz="20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408351" y="4260335"/>
            <a:ext cx="2111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НЕФОРМАЛЬНОЕ </a:t>
            </a:r>
          </a:p>
          <a:p>
            <a:pPr algn="ctr"/>
            <a:r>
              <a:rPr lang="ru-RU" sz="1600" b="1" dirty="0" smtClean="0"/>
              <a:t>ОБРАЗОВАНИЕ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39847" y="1006163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Профессиональное </a:t>
            </a:r>
            <a:r>
              <a:rPr lang="ru-RU" sz="3400" b="1" dirty="0">
                <a:solidFill>
                  <a:srgbClr val="0179C0"/>
                </a:solidFill>
              </a:rPr>
              <a:t>самоопределение </a:t>
            </a:r>
            <a:r>
              <a:rPr lang="ru-RU" sz="3400" b="1" dirty="0" smtClean="0">
                <a:solidFill>
                  <a:srgbClr val="0179C0"/>
                </a:solidFill>
              </a:rPr>
              <a:t>обучающихся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05276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аня\Desktop\НОЯБРЬ\Гендерная компетенстность педагога - в работе\children-holding-white-sign_1308-301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47" t="44386"/>
          <a:stretch/>
        </p:blipFill>
        <p:spPr bwMode="auto">
          <a:xfrm flipH="1">
            <a:off x="1052561" y="2836242"/>
            <a:ext cx="3508210" cy="27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161531" y="2630538"/>
            <a:ext cx="6251151" cy="32595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 smtClean="0"/>
              <a:t>ОСОБЕННОСТИ: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отсутствует целенаправленность;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огромный потенциал;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реализация в семье, сфере труда, в разного рода формальных и неформальных группах и объединениях;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реализуется посредством собственной познавательной деятельности: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общение;</a:t>
            </a:r>
          </a:p>
          <a:p>
            <a:pPr marL="285750" indent="-285750">
              <a:buFontTx/>
              <a:buChar char="-"/>
            </a:pPr>
            <a:r>
              <a:rPr lang="ru-RU" dirty="0"/>
              <a:t>ч</a:t>
            </a:r>
            <a:r>
              <a:rPr lang="ru-RU" dirty="0" smtClean="0"/>
              <a:t>тение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посещение </a:t>
            </a:r>
            <a:r>
              <a:rPr lang="ru-RU" dirty="0"/>
              <a:t>учреждений </a:t>
            </a:r>
            <a:r>
              <a:rPr lang="ru-RU" dirty="0" smtClean="0"/>
              <a:t>культуры;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путешествия</a:t>
            </a:r>
            <a:r>
              <a:rPr lang="ru-RU" dirty="0"/>
              <a:t>;</a:t>
            </a:r>
            <a:r>
              <a:rPr lang="ru-RU" dirty="0" smtClean="0"/>
              <a:t> 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средства </a:t>
            </a:r>
            <a:r>
              <a:rPr lang="ru-RU" dirty="0"/>
              <a:t>массовой </a:t>
            </a:r>
            <a:r>
              <a:rPr lang="ru-RU" dirty="0" smtClean="0"/>
              <a:t>информации.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92322" y="4260335"/>
            <a:ext cx="2143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ИНФОРМАЛЬНОЕ </a:t>
            </a:r>
          </a:p>
          <a:p>
            <a:pPr algn="ctr"/>
            <a:r>
              <a:rPr lang="ru-RU" sz="1600" b="1" dirty="0" smtClean="0"/>
              <a:t>ОБРАЗОВАНИЕ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39847" y="1006163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Профессиональное </a:t>
            </a:r>
            <a:r>
              <a:rPr lang="ru-RU" sz="3400" b="1" dirty="0">
                <a:solidFill>
                  <a:srgbClr val="0179C0"/>
                </a:solidFill>
              </a:rPr>
              <a:t>самоопределение </a:t>
            </a:r>
            <a:r>
              <a:rPr lang="ru-RU" sz="3400" b="1" dirty="0" smtClean="0">
                <a:solidFill>
                  <a:srgbClr val="0179C0"/>
                </a:solidFill>
              </a:rPr>
              <a:t>обучающихся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60481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аня\Desktop\ДЕКАБРЬ\САмоопределение\happy-students-outdoor-smiling_53419-51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57" b="13516"/>
          <a:stretch/>
        </p:blipFill>
        <p:spPr bwMode="auto">
          <a:xfrm>
            <a:off x="886441" y="556110"/>
            <a:ext cx="10390543" cy="56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15084" y="4436690"/>
            <a:ext cx="6728348" cy="20313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15084" y="4436690"/>
            <a:ext cx="66023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</a:t>
            </a:r>
            <a:r>
              <a:rPr lang="ru-RU" dirty="0" smtClean="0"/>
              <a:t>нтенсивное </a:t>
            </a:r>
            <a:r>
              <a:rPr lang="ru-RU" dirty="0"/>
              <a:t>развитие социальных образовательных проектов, программ дополнительного образования, направленных на профессиональное самоопределение и развитие </a:t>
            </a:r>
            <a:r>
              <a:rPr lang="ru-RU" dirty="0" err="1"/>
              <a:t>надпредметных</a:t>
            </a:r>
            <a:r>
              <a:rPr lang="ru-RU" dirty="0"/>
              <a:t> личностных качеств школьников и студентов, говорит о том, что потребность общества в грамотной профессиональной ориентации учащихся осознана и обществом, и самими подростками, и их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79777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845569" y="618027"/>
            <a:ext cx="4100435" cy="3724562"/>
            <a:chOff x="3845569" y="618027"/>
            <a:chExt cx="4100435" cy="3724562"/>
          </a:xfrm>
        </p:grpSpPr>
        <p:pic>
          <p:nvPicPr>
            <p:cNvPr id="1028" name="Picture 4" descr="C:\Users\Таня\Desktop\ДЕКАБРЬ\САмоопределение\Векторный смарт-объекggт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45569" y="618027"/>
              <a:ext cx="4100435" cy="3724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278240" y="1962031"/>
              <a:ext cx="3289683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/>
                <a:t>О</a:t>
              </a:r>
              <a:r>
                <a:rPr lang="ru-RU" b="1" dirty="0" smtClean="0"/>
                <a:t>дной </a:t>
              </a:r>
              <a:r>
                <a:rPr lang="ru-RU" b="1" dirty="0"/>
                <a:t>из важнейших задач </a:t>
              </a:r>
              <a:endParaRPr lang="en-US" b="1" dirty="0" smtClean="0"/>
            </a:p>
            <a:p>
              <a:pPr algn="ctr"/>
              <a:r>
                <a:rPr lang="ru-RU" b="1" dirty="0" smtClean="0"/>
                <a:t>обучения </a:t>
              </a:r>
              <a:r>
                <a:rPr lang="ru-RU" b="1" dirty="0"/>
                <a:t>и </a:t>
              </a:r>
              <a:r>
                <a:rPr lang="ru-RU" b="1" dirty="0" smtClean="0"/>
                <a:t>воспитания детей </a:t>
              </a:r>
              <a:endParaRPr lang="en-US" b="1" dirty="0" smtClean="0"/>
            </a:p>
            <a:p>
              <a:pPr algn="ctr"/>
              <a:r>
                <a:rPr lang="ru-RU" b="1" dirty="0" smtClean="0"/>
                <a:t>является профессиональное </a:t>
              </a:r>
              <a:endParaRPr lang="en-US" b="1" dirty="0" smtClean="0"/>
            </a:p>
            <a:p>
              <a:pPr algn="ctr"/>
              <a:r>
                <a:rPr lang="ru-RU" b="1" dirty="0" smtClean="0"/>
                <a:t>самоопределение.</a:t>
              </a:r>
              <a:endParaRPr lang="ru-RU" dirty="0"/>
            </a:p>
          </p:txBody>
        </p:sp>
      </p:grpSp>
      <p:pic>
        <p:nvPicPr>
          <p:cNvPr id="1026" name="Picture 2" descr="C:\Users\Таня\Desktop\ДЕКАБРЬ\САмоопределение\bcfbcf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57"/>
          <a:stretch/>
        </p:blipFill>
        <p:spPr bwMode="auto">
          <a:xfrm>
            <a:off x="1631222" y="2700932"/>
            <a:ext cx="4973808" cy="366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аня\Desktop\ДЕКАБРЬ\Блог класса как развивающая образовательная среда\517887-PIYCNZ-8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662393" y="4532116"/>
            <a:ext cx="1860992" cy="15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339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792" y="1101751"/>
            <a:ext cx="538379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</a:rPr>
              <a:t>САМООПРЕДЕЛЕНИЕ ЛИЧНОСТИ </a:t>
            </a:r>
            <a:r>
              <a:rPr lang="ru-RU" sz="2000" dirty="0" smtClean="0"/>
              <a:t>– осознание </a:t>
            </a:r>
            <a:r>
              <a:rPr lang="ru-RU" sz="2000" dirty="0"/>
              <a:t>самого себя, смысла своего существования, собственных возможностей, стремлений и ограничений, своего места в социуме и назначения в жизни. </a:t>
            </a:r>
            <a:endParaRPr lang="ru-RU" sz="2000" dirty="0" smtClean="0"/>
          </a:p>
          <a:p>
            <a:pPr algn="just"/>
            <a:endParaRPr lang="ru-RU" sz="1000" dirty="0"/>
          </a:p>
          <a:p>
            <a:pPr algn="just"/>
            <a:r>
              <a:rPr lang="ru-RU" sz="1600" b="1" dirty="0" smtClean="0">
                <a:solidFill>
                  <a:srgbClr val="0070C0"/>
                </a:solidFill>
              </a:rPr>
              <a:t>СОЦИАЛЬНОЕ САМООПРЕДЕЛЕНИЕ </a:t>
            </a:r>
            <a:r>
              <a:rPr lang="ru-RU" sz="2000" dirty="0"/>
              <a:t>– выбор </a:t>
            </a:r>
            <a:r>
              <a:rPr lang="ru-RU" sz="2000" dirty="0" smtClean="0"/>
              <a:t>видов </a:t>
            </a:r>
            <a:r>
              <a:rPr lang="ru-RU" sz="2000" dirty="0"/>
              <a:t>социальной деятельности и своего участия в ней. </a:t>
            </a:r>
            <a:endParaRPr lang="ru-RU" sz="2000" dirty="0" smtClean="0"/>
          </a:p>
          <a:p>
            <a:pPr algn="just"/>
            <a:endParaRPr lang="ru-RU" sz="1000" dirty="0"/>
          </a:p>
          <a:p>
            <a:pPr algn="just"/>
            <a:r>
              <a:rPr lang="ru-RU" sz="1600" b="1" dirty="0" smtClean="0">
                <a:solidFill>
                  <a:srgbClr val="0070C0"/>
                </a:solidFill>
              </a:rPr>
              <a:t>СОЦИАЛЬНОЕ САМООПРЕДЕЛЕНИЕ </a:t>
            </a:r>
            <a:r>
              <a:rPr lang="ru-RU" sz="2000" dirty="0" smtClean="0"/>
              <a:t>– выбор </a:t>
            </a:r>
            <a:r>
              <a:rPr lang="ru-RU" sz="2000" dirty="0"/>
              <a:t>собственной позиции в проблемных ситуациях, возникающих в обществе, исходя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из </a:t>
            </a:r>
            <a:r>
              <a:rPr lang="ru-RU" sz="2000" dirty="0"/>
              <a:t>потребностей, идеалов, убеждений личности, и </a:t>
            </a:r>
            <a:r>
              <a:rPr lang="ru-RU" sz="2000" dirty="0" smtClean="0"/>
              <a:t>в </a:t>
            </a:r>
            <a:r>
              <a:rPr lang="ru-RU" sz="2000" dirty="0"/>
              <a:t>соответствии с субъективными оценками происходящего. </a:t>
            </a:r>
          </a:p>
        </p:txBody>
      </p:sp>
      <p:pic>
        <p:nvPicPr>
          <p:cNvPr id="5122" name="Picture 2" descr="C:\Users\Таня\Desktop\ДЕКАБРЬ\Блог класса как развивающая образовательная среда\gvrtgr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902" y="1101751"/>
            <a:ext cx="4468897" cy="44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303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83360" y="1355299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70C0"/>
                </a:solidFill>
              </a:rPr>
              <a:t>Формы социального самоопределения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29150" y="3379445"/>
            <a:ext cx="4010165" cy="4320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ЛИЧНОСТНОЕ</a:t>
            </a:r>
          </a:p>
        </p:txBody>
      </p:sp>
      <p:sp>
        <p:nvSpPr>
          <p:cNvPr id="12" name="Стрелка вправо 11"/>
          <p:cNvSpPr/>
          <p:nvPr/>
        </p:nvSpPr>
        <p:spPr>
          <a:xfrm rot="5400000" flipV="1">
            <a:off x="3461305" y="2662699"/>
            <a:ext cx="435285" cy="350493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5400000" flipV="1">
            <a:off x="8306279" y="2662699"/>
            <a:ext cx="435285" cy="350493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4" descr="C:\Users\Таня\Desktop\НОЯБРЬ\Самооценка\set-of-nice-kids-reading-logos_23-214759748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AE1D7"/>
              </a:clrFrom>
              <a:clrTo>
                <a:srgbClr val="CAE1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3" t="48797" r="50804" b="21959"/>
          <a:stretch/>
        </p:blipFill>
        <p:spPr bwMode="auto">
          <a:xfrm>
            <a:off x="1405049" y="2947916"/>
            <a:ext cx="942384" cy="64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629149" y="4051066"/>
            <a:ext cx="4010165" cy="1224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формирование взглядов индивидуума на </a:t>
            </a:r>
            <a:r>
              <a:rPr lang="ru-RU" dirty="0" smtClean="0"/>
              <a:t>жизнь;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процесс внутренний и зависит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/>
              <a:t>самого </a:t>
            </a:r>
            <a:r>
              <a:rPr lang="ru-RU" dirty="0" smtClean="0"/>
              <a:t>человека.</a:t>
            </a:r>
          </a:p>
        </p:txBody>
      </p:sp>
      <p:cxnSp>
        <p:nvCxnSpPr>
          <p:cNvPr id="16" name="Прямая соединительная линия 15"/>
          <p:cNvCxnSpPr>
            <a:stCxn id="11" idx="2"/>
            <a:endCxn id="14" idx="0"/>
          </p:cNvCxnSpPr>
          <p:nvPr/>
        </p:nvCxnSpPr>
        <p:spPr>
          <a:xfrm flipH="1">
            <a:off x="3634232" y="3811445"/>
            <a:ext cx="1" cy="2396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518840" y="3343445"/>
            <a:ext cx="4010165" cy="4680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ПРОФЕССИОНАЛЬНОЕ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18838" y="4051024"/>
            <a:ext cx="4010165" cy="1224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приобретение значимости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процессе принятия личностью жизненно важных </a:t>
            </a:r>
            <a:r>
              <a:rPr lang="ru-RU" dirty="0" smtClean="0"/>
              <a:t>решений.</a:t>
            </a:r>
          </a:p>
        </p:txBody>
      </p:sp>
      <p:cxnSp>
        <p:nvCxnSpPr>
          <p:cNvPr id="20" name="Прямая соединительная линия 19"/>
          <p:cNvCxnSpPr>
            <a:stCxn id="17" idx="2"/>
            <a:endCxn id="19" idx="0"/>
          </p:cNvCxnSpPr>
          <p:nvPr/>
        </p:nvCxnSpPr>
        <p:spPr>
          <a:xfrm flipH="1">
            <a:off x="8523921" y="3811445"/>
            <a:ext cx="2" cy="2395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C:\Users\Таня\Desktop\НОЯБРЬ\Самооценка\set-of-nice-kids-reading-logos_23-214759748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AE1D7"/>
              </a:clrFrom>
              <a:clrTo>
                <a:srgbClr val="CAE1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3" t="48797" r="50804" b="21959"/>
          <a:stretch/>
        </p:blipFill>
        <p:spPr bwMode="auto">
          <a:xfrm>
            <a:off x="6255014" y="2944897"/>
            <a:ext cx="942384" cy="64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:\++++05 05 РАБОЧИЙ СТОЛ\ПРЕЗЕНТАЦИИ МИНСК\ЕДИНСТВО\book-1773756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2920" y="4918663"/>
            <a:ext cx="1279209" cy="11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696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9847" y="1238179"/>
            <a:ext cx="9467851" cy="76944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Профориентационная работа</a:t>
            </a:r>
          </a:p>
          <a:p>
            <a:pPr algn="ctr"/>
            <a:endParaRPr lang="ru-RU" sz="1000" b="1" dirty="0">
              <a:solidFill>
                <a:srgbClr val="0179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90972" y="2592272"/>
            <a:ext cx="6280247" cy="15083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000" b="1" dirty="0"/>
              <a:t>1930-е </a:t>
            </a:r>
            <a:r>
              <a:rPr lang="ru-RU" sz="2000" b="1" dirty="0" smtClean="0"/>
              <a:t>годы: 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выбор </a:t>
            </a:r>
            <a:r>
              <a:rPr lang="ru-RU" sz="2000" dirty="0"/>
              <a:t>профессии </a:t>
            </a:r>
            <a:r>
              <a:rPr lang="ru-RU" sz="2000" dirty="0" smtClean="0"/>
              <a:t>– объект </a:t>
            </a:r>
            <a:r>
              <a:rPr lang="ru-RU" sz="2000" dirty="0"/>
              <a:t>научного </a:t>
            </a:r>
            <a:r>
              <a:rPr lang="ru-RU" sz="2000" dirty="0" smtClean="0"/>
              <a:t>исследования;</a:t>
            </a:r>
          </a:p>
          <a:p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отсутствие свободы выбора. </a:t>
            </a:r>
          </a:p>
        </p:txBody>
      </p:sp>
      <p:pic>
        <p:nvPicPr>
          <p:cNvPr id="6148" name="Picture 4" descr="E:\++++05 05 РАБОЧИЙ СТОЛ\ПРЕЗЕНТАЦИИ МИНСК\ЕДИНСТВО\globe-geography-education-illustr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0592" y="4749425"/>
            <a:ext cx="1501254" cy="150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90972" y="4100652"/>
            <a:ext cx="6280247" cy="16208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000" b="1" dirty="0" smtClean="0"/>
              <a:t>1970-е </a:t>
            </a:r>
            <a:r>
              <a:rPr lang="ru-RU" sz="2000" b="1" dirty="0"/>
              <a:t>годы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не учитывались интересы личности;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на </a:t>
            </a:r>
            <a:r>
              <a:rPr lang="ru-RU" sz="2000" dirty="0" smtClean="0"/>
              <a:t>первое место ставились </a:t>
            </a:r>
            <a:r>
              <a:rPr lang="ru-RU" sz="2000" dirty="0"/>
              <a:t>интересы народного хозяйства и обороноспособности страны.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203368" y="2661079"/>
            <a:ext cx="2435199" cy="2933605"/>
            <a:chOff x="1203368" y="2661079"/>
            <a:chExt cx="2435199" cy="2933605"/>
          </a:xfrm>
        </p:grpSpPr>
        <p:pic>
          <p:nvPicPr>
            <p:cNvPr id="11" name="Picture 4" descr="C:\Users\Таня\Desktop\НОЯБРЬ\Гендерная компетенстность педагога - в работе\амвыпмыку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368" y="2661079"/>
              <a:ext cx="2369403" cy="2369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Таня\Desktop\ОКТЯБРЬ\Теория поколений\company-team-pack-in-flat-design_23-2147569647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EBEBE1"/>
                </a:clrFrom>
                <a:clrTo>
                  <a:srgbClr val="EBEBE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3092" b="6265"/>
            <a:stretch/>
          </p:blipFill>
          <p:spPr bwMode="auto">
            <a:xfrm>
              <a:off x="1203368" y="3630836"/>
              <a:ext cx="2435199" cy="1963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00771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383993" y="2539427"/>
            <a:ext cx="7320851" cy="22371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000" b="1" dirty="0"/>
              <a:t>1980-е годы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создание центров </a:t>
            </a:r>
            <a:r>
              <a:rPr lang="ru-RU" sz="2000" dirty="0"/>
              <a:t>и </a:t>
            </a:r>
            <a:r>
              <a:rPr lang="ru-RU" sz="2000" dirty="0" smtClean="0"/>
              <a:t>пунктов профориентации;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активная подготовки профконсультантов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появление </a:t>
            </a:r>
            <a:r>
              <a:rPr lang="ru-RU" sz="2000" dirty="0"/>
              <a:t>в </a:t>
            </a:r>
            <a:r>
              <a:rPr lang="ru-RU" sz="2000" dirty="0" smtClean="0"/>
              <a:t>школах курса </a:t>
            </a:r>
            <a:r>
              <a:rPr lang="ru-RU" sz="2000" dirty="0"/>
              <a:t>«Основы </a:t>
            </a:r>
            <a:r>
              <a:rPr lang="ru-RU" sz="2000" dirty="0" smtClean="0"/>
              <a:t>производства. </a:t>
            </a:r>
            <a:r>
              <a:rPr lang="ru-RU" sz="2000" dirty="0"/>
              <a:t>Выбор профессии</a:t>
            </a:r>
            <a:r>
              <a:rPr lang="ru-RU" sz="2000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использование тестирования как способа </a:t>
            </a:r>
            <a:r>
              <a:rPr lang="ru-RU" sz="2000" dirty="0"/>
              <a:t>профессиональной диагностики.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203368" y="2661079"/>
            <a:ext cx="2435199" cy="2933605"/>
            <a:chOff x="1203368" y="2661079"/>
            <a:chExt cx="2435199" cy="2933605"/>
          </a:xfrm>
        </p:grpSpPr>
        <p:pic>
          <p:nvPicPr>
            <p:cNvPr id="8196" name="Picture 4" descr="C:\Users\Таня\Desktop\НОЯБРЬ\Гендерная компетенстность педагога - в работе\амвыпмыку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368" y="2661079"/>
              <a:ext cx="2369403" cy="2369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4" name="Picture 2" descr="C:\Users\Таня\Desktop\ОКТЯБРЬ\Теория поколений\company-team-pack-in-flat-design_23-214756964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EBEBE1"/>
                </a:clrFrom>
                <a:clrTo>
                  <a:srgbClr val="EBEBE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3092" b="6265"/>
            <a:stretch/>
          </p:blipFill>
          <p:spPr bwMode="auto">
            <a:xfrm>
              <a:off x="1203368" y="3630836"/>
              <a:ext cx="2435199" cy="1963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4" descr="E:\++++05 05 РАБОЧИЙ СТОЛ\ПРЕЗЕНТАЦИИ МИНСК\ЕДИНСТВО\globe-geography-education-illustrat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8132" y="4749425"/>
            <a:ext cx="1501254" cy="150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03368" y="1270477"/>
            <a:ext cx="9467851" cy="76944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Профориентационная работа</a:t>
            </a:r>
          </a:p>
          <a:p>
            <a:pPr algn="ctr"/>
            <a:endParaRPr lang="ru-RU" sz="1000" b="1" dirty="0">
              <a:solidFill>
                <a:srgbClr val="0179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83993" y="4871237"/>
            <a:ext cx="6280247" cy="14468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000" b="1" dirty="0"/>
              <a:t>1990-е годы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передача работы </a:t>
            </a:r>
            <a:r>
              <a:rPr lang="ru-RU" sz="2000" dirty="0"/>
              <a:t>с молодежью центрам занятости.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285966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Таня\Desktop\НОЯБРЬ\Гендерная компетенстность педагога - в работе\амвыпмык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8012" y="2626896"/>
            <a:ext cx="2369403" cy="236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802609" y="2917135"/>
            <a:ext cx="6280247" cy="22657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000" b="1" dirty="0" smtClean="0"/>
              <a:t>Сегодня</a:t>
            </a:r>
          </a:p>
          <a:p>
            <a:endParaRPr lang="ru-RU" sz="14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не </a:t>
            </a:r>
            <a:r>
              <a:rPr lang="ru-RU" sz="2000" dirty="0"/>
              <a:t>занимает ведущие позиции </a:t>
            </a:r>
            <a:r>
              <a:rPr lang="ru-RU" sz="2000" dirty="0" smtClean="0"/>
              <a:t>в </a:t>
            </a:r>
            <a:r>
              <a:rPr lang="ru-RU" sz="2000" dirty="0"/>
              <a:t>системе Российского </a:t>
            </a:r>
            <a:r>
              <a:rPr lang="ru-RU" sz="2000" dirty="0" smtClean="0"/>
              <a:t>образования;</a:t>
            </a:r>
          </a:p>
          <a:p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осознание обучающимися значимости вопроса </a:t>
            </a:r>
            <a:r>
              <a:rPr lang="ru-RU" sz="2000" dirty="0"/>
              <a:t>выбора будущей </a:t>
            </a:r>
            <a:r>
              <a:rPr lang="ru-RU" sz="2000" dirty="0" smtClean="0"/>
              <a:t>профессии. </a:t>
            </a:r>
            <a:endParaRPr lang="ru-RU" sz="2000" dirty="0"/>
          </a:p>
        </p:txBody>
      </p:sp>
      <p:pic>
        <p:nvPicPr>
          <p:cNvPr id="8194" name="Picture 2" descr="C:\Users\Таня\Desktop\ОКТЯБРЬ\Теория поколений\company-team-pack-in-flat-design_23-2147569647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BEBE1"/>
              </a:clrFrom>
              <a:clrTo>
                <a:srgbClr val="EBEB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92" b="6265"/>
          <a:stretch/>
        </p:blipFill>
        <p:spPr bwMode="auto">
          <a:xfrm>
            <a:off x="1850195" y="3459780"/>
            <a:ext cx="2435199" cy="196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++++05 05 РАБОЧИЙ СТОЛ\ПРЕЗЕНТАЦИИ МИНСК\ЕДИНСТВО\globe-geography-education-illustrat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0592" y="4749425"/>
            <a:ext cx="1501254" cy="150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03368" y="1270477"/>
            <a:ext cx="9467851" cy="76944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Профориентационная работа</a:t>
            </a:r>
          </a:p>
          <a:p>
            <a:pPr algn="ctr"/>
            <a:endParaRPr lang="ru-RU" sz="1000" b="1" dirty="0">
              <a:solidFill>
                <a:srgbClr val="0179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38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28874</TotalTime>
  <Words>1203</Words>
  <Application>Microsoft Office PowerPoint</Application>
  <PresentationFormat>Произвольный</PresentationFormat>
  <Paragraphs>269</Paragraphs>
  <Slides>39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Натуральные материалы</vt:lpstr>
      <vt:lpstr>Современная практика личностного и  профессионального самоопределения обучающихся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Катерина</cp:lastModifiedBy>
  <cp:revision>1736</cp:revision>
  <dcterms:created xsi:type="dcterms:W3CDTF">2017-01-09T10:38:11Z</dcterms:created>
  <dcterms:modified xsi:type="dcterms:W3CDTF">2019-03-14T07:19:09Z</dcterms:modified>
</cp:coreProperties>
</file>