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48"/>
  </p:notesMasterIdLst>
  <p:sldIdLst>
    <p:sldId id="256" r:id="rId2"/>
    <p:sldId id="1016" r:id="rId3"/>
    <p:sldId id="1052" r:id="rId4"/>
    <p:sldId id="1020" r:id="rId5"/>
    <p:sldId id="1054" r:id="rId6"/>
    <p:sldId id="1055" r:id="rId7"/>
    <p:sldId id="1021" r:id="rId8"/>
    <p:sldId id="1056" r:id="rId9"/>
    <p:sldId id="1094" r:id="rId10"/>
    <p:sldId id="993" r:id="rId11"/>
    <p:sldId id="1058" r:id="rId12"/>
    <p:sldId id="1025" r:id="rId13"/>
    <p:sldId id="1098" r:id="rId14"/>
    <p:sldId id="1090" r:id="rId15"/>
    <p:sldId id="1059" r:id="rId16"/>
    <p:sldId id="1060" r:id="rId17"/>
    <p:sldId id="1061" r:id="rId18"/>
    <p:sldId id="1011" r:id="rId19"/>
    <p:sldId id="1062" r:id="rId20"/>
    <p:sldId id="1063" r:id="rId21"/>
    <p:sldId id="1064" r:id="rId22"/>
    <p:sldId id="1066" r:id="rId23"/>
    <p:sldId id="1095" r:id="rId24"/>
    <p:sldId id="1068" r:id="rId25"/>
    <p:sldId id="987" r:id="rId26"/>
    <p:sldId id="1069" r:id="rId27"/>
    <p:sldId id="1070" r:id="rId28"/>
    <p:sldId id="1071" r:id="rId29"/>
    <p:sldId id="1073" r:id="rId30"/>
    <p:sldId id="1076" r:id="rId31"/>
    <p:sldId id="1096" r:id="rId32"/>
    <p:sldId id="1077" r:id="rId33"/>
    <p:sldId id="1078" r:id="rId34"/>
    <p:sldId id="1080" r:id="rId35"/>
    <p:sldId id="1079" r:id="rId36"/>
    <p:sldId id="1081" r:id="rId37"/>
    <p:sldId id="1086" r:id="rId38"/>
    <p:sldId id="1087" r:id="rId39"/>
    <p:sldId id="1088" r:id="rId40"/>
    <p:sldId id="1097" r:id="rId41"/>
    <p:sldId id="1074" r:id="rId42"/>
    <p:sldId id="1082" r:id="rId43"/>
    <p:sldId id="1083" r:id="rId44"/>
    <p:sldId id="1084" r:id="rId45"/>
    <p:sldId id="1085" r:id="rId46"/>
    <p:sldId id="1093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2160" userDrawn="1">
          <p15:clr>
            <a:srgbClr val="A4A3A4"/>
          </p15:clr>
        </p15:guide>
        <p15:guide id="4" pos="3863" userDrawn="1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2152">
          <p15:clr>
            <a:srgbClr val="A4A3A4"/>
          </p15:clr>
        </p15:guide>
        <p15:guide id="7" pos="3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66CCFF"/>
    <a:srgbClr val="006600"/>
    <a:srgbClr val="D9B247"/>
    <a:srgbClr val="3333FF"/>
    <a:srgbClr val="4A206A"/>
    <a:srgbClr val="BC8FDD"/>
    <a:srgbClr val="6B327A"/>
    <a:srgbClr val="660066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485" autoAdjust="0"/>
    <p:restoredTop sz="88790" autoAdjust="0"/>
  </p:normalViewPr>
  <p:slideViewPr>
    <p:cSldViewPr snapToGrid="0">
      <p:cViewPr>
        <p:scale>
          <a:sx n="75" d="100"/>
          <a:sy n="75" d="100"/>
        </p:scale>
        <p:origin x="-558" y="-66"/>
      </p:cViewPr>
      <p:guideLst>
        <p:guide orient="horz" pos="2178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4513" y="0"/>
            <a:ext cx="14017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8" descr="logo.pn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704513" y="0"/>
            <a:ext cx="14017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95182" y="691357"/>
            <a:ext cx="11177517" cy="178727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Школьная тревожность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как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барьер повышения эффективности обучения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883026" y="2874907"/>
            <a:ext cx="6583553" cy="3287800"/>
            <a:chOff x="2883026" y="2874907"/>
            <a:chExt cx="6583553" cy="3287800"/>
          </a:xfrm>
        </p:grpSpPr>
        <p:pic>
          <p:nvPicPr>
            <p:cNvPr id="1026" name="Picture 2" descr="C:\Users\Таня\Desktop\ДЕКАБРЬ\Тревожность\OJZ2IX1 [Converted]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7264"/>
            <a:stretch/>
          </p:blipFill>
          <p:spPr bwMode="auto">
            <a:xfrm>
              <a:off x="4279398" y="2898018"/>
              <a:ext cx="3639553" cy="3129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Таня\Desktop\ДЕКАБРЬ\Тревожность\a-set-of-young-children-expression_1308-1399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960" r="50236" b="45957"/>
            <a:stretch/>
          </p:blipFill>
          <p:spPr bwMode="auto">
            <a:xfrm flipH="1">
              <a:off x="2883026" y="3679802"/>
              <a:ext cx="1205316" cy="2482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Таня\Desktop\ДЕКАБРЬ\Тревожность\a-set-of-young-children-expression_1308-1399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604" t="1848" r="481" b="48568"/>
            <a:stretch/>
          </p:blipFill>
          <p:spPr bwMode="auto">
            <a:xfrm>
              <a:off x="8089720" y="3679802"/>
              <a:ext cx="1376859" cy="239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Таня\Desktop\ДЕКАБРЬ\Тревожность\dsfs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262" y="2874907"/>
              <a:ext cx="1081298" cy="1165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880547" y="2979243"/>
            <a:ext cx="4942754" cy="2708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систематическое переживание </a:t>
            </a:r>
            <a:r>
              <a:rPr lang="ru-RU" sz="2000" dirty="0"/>
              <a:t>тревоги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поводу событий школьной </a:t>
            </a:r>
            <a:r>
              <a:rPr lang="ru-RU" sz="2000" dirty="0" smtClean="0"/>
              <a:t>жизни;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интенсивность переживания </a:t>
            </a:r>
            <a:r>
              <a:rPr lang="ru-RU" sz="2000" dirty="0"/>
              <a:t>не должна превышать индивидуальной для каждого ребенка «критической точки», после которой оно начинает оказывать </a:t>
            </a:r>
            <a:r>
              <a:rPr lang="ru-RU" sz="2000" dirty="0" err="1"/>
              <a:t>дезорганизующее</a:t>
            </a:r>
            <a:r>
              <a:rPr lang="ru-RU" sz="2000" dirty="0"/>
              <a:t>, а не мобилизующее влияние.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Условия оптимальной организации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целостного педагогического процесса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314" name="Picture 2" descr="C:\Users\Таня\Desktop\ДЕКАБРЬ\Тревожность\vector-illustration-of-cartoon-students_29937-21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8862" y="2733104"/>
            <a:ext cx="4863217" cy="320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811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45204" y="1274624"/>
            <a:ext cx="5622877" cy="424731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ШКОЛЬНАЯ ТРЕВОЖНОСТЬ </a:t>
            </a:r>
            <a:r>
              <a:rPr lang="ru-RU" sz="2000" dirty="0" smtClean="0"/>
              <a:t>– специфический </a:t>
            </a:r>
            <a:r>
              <a:rPr lang="ru-RU" sz="2000" dirty="0"/>
              <a:t>вид тревожности, характерный для определенного класса ситуаций взаимодействия ребенка </a:t>
            </a:r>
            <a:br>
              <a:rPr lang="ru-RU" sz="2000" dirty="0"/>
            </a:br>
            <a:r>
              <a:rPr lang="ru-RU" sz="2000" dirty="0" smtClean="0"/>
              <a:t>с </a:t>
            </a:r>
            <a:r>
              <a:rPr lang="ru-RU" sz="2000" dirty="0"/>
              <a:t>различными </a:t>
            </a:r>
            <a:r>
              <a:rPr lang="ru-RU" sz="2000" b="1" dirty="0"/>
              <a:t>компонентами школьной образовательной среды</a:t>
            </a:r>
            <a:r>
              <a:rPr lang="ru-RU" sz="2000" dirty="0"/>
              <a:t>: </a:t>
            </a:r>
            <a:endParaRPr lang="ru-RU" sz="2000" dirty="0" smtClean="0"/>
          </a:p>
          <a:p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физическое </a:t>
            </a:r>
            <a:r>
              <a:rPr lang="ru-RU" sz="2000" dirty="0"/>
              <a:t>пространство </a:t>
            </a:r>
            <a:r>
              <a:rPr lang="ru-RU" sz="2000" dirty="0" smtClean="0"/>
              <a:t>школы – причиной </a:t>
            </a:r>
            <a:r>
              <a:rPr lang="ru-RU" sz="2000" dirty="0"/>
              <a:t>возникновения школьной </a:t>
            </a:r>
            <a:r>
              <a:rPr lang="ru-RU" sz="2000" dirty="0" smtClean="0"/>
              <a:t>тревожности могут </a:t>
            </a:r>
            <a:r>
              <a:rPr lang="ru-RU" sz="2000" dirty="0"/>
              <a:t>стать </a:t>
            </a:r>
            <a:r>
              <a:rPr lang="ru-RU" sz="2000" dirty="0" smtClean="0"/>
              <a:t>школьные помещения;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человеческие </a:t>
            </a:r>
            <a:r>
              <a:rPr lang="ru-RU" sz="2000" dirty="0"/>
              <a:t>факторы, образующие подсистему школы </a:t>
            </a:r>
            <a:r>
              <a:rPr lang="ru-RU" sz="2000" dirty="0" smtClean="0"/>
              <a:t>«обучающийся </a:t>
            </a:r>
            <a:r>
              <a:rPr lang="ru-RU" sz="2000" dirty="0"/>
              <a:t>– </a:t>
            </a:r>
            <a:r>
              <a:rPr lang="ru-RU" sz="2000" dirty="0" smtClean="0"/>
              <a:t>педагог </a:t>
            </a:r>
            <a:r>
              <a:rPr lang="ru-RU" sz="2000" dirty="0"/>
              <a:t>– администрация – родители»;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программа </a:t>
            </a:r>
            <a:r>
              <a:rPr lang="ru-RU" sz="2000" dirty="0"/>
              <a:t>обучения.</a:t>
            </a:r>
          </a:p>
        </p:txBody>
      </p:sp>
      <p:pic>
        <p:nvPicPr>
          <p:cNvPr id="5" name="Picture 2" descr="C:\Users\Таня\Desktop\ДЕКАБРЬ\Тревожность\vector-illustration-of-kid-reading-book_29937-204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637" y="1674128"/>
            <a:ext cx="3972646" cy="36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049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Факторы,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способствующие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формированию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школьной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тревожности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4100488" y="2682221"/>
            <a:ext cx="3355274" cy="4320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/>
              <a:t>УЧЕБНЫЕ    ПЕРЕГРУЗКИ</a:t>
            </a:r>
          </a:p>
        </p:txBody>
      </p:sp>
      <p:pic>
        <p:nvPicPr>
          <p:cNvPr id="8194" name="Picture 2" descr="C:\Users\Таня\Desktop\ДЕКАБРЬ\Тревожность\boy-sits-on-pile-of-book_1308-208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192" y="3129192"/>
            <a:ext cx="2954830" cy="210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Таня\Desktop\ДЕКАБРЬ\Тревожность\вапи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2263" y="5646735"/>
            <a:ext cx="583527" cy="62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4826195" y="3965791"/>
            <a:ext cx="6486189" cy="4320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/>
              <a:t>НЕСПОСОБНОСТЬ СПРАВИТЬСЯ СО   ШКОЛЬНОЙ    ПРОГРАММОЙ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4801365" y="4616386"/>
            <a:ext cx="6453434" cy="4320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/>
              <a:t>НЕАДЕКВАТНЫЕ  ОЖИДАНИЯ СО  СТОРОНЫ  РОДИТЕЛЕЙ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4424979" y="3299120"/>
            <a:ext cx="5641274" cy="4320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/>
              <a:t>НЕБЛАГОПРИЯТНЫЕ  ОТНОШЕНИЯ С    ПЕДАГОГАМИ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67392" y="5153420"/>
            <a:ext cx="5641274" cy="4320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/>
              <a:t>ОЦЕНОЧНО-ЭКЗАМЕНАЦИОННЫЕ СИТУАЦИИ 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4047575" y="5740610"/>
            <a:ext cx="4276956" cy="4320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/>
              <a:t>СМЕНА    ШКОЛЬНОГО КОЛЛЕКТИВА </a:t>
            </a:r>
          </a:p>
        </p:txBody>
      </p:sp>
    </p:spTree>
    <p:extLst>
      <p:ext uri="{BB962C8B-B14F-4D97-AF65-F5344CB8AC3E}">
        <p14:creationId xmlns:p14="http://schemas.microsoft.com/office/powerpoint/2010/main" xmlns="" val="214732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34264" y="3457575"/>
            <a:ext cx="570014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снижение уровня работоспособности;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рост </a:t>
            </a:r>
            <a:r>
              <a:rPr lang="ru-RU" sz="2000" dirty="0"/>
              <a:t>уровня </a:t>
            </a:r>
            <a:r>
              <a:rPr lang="ru-RU" sz="2000" dirty="0" smtClean="0"/>
              <a:t>тревожности;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большая загруженность </a:t>
            </a:r>
            <a:r>
              <a:rPr lang="ru-RU" sz="2000" dirty="0"/>
              <a:t>ребенка различными делами в течение учебной недели</a:t>
            </a:r>
            <a:r>
              <a:rPr lang="ru-RU" sz="20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Факторы,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способствующие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формированию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школьной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тревожности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Таня\Desktop\ДЕКАБРЬ\Тревожность\boy-sits-on-pile-of-book_1308-208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945" y="3181297"/>
            <a:ext cx="3380138" cy="24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Таня\Desktop\ДЕКАБРЬ\Тревожность\вапи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1260" y="5589510"/>
            <a:ext cx="610982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9175" y="2711272"/>
            <a:ext cx="3955166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УЧЕБНЫЕ    ПЕРЕГРУЗКИ</a:t>
            </a:r>
          </a:p>
        </p:txBody>
      </p:sp>
    </p:spTree>
    <p:extLst>
      <p:ext uri="{BB962C8B-B14F-4D97-AF65-F5344CB8AC3E}">
        <p14:creationId xmlns:p14="http://schemas.microsoft.com/office/powerpoint/2010/main" xmlns="" val="77915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53313" y="3433271"/>
            <a:ext cx="6067161" cy="2631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РЕКОМЕНДАЦИИ ПО СНИЖЕНИЮ ПЕРЕЗГРУЗОК:</a:t>
            </a:r>
          </a:p>
          <a:p>
            <a:endParaRPr lang="ru-RU" sz="9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делать регулярные перерывы для восстановления оптимального для учебной деятельности состояния;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освобождать ребенка хотя бы на один день от школьных дел;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контролировать длительность урока;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включать в работу обучающегося разнообразные </a:t>
            </a:r>
            <a:br>
              <a:rPr lang="ru-RU" sz="2000" dirty="0" smtClean="0"/>
            </a:br>
            <a:r>
              <a:rPr lang="ru-RU" sz="2000" dirty="0" smtClean="0"/>
              <a:t>виды деятельности</a:t>
            </a:r>
            <a:r>
              <a:rPr lang="ru-RU" dirty="0" smtClean="0"/>
              <a:t>.</a:t>
            </a:r>
            <a:endParaRPr lang="ru-RU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Факторы,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способствующие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формированию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школьной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тревожности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Picture 2" descr="C:\Users\Таня\Desktop\ДЕКАБРЬ\Тревожность\boy-sits-on-pile-of-book_1308-208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945" y="3181297"/>
            <a:ext cx="3380138" cy="24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9175" y="2711272"/>
            <a:ext cx="3955166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УЧЕБНЫЕ    ПЕРЕГРУЗКИ</a:t>
            </a:r>
          </a:p>
        </p:txBody>
      </p:sp>
      <p:pic>
        <p:nvPicPr>
          <p:cNvPr id="13" name="Picture 3" descr="C:\Users\Таня\Desktop\ДЕКАБРЬ\Тревожность\вапи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0783" y="5686423"/>
            <a:ext cx="590215" cy="6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822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24375" y="3225629"/>
            <a:ext cx="7248525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ПРИЧИНЫ: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повышенный уровень </a:t>
            </a:r>
            <a:r>
              <a:rPr lang="ru-RU" dirty="0"/>
              <a:t>сложности учебных заданий и программ, </a:t>
            </a:r>
            <a:r>
              <a:rPr lang="ru-RU" dirty="0" smtClean="0"/>
              <a:t>несоответствующих </a:t>
            </a:r>
            <a:r>
              <a:rPr lang="ru-RU" dirty="0"/>
              <a:t>особенностям и уровню развития детей;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недостаточный уровень развития у учащихся  </a:t>
            </a:r>
            <a:r>
              <a:rPr lang="ru-RU" dirty="0"/>
              <a:t>когнитивных </a:t>
            </a:r>
            <a:r>
              <a:rPr lang="ru-RU" dirty="0" smtClean="0"/>
              <a:t>процессов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педагогическая запущенность;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недостаточная профессиональная компетентность педагога, </a:t>
            </a:r>
            <a:br>
              <a:rPr lang="ru-RU" dirty="0" smtClean="0"/>
            </a:br>
            <a:r>
              <a:rPr lang="ru-RU" dirty="0" smtClean="0"/>
              <a:t>не владеющего </a:t>
            </a:r>
            <a:r>
              <a:rPr lang="ru-RU" dirty="0"/>
              <a:t>навыками подачи материала или педагогического </a:t>
            </a:r>
            <a:r>
              <a:rPr lang="ru-RU" dirty="0" smtClean="0"/>
              <a:t>общения;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низкая самооценка ребенка;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несовпадение </a:t>
            </a:r>
            <a:r>
              <a:rPr lang="ru-RU" dirty="0"/>
              <a:t>между ожиданиями взрослых 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достижениями </a:t>
            </a:r>
            <a:r>
              <a:rPr lang="ru-RU" dirty="0"/>
              <a:t>ребенка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Факторы,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способствующие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формированию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школьной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тревожности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4925" y="2609246"/>
            <a:ext cx="52503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НЕСПОСОБНОСТЬ  УЧАЩЕГОСЯ   СПРАВИТЬСЯ СО   ШКОЛЬНОЙ    ПРОГРАММОЙ</a:t>
            </a:r>
          </a:p>
        </p:txBody>
      </p:sp>
      <p:pic>
        <p:nvPicPr>
          <p:cNvPr id="13" name="Picture 2" descr="C:\Users\Таня\Desktop\ДЕКАБРЬ\Тревожность\boy-sits-on-pile-of-book_1308-208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331" y="3028897"/>
            <a:ext cx="3380138" cy="24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Таня\Desktop\ДЕКАБРЬ\Тревожность\вапи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5229" y="5548101"/>
            <a:ext cx="680141" cy="73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209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48061" y="3574518"/>
            <a:ext cx="6209731" cy="2154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Чем больше родители ориентированы на достижение ребенком высоких учебных результатов, тем больше  выражена у ребенка </a:t>
            </a:r>
            <a:r>
              <a:rPr lang="ru-RU" sz="2000" dirty="0" smtClean="0"/>
              <a:t>тревожность.</a:t>
            </a:r>
          </a:p>
          <a:p>
            <a:endParaRPr lang="ru-RU" dirty="0"/>
          </a:p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РЕКОМЕНДАЦИИ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РОДИТЕЛЯМ: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000" dirty="0" smtClean="0"/>
              <a:t>помнить</a:t>
            </a:r>
            <a:r>
              <a:rPr lang="ru-RU" sz="2000" dirty="0"/>
              <a:t>, что школьная </a:t>
            </a:r>
            <a:r>
              <a:rPr lang="ru-RU" sz="2000" dirty="0" smtClean="0"/>
              <a:t>отметка </a:t>
            </a:r>
            <a:r>
              <a:rPr lang="ru-RU" sz="2000" dirty="0"/>
              <a:t>является </a:t>
            </a:r>
            <a:r>
              <a:rPr lang="ru-RU" sz="2000" dirty="0" smtClean="0"/>
              <a:t>субъективной </a:t>
            </a:r>
            <a:r>
              <a:rPr lang="ru-RU" sz="2000" dirty="0"/>
              <a:t>единицей измерения </a:t>
            </a:r>
            <a:r>
              <a:rPr lang="ru-RU" sz="2000" dirty="0" smtClean="0"/>
              <a:t>конкретного  педагога.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Факторы,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способствующие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формированию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школьной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тревожности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9174" y="2723805"/>
            <a:ext cx="407352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НЕАДЕКВАТНЫЕ  ОЖИДАНИЯ </a:t>
            </a:r>
            <a:br>
              <a:rPr lang="ru-RU" sz="1600" b="1" dirty="0" smtClean="0"/>
            </a:br>
            <a:r>
              <a:rPr lang="ru-RU" sz="1600" b="1" dirty="0" smtClean="0"/>
              <a:t>СО  СТОРОНЫ  РОДИТЕЛЕЙ</a:t>
            </a:r>
          </a:p>
        </p:txBody>
      </p:sp>
      <p:pic>
        <p:nvPicPr>
          <p:cNvPr id="14" name="Picture 2" descr="C:\Users\Таня\Desktop\ДЕКАБРЬ\Тревожность\boy-sits-on-pile-of-book_1308-208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945" y="3181297"/>
            <a:ext cx="3380138" cy="24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Таня\Desktop\ДЕКАБРЬ\Тревожность\вапи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86072" y="5589510"/>
            <a:ext cx="610982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106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52861" y="3468865"/>
            <a:ext cx="6209731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стиль </a:t>
            </a:r>
            <a:r>
              <a:rPr lang="ru-RU" sz="2000" dirty="0"/>
              <a:t>преподавания и </a:t>
            </a:r>
            <a:r>
              <a:rPr lang="ru-RU" sz="2000" dirty="0" smtClean="0"/>
              <a:t>общения, </a:t>
            </a:r>
            <a:r>
              <a:rPr lang="ru-RU" sz="2000" dirty="0"/>
              <a:t>которым </a:t>
            </a:r>
            <a:r>
              <a:rPr lang="ru-RU" sz="2000" dirty="0" smtClean="0"/>
              <a:t>руководствуется  педагог во </a:t>
            </a:r>
            <a:r>
              <a:rPr lang="ru-RU" sz="2000" dirty="0"/>
              <a:t>взаимодействии </a:t>
            </a:r>
            <a:r>
              <a:rPr lang="ru-RU" sz="2000" dirty="0" smtClean="0"/>
              <a:t>с детьми;</a:t>
            </a:r>
          </a:p>
          <a:p>
            <a:endParaRPr lang="ru-RU" sz="10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завышенные </a:t>
            </a:r>
            <a:r>
              <a:rPr lang="ru-RU" sz="2000" dirty="0"/>
              <a:t>требования, предъявляемые педагогом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 обучающимся, которые могут не соответствовать </a:t>
            </a:r>
            <a:r>
              <a:rPr lang="ru-RU" sz="2000" dirty="0"/>
              <a:t>возрастным возможностям детей.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Факторы,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способствующие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формированию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школьной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тревожности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9175" y="2696596"/>
            <a:ext cx="426605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НЕБЛАГОПРИЯТНЫЕ  ОТНОШЕНИЯ </a:t>
            </a:r>
            <a:br>
              <a:rPr lang="ru-RU" sz="1600" b="1" dirty="0" smtClean="0"/>
            </a:br>
            <a:r>
              <a:rPr lang="ru-RU" sz="1600" b="1" dirty="0" smtClean="0"/>
              <a:t>С    ПЕДАГОГАМИ</a:t>
            </a:r>
          </a:p>
        </p:txBody>
      </p:sp>
      <p:pic>
        <p:nvPicPr>
          <p:cNvPr id="14" name="Picture 2" descr="C:\Users\Таня\Desktop\ДЕКАБРЬ\Тревожность\boy-sits-on-pile-of-book_1308-208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945" y="3181297"/>
            <a:ext cx="3380138" cy="24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Таня\Desktop\ДЕКАБРЬ\Тревожность\вапи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4717" y="5589510"/>
            <a:ext cx="616265" cy="6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288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ДЕКАБРЬ\Тревожность\worried-student-sitting-in-locker-room-and-looking-at-the-camera_13339-2969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4119" y="383328"/>
            <a:ext cx="9230112" cy="61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46005" y="4386309"/>
            <a:ext cx="7560000" cy="176913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46005" y="4401684"/>
            <a:ext cx="75199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Нередко встречаются </a:t>
            </a:r>
            <a:r>
              <a:rPr lang="ru-RU" dirty="0" smtClean="0"/>
              <a:t>педагоги, </a:t>
            </a:r>
            <a:r>
              <a:rPr lang="ru-RU" dirty="0"/>
              <a:t>рассматривающие школьную тревожность как положительную характеристику ребенка, которая свидетельствует о его ответственности, исполнительности, заинтересованности в </a:t>
            </a:r>
            <a:r>
              <a:rPr lang="ru-RU" dirty="0" smtClean="0"/>
              <a:t>учебе. </a:t>
            </a:r>
            <a:br>
              <a:rPr lang="ru-RU" dirty="0" smtClean="0"/>
            </a:br>
            <a:r>
              <a:rPr lang="ru-RU" dirty="0" smtClean="0"/>
              <a:t>Такие </a:t>
            </a:r>
            <a:r>
              <a:rPr lang="ru-RU" dirty="0"/>
              <a:t>педагоги специально стараются нагнетать </a:t>
            </a:r>
            <a:r>
              <a:rPr lang="ru-RU" dirty="0" smtClean="0"/>
              <a:t>эмоциональную напряженность в </a:t>
            </a:r>
            <a:r>
              <a:rPr lang="ru-RU" dirty="0"/>
              <a:t>учебном процессе, что, на самом деле, дает прямо противоположный эффект. </a:t>
            </a:r>
          </a:p>
        </p:txBody>
      </p:sp>
    </p:spTree>
    <p:extLst>
      <p:ext uri="{BB962C8B-B14F-4D97-AF65-F5344CB8AC3E}">
        <p14:creationId xmlns:p14="http://schemas.microsoft.com/office/powerpoint/2010/main" xmlns="" val="399935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32295" y="3546378"/>
            <a:ext cx="6209731" cy="209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избирательное отношение педагога к </a:t>
            </a:r>
            <a:r>
              <a:rPr lang="ru-RU" sz="2000" dirty="0"/>
              <a:t>конкретному </a:t>
            </a:r>
            <a:r>
              <a:rPr lang="ru-RU" sz="2000" dirty="0" smtClean="0"/>
              <a:t>ребенку, связанное </a:t>
            </a:r>
            <a:r>
              <a:rPr lang="ru-RU" sz="2000" dirty="0"/>
              <a:t>с регулярным </a:t>
            </a:r>
            <a:r>
              <a:rPr lang="ru-RU" sz="2000" dirty="0" smtClean="0"/>
              <a:t>нарушением </a:t>
            </a:r>
            <a:r>
              <a:rPr lang="ru-RU" sz="2000" dirty="0"/>
              <a:t>ребенком правил поведения на уроке и в </a:t>
            </a:r>
            <a:r>
              <a:rPr lang="ru-RU" sz="2000" dirty="0" smtClean="0"/>
              <a:t>школе;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з</a:t>
            </a:r>
            <a:r>
              <a:rPr lang="ru-RU" sz="2000" dirty="0" smtClean="0"/>
              <a:t>аострение </a:t>
            </a:r>
            <a:r>
              <a:rPr lang="ru-RU" sz="2000" dirty="0"/>
              <a:t>внимания на </a:t>
            </a:r>
            <a:r>
              <a:rPr lang="ru-RU" sz="2000" dirty="0" smtClean="0"/>
              <a:t>несоблюдении правил </a:t>
            </a:r>
            <a:br>
              <a:rPr lang="ru-RU" sz="2000" dirty="0" smtClean="0"/>
            </a:br>
            <a:r>
              <a:rPr lang="ru-RU" sz="2000" dirty="0" smtClean="0"/>
              <a:t>учащимся, чт</a:t>
            </a:r>
            <a:r>
              <a:rPr lang="ru-RU" sz="2000" dirty="0"/>
              <a:t>о</a:t>
            </a:r>
            <a:r>
              <a:rPr lang="ru-RU" sz="2000" dirty="0" smtClean="0"/>
              <a:t> приводит </a:t>
            </a:r>
            <a:r>
              <a:rPr lang="ru-RU" sz="2000" dirty="0"/>
              <a:t>к нежелательной форме поведения ребенка.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Факторы,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способствующие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формированию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школьной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тревожности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Picture 2" descr="C:\Users\Таня\Desktop\ДЕКАБРЬ\Тревожность\boy-sits-on-pile-of-book_1308-208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945" y="3181297"/>
            <a:ext cx="3380138" cy="24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Таня\Desktop\ДЕКАБРЬ\Тревожность\вапи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8447" y="5589510"/>
            <a:ext cx="610982" cy="6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9175" y="2696596"/>
            <a:ext cx="426605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НЕБЛАГОПРИЯТНЫЕ  ОТНОШЕНИЯ </a:t>
            </a:r>
            <a:br>
              <a:rPr lang="ru-RU" sz="1600" b="1" dirty="0" smtClean="0"/>
            </a:br>
            <a:r>
              <a:rPr lang="ru-RU" sz="1600" b="1" dirty="0" smtClean="0"/>
              <a:t>С    ПЕДАГОГАМИ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336046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262513" y="3936651"/>
            <a:ext cx="2484000" cy="6469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600" b="1" dirty="0" smtClean="0">
                <a:solidFill>
                  <a:schemeClr val="tx1"/>
                </a:solidFill>
              </a:rPr>
              <a:t>ШКОЛЬНАЯ ТРЕВОЖНОСТЬ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00995" y="3056880"/>
            <a:ext cx="2880000" cy="70788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с</a:t>
            </a:r>
            <a:r>
              <a:rPr lang="ru-RU" sz="2000" dirty="0" smtClean="0"/>
              <a:t>овременная </a:t>
            </a:r>
          </a:p>
          <a:p>
            <a:pPr algn="ctr"/>
            <a:r>
              <a:rPr lang="ru-RU" sz="2000" dirty="0" smtClean="0"/>
              <a:t>педагогика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00995" y="3996464"/>
            <a:ext cx="2880000" cy="70788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с</a:t>
            </a:r>
            <a:r>
              <a:rPr lang="ru-RU" sz="2000" dirty="0" smtClean="0"/>
              <a:t>овременная </a:t>
            </a:r>
          </a:p>
          <a:p>
            <a:pPr algn="ctr"/>
            <a:r>
              <a:rPr lang="ru-RU" sz="2000" dirty="0" smtClean="0"/>
              <a:t>психология</a:t>
            </a:r>
            <a:endParaRPr lang="ru-RU" sz="2000" dirty="0"/>
          </a:p>
        </p:txBody>
      </p:sp>
      <p:pic>
        <p:nvPicPr>
          <p:cNvPr id="25" name="Picture 3" descr="C:\Users\Таня\Desktop\НОЯБРЬ\Сказка\types-of-pointers_23-214757423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5" t="63535" r="70138" b="8121"/>
          <a:stretch/>
        </p:blipFill>
        <p:spPr bwMode="auto">
          <a:xfrm>
            <a:off x="5841939" y="2930590"/>
            <a:ext cx="378495" cy="4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Таня\Desktop\НОЯБРЬ\Сказка\types-of-pointers_23-214757423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5" t="63535" r="70138" b="8121"/>
          <a:stretch/>
        </p:blipFill>
        <p:spPr bwMode="auto">
          <a:xfrm>
            <a:off x="5844487" y="3907360"/>
            <a:ext cx="378495" cy="4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800995" y="1969876"/>
            <a:ext cx="2880000" cy="72000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ПРОБЛЕМА</a:t>
            </a:r>
            <a:endParaRPr lang="ru-RU" sz="1600" b="1" dirty="0"/>
          </a:p>
        </p:txBody>
      </p:sp>
      <p:cxnSp>
        <p:nvCxnSpPr>
          <p:cNvPr id="4" name="Прямая соединительная линия 3"/>
          <p:cNvCxnSpPr>
            <a:stCxn id="19" idx="2"/>
            <a:endCxn id="16" idx="0"/>
          </p:cNvCxnSpPr>
          <p:nvPr/>
        </p:nvCxnSpPr>
        <p:spPr>
          <a:xfrm>
            <a:off x="7240995" y="2689876"/>
            <a:ext cx="0" cy="3670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Таня\Desktop\ДЕКАБРЬ\Тревожность\97350-OKYKYZ-7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7296" y="1906164"/>
            <a:ext cx="2134433" cy="180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++++05 05 РАБОЧИЙ СТОЛ\ПРЕЗЕНТАЦИИ МИНСК\ЕДИНСТВО\b54bf8cdeab6aa173f6cffc3930e93f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610725" y="3133546"/>
            <a:ext cx="3136783" cy="314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809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78635" y="3363728"/>
            <a:ext cx="6695724" cy="2739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ПРОВЕРКА ИНТЕЛЛЕКТА </a:t>
            </a:r>
            <a:r>
              <a:rPr lang="ru-RU" dirty="0" smtClean="0"/>
              <a:t>– наиболее </a:t>
            </a:r>
            <a:r>
              <a:rPr lang="ru-RU" dirty="0"/>
              <a:t>психологически </a:t>
            </a:r>
            <a:r>
              <a:rPr lang="ru-RU" dirty="0" smtClean="0"/>
              <a:t>дискомфортная ситуация, особенно если проверка связана </a:t>
            </a:r>
            <a:br>
              <a:rPr lang="ru-RU" dirty="0" smtClean="0"/>
            </a:br>
            <a:r>
              <a:rPr lang="ru-RU" dirty="0" smtClean="0"/>
              <a:t>с социальным статусом ученика. </a:t>
            </a:r>
          </a:p>
          <a:p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эмоционально-напряженный </a:t>
            </a:r>
            <a:r>
              <a:rPr lang="ru-RU" dirty="0"/>
              <a:t>характер оценочной </a:t>
            </a:r>
            <a:r>
              <a:rPr lang="ru-RU" dirty="0" smtClean="0"/>
              <a:t>ситуации;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поиск </a:t>
            </a:r>
            <a:r>
              <a:rPr lang="ru-RU" dirty="0"/>
              <a:t>социально </a:t>
            </a:r>
            <a:r>
              <a:rPr lang="ru-RU" dirty="0" smtClean="0"/>
              <a:t>одобрения: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стремление </a:t>
            </a:r>
            <a:r>
              <a:rPr lang="ru-RU" dirty="0"/>
              <a:t>к уважению и авторитету в глазах одноклассников, родителей, </a:t>
            </a:r>
            <a:r>
              <a:rPr lang="ru-RU" dirty="0" smtClean="0"/>
              <a:t>учителей;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ж</a:t>
            </a:r>
            <a:r>
              <a:rPr lang="ru-RU" dirty="0"/>
              <a:t>елание получить </a:t>
            </a:r>
            <a:r>
              <a:rPr lang="ru-RU" dirty="0" smtClean="0"/>
              <a:t>высокую </a:t>
            </a:r>
            <a:r>
              <a:rPr lang="ru-RU" dirty="0"/>
              <a:t>оценку,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показывающую </a:t>
            </a:r>
            <a:r>
              <a:rPr lang="ru-RU" dirty="0"/>
              <a:t>сколько </a:t>
            </a:r>
            <a:r>
              <a:rPr lang="ru-RU" dirty="0" smtClean="0"/>
              <a:t>усилий </a:t>
            </a:r>
            <a:r>
              <a:rPr lang="ru-RU" dirty="0"/>
              <a:t>было </a:t>
            </a:r>
            <a:r>
              <a:rPr lang="ru-RU" dirty="0" smtClean="0"/>
              <a:t>затрачено</a:t>
            </a:r>
            <a:r>
              <a:rPr lang="ru-RU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Факторы,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способствующие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формированию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школьной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тревожности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2926" y="2645111"/>
            <a:ext cx="4140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ОЦЕНОЧНО-ЭКЗАМЕНАЦИОННЫЕ СИТУАЦИИ </a:t>
            </a:r>
          </a:p>
        </p:txBody>
      </p:sp>
      <p:pic>
        <p:nvPicPr>
          <p:cNvPr id="14" name="Picture 2" descr="C:\Users\Таня\Desktop\ДЕКАБРЬ\Тревожность\boy-sits-on-pile-of-book_1308-208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192" y="3076521"/>
            <a:ext cx="3380138" cy="24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Таня\Desktop\ДЕКАБРЬ\Тревожность\вапи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7091" y="5572124"/>
            <a:ext cx="627113" cy="67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497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00485" y="3457575"/>
            <a:ext cx="6209731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любой </a:t>
            </a:r>
            <a:r>
              <a:rPr lang="ru-RU" sz="2000" dirty="0"/>
              <a:t>ответ на </a:t>
            </a:r>
            <a:r>
              <a:rPr lang="ru-RU" sz="2000" dirty="0" smtClean="0"/>
              <a:t>уроке, включая ответ </a:t>
            </a:r>
            <a:r>
              <a:rPr lang="ru-RU" sz="2000" dirty="0"/>
              <a:t>«с места</a:t>
            </a:r>
            <a:r>
              <a:rPr lang="ru-RU" sz="2000" dirty="0" smtClean="0"/>
              <a:t>»:</a:t>
            </a:r>
            <a:endParaRPr lang="ru-RU" sz="2000" dirty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повышенная застенчивость ребенка;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отсутствие </a:t>
            </a:r>
            <a:r>
              <a:rPr lang="ru-RU" sz="2000" dirty="0"/>
              <a:t>необходимых коммуникативных </a:t>
            </a:r>
            <a:r>
              <a:rPr lang="ru-RU" sz="2000" dirty="0" smtClean="0"/>
              <a:t>навыков; </a:t>
            </a:r>
            <a:endParaRPr lang="ru-RU" sz="2000" dirty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гипертрофированная мотивация </a:t>
            </a:r>
            <a:r>
              <a:rPr lang="ru-RU" sz="2000" dirty="0"/>
              <a:t>«быть хорошим», «быть умным», «быть лучше всех», «получить «отлично</a:t>
            </a:r>
            <a:r>
              <a:rPr lang="ru-RU" sz="2000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контрольные работы или экзамены.</a:t>
            </a:r>
            <a:endParaRPr lang="ru-RU" sz="2000" dirty="0"/>
          </a:p>
          <a:p>
            <a:pPr marL="285750" indent="-285750">
              <a:buFontTx/>
              <a:buChar char="-"/>
            </a:pP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Факторы,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способствующие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формированию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школьной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тревожности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Picture 2" descr="C:\Users\Таня\Desktop\ДЕКАБРЬ\Тревожность\boy-sits-on-pile-of-book_1308-208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945" y="3181297"/>
            <a:ext cx="3380138" cy="24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Таня\Desktop\ДЕКАБРЬ\Тревожность\вапи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5589510"/>
            <a:ext cx="610029" cy="65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82926" y="2645111"/>
            <a:ext cx="4140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ОЦЕНОЧНО-ЭКЗАМЕНАЦИОННЫЕ СИТУАЦИИ </a:t>
            </a:r>
          </a:p>
        </p:txBody>
      </p:sp>
    </p:spTree>
    <p:extLst>
      <p:ext uri="{BB962C8B-B14F-4D97-AF65-F5344CB8AC3E}">
        <p14:creationId xmlns:p14="http://schemas.microsoft.com/office/powerpoint/2010/main" xmlns="" val="137061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Таня\Desktop\ДЕКАБРЬ\Тревожность\341379-PA980W-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469" y="465320"/>
            <a:ext cx="8813412" cy="588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19133" y="3850224"/>
            <a:ext cx="7519917" cy="258532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19132" y="3988723"/>
            <a:ext cx="75199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Ситуация проверки знаний </a:t>
            </a:r>
            <a:r>
              <a:rPr lang="ru-RU" dirty="0" smtClean="0"/>
              <a:t>негативно </a:t>
            </a:r>
            <a:r>
              <a:rPr lang="ru-RU" dirty="0"/>
              <a:t>сказывается на тех школьниках, для которых тревожность является устойчивой особенностью личности. </a:t>
            </a:r>
            <a:r>
              <a:rPr lang="ru-RU" dirty="0" smtClean="0"/>
              <a:t>Им </a:t>
            </a:r>
            <a:r>
              <a:rPr lang="ru-RU" dirty="0"/>
              <a:t>проще сдавать контрольные, экзаменационные и зачетные работы в письменной форме, поскольку таким образом из оценочной ситуации исключается два потенциально </a:t>
            </a:r>
            <a:r>
              <a:rPr lang="ru-RU" dirty="0" err="1"/>
              <a:t>стрессогенных</a:t>
            </a:r>
            <a:r>
              <a:rPr lang="ru-RU" dirty="0"/>
              <a:t> компонента </a:t>
            </a:r>
            <a:r>
              <a:rPr lang="ru-RU" dirty="0" smtClean="0"/>
              <a:t>– </a:t>
            </a:r>
            <a:r>
              <a:rPr lang="ru-RU" dirty="0"/>
              <a:t>компонент взаимодействия с учителем и компонент «публичности» ответа. Однако следует помнить, что полностью исключать такие ситуации нельзя, иначе ребенок так и не научиться справляться </a:t>
            </a:r>
            <a:r>
              <a:rPr lang="ru-RU" dirty="0" smtClean="0"/>
              <a:t>с </a:t>
            </a:r>
            <a:r>
              <a:rPr lang="ru-RU" dirty="0"/>
              <a:t>такого рода ситуациями.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06130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020206" y="920111"/>
            <a:ext cx="4455183" cy="3628000"/>
            <a:chOff x="4020206" y="920111"/>
            <a:chExt cx="4455183" cy="3628000"/>
          </a:xfrm>
        </p:grpSpPr>
        <p:pic>
          <p:nvPicPr>
            <p:cNvPr id="5124" name="Picture 4" descr="C:\Users\Таня\Desktop\ДЕКАБРЬ\Тревожность\ВЫСЫВ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433798" y="506519"/>
              <a:ext cx="3628000" cy="4455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661141" y="1340029"/>
              <a:ext cx="3563796" cy="2462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err="1"/>
                <a:t>Экзаменационно</a:t>
              </a:r>
              <a:r>
                <a:rPr lang="ru-RU" b="1" dirty="0"/>
                <a:t>-оценочная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тревога возникает </a:t>
              </a:r>
              <a:r>
                <a:rPr lang="ru-RU" b="1" dirty="0"/>
                <a:t>и у тех детей,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которые не </a:t>
              </a:r>
              <a:r>
                <a:rPr lang="ru-RU" b="1" dirty="0"/>
                <a:t>обладают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тревожными чертами </a:t>
              </a:r>
              <a:r>
                <a:rPr lang="ru-RU" b="1" dirty="0"/>
                <a:t>личности.</a:t>
              </a:r>
            </a:p>
            <a:p>
              <a:pPr algn="ctr"/>
              <a:endParaRPr lang="ru-RU" sz="1000" b="1" dirty="0"/>
            </a:p>
            <a:p>
              <a:pPr algn="ctr"/>
              <a:r>
                <a:rPr lang="ru-RU" b="1" dirty="0"/>
                <a:t>В этом случае она обусловлена </a:t>
              </a:r>
            </a:p>
            <a:p>
              <a:pPr algn="ctr"/>
              <a:r>
                <a:rPr lang="ru-RU" b="1" dirty="0"/>
                <a:t>ситуационными факторами,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которые также </a:t>
              </a:r>
              <a:r>
                <a:rPr lang="ru-RU" b="1" dirty="0"/>
                <a:t>дезорганизует </a:t>
              </a:r>
              <a:endParaRPr lang="ru-RU" b="1" dirty="0" smtClean="0"/>
            </a:p>
            <a:p>
              <a:pPr algn="ctr"/>
              <a:r>
                <a:rPr lang="ru-RU" b="1" dirty="0"/>
                <a:t>д</a:t>
              </a:r>
              <a:r>
                <a:rPr lang="ru-RU" b="1" dirty="0" smtClean="0"/>
                <a:t>еятельность обучающегося. </a:t>
              </a:r>
              <a:endParaRPr lang="ru-RU" dirty="0"/>
            </a:p>
          </p:txBody>
        </p:sp>
      </p:grpSp>
      <p:pic>
        <p:nvPicPr>
          <p:cNvPr id="5122" name="Picture 2" descr="C:\Users\Таня\Desktop\НОЯБРЬ\Принципы педагогического взаимодействия\blonde-bussiness-woman_10316-5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416"/>
          <a:stretch/>
        </p:blipFill>
        <p:spPr bwMode="auto">
          <a:xfrm>
            <a:off x="2035835" y="1504232"/>
            <a:ext cx="1984371" cy="465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ня\Desktop\НОЯБРЬ\Межпредметные связи Технология\background-template-about-education_1057-3756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9" t="20889" r="12692" b="20936"/>
          <a:stretch/>
        </p:blipFill>
        <p:spPr bwMode="auto">
          <a:xfrm>
            <a:off x="9412043" y="4792717"/>
            <a:ext cx="1906372" cy="15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742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00486" y="3489004"/>
            <a:ext cx="6209731" cy="1792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необходимость установления новых социальных связей с незнакомыми людьми;</a:t>
            </a:r>
          </a:p>
          <a:p>
            <a:endParaRPr lang="ru-RU" sz="105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позитивные отношения с одноклассниками – важнейшая составляющая мотивации посещения школы.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Факторы,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способствующие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формированию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школьной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тревожности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9814" y="2698447"/>
            <a:ext cx="4549775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СМЕНА    ШКОЛЬНОГО КОЛЛЕКТИВА </a:t>
            </a:r>
          </a:p>
        </p:txBody>
      </p:sp>
      <p:pic>
        <p:nvPicPr>
          <p:cNvPr id="14" name="Picture 2" descr="C:\Users\Таня\Desktop\ДЕКАБРЬ\Тревожность\boy-sits-on-pile-of-book_1308-208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945" y="3181297"/>
            <a:ext cx="3380138" cy="24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Таня\Desktop\ДЕКАБРЬ\Тревожность\вапив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5229" y="5253969"/>
            <a:ext cx="922325" cy="99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803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50001" y="1580138"/>
            <a:ext cx="6194297" cy="344709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ПРИЧИНЫ ВОЗНИКНОВЕНИЯ  ШКОЛЬНОЙ ТРЕВОЖНОСТИ </a:t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err="1" smtClean="0"/>
              <a:t>внутриличностные</a:t>
            </a:r>
            <a:r>
              <a:rPr lang="ru-RU" sz="2000" dirty="0" smtClean="0"/>
              <a:t> конфликты, </a:t>
            </a:r>
            <a:r>
              <a:rPr lang="ru-RU" sz="2000" dirty="0"/>
              <a:t>связанные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оценкой собственной успешности </a:t>
            </a:r>
            <a:r>
              <a:rPr lang="ru-RU" sz="2000" dirty="0" smtClean="0"/>
              <a:t> в </a:t>
            </a:r>
            <a:r>
              <a:rPr lang="ru-RU" sz="2000" dirty="0"/>
              <a:t>различных сферах деятельности</a:t>
            </a:r>
            <a:r>
              <a:rPr lang="ru-RU" sz="2000" dirty="0" smtClean="0"/>
              <a:t>;</a:t>
            </a:r>
          </a:p>
          <a:p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нарушения </a:t>
            </a:r>
            <a:r>
              <a:rPr lang="ru-RU" sz="2000" dirty="0"/>
              <a:t>внутрисемейного и (или) </a:t>
            </a:r>
            <a:r>
              <a:rPr lang="ru-RU" sz="2000" dirty="0" smtClean="0"/>
              <a:t> </a:t>
            </a:r>
            <a:r>
              <a:rPr lang="ru-RU" sz="2000" dirty="0" err="1" smtClean="0"/>
              <a:t>внутришкольного</a:t>
            </a:r>
            <a:r>
              <a:rPr lang="ru-RU" sz="2000" dirty="0" smtClean="0"/>
              <a:t> взаимодействия со </a:t>
            </a:r>
            <a:r>
              <a:rPr lang="ru-RU" sz="2000" dirty="0"/>
              <a:t>сверстниками</a:t>
            </a:r>
            <a:r>
              <a:rPr lang="ru-RU" sz="2000" dirty="0" smtClean="0"/>
              <a:t>;</a:t>
            </a:r>
          </a:p>
          <a:p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психосоматические </a:t>
            </a:r>
            <a:r>
              <a:rPr lang="ru-RU" sz="2000" dirty="0"/>
              <a:t>нарушения.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5" descr="C:\Users\Таня\Desktop\СЕНТЯБРЬ\Внеклассное чтение\hand-drawn-children-ready-to-go-back-to-school_23-214784889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BEF5F2"/>
              </a:clrFrom>
              <a:clrTo>
                <a:srgbClr val="BEF5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70"/>
          <a:stretch/>
        </p:blipFill>
        <p:spPr bwMode="auto">
          <a:xfrm>
            <a:off x="1408104" y="1800569"/>
            <a:ext cx="3680974" cy="331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636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939342" y="3060856"/>
            <a:ext cx="6209731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результат </a:t>
            </a:r>
            <a:r>
              <a:rPr lang="ru-RU" sz="2000" dirty="0"/>
              <a:t>фрустрации потребности в надежности, защищенности со стороны ближайшего </a:t>
            </a:r>
            <a:r>
              <a:rPr lang="ru-RU" sz="2000" dirty="0" smtClean="0"/>
              <a:t>окружения;</a:t>
            </a:r>
          </a:p>
          <a:p>
            <a:r>
              <a:rPr lang="ru-RU" sz="2000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нарушение </a:t>
            </a:r>
            <a:r>
              <a:rPr lang="ru-RU" sz="2000" dirty="0"/>
              <a:t>отношений с близкими </a:t>
            </a:r>
            <a:r>
              <a:rPr lang="ru-RU" sz="2000" dirty="0" smtClean="0"/>
              <a:t>взрослыми: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родители;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педагоги.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326021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Т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ревожность в младшем школьном возрасте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2" descr="C:\Users\Таня\Desktop\ОКТЯБРЬ\Теория поколений\fgvfbfdgs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7000" y="2612432"/>
            <a:ext cx="2695193" cy="26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Таня\Desktop\НОЯБРЬ\Гендерная компетенстность педагога - в работе\впвкпвк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59" y="3064610"/>
            <a:ext cx="2749952" cy="274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5069" y="3427283"/>
            <a:ext cx="145905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6 -10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230292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ня\Desktop\ОКТЯБРЬ\Теория поколений\fgvfbfdgs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4129" y="2448659"/>
            <a:ext cx="2695193" cy="26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78879" y="2841938"/>
            <a:ext cx="601302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/>
              <a:t>С</a:t>
            </a:r>
            <a:r>
              <a:rPr lang="ru-RU" sz="2000" dirty="0" smtClean="0"/>
              <a:t>опровождается </a:t>
            </a:r>
            <a:r>
              <a:rPr lang="ru-RU" sz="2000" dirty="0"/>
              <a:t>изменением системы школьных требований, требует адаптационных усилий, и, соответственно, ведет к повышению уровня школьной тревожности.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дальнейшем социально-педагогическая ситуация становится привычной вплоть до девятого класса — периода выпускных экзаменов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326021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Т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ревожность в момент перехода в среднюю школу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266" name="Picture 2" descr="C:\Users\Таня\Desktop\ДЕКАБРЬ\Тревожность\Kartinki_pro_vosklicatelnyy_znak_32_14215212-1024x88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9680" y="4552851"/>
            <a:ext cx="639484" cy="55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Таня\Desktop\НОЯБРЬ\6 угольное обучение\194562-OYB9XQ-916-0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33134" b="10486"/>
          <a:stretch/>
        </p:blipFill>
        <p:spPr bwMode="auto">
          <a:xfrm>
            <a:off x="1168444" y="3593758"/>
            <a:ext cx="2119572" cy="239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44864" y="3070538"/>
            <a:ext cx="148630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10-11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84316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77823" y="2624262"/>
            <a:ext cx="6209731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опосредуется Я-концепцией ребенка.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100" dirty="0"/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Я-КОНЦЕПЦИЯ</a:t>
            </a:r>
            <a:r>
              <a:rPr lang="ru-RU" sz="2000" dirty="0" smtClean="0"/>
              <a:t> </a:t>
            </a:r>
            <a:r>
              <a:rPr lang="ru-RU" sz="2000" dirty="0"/>
              <a:t>(или образ Я) </a:t>
            </a:r>
            <a:r>
              <a:rPr lang="ru-RU" sz="2000" dirty="0" smtClean="0"/>
              <a:t>– относительно </a:t>
            </a:r>
            <a:r>
              <a:rPr lang="ru-RU" sz="2000" dirty="0"/>
              <a:t>устойчивое, в большей или меньшей степени осознанное и зафиксированное в словесной форме представление человека о самом себе.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326021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Т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ревожность в подростковом возрасте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Picture 2" descr="C:\Users\Таня\Desktop\ОКТЯБРЬ\Теория поколений\fgvfbfdgs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644" y="2421932"/>
            <a:ext cx="2695193" cy="26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ня\Desktop\ОКТЯБРЬ\Теория поколений\business-man-having-a-new-bright-solution-idea_3446-69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832" y="3249526"/>
            <a:ext cx="2911278" cy="291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44864" y="3070538"/>
            <a:ext cx="148630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11-18 лет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7822" y="4591144"/>
            <a:ext cx="6209731" cy="1415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ПРОТИВОРЕЧИВОСТЬ Я-КОНЦЕПЦИИ:</a:t>
            </a: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трудность </a:t>
            </a:r>
            <a:r>
              <a:rPr lang="ru-RU" sz="2000" dirty="0"/>
              <a:t>в </a:t>
            </a:r>
            <a:r>
              <a:rPr lang="ru-RU" sz="2000" dirty="0" smtClean="0"/>
              <a:t>восприятии;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трудность в </a:t>
            </a:r>
            <a:r>
              <a:rPr lang="ru-RU" sz="2000" dirty="0"/>
              <a:t>адекватной оценке собственных успехов и </a:t>
            </a:r>
            <a:r>
              <a:rPr lang="ru-RU" sz="2000" dirty="0" smtClean="0"/>
              <a:t>неудач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73568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02653" y="2734183"/>
            <a:ext cx="6209731" cy="3385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ВОЗНИКНОВЕНИЕ ТРЕВОЖНОСТИ: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следствие </a:t>
            </a:r>
            <a:r>
              <a:rPr lang="ru-RU" dirty="0"/>
              <a:t>фрустрации потребности устойчивого удовлетворительного отношения к </a:t>
            </a:r>
            <a:r>
              <a:rPr lang="ru-RU" dirty="0" smtClean="0"/>
              <a:t>себе; </a:t>
            </a:r>
          </a:p>
          <a:p>
            <a:endParaRPr lang="ru-RU" sz="11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формирование </a:t>
            </a:r>
            <a:r>
              <a:rPr lang="ru-RU" dirty="0"/>
              <a:t>психастенической акцентуации </a:t>
            </a:r>
            <a:r>
              <a:rPr lang="ru-RU" dirty="0" smtClean="0"/>
              <a:t>характера: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легкое возникновение опасений, волнений, страхов;</a:t>
            </a:r>
          </a:p>
          <a:p>
            <a:pPr marL="285750" indent="-285750">
              <a:buFontTx/>
              <a:buChar char="-"/>
            </a:pPr>
            <a:r>
              <a:rPr lang="ru-RU" dirty="0"/>
              <a:t>н</a:t>
            </a:r>
            <a:r>
              <a:rPr lang="ru-RU" dirty="0" smtClean="0"/>
              <a:t>едостаток </a:t>
            </a:r>
            <a:r>
              <a:rPr lang="ru-RU" dirty="0"/>
              <a:t>уверенности в </a:t>
            </a:r>
            <a:r>
              <a:rPr lang="ru-RU" dirty="0" smtClean="0"/>
              <a:t>себе;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отказ от трудной деятельности;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занижение оценки </a:t>
            </a:r>
            <a:r>
              <a:rPr lang="ru-RU" dirty="0"/>
              <a:t>достигнутых </a:t>
            </a:r>
            <a:r>
              <a:rPr lang="ru-RU" dirty="0" smtClean="0"/>
              <a:t>результатов;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затруднение </a:t>
            </a:r>
            <a:r>
              <a:rPr lang="ru-RU" dirty="0"/>
              <a:t>принятие </a:t>
            </a:r>
            <a:r>
              <a:rPr lang="ru-RU" dirty="0" smtClean="0"/>
              <a:t>решений;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трудности </a:t>
            </a:r>
            <a:r>
              <a:rPr lang="ru-RU" dirty="0"/>
              <a:t>в </a:t>
            </a:r>
            <a:r>
              <a:rPr lang="ru-RU" dirty="0" smtClean="0"/>
              <a:t>общении;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развитие </a:t>
            </a:r>
            <a:r>
              <a:rPr lang="ru-RU" dirty="0"/>
              <a:t>болезненных </a:t>
            </a:r>
            <a:r>
              <a:rPr lang="ru-RU" dirty="0" smtClean="0"/>
              <a:t>состояний.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326021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Т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ревожность в подростковом возрасте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Picture 2" descr="C:\Users\Таня\Desktop\ОКТЯБРЬ\Теория поколений\fgvfbfdgs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644" y="2421932"/>
            <a:ext cx="2695193" cy="26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Таня\Desktop\ОКТЯБРЬ\Теория поколений\business-man-having-a-new-bright-solution-idea_3446-69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832" y="3249526"/>
            <a:ext cx="2911278" cy="291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44864" y="3070538"/>
            <a:ext cx="148630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11-18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240977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036469" y="2259323"/>
            <a:ext cx="2871646" cy="70788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ф</a:t>
            </a:r>
            <a:r>
              <a:rPr lang="ru-RU" sz="2000" dirty="0" smtClean="0"/>
              <a:t>ормирование комплексов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036469" y="1177586"/>
            <a:ext cx="2871646" cy="830997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ОСОБЕННОСТИ СОЦИАЛЬНЫХ ВЗАИМООТНОШЕНИЙ</a:t>
            </a:r>
            <a:endParaRPr lang="ru-RU" sz="1600" b="1" dirty="0"/>
          </a:p>
        </p:txBody>
      </p:sp>
      <p:cxnSp>
        <p:nvCxnSpPr>
          <p:cNvPr id="16" name="Прямая соединительная линия 15"/>
          <p:cNvCxnSpPr>
            <a:stCxn id="14" idx="2"/>
            <a:endCxn id="13" idx="0"/>
          </p:cNvCxnSpPr>
          <p:nvPr/>
        </p:nvCxnSpPr>
        <p:spPr>
          <a:xfrm>
            <a:off x="3472292" y="2008583"/>
            <a:ext cx="0" cy="250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036469" y="3136180"/>
            <a:ext cx="2871646" cy="70788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формирование </a:t>
            </a:r>
            <a:endParaRPr lang="ru-RU" sz="2000" dirty="0" smtClean="0"/>
          </a:p>
          <a:p>
            <a:pPr algn="ctr"/>
            <a:r>
              <a:rPr lang="ru-RU" sz="2000" dirty="0" smtClean="0"/>
              <a:t>страхов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036469" y="4021768"/>
            <a:ext cx="2871646" cy="70788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формирование </a:t>
            </a:r>
            <a:endParaRPr lang="ru-RU" sz="2000" dirty="0" smtClean="0"/>
          </a:p>
          <a:p>
            <a:pPr algn="ctr"/>
            <a:r>
              <a:rPr lang="ru-RU" sz="2000" dirty="0" smtClean="0"/>
              <a:t>опасений</a:t>
            </a:r>
            <a:endParaRPr lang="ru-RU" sz="2000" dirty="0"/>
          </a:p>
        </p:txBody>
      </p:sp>
      <p:sp>
        <p:nvSpPr>
          <p:cNvPr id="19" name="Стрелка вправо 18"/>
          <p:cNvSpPr/>
          <p:nvPr/>
        </p:nvSpPr>
        <p:spPr>
          <a:xfrm flipV="1">
            <a:off x="5634044" y="2888795"/>
            <a:ext cx="580565" cy="467473"/>
          </a:xfrm>
          <a:prstGeom prst="rightArrow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019358" y="2460813"/>
            <a:ext cx="3329402" cy="1323439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РОСТ КОЛИЧЕСТВА </a:t>
            </a:r>
          </a:p>
          <a:p>
            <a:pPr algn="ctr"/>
            <a:r>
              <a:rPr lang="ru-RU" sz="1600" b="1" dirty="0" smtClean="0"/>
              <a:t>ДЕТЕЙ, ИМЕЮЩИХ ПРОЯВЛЕНИЯ ПОСТОЯННОЙ</a:t>
            </a:r>
          </a:p>
          <a:p>
            <a:pPr algn="ctr"/>
            <a:r>
              <a:rPr lang="ru-RU" sz="1600" b="1" dirty="0" smtClean="0"/>
              <a:t>ШКОЛЬНОЙ ТРЕВОЖНОСТИ</a:t>
            </a:r>
            <a:endParaRPr lang="ru-RU" sz="1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36469" y="4927195"/>
            <a:ext cx="2871646" cy="70788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формирование </a:t>
            </a:r>
            <a:r>
              <a:rPr lang="ru-RU" sz="2000" dirty="0" smtClean="0"/>
              <a:t>тревожности</a:t>
            </a:r>
            <a:endParaRPr lang="ru-RU" sz="2000" dirty="0"/>
          </a:p>
        </p:txBody>
      </p:sp>
      <p:pic>
        <p:nvPicPr>
          <p:cNvPr id="4098" name="Picture 2" descr="C:\Users\Таня\Desktop\ДЕКАБРЬ\Тревожность\a-set-of-young-children-expression_1308-1399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97" t="52337" r="12195"/>
          <a:stretch/>
        </p:blipFill>
        <p:spPr bwMode="auto">
          <a:xfrm>
            <a:off x="5562303" y="3907129"/>
            <a:ext cx="2638956" cy="22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Таня\Desktop\НОЯБРЬ\Гендерная компетенстность педагога - в работе\men-versus-women-infographic-template_1262-701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7" t="13335" r="74608" b="42440"/>
          <a:stretch/>
        </p:blipFill>
        <p:spPr bwMode="auto">
          <a:xfrm>
            <a:off x="6476780" y="1794661"/>
            <a:ext cx="1211284" cy="111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839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19" grpId="0" animBg="1"/>
      <p:bldP spid="23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22527" y="2656857"/>
            <a:ext cx="6636838" cy="2500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УХУДШЕНИЕ  СОМАТИЧЕСКОГО  ЗДОРОВЬЯ УЧАЩЕГОСЯ:</a:t>
            </a:r>
          </a:p>
          <a:p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частые болезни, головные боли, боли </a:t>
            </a:r>
            <a:r>
              <a:rPr lang="ru-RU" sz="2000" dirty="0"/>
              <a:t>в </a:t>
            </a:r>
            <a:r>
              <a:rPr lang="ru-RU" sz="2000" dirty="0" smtClean="0"/>
              <a:t>животе, резкое повышение температуры;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5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возникновение соматических нарушений непосредственно </a:t>
            </a:r>
            <a:r>
              <a:rPr lang="ru-RU" sz="2000" dirty="0"/>
              <a:t>перед контрольными и </a:t>
            </a:r>
            <a:r>
              <a:rPr lang="ru-RU" sz="2000" dirty="0" smtClean="0"/>
              <a:t>экзаменами;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1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характерно </a:t>
            </a:r>
            <a:r>
              <a:rPr lang="ru-RU" sz="2000" dirty="0"/>
              <a:t>для учащихся любого </a:t>
            </a:r>
            <a:r>
              <a:rPr lang="ru-RU" sz="2000" dirty="0" smtClean="0"/>
              <a:t>возраста.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326021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Признаки школьной тревожности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290" name="Picture 2" descr="C:\Users\Таня\Desktop\ДЕКАБРЬ\Тревожность\little-girl-with-question-marks_1308-201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2210" y="4571844"/>
            <a:ext cx="947155" cy="18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Таня\Desktop\ДЕКАБРЬ\Тревожность\books-with-children-on-white-background_1308-209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6607" y="2754157"/>
            <a:ext cx="2557380" cy="315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069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020206" y="920111"/>
            <a:ext cx="4455183" cy="3628000"/>
            <a:chOff x="4020206" y="920111"/>
            <a:chExt cx="4455183" cy="3628000"/>
          </a:xfrm>
        </p:grpSpPr>
        <p:pic>
          <p:nvPicPr>
            <p:cNvPr id="5124" name="Picture 4" descr="C:\Users\Таня\Desktop\ДЕКАБРЬ\Тревожность\ВЫСЫВ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433798" y="506519"/>
              <a:ext cx="3628000" cy="4455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768542" y="1702681"/>
              <a:ext cx="3348994" cy="2031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/>
                <a:t>Нежелание ходить в школу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возникает в </a:t>
              </a:r>
              <a:r>
                <a:rPr lang="ru-RU" b="1" dirty="0"/>
                <a:t>контексте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недостаточной </a:t>
              </a:r>
              <a:r>
                <a:rPr lang="ru-RU" b="1" dirty="0"/>
                <a:t>школьной </a:t>
              </a:r>
            </a:p>
            <a:p>
              <a:pPr algn="ctr"/>
              <a:r>
                <a:rPr lang="ru-RU" b="1" dirty="0"/>
                <a:t>мотивации и свидетельствует, </a:t>
              </a:r>
            </a:p>
            <a:p>
              <a:pPr algn="ctr"/>
              <a:r>
                <a:rPr lang="ru-RU" b="1" dirty="0"/>
                <a:t>в первую очередь, о том,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что </a:t>
              </a:r>
              <a:r>
                <a:rPr lang="ru-RU" b="1" dirty="0"/>
                <a:t>ребенок </a:t>
              </a:r>
              <a:r>
                <a:rPr lang="ru-RU" b="1" dirty="0" smtClean="0"/>
                <a:t>чувствует </a:t>
              </a:r>
              <a:r>
                <a:rPr lang="ru-RU" b="1" dirty="0"/>
                <a:t>себя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в </a:t>
              </a:r>
              <a:r>
                <a:rPr lang="ru-RU" b="1" dirty="0"/>
                <a:t>школе дискомфортно. </a:t>
              </a:r>
            </a:p>
          </p:txBody>
        </p:sp>
      </p:grpSp>
      <p:pic>
        <p:nvPicPr>
          <p:cNvPr id="5122" name="Picture 2" descr="C:\Users\Таня\Desktop\НОЯБРЬ\Принципы педагогического взаимодействия\blonde-bussiness-woman_10316-5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416"/>
          <a:stretch/>
        </p:blipFill>
        <p:spPr bwMode="auto">
          <a:xfrm>
            <a:off x="2035835" y="1504232"/>
            <a:ext cx="1984371" cy="465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ня\Desktop\НОЯБРЬ\Межпредметные связи Технология\background-template-about-education_1057-3756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9" t="20889" r="12692" b="20936"/>
          <a:stretch/>
        </p:blipFill>
        <p:spPr bwMode="auto">
          <a:xfrm>
            <a:off x="9412043" y="4792717"/>
            <a:ext cx="1906372" cy="15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184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262438" y="2648458"/>
            <a:ext cx="7109281" cy="252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ИЗЛИШНЯЯ СТАРАТЕЛЬНОСТЬ ПРИ ВЫПОЛНЕНИИ ЗАДАНИЙ:</a:t>
            </a:r>
          </a:p>
          <a:p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многократное переписывание классных </a:t>
            </a:r>
            <a:r>
              <a:rPr lang="ru-RU" dirty="0"/>
              <a:t>и </a:t>
            </a:r>
            <a:r>
              <a:rPr lang="ru-RU" dirty="0" smtClean="0"/>
              <a:t>домашних работ;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т</a:t>
            </a:r>
            <a:r>
              <a:rPr lang="ru-RU" dirty="0" smtClean="0"/>
              <a:t>рата большого количества часов </a:t>
            </a:r>
            <a:r>
              <a:rPr lang="ru-RU" dirty="0"/>
              <a:t>в </a:t>
            </a:r>
            <a:r>
              <a:rPr lang="ru-RU" dirty="0" smtClean="0"/>
              <a:t>день </a:t>
            </a:r>
            <a:r>
              <a:rPr lang="ru-RU" dirty="0"/>
              <a:t>на выполнение домашнего </a:t>
            </a:r>
            <a:r>
              <a:rPr lang="ru-RU" dirty="0" smtClean="0"/>
              <a:t>задания;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отказ от </a:t>
            </a:r>
            <a:r>
              <a:rPr lang="ru-RU" dirty="0"/>
              <a:t>прогулок и встреч с </a:t>
            </a:r>
            <a:r>
              <a:rPr lang="ru-RU" dirty="0" smtClean="0"/>
              <a:t>друзьями;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конфликтность </a:t>
            </a:r>
            <a:r>
              <a:rPr lang="ru-RU" dirty="0"/>
              <a:t>самооценки </a:t>
            </a:r>
            <a:r>
              <a:rPr lang="ru-RU" dirty="0" smtClean="0"/>
              <a:t>ребенка: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быть </a:t>
            </a:r>
            <a:r>
              <a:rPr lang="ru-RU" dirty="0"/>
              <a:t>лучше </a:t>
            </a:r>
            <a:r>
              <a:rPr lang="ru-RU" dirty="0" smtClean="0"/>
              <a:t>всех;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быть </a:t>
            </a:r>
            <a:r>
              <a:rPr lang="ru-RU" dirty="0"/>
              <a:t>не хуже </a:t>
            </a:r>
            <a:r>
              <a:rPr lang="ru-RU" dirty="0" smtClean="0"/>
              <a:t>всех.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326021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Признаки школьной тревожности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2" descr="C:\Users\Таня\Desktop\ДЕКАБРЬ\Тревожность\little-girl-with-question-marks_1308-201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8463" y="4266289"/>
            <a:ext cx="923643" cy="181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Таня\Desktop\ДЕКАБРЬ\Тревожность\books-with-children-on-white-background_1308-209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482" y="2754157"/>
            <a:ext cx="2557380" cy="315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731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69501" y="2676242"/>
            <a:ext cx="6946224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ОТКАЗ ОТ ВЫПОЛНЕНИЯ СУБЪЕКТИВНО НЕВЫПОЛНИМЫХ ЗАДАНИЙ:</a:t>
            </a:r>
          </a:p>
          <a:p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у</a:t>
            </a:r>
            <a:r>
              <a:rPr lang="ru-RU" sz="2000" dirty="0" smtClean="0"/>
              <a:t>чащиеся </a:t>
            </a:r>
            <a:r>
              <a:rPr lang="ru-RU" sz="2000" dirty="0"/>
              <a:t>начальной </a:t>
            </a:r>
            <a:r>
              <a:rPr lang="ru-RU" sz="2000" dirty="0" smtClean="0"/>
              <a:t>школы импульсивно </a:t>
            </a:r>
            <a:r>
              <a:rPr lang="ru-RU" sz="2000" dirty="0"/>
              <a:t>бросают ручку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соответствующим эмоциональным </a:t>
            </a:r>
            <a:r>
              <a:rPr lang="ru-RU" sz="2000" dirty="0" smtClean="0"/>
              <a:t>комментарием;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д</a:t>
            </a:r>
            <a:r>
              <a:rPr lang="ru-RU" sz="2000" dirty="0" smtClean="0"/>
              <a:t>ети подросткового возраста не выполняют </a:t>
            </a:r>
            <a:br>
              <a:rPr lang="ru-RU" sz="2000" dirty="0" smtClean="0"/>
            </a:br>
            <a:r>
              <a:rPr lang="ru-RU" sz="2000" dirty="0" smtClean="0"/>
              <a:t>задание </a:t>
            </a:r>
            <a:r>
              <a:rPr lang="ru-RU" sz="2000" dirty="0"/>
              <a:t>«втихую», не ставя никого в известность об </a:t>
            </a:r>
            <a:r>
              <a:rPr lang="ru-RU" sz="2000" dirty="0" smtClean="0"/>
              <a:t>этом;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у</a:t>
            </a:r>
            <a:r>
              <a:rPr lang="ru-RU" sz="2000" dirty="0" smtClean="0"/>
              <a:t>чащиеся старших классов мотивируют тем, что результат </a:t>
            </a:r>
            <a:r>
              <a:rPr lang="ru-RU" sz="2000" dirty="0"/>
              <a:t>работы </a:t>
            </a:r>
            <a:r>
              <a:rPr lang="ru-RU" sz="2000" dirty="0" smtClean="0"/>
              <a:t> все </a:t>
            </a:r>
            <a:r>
              <a:rPr lang="ru-RU" sz="2000" dirty="0"/>
              <a:t>равно будет </a:t>
            </a:r>
            <a:r>
              <a:rPr lang="ru-RU" sz="2000" dirty="0" smtClean="0"/>
              <a:t>неудовлетворительным</a:t>
            </a:r>
            <a:r>
              <a:rPr lang="ru-RU" sz="20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326021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Признаки школьной тревожности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2" descr="C:\Users\Таня\Desktop\ДЕКАБРЬ\Тревожность\little-girl-with-question-marks_1308-201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7473" y="4881690"/>
            <a:ext cx="817715" cy="160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Таня\Desktop\ДЕКАБРЬ\Тревожность\books-with-children-on-white-background_1308-209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446" y="2800349"/>
            <a:ext cx="2335054" cy="28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677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17850" y="2732072"/>
            <a:ext cx="6209731" cy="1661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РАЗДРАЖИТЕЛЬНОСТЬ И АГРЕССИВНЫЕ ПРОЯВЛЕНИЯ РЕБЕНКА: </a:t>
            </a:r>
          </a:p>
          <a:p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способ избежать состояния эмоционального </a:t>
            </a:r>
            <a:r>
              <a:rPr lang="ru-RU" sz="2000" dirty="0"/>
              <a:t>дискомфорта, вызванного теми или иными событиями </a:t>
            </a:r>
            <a:r>
              <a:rPr lang="ru-RU" sz="2000" dirty="0" smtClean="0"/>
              <a:t> школьной </a:t>
            </a:r>
            <a:r>
              <a:rPr lang="ru-RU" sz="2000" dirty="0"/>
              <a:t>жизни.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326021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Признаки школьной тревожности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2" descr="C:\Users\Таня\Desktop\ДЕКАБРЬ\Тревожность\little-girl-with-question-marks_1308-201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5786" y="3971858"/>
            <a:ext cx="1118795" cy="219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Таня\Desktop\ДЕКАБРЬ\Тревожность\books-with-children-on-white-background_1308-209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252" y="2846372"/>
            <a:ext cx="2289860" cy="282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773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45452" y="2562731"/>
            <a:ext cx="6209731" cy="3600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РАССЕЯННОСТЬ, ИЛИ СНИЖЕНИЕ КОНЦЕНТРАЦИИ ВНИМАНИЯ НА УРОКАХ: </a:t>
            </a:r>
          </a:p>
          <a:p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указание </a:t>
            </a:r>
            <a:r>
              <a:rPr lang="ru-RU" sz="2000" dirty="0"/>
              <a:t>на определенный дефект </a:t>
            </a:r>
            <a:r>
              <a:rPr lang="ru-RU" sz="2000" dirty="0" smtClean="0"/>
              <a:t>внимания;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неумение </a:t>
            </a:r>
            <a:r>
              <a:rPr lang="ru-RU" sz="2000" dirty="0"/>
              <a:t>вычленить главную задачу, сосредоточиться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ней</a:t>
            </a:r>
            <a:r>
              <a:rPr lang="ru-RU" sz="2000" dirty="0"/>
              <a:t>;</a:t>
            </a: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стремление </a:t>
            </a:r>
            <a:r>
              <a:rPr lang="ru-RU" sz="2000" dirty="0"/>
              <a:t>охватить своим вниманием все элементы </a:t>
            </a:r>
            <a:r>
              <a:rPr lang="ru-RU" sz="2000" dirty="0" smtClean="0"/>
              <a:t>деятельности;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частые </a:t>
            </a:r>
            <a:r>
              <a:rPr lang="ru-RU" sz="2000" dirty="0"/>
              <a:t>отвлечения во время </a:t>
            </a:r>
            <a:r>
              <a:rPr lang="ru-RU" sz="2000" dirty="0" smtClean="0"/>
              <a:t>урока.</a:t>
            </a:r>
          </a:p>
          <a:p>
            <a:endParaRPr lang="ru-RU" sz="2000" dirty="0" smtClean="0"/>
          </a:p>
          <a:p>
            <a:r>
              <a:rPr lang="ru-RU" sz="2000" dirty="0" smtClean="0"/>
              <a:t>Помочь детям </a:t>
            </a:r>
            <a:r>
              <a:rPr lang="ru-RU" sz="2000" dirty="0"/>
              <a:t>стать более внимательными </a:t>
            </a:r>
            <a:r>
              <a:rPr lang="ru-RU" sz="2000" dirty="0" smtClean="0"/>
              <a:t>–</a:t>
            </a:r>
          </a:p>
          <a:p>
            <a:r>
              <a:rPr lang="ru-RU" sz="2000" dirty="0" smtClean="0"/>
              <a:t>значит </a:t>
            </a:r>
            <a:r>
              <a:rPr lang="ru-RU" sz="2000" dirty="0"/>
              <a:t>помочь им справиться с тревожностью.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326021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Признаки школьной тревожности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2" descr="C:\Users\Таня\Desktop\ДЕКАБРЬ\Тревожность\Kartinki_pro_vosklicatelnyy_znak_32_14215212-1024x88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7187" y="5466577"/>
            <a:ext cx="639484" cy="55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Таня\Desktop\ДЕКАБРЬ\Тревожность\books-with-children-on-white-background_1308-209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4657" y="2860886"/>
            <a:ext cx="2251018" cy="277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170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45451" y="2565569"/>
            <a:ext cx="6209731" cy="3600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ПОТЕРЯ   КОНТРОЛЯ     НАД     ФИЗИОЛОГИЧЕСКИМИ ФУНКЦИЯМИ   В   СТРЕССОГЕННЫХ   СИТУАЦИЯХ:</a:t>
            </a:r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различные эмоционально-физиологические реакции </a:t>
            </a:r>
            <a:br>
              <a:rPr lang="ru-RU" sz="2000" dirty="0" smtClean="0"/>
            </a:br>
            <a:r>
              <a:rPr lang="ru-RU" sz="2000" dirty="0" smtClean="0"/>
              <a:t>в беспокоящих ситуациях: 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п</a:t>
            </a:r>
            <a:r>
              <a:rPr lang="ru-RU" sz="2000" dirty="0" smtClean="0"/>
              <a:t>окраснения либо бледность при ответе у доски и </a:t>
            </a:r>
            <a:br>
              <a:rPr lang="ru-RU" sz="2000" dirty="0" smtClean="0"/>
            </a:br>
            <a:r>
              <a:rPr lang="ru-RU" sz="2000" dirty="0" smtClean="0"/>
              <a:t>даже с места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чувство дрожи в коленках;</a:t>
            </a:r>
            <a:endParaRPr lang="ru-RU" sz="2000" dirty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возникновение тошноты;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возникновение </a:t>
            </a:r>
            <a:r>
              <a:rPr lang="ru-RU" sz="2000" dirty="0" smtClean="0"/>
              <a:t>легкого головокружения;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случаи </a:t>
            </a:r>
            <a:r>
              <a:rPr lang="ru-RU" sz="2000" dirty="0"/>
              <a:t>непроизвольного мочеиспускания у </a:t>
            </a:r>
            <a:r>
              <a:rPr lang="ru-RU" sz="2000" dirty="0" smtClean="0"/>
              <a:t>учащихся начальной школы.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326021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Признаки школьной тревожности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3" descr="C:\Users\Таня\Desktop\ДЕКАБРЬ\Тревожность\books-with-children-on-white-background_1308-20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732" y="2925607"/>
            <a:ext cx="2127808" cy="262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5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39407" y="1834366"/>
            <a:ext cx="6152517" cy="310854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ШКОЛЬНАЯ ТРЕВОЖНОСТЬ </a:t>
            </a:r>
            <a:r>
              <a:rPr lang="ru-RU" sz="2000" dirty="0" smtClean="0"/>
              <a:t>– специфический </a:t>
            </a:r>
            <a:r>
              <a:rPr lang="ru-RU" sz="2000" dirty="0"/>
              <a:t>вид тревожности, проявляющейся </a:t>
            </a:r>
            <a:r>
              <a:rPr lang="ru-RU" sz="2000" dirty="0" smtClean="0"/>
              <a:t> во </a:t>
            </a:r>
            <a:r>
              <a:rPr lang="ru-RU" sz="2000" dirty="0"/>
              <a:t>взаимодействии ребенка с различными компонентами образовательной среды и закрепляющейся </a:t>
            </a:r>
            <a:r>
              <a:rPr lang="ru-RU" sz="2000" dirty="0" smtClean="0"/>
              <a:t>в </a:t>
            </a:r>
            <a:r>
              <a:rPr lang="ru-RU" sz="2000" dirty="0"/>
              <a:t>этом взаимодействии.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ФОРМИРОВАНИЕ ШКОЛЬНОЙ ТРЕВОЖНОСТИ: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с</a:t>
            </a:r>
            <a:r>
              <a:rPr lang="ru-RU" sz="2000" dirty="0" smtClean="0"/>
              <a:t>итуационные </a:t>
            </a:r>
            <a:r>
              <a:rPr lang="ru-RU" sz="2000" dirty="0"/>
              <a:t>предпосылки</a:t>
            </a:r>
            <a:r>
              <a:rPr lang="ru-RU" sz="2000" dirty="0" smtClean="0"/>
              <a:t> (взаимодействие </a:t>
            </a:r>
            <a:r>
              <a:rPr lang="ru-RU" sz="2000" dirty="0"/>
              <a:t>с компонентами образовательной среды</a:t>
            </a:r>
            <a:r>
              <a:rPr lang="ru-RU" sz="2000" dirty="0" smtClean="0"/>
              <a:t>);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и</a:t>
            </a:r>
            <a:r>
              <a:rPr lang="ru-RU" sz="2000" dirty="0" smtClean="0"/>
              <a:t>ндивидуальные </a:t>
            </a:r>
            <a:r>
              <a:rPr lang="ru-RU" sz="2000" dirty="0"/>
              <a:t>предпосылки</a:t>
            </a:r>
            <a:r>
              <a:rPr lang="ru-RU" sz="2000" dirty="0" smtClean="0"/>
              <a:t> </a:t>
            </a:r>
            <a:r>
              <a:rPr lang="ru-RU" sz="2000" dirty="0"/>
              <a:t>(темперамент, </a:t>
            </a:r>
            <a:r>
              <a:rPr lang="ru-RU" sz="2000" dirty="0" smtClean="0"/>
              <a:t>самооценка).</a:t>
            </a:r>
            <a:endParaRPr lang="ru-RU" sz="2000" dirty="0"/>
          </a:p>
        </p:txBody>
      </p:sp>
      <p:pic>
        <p:nvPicPr>
          <p:cNvPr id="5" name="Picture 2" descr="C:\Users\Таня\Desktop\ДЕКАБРЬ\Тревожность\vector-illustration-of-kid-reading-book_29937-204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637" y="1674128"/>
            <a:ext cx="3972646" cy="36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450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37549" y="1888252"/>
            <a:ext cx="5287954" cy="317009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ШКОЛЬНАЯ ТРЕВОЖНОСТЬ </a:t>
            </a:r>
            <a:r>
              <a:rPr lang="ru-RU" sz="2000" dirty="0" smtClean="0"/>
              <a:t>– неотъемлемая часть </a:t>
            </a:r>
            <a:r>
              <a:rPr lang="ru-RU" sz="2000" dirty="0"/>
              <a:t>учебного процесса, и поэтому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 </a:t>
            </a:r>
            <a:r>
              <a:rPr lang="ru-RU" sz="2000" dirty="0"/>
              <a:t>может рассматриваться как однозначно негативное состояние. </a:t>
            </a:r>
            <a:endParaRPr lang="ru-RU" sz="2000" dirty="0" smtClean="0"/>
          </a:p>
          <a:p>
            <a:endParaRPr lang="ru-RU" sz="2000" dirty="0"/>
          </a:p>
          <a:p>
            <a:pPr algn="just"/>
            <a:r>
              <a:rPr lang="ru-RU" sz="2000" dirty="0" err="1" smtClean="0"/>
              <a:t>Дезорганизующее</a:t>
            </a:r>
            <a:r>
              <a:rPr lang="ru-RU" sz="2000" dirty="0" smtClean="0"/>
              <a:t> </a:t>
            </a:r>
            <a:r>
              <a:rPr lang="ru-RU" sz="2000" dirty="0"/>
              <a:t>влияние на учебную деятельность оказывают только частые </a:t>
            </a:r>
            <a:r>
              <a:rPr lang="ru-RU" sz="2000" dirty="0" smtClean="0"/>
              <a:t>и (или) </a:t>
            </a:r>
            <a:r>
              <a:rPr lang="ru-RU" sz="2000" dirty="0"/>
              <a:t>интенсивные тревожные состояния, которые свидетельствуют о нарушении процесса школьной адаптации.</a:t>
            </a:r>
          </a:p>
        </p:txBody>
      </p:sp>
      <p:pic>
        <p:nvPicPr>
          <p:cNvPr id="5" name="Picture 2" descr="C:\Users\Таня\Desktop\ДЕКАБРЬ\Тревожность\vector-illustration-of-kid-reading-book_29937-204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637" y="1674128"/>
            <a:ext cx="3972646" cy="36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74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42388" y="1674128"/>
            <a:ext cx="6230461" cy="40318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ШКОЛЬНАЯ ТРЕВОЖНОСТЬ </a:t>
            </a:r>
            <a:r>
              <a:rPr lang="ru-RU" sz="2000" dirty="0" smtClean="0"/>
              <a:t>на </a:t>
            </a:r>
            <a:r>
              <a:rPr lang="ru-RU" sz="2000" dirty="0"/>
              <a:t>различных этапах обучения </a:t>
            </a:r>
            <a:r>
              <a:rPr lang="ru-RU" sz="2000" dirty="0" smtClean="0"/>
              <a:t>неоднородна, вызвана </a:t>
            </a:r>
            <a:r>
              <a:rPr lang="ru-RU" sz="2000" dirty="0"/>
              <a:t>различными причинами и проявляется в различных формах, хотя некоторые из них можно считать «</a:t>
            </a:r>
            <a:r>
              <a:rPr lang="ru-RU" sz="2000" dirty="0" err="1"/>
              <a:t>возрастноуниверсальными</a:t>
            </a:r>
            <a:r>
              <a:rPr lang="ru-RU" sz="2000" dirty="0"/>
              <a:t>».</a:t>
            </a:r>
          </a:p>
          <a:p>
            <a:pPr algn="just"/>
            <a:endParaRPr lang="ru-RU" sz="2000" dirty="0"/>
          </a:p>
          <a:p>
            <a:pPr algn="just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ШКОЛЬНАЯ ТРЕВОЖНОСТЬ МЛАДШЕГО ШКОЛЬНИКА </a:t>
            </a:r>
            <a:r>
              <a:rPr lang="ru-RU" sz="2000" dirty="0" smtClean="0"/>
              <a:t>является </a:t>
            </a:r>
            <a:r>
              <a:rPr lang="ru-RU" sz="2000" dirty="0"/>
              <a:t>очевидным признаком затруднений в процессе школьной адаптации.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1600" b="1" dirty="0">
                <a:solidFill>
                  <a:srgbClr val="B53A31">
                    <a:lumMod val="75000"/>
                  </a:srgbClr>
                </a:solidFill>
              </a:rPr>
              <a:t>ШКОЛЬНАЯ ТРЕВОЖНОСТЬ</a:t>
            </a:r>
            <a:r>
              <a:rPr lang="ru-RU" sz="2000" dirty="0" smtClean="0"/>
              <a:t> </a:t>
            </a:r>
            <a:r>
              <a:rPr lang="ru-RU" sz="1600" b="1" dirty="0" smtClean="0">
                <a:solidFill>
                  <a:srgbClr val="B53A31">
                    <a:lumMod val="75000"/>
                  </a:srgbClr>
                </a:solidFill>
              </a:rPr>
              <a:t>ПОДРОСТКА</a:t>
            </a:r>
            <a:r>
              <a:rPr lang="ru-RU" sz="2000" dirty="0" smtClean="0"/>
              <a:t> может </a:t>
            </a:r>
            <a:r>
              <a:rPr lang="ru-RU" sz="2000" dirty="0"/>
              <a:t>формироваться и закрепляться в рамках личностной тревожности как психического свойства учащегося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</p:txBody>
      </p:sp>
      <p:pic>
        <p:nvPicPr>
          <p:cNvPr id="5" name="Picture 2" descr="C:\Users\Таня\Desktop\ДЕКАБРЬ\Тревожность\vector-illustration-of-kid-reading-book_29937-204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637" y="1674128"/>
            <a:ext cx="3972646" cy="36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84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163080" y="1129663"/>
            <a:ext cx="5391838" cy="2604138"/>
            <a:chOff x="4052574" y="1180999"/>
            <a:chExt cx="4455183" cy="3242104"/>
          </a:xfrm>
        </p:grpSpPr>
        <p:pic>
          <p:nvPicPr>
            <p:cNvPr id="5124" name="Picture 4" descr="C:\Users\Таня\Desktop\ДЕКАБРЬ\Тревожность\ВЫСЫВ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659114" y="574459"/>
              <a:ext cx="3242104" cy="4455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657831" y="1778913"/>
              <a:ext cx="3462075" cy="1839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/>
                <a:t>Изучение, профилактика и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коррекция предпосылок </a:t>
              </a:r>
              <a:r>
                <a:rPr lang="ru-RU" b="1" dirty="0"/>
                <a:t>и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проявлений  тревожности составляет </a:t>
              </a:r>
              <a:r>
                <a:rPr lang="ru-RU" b="1" dirty="0"/>
                <a:t>одно </a:t>
              </a:r>
              <a:r>
                <a:rPr lang="ru-RU" b="1" dirty="0" smtClean="0"/>
                <a:t> из направлений  </a:t>
              </a:r>
              <a:r>
                <a:rPr lang="ru-RU" b="1" dirty="0"/>
                <a:t>деятельности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школьного педагога </a:t>
              </a:r>
              <a:r>
                <a:rPr lang="ru-RU" b="1" dirty="0"/>
                <a:t>и психолога.</a:t>
              </a:r>
              <a:endParaRPr lang="ru-RU" dirty="0"/>
            </a:p>
          </p:txBody>
        </p:sp>
      </p:grpSp>
      <p:pic>
        <p:nvPicPr>
          <p:cNvPr id="5122" name="Picture 2" descr="C:\Users\Таня\Desktop\НОЯБРЬ\Принципы педагогического взаимодействия\blonde-bussiness-woman_10316-5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416"/>
          <a:stretch/>
        </p:blipFill>
        <p:spPr bwMode="auto">
          <a:xfrm>
            <a:off x="2035835" y="1504232"/>
            <a:ext cx="1984371" cy="465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ня\Desktop\НОЯБРЬ\Межпредметные связи Технология\background-template-about-education_1057-3756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9" t="20889" r="12692" b="20936"/>
          <a:stretch/>
        </p:blipFill>
        <p:spPr bwMode="auto">
          <a:xfrm>
            <a:off x="9412043" y="4792717"/>
            <a:ext cx="1906372" cy="15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131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020206" y="920111"/>
            <a:ext cx="4455183" cy="3628000"/>
            <a:chOff x="4020206" y="920111"/>
            <a:chExt cx="4455183" cy="3628000"/>
          </a:xfrm>
        </p:grpSpPr>
        <p:pic>
          <p:nvPicPr>
            <p:cNvPr id="5124" name="Picture 4" descr="C:\Users\Таня\Desktop\ДЕКАБРЬ\Тревожность\ВЫСЫВ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433798" y="506519"/>
              <a:ext cx="3628000" cy="4455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582594" y="1860341"/>
              <a:ext cx="3720890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/>
                <a:t>Повышенная школьная </a:t>
              </a:r>
              <a:endParaRPr lang="ru-RU" b="1" dirty="0" smtClean="0"/>
            </a:p>
            <a:p>
              <a:pPr algn="ctr"/>
              <a:r>
                <a:rPr lang="ru-RU" b="1" dirty="0"/>
                <a:t>т</a:t>
              </a:r>
              <a:r>
                <a:rPr lang="ru-RU" b="1" dirty="0" smtClean="0"/>
                <a:t>ревожность препятствует </a:t>
              </a:r>
            </a:p>
            <a:p>
              <a:pPr algn="ctr"/>
              <a:r>
                <a:rPr lang="ru-RU" b="1" dirty="0" smtClean="0"/>
                <a:t>эффективной учебной</a:t>
              </a:r>
            </a:p>
            <a:p>
              <a:pPr algn="ctr"/>
              <a:r>
                <a:rPr lang="ru-RU" b="1" dirty="0" smtClean="0"/>
                <a:t>деятельности </a:t>
              </a:r>
              <a:r>
                <a:rPr lang="ru-RU" b="1" dirty="0"/>
                <a:t>независимо от того, </a:t>
              </a:r>
            </a:p>
            <a:p>
              <a:pPr algn="ctr"/>
              <a:r>
                <a:rPr lang="ru-RU" b="1" dirty="0"/>
                <a:t>осознается она самим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ребенком или </a:t>
              </a:r>
              <a:r>
                <a:rPr lang="ru-RU" b="1" dirty="0"/>
                <a:t>нет.</a:t>
              </a:r>
            </a:p>
          </p:txBody>
        </p:sp>
      </p:grpSp>
      <p:pic>
        <p:nvPicPr>
          <p:cNvPr id="5122" name="Picture 2" descr="C:\Users\Таня\Desktop\НОЯБРЬ\Принципы педагогического взаимодействия\blonde-bussiness-woman_10316-5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416"/>
          <a:stretch/>
        </p:blipFill>
        <p:spPr bwMode="auto">
          <a:xfrm>
            <a:off x="2035835" y="1504232"/>
            <a:ext cx="1984371" cy="465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ня\Desktop\НОЯБРЬ\Межпредметные связи Технология\background-template-about-education_1057-3756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9" t="20889" r="12692" b="20936"/>
          <a:stretch/>
        </p:blipFill>
        <p:spPr bwMode="auto">
          <a:xfrm>
            <a:off x="9412043" y="4792717"/>
            <a:ext cx="1906372" cy="15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299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ня\Desktop\НОЯБРЬ\6 угольное обучение\sacs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210" y="2696985"/>
            <a:ext cx="4208237" cy="383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03706" y="1248826"/>
            <a:ext cx="6885329" cy="455509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РЕКОМЕНДАЦИИ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ДЛЯ РОДИТЕЛЕЙ ПО ВЗАИМОДЕЙСТВИЮ </a:t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 РЕБЕНКОМ, НАПРАВЛЕННОМУ НА СНИЖЕНИЕ УРОВНЯ ШКОЛЬНОЙ ТРЕВОЖНОСТИ:</a:t>
            </a:r>
          </a:p>
          <a:p>
            <a:pPr algn="ctr"/>
            <a:endParaRPr lang="en-US" sz="1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регулярно </a:t>
            </a:r>
            <a:r>
              <a:rPr lang="ru-RU" dirty="0"/>
              <a:t>акцентировать внимание на успехах ребенка в </a:t>
            </a:r>
            <a:r>
              <a:rPr lang="ru-RU" dirty="0" smtClean="0"/>
              <a:t>школе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присутствии родственников или </a:t>
            </a:r>
            <a:r>
              <a:rPr lang="ru-RU" dirty="0" smtClean="0"/>
              <a:t>знакомых;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объяснять понятным </a:t>
            </a:r>
            <a:r>
              <a:rPr lang="ru-RU" dirty="0"/>
              <a:t>для ребенка </a:t>
            </a:r>
            <a:r>
              <a:rPr lang="ru-RU" dirty="0" smtClean="0"/>
              <a:t>языком его ошибки,</a:t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/>
              <a:t>кричать, </a:t>
            </a:r>
            <a:r>
              <a:rPr lang="ru-RU" dirty="0" smtClean="0"/>
              <a:t>не обвинять</a:t>
            </a:r>
            <a:r>
              <a:rPr lang="ru-RU" dirty="0"/>
              <a:t>, </a:t>
            </a:r>
            <a:r>
              <a:rPr lang="ru-RU" dirty="0" smtClean="0"/>
              <a:t>не </a:t>
            </a:r>
            <a:r>
              <a:rPr lang="ru-RU" dirty="0" err="1" smtClean="0"/>
              <a:t>эмоционировать</a:t>
            </a:r>
            <a:r>
              <a:rPr lang="ru-RU" dirty="0"/>
              <a:t>, если ребенок чего-то не </a:t>
            </a:r>
            <a:r>
              <a:rPr lang="ru-RU" dirty="0" smtClean="0"/>
              <a:t>понимает; </a:t>
            </a:r>
            <a:endParaRPr lang="ru-RU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использовать тактильный </a:t>
            </a:r>
            <a:r>
              <a:rPr lang="ru-RU" dirty="0"/>
              <a:t>контакт с </a:t>
            </a:r>
            <a:r>
              <a:rPr lang="ru-RU" dirty="0" smtClean="0"/>
              <a:t>ребенком, что позволит ему чувствовать </a:t>
            </a:r>
            <a:r>
              <a:rPr lang="ru-RU" dirty="0"/>
              <a:t>себе </a:t>
            </a:r>
            <a:r>
              <a:rPr lang="ru-RU" dirty="0" smtClean="0"/>
              <a:t>увереннее;</a:t>
            </a:r>
            <a:endParaRPr lang="ru-RU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н</a:t>
            </a:r>
            <a:r>
              <a:rPr lang="ru-RU" dirty="0" smtClean="0"/>
              <a:t>е сравнивать </a:t>
            </a:r>
            <a:r>
              <a:rPr lang="ru-RU" dirty="0"/>
              <a:t>ребенка с другими </a:t>
            </a:r>
            <a:r>
              <a:rPr lang="ru-RU" dirty="0" smtClean="0"/>
              <a:t>детьми, подчеркивать </a:t>
            </a:r>
            <a:r>
              <a:rPr lang="ru-RU" dirty="0"/>
              <a:t>индивидуальные достижения </a:t>
            </a:r>
            <a:r>
              <a:rPr lang="ru-RU" dirty="0" smtClean="0"/>
              <a:t>ребенка;</a:t>
            </a:r>
            <a:endParaRPr lang="ru-RU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стараться </a:t>
            </a:r>
            <a:r>
              <a:rPr lang="ru-RU" dirty="0"/>
              <a:t>делать замечания лишь по действительно существенным проблемам, </a:t>
            </a:r>
            <a:r>
              <a:rPr lang="ru-RU" dirty="0" smtClean="0"/>
              <a:t>разрешать </a:t>
            </a:r>
            <a:r>
              <a:rPr lang="ru-RU" dirty="0"/>
              <a:t>в процессе </a:t>
            </a:r>
            <a:r>
              <a:rPr lang="ru-RU" dirty="0" smtClean="0"/>
              <a:t>беседы </a:t>
            </a:r>
            <a:r>
              <a:rPr lang="ru-RU" dirty="0"/>
              <a:t>мелкие недопонимания и </a:t>
            </a:r>
            <a:r>
              <a:rPr lang="ru-RU" dirty="0" smtClean="0"/>
              <a:t>неурядицы, </a:t>
            </a:r>
            <a:r>
              <a:rPr lang="ru-RU" dirty="0"/>
              <a:t>ненавязчиво наводя ребенка на правильное </a:t>
            </a:r>
            <a:r>
              <a:rPr lang="ru-RU" dirty="0" smtClean="0"/>
              <a:t>решение;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955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ня\Desktop\НОЯБРЬ\6 угольное обучение\sacs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211" y="2830335"/>
            <a:ext cx="4208237" cy="383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03707" y="1220078"/>
            <a:ext cx="6885329" cy="4278094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РЕКОМЕНДАЦИИ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ДЛЯ РОДИТЕЛЕЙ ПО ВЗАИМОДЕЙСТВИЮ </a:t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 РЕБЕНКОМ, НАПРАВЛЕННОМУ НА СНИЖЕНИЕ УРОВНЯ ШКОЛЬНОЙ ТРЕВОЖНОСТИ:</a:t>
            </a:r>
          </a:p>
          <a:p>
            <a:pPr algn="ctr"/>
            <a:endParaRPr lang="en-US" sz="1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рассказать ребенку перед незнакомыми ситуациями, с которыми должен столкнуться ребенок, что его ожидает, что может вызвать сложности и на что нужно обратить внимание</a:t>
            </a:r>
            <a:r>
              <a:rPr lang="ru-RU" dirty="0"/>
              <a:t>;</a:t>
            </a:r>
            <a:endParaRPr lang="ru-RU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давать ребенку достаточно времени для того, чтобы он отдохнул от учебы, не перегружать школьной нагрузкой, подбирать ее </a:t>
            </a:r>
            <a:br>
              <a:rPr lang="ru-RU" dirty="0" smtClean="0"/>
            </a:br>
            <a:r>
              <a:rPr lang="ru-RU" dirty="0" smtClean="0"/>
              <a:t>из индивидуальных особенностей и возможностей ребенка;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проговаривать ребенку перспективы, возникающие в случае успешной сдачи экзамена, обсуждать, что будет, если успехи будут менее значительными;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чередовать виды деятельности и направленности учебных предметов;</a:t>
            </a:r>
          </a:p>
        </p:txBody>
      </p:sp>
    </p:spTree>
    <p:extLst>
      <p:ext uri="{BB962C8B-B14F-4D97-AF65-F5344CB8AC3E}">
        <p14:creationId xmlns:p14="http://schemas.microsoft.com/office/powerpoint/2010/main" xmlns="" val="100437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ня\Desktop\НОЯБРЬ\6 угольное обучение\sacs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211" y="2830335"/>
            <a:ext cx="4208237" cy="383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87925" y="1259323"/>
            <a:ext cx="6885329" cy="483209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РЕКОМЕНДАЦИИ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ДЛЯ РОДИТЕЛЕЙ ПО ВЗАИМОДЕЙСТВИЮ </a:t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 РЕБЕНКОМ, НАПРАВЛЕННОМУ НА СНИЖЕНИЕ УРОВНЯ ШКОЛЬНОЙ ТРЕВОЖНОСТИ:</a:t>
            </a:r>
          </a:p>
          <a:p>
            <a:pPr algn="ctr"/>
            <a:endParaRPr lang="en-US" sz="1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активно включаться в процесс помощи выполнения домашних заданий, если есть видение, что ребенок самостоятельно </a:t>
            </a:r>
            <a:br>
              <a:rPr lang="ru-RU" dirty="0"/>
            </a:br>
            <a:r>
              <a:rPr lang="ru-RU" dirty="0"/>
              <a:t>не справляется;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не запрещать </a:t>
            </a:r>
            <a:r>
              <a:rPr lang="ru-RU" dirty="0"/>
              <a:t>без обоснований того, что разрешали </a:t>
            </a:r>
            <a:r>
              <a:rPr lang="ru-RU" dirty="0" smtClean="0"/>
              <a:t>раньше;</a:t>
            </a:r>
            <a:endParaRPr lang="ru-RU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поддерживать ощущение </a:t>
            </a:r>
            <a:r>
              <a:rPr lang="ru-RU" dirty="0"/>
              <a:t>готовности к занятиям, отмечая затрачиваемые усилия и их </a:t>
            </a:r>
            <a:r>
              <a:rPr lang="ru-RU" dirty="0" smtClean="0"/>
              <a:t>результат;</a:t>
            </a:r>
            <a:endParaRPr lang="ru-RU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создавать </a:t>
            </a:r>
            <a:r>
              <a:rPr lang="ru-RU" dirty="0"/>
              <a:t>условия для развития самостоятельности в поведении ребенка, но при этом не </a:t>
            </a:r>
            <a:r>
              <a:rPr lang="ru-RU" dirty="0" smtClean="0"/>
              <a:t>бросать </a:t>
            </a:r>
            <a:r>
              <a:rPr lang="ru-RU" dirty="0"/>
              <a:t>развитие ребенка на </a:t>
            </a:r>
            <a:r>
              <a:rPr lang="ru-RU" dirty="0" smtClean="0"/>
              <a:t>самотек;</a:t>
            </a:r>
            <a:endParaRPr lang="ru-RU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обсуждать </a:t>
            </a:r>
            <a:r>
              <a:rPr lang="ru-RU" dirty="0"/>
              <a:t>с ребенком те правила и нормы, с которыми он уже встречается или может встретится в </a:t>
            </a:r>
            <a:r>
              <a:rPr lang="ru-RU" dirty="0" smtClean="0"/>
              <a:t>школе, объяснить </a:t>
            </a:r>
            <a:r>
              <a:rPr lang="ru-RU" dirty="0"/>
              <a:t>их необходимость и </a:t>
            </a:r>
            <a:r>
              <a:rPr lang="ru-RU" dirty="0" smtClean="0"/>
              <a:t>целесообразность;</a:t>
            </a:r>
            <a:endParaRPr lang="ru-RU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б</a:t>
            </a:r>
            <a:r>
              <a:rPr lang="ru-RU" dirty="0" smtClean="0"/>
              <a:t>ыть  примером </a:t>
            </a:r>
            <a:r>
              <a:rPr lang="ru-RU" dirty="0"/>
              <a:t>для своего </a:t>
            </a:r>
            <a:r>
              <a:rPr lang="ru-RU" dirty="0" smtClean="0"/>
              <a:t>ребенка, показать </a:t>
            </a:r>
            <a:r>
              <a:rPr lang="ru-RU" dirty="0"/>
              <a:t>ему образец уверенного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01873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ня\Desktop\НОЯБРЬ\6 угольное обучение\dscfsd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844" y="2729053"/>
            <a:ext cx="4192604" cy="382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03198" y="1256900"/>
            <a:ext cx="6885329" cy="483209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РЕКОМЕНДАЦИИ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ДЛЯ ПЕДАГОГОВ ПО ВЗАИМОДЕЙСТВИЮ </a:t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 РЕБЕНКОМ, НАПРАВЛЕННОМУ НА СНИЖЕНИЕ УРОВНЯ ШКОЛЬНОЙ ТРЕВОЖНОСТИ:</a:t>
            </a:r>
          </a:p>
          <a:p>
            <a:pPr algn="ctr"/>
            <a:endParaRPr lang="en-US" sz="1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выделить тревожных детей, осуществлять индивидуальный подход, избегая в общении критических замечаний и негативного оценивания их личности, которые имеют психотравмирующее действие на них;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организовывать на внеклассных мероприятиях работу, направленную на снятие эмоционального напряжения, сплочение детского коллектива, развитие коммуникативных навыков;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не переутомлять детей: использовать на уроке различные подходы и виды деятельности, элементы двигательной и эмоциональной разгрузки, дозировать учебную нагрузку и объем домашнего задания;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помнить, что для учащихся с высоким уровнем тревожности большую роль играют эмоции;</a:t>
            </a:r>
          </a:p>
        </p:txBody>
      </p:sp>
    </p:spTree>
    <p:extLst>
      <p:ext uri="{BB962C8B-B14F-4D97-AF65-F5344CB8AC3E}">
        <p14:creationId xmlns:p14="http://schemas.microsoft.com/office/powerpoint/2010/main" xmlns="" val="280200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03198" y="1266711"/>
            <a:ext cx="6885329" cy="4278094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РЕКОМЕНДАЦИИ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ДЛЯ ПЕДАГОГОВ ПО ВЗАИМОДЕЙСТВИЮ </a:t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 РЕБЕНКОМ, НАПРАВЛЕННОМУ НА СНИЖЕНИЕ УРОВНЯ ШКОЛЬНОЙ ТРЕВОЖНОСТИ:</a:t>
            </a:r>
          </a:p>
          <a:p>
            <a:pPr algn="ctr"/>
            <a:endParaRPr lang="en-US" sz="1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подбирать </a:t>
            </a:r>
            <a:r>
              <a:rPr lang="ru-RU" dirty="0"/>
              <a:t>задания, которые </a:t>
            </a:r>
            <a:r>
              <a:rPr lang="ru-RU" dirty="0" smtClean="0"/>
              <a:t>должны </a:t>
            </a:r>
            <a:r>
              <a:rPr lang="ru-RU" dirty="0"/>
              <a:t>соответствовать уровню </a:t>
            </a:r>
            <a:r>
              <a:rPr lang="ru-RU" dirty="0" smtClean="0"/>
              <a:t>развития </a:t>
            </a:r>
            <a:r>
              <a:rPr lang="ru-RU" dirty="0"/>
              <a:t>и </a:t>
            </a:r>
            <a:r>
              <a:rPr lang="ru-RU" dirty="0" smtClean="0"/>
              <a:t>возможностям ребенка;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с</a:t>
            </a:r>
            <a:r>
              <a:rPr lang="ru-RU" dirty="0" smtClean="0"/>
              <a:t>оздавать для детей ощущение благоприятного эмоционального фона при </a:t>
            </a:r>
            <a:r>
              <a:rPr lang="ru-RU" dirty="0"/>
              <a:t>выполнении </a:t>
            </a:r>
            <a:r>
              <a:rPr lang="ru-RU" dirty="0" smtClean="0"/>
              <a:t>заданий;</a:t>
            </a:r>
            <a:endParaRPr lang="ru-RU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н</a:t>
            </a:r>
            <a:r>
              <a:rPr lang="ru-RU" dirty="0" smtClean="0"/>
              <a:t>е сравнивать </a:t>
            </a:r>
            <a:r>
              <a:rPr lang="ru-RU" dirty="0"/>
              <a:t>ребенка с повышенным уровнем тревожности с </a:t>
            </a:r>
            <a:r>
              <a:rPr lang="ru-RU" dirty="0" smtClean="0"/>
              <a:t>кем-либо, сравнение </a:t>
            </a:r>
            <a:r>
              <a:rPr lang="ru-RU" dirty="0"/>
              <a:t>должно быть только с собственными успехами и неудачами </a:t>
            </a:r>
            <a:r>
              <a:rPr lang="ru-RU" dirty="0" smtClean="0"/>
              <a:t>ребенка;</a:t>
            </a:r>
            <a:endParaRPr lang="ru-RU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н</a:t>
            </a:r>
            <a:r>
              <a:rPr lang="ru-RU" dirty="0" smtClean="0"/>
              <a:t>е ставить </a:t>
            </a:r>
            <a:r>
              <a:rPr lang="ru-RU" dirty="0"/>
              <a:t>тревожного ребенка в ситуации соревнований или публичного </a:t>
            </a:r>
            <a:r>
              <a:rPr lang="ru-RU" dirty="0" smtClean="0"/>
              <a:t>выступления;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подробно объяснять </a:t>
            </a:r>
            <a:r>
              <a:rPr lang="ru-RU" dirty="0"/>
              <a:t>пути </a:t>
            </a:r>
            <a:r>
              <a:rPr lang="ru-RU" dirty="0" smtClean="0"/>
              <a:t>выполнения задания </a:t>
            </a:r>
            <a:r>
              <a:rPr lang="ru-RU" dirty="0"/>
              <a:t>и что конкретно требуется от </a:t>
            </a:r>
            <a:r>
              <a:rPr lang="ru-RU" dirty="0" smtClean="0"/>
              <a:t>ребенка.</a:t>
            </a:r>
          </a:p>
        </p:txBody>
      </p:sp>
      <p:pic>
        <p:nvPicPr>
          <p:cNvPr id="6" name="Picture 2" descr="C:\Users\Таня\Desktop\НОЯБРЬ\6 угольное обучение\dscfsd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844" y="2729053"/>
            <a:ext cx="4192604" cy="382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798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94182" y="1253635"/>
            <a:ext cx="6885329" cy="400109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РЕКОМЕНДАЦИИ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ДЛЯ ПЕДАГОГОВ ПО ВЗАИМОДЕЙСТВИЮ </a:t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 РЕБЕНКОМ, НАПРАВЛЕННОМУ НА СНИЖЕНИЕ УРОВНЯ ШКОЛЬНОЙ ТРЕВОЖНОСТИ:</a:t>
            </a:r>
          </a:p>
          <a:p>
            <a:pPr algn="ctr"/>
            <a:endParaRPr lang="en-US" sz="1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стараться </a:t>
            </a:r>
            <a:r>
              <a:rPr lang="ru-RU" dirty="0"/>
              <a:t>говорить спокойным голосом, не </a:t>
            </a:r>
            <a:r>
              <a:rPr lang="ru-RU" dirty="0" smtClean="0"/>
              <a:t>запугивать </a:t>
            </a:r>
            <a:r>
              <a:rPr lang="ru-RU" dirty="0"/>
              <a:t>предстоящей </a:t>
            </a:r>
            <a:r>
              <a:rPr lang="ru-RU" dirty="0" smtClean="0"/>
              <a:t>работой при </a:t>
            </a:r>
            <a:r>
              <a:rPr lang="ru-RU" dirty="0"/>
              <a:t>объяснении заданий или перед контрольной </a:t>
            </a:r>
            <a:r>
              <a:rPr lang="ru-RU" dirty="0" smtClean="0"/>
              <a:t>работой, напоминать </a:t>
            </a:r>
            <a:r>
              <a:rPr lang="ru-RU" dirty="0"/>
              <a:t>о том, что информация разбиралась на занятиях, </a:t>
            </a:r>
            <a:r>
              <a:rPr lang="ru-RU" dirty="0" smtClean="0"/>
              <a:t>подчеркивать, </a:t>
            </a:r>
            <a:r>
              <a:rPr lang="ru-RU" dirty="0"/>
              <a:t>что при неудаче можно будет проработать неусвоенный материал </a:t>
            </a:r>
            <a:r>
              <a:rPr lang="ru-RU" dirty="0" smtClean="0"/>
              <a:t>дополнительно;</a:t>
            </a:r>
            <a:endParaRPr lang="ru-RU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помочь ребенку </a:t>
            </a:r>
            <a:r>
              <a:rPr lang="ru-RU" dirty="0"/>
              <a:t>найти дело, которым ему нравится заниматься, где он мог бы проявить свои сильные стороны, развиваться и не чувствовать себя </a:t>
            </a:r>
            <a:r>
              <a:rPr lang="ru-RU" dirty="0" smtClean="0"/>
              <a:t>ущемленным;</a:t>
            </a:r>
            <a:endParaRPr lang="ru-RU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подавать пример, показать </a:t>
            </a:r>
            <a:r>
              <a:rPr lang="ru-RU" dirty="0"/>
              <a:t>образец уверенного поведения и заботливого отношения.</a:t>
            </a:r>
          </a:p>
        </p:txBody>
      </p:sp>
      <p:pic>
        <p:nvPicPr>
          <p:cNvPr id="6" name="Picture 2" descr="C:\Users\Таня\Desktop\НОЯБРЬ\6 угольное обучение\dscfsd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844" y="2729053"/>
            <a:ext cx="4192604" cy="382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531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124450" y="4723072"/>
            <a:ext cx="2041941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400" b="1" dirty="0" smtClean="0">
                <a:solidFill>
                  <a:schemeClr val="tx1"/>
                </a:solidFill>
              </a:rPr>
              <a:t>ШКОЛЬНАЯ ТРЕВОЖНОСТЬ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Выноска 1 (граница и черта) 13"/>
          <p:cNvSpPr/>
          <p:nvPr/>
        </p:nvSpPr>
        <p:spPr>
          <a:xfrm flipH="1">
            <a:off x="1437696" y="1303501"/>
            <a:ext cx="2880000" cy="1198800"/>
          </a:xfrm>
          <a:prstGeom prst="accentBorderCallout1">
            <a:avLst>
              <a:gd name="adj1" fmla="val 18750"/>
              <a:gd name="adj2" fmla="val -8333"/>
              <a:gd name="adj3" fmla="val 112500"/>
              <a:gd name="adj4" fmla="val -37786"/>
            </a:avLst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социальная </a:t>
            </a:r>
            <a:r>
              <a:rPr lang="ru-RU" b="1" dirty="0" err="1" smtClean="0"/>
              <a:t>дезадаптация</a:t>
            </a:r>
            <a:r>
              <a:rPr lang="ru-RU" b="1" dirty="0" smtClean="0"/>
              <a:t> </a:t>
            </a:r>
            <a:r>
              <a:rPr lang="ru-RU" b="1" dirty="0"/>
              <a:t>ребенка</a:t>
            </a:r>
          </a:p>
        </p:txBody>
      </p:sp>
      <p:sp>
        <p:nvSpPr>
          <p:cNvPr id="15" name="Выноска 1 (граница и черта) 14"/>
          <p:cNvSpPr/>
          <p:nvPr/>
        </p:nvSpPr>
        <p:spPr>
          <a:xfrm>
            <a:off x="8030708" y="1303501"/>
            <a:ext cx="2880000" cy="1200329"/>
          </a:xfrm>
          <a:prstGeom prst="accentBorderCallout1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негативное воздействие на все сферы жизнедеятельности ребенка</a:t>
            </a:r>
          </a:p>
        </p:txBody>
      </p:sp>
      <p:pic>
        <p:nvPicPr>
          <p:cNvPr id="3074" name="Picture 2" descr="C:\Users\Таня\Desktop\ДЕКАБРЬ\Тревожность\angry-people-fighting-and-bullying_1308-45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79" t="16788" b="40864"/>
          <a:stretch/>
        </p:blipFill>
        <p:spPr bwMode="auto">
          <a:xfrm>
            <a:off x="8142037" y="3289516"/>
            <a:ext cx="2768671" cy="205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Таня\Desktop\ДЕКАБРЬ\Тревожность\97350-OKYKYZ-7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958" y="2589683"/>
            <a:ext cx="2134433" cy="180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Таня\Desktop\ДЕКАБРЬ\Тревожность\angry-people-fighting-and-bullying_1308-45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57" t="57652" r="-14278"/>
          <a:stretch/>
        </p:blipFill>
        <p:spPr bwMode="auto">
          <a:xfrm>
            <a:off x="1778116" y="3327646"/>
            <a:ext cx="2665706" cy="197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341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857175" y="4668436"/>
            <a:ext cx="2484000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400" b="1" dirty="0" smtClean="0">
                <a:solidFill>
                  <a:schemeClr val="tx1"/>
                </a:solidFill>
              </a:rPr>
              <a:t>ШКОЛЬНАЯ ТРЕВОЖНОСТЬ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59818" y="2507680"/>
            <a:ext cx="2880000" cy="70788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регулярная подготовка уроков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59818" y="3449217"/>
            <a:ext cx="2880000" cy="720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стремление </a:t>
            </a:r>
            <a:r>
              <a:rPr lang="ru-RU" sz="2000" dirty="0"/>
              <a:t>выполнять все требования педагогов</a:t>
            </a:r>
          </a:p>
        </p:txBody>
      </p:sp>
      <p:pic>
        <p:nvPicPr>
          <p:cNvPr id="25" name="Picture 3" descr="C:\Users\Таня\Desktop\НОЯБРЬ\Сказка\types-of-pointers_23-214757423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5" t="63535" r="70138" b="8121"/>
          <a:stretch/>
        </p:blipFill>
        <p:spPr bwMode="auto">
          <a:xfrm>
            <a:off x="1377930" y="2215388"/>
            <a:ext cx="378495" cy="4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Таня\Desktop\НОЯБРЬ\Сказка\types-of-pointers_23-214757423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5" t="63535" r="70138" b="8121"/>
          <a:stretch/>
        </p:blipFill>
        <p:spPr bwMode="auto">
          <a:xfrm>
            <a:off x="1380478" y="3192158"/>
            <a:ext cx="378495" cy="4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 flipH="1">
            <a:off x="1459818" y="1400258"/>
            <a:ext cx="2880000" cy="72000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«УДОБНЫЕ» ДЕТИ </a:t>
            </a:r>
            <a:endParaRPr lang="ru-RU" sz="1600" b="1" dirty="0"/>
          </a:p>
        </p:txBody>
      </p:sp>
      <p:cxnSp>
        <p:nvCxnSpPr>
          <p:cNvPr id="4" name="Прямая соединительная линия 3"/>
          <p:cNvCxnSpPr>
            <a:stCxn id="19" idx="2"/>
            <a:endCxn id="16" idx="0"/>
          </p:cNvCxnSpPr>
          <p:nvPr/>
        </p:nvCxnSpPr>
        <p:spPr>
          <a:xfrm>
            <a:off x="2899818" y="2120258"/>
            <a:ext cx="0" cy="3874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459818" y="4415159"/>
            <a:ext cx="2880000" cy="101566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о</a:t>
            </a:r>
            <a:r>
              <a:rPr lang="ru-RU" sz="2000" dirty="0" smtClean="0"/>
              <a:t>тсутствие нарушения правил </a:t>
            </a:r>
            <a:r>
              <a:rPr lang="ru-RU" sz="2000" dirty="0"/>
              <a:t>поведения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школе</a:t>
            </a:r>
          </a:p>
        </p:txBody>
      </p:sp>
      <p:pic>
        <p:nvPicPr>
          <p:cNvPr id="20" name="Picture 3" descr="C:\Users\Таня\Desktop\НОЯБРЬ\Сказка\types-of-pointers_23-214757423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5" t="63535" r="70138" b="8121"/>
          <a:stretch/>
        </p:blipFill>
        <p:spPr bwMode="auto">
          <a:xfrm>
            <a:off x="1380478" y="4255518"/>
            <a:ext cx="378495" cy="4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7890174" y="2920579"/>
            <a:ext cx="2880000" cy="193899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оценивание </a:t>
            </a:r>
            <a:r>
              <a:rPr lang="ru-RU" sz="2000" dirty="0"/>
              <a:t>родителями и </a:t>
            </a:r>
            <a:r>
              <a:rPr lang="ru-RU" sz="2000" dirty="0" smtClean="0"/>
              <a:t>педагогами: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«неуправляемые»,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«невнимательные»,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«невоспитанные»,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«наглые» </a:t>
            </a:r>
            <a:endParaRPr lang="ru-RU" sz="2000" dirty="0"/>
          </a:p>
        </p:txBody>
      </p:sp>
      <p:pic>
        <p:nvPicPr>
          <p:cNvPr id="24" name="Picture 3" descr="C:\Users\Таня\Desktop\НОЯБРЬ\Сказка\types-of-pointers_23-214757423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5" t="63535" r="70138" b="8121"/>
          <a:stretch/>
        </p:blipFill>
        <p:spPr bwMode="auto">
          <a:xfrm>
            <a:off x="7810110" y="2674915"/>
            <a:ext cx="378495" cy="4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 flipH="1">
            <a:off x="7890174" y="1836994"/>
            <a:ext cx="2880000" cy="72000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«ТРУДНЫЕ» ДЕТИ </a:t>
            </a:r>
            <a:endParaRPr lang="ru-RU" sz="1600" b="1" dirty="0"/>
          </a:p>
        </p:txBody>
      </p:sp>
      <p:cxnSp>
        <p:nvCxnSpPr>
          <p:cNvPr id="29" name="Прямая соединительная линия 28"/>
          <p:cNvCxnSpPr>
            <a:stCxn id="28" idx="2"/>
            <a:endCxn id="22" idx="0"/>
          </p:cNvCxnSpPr>
          <p:nvPr/>
        </p:nvCxnSpPr>
        <p:spPr>
          <a:xfrm>
            <a:off x="9330174" y="2556994"/>
            <a:ext cx="0" cy="3635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Таня\Desktop\ДЕКАБРЬ\Тревожность\97350-OKYKYZ-7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958" y="2589683"/>
            <a:ext cx="2134433" cy="180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29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17" grpId="0" animBg="1"/>
      <p:bldP spid="2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05285" y="1101719"/>
            <a:ext cx="5853869" cy="44935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ШКОЛЬНАЯ ТРЕВОЖНОСТЬ </a:t>
            </a:r>
            <a:r>
              <a:rPr lang="ru-RU" sz="2000" dirty="0" smtClean="0"/>
              <a:t>– широкое </a:t>
            </a:r>
            <a:r>
              <a:rPr lang="ru-RU" sz="2000" dirty="0"/>
              <a:t>понятие, включающее различные аспекты устойчивого школьного эмоционального неблагополучия. </a:t>
            </a:r>
            <a:endParaRPr lang="ru-RU" sz="2000" dirty="0" smtClean="0"/>
          </a:p>
          <a:p>
            <a:pPr algn="just"/>
            <a:endParaRPr lang="ru-RU" sz="1000" dirty="0"/>
          </a:p>
          <a:p>
            <a:pPr algn="just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ВЫРАЖЕНИЕ ШКОЛЬНОЙ ТРЕВОЖНОСТИ: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/>
              <a:t>в</a:t>
            </a:r>
            <a:r>
              <a:rPr lang="ru-RU" sz="2000" dirty="0" smtClean="0"/>
              <a:t>олнение;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повышенное беспокойство </a:t>
            </a:r>
            <a:r>
              <a:rPr lang="ru-RU" sz="2000" dirty="0"/>
              <a:t>в учебных </a:t>
            </a:r>
            <a:r>
              <a:rPr lang="ru-RU" sz="2000" dirty="0" smtClean="0"/>
              <a:t>ситуациях</a:t>
            </a:r>
            <a:r>
              <a:rPr lang="ru-RU" sz="2000" dirty="0"/>
              <a:t>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/>
              <a:t>повышенное беспокойство </a:t>
            </a:r>
            <a:r>
              <a:rPr lang="ru-RU" sz="2000" dirty="0" smtClean="0"/>
              <a:t>в классе;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/>
              <a:t>повышенное беспокойство </a:t>
            </a:r>
            <a:r>
              <a:rPr lang="ru-RU" sz="2000" dirty="0" smtClean="0"/>
              <a:t>в </a:t>
            </a:r>
            <a:r>
              <a:rPr lang="ru-RU" sz="2000" dirty="0"/>
              <a:t>ожидании плохого отношения к себе, отрицательной оценки со стороны педагогов, </a:t>
            </a:r>
            <a:r>
              <a:rPr lang="ru-RU" sz="2000" dirty="0" smtClean="0"/>
              <a:t>сверстников;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постоянное чувство собственной неадекватности, неполноценности;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неуверенность </a:t>
            </a:r>
            <a:r>
              <a:rPr lang="ru-RU" sz="2000" dirty="0"/>
              <a:t>в правильности своего поведения, своих решений. </a:t>
            </a:r>
          </a:p>
        </p:txBody>
      </p:sp>
      <p:pic>
        <p:nvPicPr>
          <p:cNvPr id="6146" name="Picture 2" descr="C:\Users\Таня\Desktop\ДЕКАБРЬ\Тревожность\vector-illustration-of-kid-reading-book_29937-204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637" y="1674128"/>
            <a:ext cx="3972646" cy="36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792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37549" y="1919784"/>
            <a:ext cx="5007706" cy="249299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ШКОЛЬНАЯ ТРЕВОЖНОСТЬ </a:t>
            </a:r>
            <a:r>
              <a:rPr lang="ru-RU" sz="2000" dirty="0" smtClean="0"/>
              <a:t>– результат </a:t>
            </a:r>
            <a:r>
              <a:rPr lang="ru-RU" sz="2000" dirty="0"/>
              <a:t>взаимодействия личности с ситуацией. </a:t>
            </a:r>
            <a:endParaRPr lang="ru-RU" sz="2000" dirty="0" smtClean="0"/>
          </a:p>
          <a:p>
            <a:pPr algn="just"/>
            <a:endParaRPr lang="en-US" sz="1000" dirty="0" smtClean="0"/>
          </a:p>
          <a:p>
            <a:pPr algn="just"/>
            <a:endParaRPr lang="ru-RU" sz="1000" dirty="0"/>
          </a:p>
          <a:p>
            <a:pPr algn="just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ШКОЛЬНАЯ ТРЕВОЖНОСТЬ </a:t>
            </a:r>
            <a:r>
              <a:rPr lang="ru-RU" sz="1600" dirty="0"/>
              <a:t>– </a:t>
            </a:r>
            <a:r>
              <a:rPr lang="ru-RU" sz="2000" dirty="0" smtClean="0"/>
              <a:t>специфический </a:t>
            </a:r>
            <a:r>
              <a:rPr lang="ru-RU" sz="2000" dirty="0"/>
              <a:t>вид тревожности, характерный для </a:t>
            </a:r>
            <a:r>
              <a:rPr lang="ru-RU" sz="2000" dirty="0" smtClean="0"/>
              <a:t>ситуаций </a:t>
            </a:r>
            <a:r>
              <a:rPr lang="ru-RU" sz="2000" dirty="0"/>
              <a:t>взаимодействия ребенка с различными компонентами школьной образовательной среды. </a:t>
            </a:r>
          </a:p>
        </p:txBody>
      </p:sp>
      <p:pic>
        <p:nvPicPr>
          <p:cNvPr id="5" name="Picture 2" descr="C:\Users\Таня\Desktop\ДЕКАБРЬ\Тревожность\vector-illustration-of-kid-reading-book_29937-204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637" y="1674128"/>
            <a:ext cx="3972646" cy="36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551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020206" y="920111"/>
            <a:ext cx="4455183" cy="3628000"/>
            <a:chOff x="4020206" y="920111"/>
            <a:chExt cx="4455183" cy="3628000"/>
          </a:xfrm>
        </p:grpSpPr>
        <p:pic>
          <p:nvPicPr>
            <p:cNvPr id="5124" name="Picture 4" descr="C:\Users\Таня\Desktop\ДЕКАБРЬ\Тревожность\ВЫСЫВ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433798" y="506519"/>
              <a:ext cx="3628000" cy="4455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552950" y="1371561"/>
              <a:ext cx="3581400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/>
                <a:t>Чувство тревоги в школьном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возрасте неизбежно</a:t>
              </a:r>
              <a:r>
                <a:rPr lang="ru-RU" b="1" dirty="0"/>
                <a:t>, поскольку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познание </a:t>
              </a:r>
              <a:r>
                <a:rPr lang="ru-RU" b="1" dirty="0"/>
                <a:t>всегда </a:t>
              </a:r>
            </a:p>
            <a:p>
              <a:pPr algn="ctr"/>
              <a:r>
                <a:rPr lang="ru-RU" b="1" dirty="0"/>
                <a:t>сопровождается тревогой.</a:t>
              </a:r>
            </a:p>
            <a:p>
              <a:pPr algn="ctr"/>
              <a:endParaRPr lang="ru-RU" sz="1000" b="1" dirty="0"/>
            </a:p>
            <a:p>
              <a:pPr algn="ctr"/>
              <a:r>
                <a:rPr lang="ru-RU" b="1" dirty="0"/>
                <a:t>Познание – всегда открытие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чего-то </a:t>
              </a:r>
              <a:r>
                <a:rPr lang="ru-RU" b="1" dirty="0"/>
                <a:t>нового, </a:t>
              </a:r>
              <a:r>
                <a:rPr lang="ru-RU" b="1" dirty="0" smtClean="0"/>
                <a:t>а </a:t>
              </a:r>
              <a:r>
                <a:rPr lang="ru-RU" b="1" dirty="0"/>
                <a:t>все новое способно порождать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в себе  </a:t>
              </a:r>
              <a:r>
                <a:rPr lang="ru-RU" b="1" dirty="0"/>
                <a:t>беспокоящую человека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неопределенность</a:t>
              </a:r>
              <a:r>
                <a:rPr lang="ru-RU" b="1" dirty="0"/>
                <a:t>. </a:t>
              </a:r>
              <a:endParaRPr lang="ru-RU" dirty="0"/>
            </a:p>
          </p:txBody>
        </p:sp>
      </p:grpSp>
      <p:pic>
        <p:nvPicPr>
          <p:cNvPr id="5122" name="Picture 2" descr="C:\Users\Таня\Desktop\НОЯБРЬ\Принципы педагогического взаимодействия\blonde-bussiness-woman_10316-5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416"/>
          <a:stretch/>
        </p:blipFill>
        <p:spPr bwMode="auto">
          <a:xfrm>
            <a:off x="2035835" y="1504232"/>
            <a:ext cx="1984371" cy="465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ня\Desktop\НОЯБРЬ\Межпредметные связи Технология\background-template-about-education_1057-3756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9" t="20889" r="12692" b="20936"/>
          <a:stretch/>
        </p:blipFill>
        <p:spPr bwMode="auto">
          <a:xfrm>
            <a:off x="9412043" y="4792717"/>
            <a:ext cx="1906372" cy="15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64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31197</TotalTime>
  <Words>1242</Words>
  <Application>Microsoft Office PowerPoint</Application>
  <PresentationFormat>Произвольный</PresentationFormat>
  <Paragraphs>302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Натуральные материалы</vt:lpstr>
      <vt:lpstr>Школьная тревожность  как барьер повышения эффективности обучения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Катерина</cp:lastModifiedBy>
  <cp:revision>2407</cp:revision>
  <dcterms:created xsi:type="dcterms:W3CDTF">2017-01-09T10:38:11Z</dcterms:created>
  <dcterms:modified xsi:type="dcterms:W3CDTF">2019-03-14T07:26:42Z</dcterms:modified>
</cp:coreProperties>
</file>