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36"/>
  </p:notesMasterIdLst>
  <p:sldIdLst>
    <p:sldId id="256" r:id="rId2"/>
    <p:sldId id="1103" r:id="rId3"/>
    <p:sldId id="1058" r:id="rId4"/>
    <p:sldId id="1091" r:id="rId5"/>
    <p:sldId id="1071" r:id="rId6"/>
    <p:sldId id="1104" r:id="rId7"/>
    <p:sldId id="1105" r:id="rId8"/>
    <p:sldId id="1106" r:id="rId9"/>
    <p:sldId id="1068" r:id="rId10"/>
    <p:sldId id="1077" r:id="rId11"/>
    <p:sldId id="1107" r:id="rId12"/>
    <p:sldId id="1108" r:id="rId13"/>
    <p:sldId id="1109" r:id="rId14"/>
    <p:sldId id="1062" r:id="rId15"/>
    <p:sldId id="1110" r:id="rId16"/>
    <p:sldId id="1111" r:id="rId17"/>
    <p:sldId id="1114" r:id="rId18"/>
    <p:sldId id="1112" r:id="rId19"/>
    <p:sldId id="1115" r:id="rId20"/>
    <p:sldId id="1116" r:id="rId21"/>
    <p:sldId id="1082" r:id="rId22"/>
    <p:sldId id="1118" r:id="rId23"/>
    <p:sldId id="1119" r:id="rId24"/>
    <p:sldId id="1120" r:id="rId25"/>
    <p:sldId id="1121" r:id="rId26"/>
    <p:sldId id="1117" r:id="rId27"/>
    <p:sldId id="1122" r:id="rId28"/>
    <p:sldId id="1123" r:id="rId29"/>
    <p:sldId id="1124" r:id="rId30"/>
    <p:sldId id="1125" r:id="rId31"/>
    <p:sldId id="1126" r:id="rId32"/>
    <p:sldId id="1127" r:id="rId33"/>
    <p:sldId id="1128" r:id="rId34"/>
    <p:sldId id="112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63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2152">
          <p15:clr>
            <a:srgbClr val="A4A3A4"/>
          </p15:clr>
        </p15:guide>
        <p15:guide id="7" pos="3837">
          <p15:clr>
            <a:srgbClr val="A4A3A4"/>
          </p15:clr>
        </p15:guide>
        <p15:guide id="8" orient="horz" pos="2148">
          <p15:clr>
            <a:srgbClr val="A4A3A4"/>
          </p15:clr>
        </p15:guide>
        <p15:guide id="9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CC0000"/>
    <a:srgbClr val="66CCFF"/>
    <a:srgbClr val="006600"/>
    <a:srgbClr val="D9B247"/>
    <a:srgbClr val="3333FF"/>
    <a:srgbClr val="4A206A"/>
    <a:srgbClr val="BC8FDD"/>
    <a:srgbClr val="6B327A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5" autoAdjust="0"/>
    <p:restoredTop sz="88790" autoAdjust="0"/>
  </p:normalViewPr>
  <p:slideViewPr>
    <p:cSldViewPr snapToGrid="0">
      <p:cViewPr varScale="1">
        <p:scale>
          <a:sx n="117" d="100"/>
          <a:sy n="117" d="100"/>
        </p:scale>
        <p:origin x="424" y="168"/>
      </p:cViewPr>
      <p:guideLst>
        <p:guide orient="horz" pos="2160"/>
        <p:guide pos="3863"/>
        <p:guide pos="3840"/>
        <p:guide orient="horz" pos="2152"/>
        <p:guide pos="3837"/>
        <p:guide orient="horz" pos="2148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МАЙ\3 Использование игровых технологий\tit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856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43754" y="305856"/>
            <a:ext cx="11177517" cy="1787270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0070C0"/>
                </a:solidFill>
              </a:rPr>
              <a:t>Применение игры в качестве построения моделей типов человеческих отношений</a:t>
            </a:r>
            <a:endParaRPr lang="ru-RU" sz="3400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9BE007-B07C-DF43-AEA0-A529149C2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МАЙ\3 Использование игровых технологий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" y="0"/>
            <a:ext cx="121824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2795" y="2439358"/>
            <a:ext cx="78747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/>
              <a:t>Направлены на решение следующих задач:</a:t>
            </a:r>
          </a:p>
          <a:p>
            <a:pPr lvl="0"/>
            <a:endParaRPr lang="ru-RU" sz="2000" b="1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расширение кругозора и познавательной деятельности;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формирование определенных навыков и умений, которые могут потребоваться детям в практической деятельности;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развитие у детей трудовых навыков, </a:t>
            </a:r>
            <a:r>
              <a:rPr lang="ru-RU" sz="2000" dirty="0" err="1"/>
              <a:t>общеучебных</a:t>
            </a:r>
            <a:r>
              <a:rPr lang="ru-RU" sz="2000" dirty="0"/>
              <a:t> умений и навыков.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08" y="166752"/>
            <a:ext cx="10404192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Целевые ориентиры применения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игровых технологий</a:t>
            </a:r>
            <a:endParaRPr lang="ru-RU" sz="9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068" y="3091728"/>
            <a:ext cx="2866030" cy="338554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ДИДАКТИЧЕСКИЕ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F7F6-86C0-8F4E-ABBA-25734A795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МАЙ\3 Использование игровых технологий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" y="0"/>
            <a:ext cx="121824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9275" y="2521246"/>
            <a:ext cx="78747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/>
              <a:t>К данным ориентирам относятся:</a:t>
            </a:r>
          </a:p>
          <a:p>
            <a:pPr lvl="0"/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формирование различных подходов, мировоззренческих и эстетических установок;</a:t>
            </a:r>
          </a:p>
          <a:p>
            <a:pPr lvl="0"/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воспитание у детей самостоятельности и воли;</a:t>
            </a:r>
          </a:p>
          <a:p>
            <a:pPr lvl="0"/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развитие чувства коллективизма, коммуникативности, сотрудничества.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08" y="166752"/>
            <a:ext cx="10404192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Целевые ориентиры применения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игровых технологий</a:t>
            </a:r>
            <a:endParaRPr lang="ru-RU" sz="9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068" y="3091728"/>
            <a:ext cx="2866030" cy="338554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ВОСПИТЫВАЮЩИЕ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C942A6-DD65-4348-B572-60E3D8D36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МАЙ\3 Использование игровых технологий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" y="0"/>
            <a:ext cx="121824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9275" y="2480302"/>
            <a:ext cx="78747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/>
              <a:t>Решают следующие задачи:</a:t>
            </a:r>
          </a:p>
          <a:p>
            <a:pPr lvl="0"/>
            <a:endParaRPr lang="ru-RU" sz="2000" b="1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развитие речи, памяти, мышления, внимания;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развитие умений находить аналогии, делать сравнения и сопоставления;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развитие фантазии, воображения и творческих способностей;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развитие мотивации учебной деятельности и умений находить оптимальные решения в различных жизненных ситуациях.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08" y="371977"/>
            <a:ext cx="10404192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Целевые ориентиры применения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игровых технологий</a:t>
            </a:r>
            <a:endParaRPr lang="ru-RU" sz="9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068" y="3091728"/>
            <a:ext cx="2866030" cy="338554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РАЗВИВАЮЩИЕ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D01EAC-94EB-7241-B143-B11C12CC4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МАЙ\3 Использование игровых технологий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" y="0"/>
            <a:ext cx="121824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39275" y="2589486"/>
            <a:ext cx="7874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/>
              <a:t>К данным ориентирам относятся:</a:t>
            </a:r>
          </a:p>
          <a:p>
            <a:pPr lvl="0"/>
            <a:endParaRPr lang="ru-RU" sz="2000" b="1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адаптация детей к условиям окружающей среды;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приобщение к нормам и ценностям общества;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проведение психотерапии;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обучение общению;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стрессовый контроль.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08" y="371977"/>
            <a:ext cx="10404192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Целевые ориентиры применения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игровых технологий</a:t>
            </a:r>
            <a:endParaRPr lang="ru-RU" sz="9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012" y="3091728"/>
            <a:ext cx="2866030" cy="338554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СОЦИАЛИЗИРУЮЩИЕ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8DD6EA-5834-8B47-8DFC-71160DC38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МАЙ\3 Использование игровых технологий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5929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3755" y="1199997"/>
            <a:ext cx="74781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 структуру игры включают следующие процессы:</a:t>
            </a:r>
          </a:p>
          <a:p>
            <a:endParaRPr lang="ru-RU" sz="2000" b="1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роли, которые на себя берут играющие;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игровое употребление предметов, в том числе замещение реальных предметов игровыми;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игровые действия как средства реализации выбранных </a:t>
            </a:r>
            <a:br>
              <a:rPr lang="ru-RU" sz="2000" dirty="0"/>
            </a:br>
            <a:r>
              <a:rPr lang="ru-RU" sz="2000" dirty="0"/>
              <a:t>ролей;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выстраивание реальных отношений между игроками;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сюжет (содержание) – область действительности, </a:t>
            </a:r>
            <a:br>
              <a:rPr lang="ru-RU" sz="2000" dirty="0"/>
            </a:br>
            <a:r>
              <a:rPr lang="ru-RU" sz="2000" dirty="0"/>
              <a:t>условно воспроизводимая в ходе игры.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31A802-AAD5-D141-AB5F-064157F96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МАЙ\3 Использование игровых технологий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3483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7100" y="1150994"/>
            <a:ext cx="83609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РОЛЬ</a:t>
            </a:r>
            <a:r>
              <a:rPr lang="ru-RU" sz="2000" dirty="0"/>
              <a:t> – единица игры и одновременно центральный момент, который объединяет все ее аспекты. </a:t>
            </a:r>
          </a:p>
          <a:p>
            <a:endParaRPr lang="ru-RU" sz="2000" dirty="0"/>
          </a:p>
          <a:p>
            <a:r>
              <a:rPr lang="ru-RU" sz="2000" dirty="0"/>
              <a:t>В качестве </a:t>
            </a:r>
            <a:r>
              <a:rPr lang="ru-RU" sz="1600" b="1" dirty="0">
                <a:solidFill>
                  <a:srgbClr val="0070C0"/>
                </a:solidFill>
              </a:rPr>
              <a:t>СЮЖЕТА ИГРЫ </a:t>
            </a:r>
            <a:r>
              <a:rPr lang="ru-RU" sz="2000" dirty="0"/>
              <a:t>выступает воспроизводимая в ней область действительности. </a:t>
            </a:r>
          </a:p>
          <a:p>
            <a:endParaRPr lang="ru-RU" sz="2000" dirty="0"/>
          </a:p>
          <a:p>
            <a:r>
              <a:rPr lang="ru-RU" sz="1600" b="1" dirty="0">
                <a:solidFill>
                  <a:srgbClr val="0070C0"/>
                </a:solidFill>
              </a:rPr>
              <a:t>СОДЕРЖАНИЕ ИГРЫ </a:t>
            </a:r>
            <a:r>
              <a:rPr lang="ru-RU" sz="1600" dirty="0"/>
              <a:t>– </a:t>
            </a:r>
            <a:r>
              <a:rPr lang="ru-RU" sz="2000" dirty="0"/>
              <a:t>что воспроизводится детьми в качестве </a:t>
            </a:r>
            <a:br>
              <a:rPr lang="ru-RU" sz="2000" dirty="0"/>
            </a:br>
            <a:r>
              <a:rPr lang="ru-RU" sz="2000" dirty="0"/>
              <a:t>основного момента деятельности и отношений между </a:t>
            </a:r>
            <a:br>
              <a:rPr lang="ru-RU" sz="2000" dirty="0"/>
            </a:br>
            <a:r>
              <a:rPr lang="ru-RU" sz="2000" dirty="0"/>
              <a:t>взрослыми в их взрослой жизни. </a:t>
            </a:r>
          </a:p>
          <a:p>
            <a:endParaRPr lang="ru-RU" sz="2000" b="1" dirty="0"/>
          </a:p>
          <a:p>
            <a:r>
              <a:rPr lang="ru-RU" sz="2000" b="1" dirty="0"/>
              <a:t>Во время игры осуществляется: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формирование произвольного поведения ребенка;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социализация ребенка.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D3D976-C4DF-5843-90CE-46D2F95D2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МАЙ\3 Использование игровых технологий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" y="-1218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4762" y="410677"/>
            <a:ext cx="11042876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Формы </a:t>
            </a:r>
            <a:r>
              <a:rPr lang="ru-RU" sz="3200" b="1" dirty="0" err="1">
                <a:solidFill>
                  <a:srgbClr val="0070C0"/>
                </a:solidFill>
              </a:rPr>
              <a:t>игротерапии</a:t>
            </a:r>
            <a:endParaRPr lang="ru-RU" sz="9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3016" y="2470011"/>
            <a:ext cx="3312000" cy="584775"/>
          </a:xfrm>
          <a:prstGeom prst="rect">
            <a:avLst/>
          </a:prstGeom>
          <a:noFill/>
          <a:ln w="19050"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ИНДИВИДУАЛЬНАЯ </a:t>
            </a:r>
          </a:p>
          <a:p>
            <a:pPr algn="ctr"/>
            <a:r>
              <a:rPr lang="ru-RU" sz="1600" b="1" dirty="0"/>
              <a:t>ФОРМА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5059" y="2470011"/>
            <a:ext cx="3311999" cy="584775"/>
          </a:xfrm>
          <a:prstGeom prst="rect">
            <a:avLst/>
          </a:prstGeom>
          <a:noFill/>
          <a:ln w="19050"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ГРУППОВАЯ </a:t>
            </a:r>
          </a:p>
          <a:p>
            <a:pPr algn="ctr"/>
            <a:r>
              <a:rPr lang="ru-RU" sz="1600" b="1" dirty="0"/>
              <a:t>ФОРМА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5059" y="4248337"/>
            <a:ext cx="3312000" cy="1015663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используется, когда у ребенка присутствует потребность </a:t>
            </a:r>
          </a:p>
          <a:p>
            <a:pPr algn="ctr"/>
            <a:r>
              <a:rPr lang="ru-RU" sz="2000" dirty="0"/>
              <a:t>в общении 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3016" y="4266846"/>
            <a:ext cx="3312000" cy="1015663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используется, когда у ребенка потребность в общении  </a:t>
            </a:r>
            <a:br>
              <a:rPr lang="ru-RU" sz="2000" dirty="0"/>
            </a:br>
            <a:r>
              <a:rPr lang="ru-RU" sz="2000" dirty="0"/>
              <a:t>уже сформирована</a:t>
            </a:r>
            <a:endParaRPr lang="ru-RU" sz="2000" b="1" dirty="0"/>
          </a:p>
        </p:txBody>
      </p:sp>
      <p:sp>
        <p:nvSpPr>
          <p:cNvPr id="2" name="Стрелка вниз 1"/>
          <p:cNvSpPr/>
          <p:nvPr/>
        </p:nvSpPr>
        <p:spPr>
          <a:xfrm>
            <a:off x="3528418" y="3466537"/>
            <a:ext cx="361196" cy="495354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290461" y="3466537"/>
            <a:ext cx="361196" cy="495354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5926B7-8B95-EF41-A5C8-22F31B3FE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МАЙ\3 Использование игровых технологий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-8507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4762" y="410677"/>
            <a:ext cx="10694533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Формы </a:t>
            </a:r>
            <a:r>
              <a:rPr lang="ru-RU" sz="3200" b="1" dirty="0" err="1">
                <a:solidFill>
                  <a:srgbClr val="0070C0"/>
                </a:solidFill>
              </a:rPr>
              <a:t>игротерапии</a:t>
            </a:r>
            <a:endParaRPr lang="ru-RU" sz="9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1505" y="2237753"/>
            <a:ext cx="3474327" cy="584775"/>
          </a:xfrm>
          <a:prstGeom prst="rect">
            <a:avLst/>
          </a:prstGeom>
          <a:noFill/>
          <a:ln w="19050"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ИНДИВИДУАЛЬНАЯ </a:t>
            </a:r>
          </a:p>
          <a:p>
            <a:pPr algn="ctr"/>
            <a:r>
              <a:rPr lang="ru-RU" sz="1600" b="1" dirty="0"/>
              <a:t>ФОРМА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34461" y="2210458"/>
            <a:ext cx="3311999" cy="584775"/>
          </a:xfrm>
          <a:prstGeom prst="rect">
            <a:avLst/>
          </a:prstGeom>
          <a:noFill/>
          <a:ln w="19050">
            <a:solidFill>
              <a:srgbClr val="00206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ГРУППОВАЯ </a:t>
            </a:r>
          </a:p>
          <a:p>
            <a:pPr algn="ctr"/>
            <a:r>
              <a:rPr lang="ru-RU" sz="1600" b="1" dirty="0"/>
              <a:t>ФОРМА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3144" y="3536662"/>
            <a:ext cx="5034634" cy="2031325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Противопоказания</a:t>
            </a:r>
            <a:r>
              <a:rPr lang="ru-RU" dirty="0"/>
              <a:t>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наличие ярко выраженной детской ревности, что проявляется в виде конкуренции </a:t>
            </a:r>
            <a:br>
              <a:rPr lang="ru-RU" dirty="0"/>
            </a:br>
            <a:r>
              <a:rPr lang="ru-RU" dirty="0"/>
              <a:t>со сверстниками;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повышенная агрессивность;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ярко выраженное асоциальное поведение;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нахождение в состоянии стресса.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1505" y="3552202"/>
            <a:ext cx="3474327" cy="92333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Противопоказания: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сверхглубокая степень умственной отсталости ребенка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338070" y="2936276"/>
            <a:ext cx="361196" cy="495354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109863" y="2914596"/>
            <a:ext cx="361196" cy="495354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27EE8C-8D80-0746-BE2B-88869C664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ня\Desktop\МАЙ\3 Использование игровых технологий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1" y="-5063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7100" y="1150994"/>
            <a:ext cx="836098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Перед групповой </a:t>
            </a:r>
            <a:r>
              <a:rPr lang="ru-RU" sz="2000" b="1" dirty="0" err="1"/>
              <a:t>игротерапией</a:t>
            </a:r>
            <a:r>
              <a:rPr lang="ru-RU" sz="2000" b="1" dirty="0"/>
              <a:t> должна использоваться индивидуальная форма, </a:t>
            </a:r>
            <a:r>
              <a:rPr lang="ru-RU" sz="2000" dirty="0"/>
              <a:t>которая позволяет снять острую </a:t>
            </a:r>
            <a:br>
              <a:rPr lang="ru-RU" sz="2000" dirty="0"/>
            </a:br>
            <a:r>
              <a:rPr lang="ru-RU" sz="2000" dirty="0"/>
              <a:t>симптоматику и подготовить ребенка к дальнейшей работе в группе.</a:t>
            </a:r>
          </a:p>
          <a:p>
            <a:endParaRPr lang="ru-RU" sz="1600" b="1" dirty="0">
              <a:solidFill>
                <a:srgbClr val="0070C0"/>
              </a:solidFill>
            </a:endParaRPr>
          </a:p>
          <a:p>
            <a:endParaRPr lang="ru-RU" sz="1600" b="1" dirty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ГРУППОВАЯ ИГРОТЕРАПИЯ </a:t>
            </a:r>
            <a:r>
              <a:rPr lang="ru-RU" sz="2000" dirty="0"/>
              <a:t>– психологический и социальный процесс, </a:t>
            </a:r>
            <a:br>
              <a:rPr lang="ru-RU" sz="2000" dirty="0"/>
            </a:br>
            <a:r>
              <a:rPr lang="ru-RU" sz="2000" dirty="0"/>
              <a:t>во время которого дети естественным образом контактируют друг с другом, приобретают новые знания как о себе, так и других детях. </a:t>
            </a:r>
          </a:p>
          <a:p>
            <a:endParaRPr lang="ru-RU" sz="2000" dirty="0"/>
          </a:p>
          <a:p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1600" b="1" dirty="0">
                <a:solidFill>
                  <a:srgbClr val="0070C0"/>
                </a:solidFill>
              </a:rPr>
              <a:t>ГРУППОВАЯ ИГРОТЕРАПИЯ: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признана эффективным средством воспитания;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используется для профилактики психоэмоциональных </a:t>
            </a:r>
            <a:br>
              <a:rPr lang="ru-RU" sz="2000" dirty="0"/>
            </a:br>
            <a:r>
              <a:rPr lang="ru-RU" sz="2000" dirty="0"/>
              <a:t>нарушений личности.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2154B2-A2DD-CF4A-AD4F-41E21BBA1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МАЙ\3 Использование игровых технологий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3483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1553" y="1800509"/>
            <a:ext cx="72742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оказание помощи ребенку в осознании им его реального «Я»;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повышение самооценки ребенка;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развитие его потенциальных возможностей;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обучение реагированию на внутренние конфликты, страхи, агрессивные тенденции;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уменьшение беспокойства и чувства вины.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442" y="2493576"/>
            <a:ext cx="3726875" cy="181588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Задачи, которые решаются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с помощью </a:t>
            </a:r>
            <a:r>
              <a:rPr lang="ru-RU" sz="2800" b="1" dirty="0" err="1">
                <a:solidFill>
                  <a:srgbClr val="0070C0"/>
                </a:solidFill>
              </a:rPr>
              <a:t>игротерапии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CE35DF-BE07-EB46-8EE1-A86B123E3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1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МАЙ\3 Использование игровых технологий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776" y="2097621"/>
            <a:ext cx="6316340" cy="2862322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ДОШКОЛЬНЫЙ ВОЗРАСТ </a:t>
            </a:r>
            <a:r>
              <a:rPr lang="ru-RU" sz="2000" dirty="0"/>
              <a:t>–</a:t>
            </a:r>
          </a:p>
          <a:p>
            <a:pPr algn="ctr"/>
            <a:r>
              <a:rPr lang="ru-RU" sz="2000" dirty="0"/>
              <a:t> решающий период в жизни ребенка, </a:t>
            </a:r>
          </a:p>
          <a:p>
            <a:pPr algn="ctr"/>
            <a:r>
              <a:rPr lang="ru-RU" sz="2000" dirty="0"/>
              <a:t>во время которого формируется фундамент его психического и физического здоровья. </a:t>
            </a:r>
            <a:endParaRPr lang="en-US" sz="2000" dirty="0"/>
          </a:p>
          <a:p>
            <a:endParaRPr lang="en-US" sz="2000" dirty="0"/>
          </a:p>
          <a:p>
            <a:pPr algn="ctr"/>
            <a:r>
              <a:rPr lang="ru-RU" sz="2000" dirty="0"/>
              <a:t>Если у ребенка нет позитивного опыта в общении, разрешении различных социальных конфликтов, преодолении неудач, то он просто не сможет стать сильным ни психически, ни физически.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EE57FD-B6EF-CE46-94C6-59FB155A2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ня\Desktop\МАЙ\3 Использование игровых технологий\7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574579" y="5205692"/>
            <a:ext cx="4938181" cy="125006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29171" y="5214484"/>
            <a:ext cx="4821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общении дети помогают друг другу распределять ответственность за построение межличностных отношений, приобретают опыт выстраивания контактов с другими людьми.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6279077-A2C0-DD44-8A80-39931AD40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МАЙ\3 Использование игровых технологий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36598" y="1894785"/>
            <a:ext cx="6777533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применение различных этикетных речевых формул, например, приветствие, прощание: </a:t>
            </a:r>
          </a:p>
          <a:p>
            <a:pPr marL="342900" lvl="0" indent="-342900">
              <a:buFontTx/>
              <a:buChar char="-"/>
            </a:pPr>
            <a:r>
              <a:rPr lang="ru-RU" sz="2000" dirty="0"/>
              <a:t>используются по инициативе взрослого; </a:t>
            </a:r>
          </a:p>
          <a:p>
            <a:pPr marL="342900" lvl="0" indent="-342900">
              <a:buFontTx/>
              <a:buChar char="-"/>
            </a:pPr>
            <a:r>
              <a:rPr lang="ru-RU" sz="2000" dirty="0"/>
              <a:t>используются по инициативе ребенка;</a:t>
            </a:r>
          </a:p>
          <a:p>
            <a:pPr marL="342900" lvl="0" indent="-342900">
              <a:buFontTx/>
              <a:buChar char="-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выражение настроения;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различные способы установления контакта </a:t>
            </a:r>
            <a:br>
              <a:rPr lang="ru-RU" sz="2000" dirty="0"/>
            </a:br>
            <a:r>
              <a:rPr lang="ru-RU" sz="2000" dirty="0"/>
              <a:t>(по фамилии, имени, другим словом, </a:t>
            </a:r>
            <a:br>
              <a:rPr lang="ru-RU" sz="2000" dirty="0"/>
            </a:br>
            <a:r>
              <a:rPr lang="ru-RU" sz="2000" dirty="0"/>
              <a:t>зрительное общение, тактильный контакт);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поведение в разговоре. 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2818" y="2621638"/>
            <a:ext cx="327205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Умения </a:t>
            </a:r>
            <a:b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межличностного общения 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(начиная с младшего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возраста)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068" y="1798"/>
            <a:ext cx="10404192" cy="138499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Критерии оценки уровня </a:t>
            </a:r>
            <a:r>
              <a:rPr lang="ru-RU" sz="2800" b="1" dirty="0" err="1">
                <a:solidFill>
                  <a:srgbClr val="0070C0"/>
                </a:solidFill>
              </a:rPr>
              <a:t>сформированности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социально-коммуникативных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навыков у дошкольников</a:t>
            </a:r>
            <a:endParaRPr lang="ru-RU" sz="8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369EDA-5C97-6F45-AD60-05180FE8A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МАЙ\3 Использование игровых технологий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36598" y="2017617"/>
            <a:ext cx="6777533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/>
              <a:t>Обращается внимание:</a:t>
            </a:r>
          </a:p>
          <a:p>
            <a:pPr lvl="0"/>
            <a:endParaRPr lang="ru-RU" sz="2000" b="1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на жесты и мимику (развязанные, адекватные, скудные);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на расположение партнеров (лицом друг к другу, отвернут от партнера);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на тон общения (доброжелательный/недоброжелательный).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2818" y="2621638"/>
            <a:ext cx="327205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Умения </a:t>
            </a:r>
            <a:b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межличностного общения 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(начиная с младшего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возраста)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068" y="1798"/>
            <a:ext cx="10404192" cy="138499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Критерии оценки уровня </a:t>
            </a:r>
            <a:r>
              <a:rPr lang="ru-RU" sz="2800" b="1" dirty="0" err="1">
                <a:solidFill>
                  <a:srgbClr val="0070C0"/>
                </a:solidFill>
              </a:rPr>
              <a:t>сформированности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социально-коммуникативных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навыков у дошкольников</a:t>
            </a:r>
            <a:endParaRPr lang="ru-RU" sz="8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7B84AA-BB76-7649-ADB7-51249401A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6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МАЙ\3 Использование игровых технологий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09302" y="1676417"/>
            <a:ext cx="6777533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умение слышать и слушать собеседника (перебивает, </a:t>
            </a:r>
            <a:br>
              <a:rPr lang="ru-RU" sz="2000" dirty="0"/>
            </a:br>
            <a:r>
              <a:rPr lang="ru-RU" sz="2000" dirty="0"/>
              <a:t>не перебивает, внимательный/невнимательный);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отношение к неэтичным выражениям собеседника (неприятие, конформное);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контроль собеседника во время разговора </a:t>
            </a:r>
            <a:br>
              <a:rPr lang="ru-RU" sz="2000" dirty="0"/>
            </a:br>
            <a:r>
              <a:rPr lang="ru-RU" sz="2000" dirty="0"/>
              <a:t>(делает замечания, не замечает ошибок, </a:t>
            </a:r>
            <a:br>
              <a:rPr lang="ru-RU" sz="2000" dirty="0"/>
            </a:br>
            <a:r>
              <a:rPr lang="ru-RU" sz="2000" dirty="0"/>
              <a:t>обращение за помощью ко взрослым);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понимание эмоционального настроя </a:t>
            </a:r>
            <a:br>
              <a:rPr lang="ru-RU" sz="2000" dirty="0"/>
            </a:br>
            <a:r>
              <a:rPr lang="ru-RU" sz="2000" dirty="0"/>
              <a:t>собеседника и выражение к этому </a:t>
            </a:r>
            <a:br>
              <a:rPr lang="ru-RU" sz="2000" dirty="0"/>
            </a:br>
            <a:r>
              <a:rPr lang="ru-RU" sz="2000" dirty="0"/>
              <a:t>своего отношения (равнодушие, </a:t>
            </a:r>
            <a:br>
              <a:rPr lang="ru-RU" sz="2000" dirty="0"/>
            </a:br>
            <a:r>
              <a:rPr lang="ru-RU" sz="2000" dirty="0"/>
              <a:t>сопереживание).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878" y="2621638"/>
            <a:ext cx="3207929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Умения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межличностного общения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(начиная со старшего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дошкольного возраста)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643" y="291422"/>
            <a:ext cx="10404192" cy="138499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Критерии оценки уровня </a:t>
            </a:r>
            <a:r>
              <a:rPr lang="ru-RU" sz="2800" b="1" dirty="0" err="1">
                <a:solidFill>
                  <a:srgbClr val="0070C0"/>
                </a:solidFill>
              </a:rPr>
              <a:t>сформированности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социально-коммуникативных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навыков у дошкольников</a:t>
            </a:r>
            <a:endParaRPr lang="ru-RU" sz="8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11A897-631C-7A47-B990-7F69B5D6E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6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ня\Desktop\МАЙ\3 Использование игровых технологий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36598" y="1731009"/>
            <a:ext cx="6777533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Для оценки данных умений используется пятибалльная система:</a:t>
            </a:r>
          </a:p>
          <a:p>
            <a:endParaRPr lang="ru-RU" sz="1000" b="1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5 баллов – общение в соответствии с нормой;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4 балла – одно отклонение от нормы;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3 балла – два отклонения от нормы;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2 балла – три и более отклонений от нормы;</a:t>
            </a:r>
          </a:p>
          <a:p>
            <a:pPr lvl="0"/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1 балл – несоответствие средств общения </a:t>
            </a:r>
            <a:br>
              <a:rPr lang="ru-RU" sz="2000" dirty="0"/>
            </a:br>
            <a:r>
              <a:rPr lang="ru-RU" sz="2000" dirty="0"/>
              <a:t>разработанным нормативным </a:t>
            </a:r>
            <a:br>
              <a:rPr lang="ru-RU" sz="2000" dirty="0"/>
            </a:br>
            <a:r>
              <a:rPr lang="ru-RU" sz="2000" dirty="0"/>
              <a:t>показателям в каждом </a:t>
            </a:r>
            <a:br>
              <a:rPr lang="ru-RU" sz="2000" dirty="0"/>
            </a:br>
            <a:r>
              <a:rPr lang="ru-RU" sz="2000" dirty="0"/>
              <a:t>коммуникативном действии.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4878" y="2621638"/>
            <a:ext cx="3207929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Умения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межличностного общения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(начиная со старшего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дошкольного возраста)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068" y="341065"/>
            <a:ext cx="10404192" cy="138499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Критерии оценки уровня </a:t>
            </a:r>
            <a:r>
              <a:rPr lang="ru-RU" sz="2800" b="1" dirty="0" err="1">
                <a:solidFill>
                  <a:srgbClr val="0070C0"/>
                </a:solidFill>
              </a:rPr>
              <a:t>сформированности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социально-коммуникативных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навыков у дошкольников</a:t>
            </a:r>
            <a:endParaRPr lang="ru-RU" sz="8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B8B272-96BF-BB43-B27F-BC3006B40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9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Таня\Desktop\МАЙ\3 Использование игровых технологий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7397" y="214659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Виды игр для проведения совместной игровой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37980" y="2980426"/>
            <a:ext cx="8532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обеспечение понимания ребенком своей уникальности, оказание помощи </a:t>
            </a:r>
            <a:br>
              <a:rPr lang="ru-RU" sz="2000" dirty="0"/>
            </a:br>
            <a:r>
              <a:rPr lang="ru-RU" sz="2000" dirty="0"/>
              <a:t>в преодолении собственной неуверенности, поддержка его положительной самооценки;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0833" y="2300159"/>
            <a:ext cx="3980810" cy="338554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КОММУНИКАТИВНЫЕ ИГРЫ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15939" y="4027810"/>
            <a:ext cx="73219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формирование этических норм и правил поведения у детей;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осознанное восприятие ребенком своих переживаний, эмоций и чувств.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r>
              <a:rPr lang="ru-RU" sz="2000" b="1" dirty="0"/>
              <a:t>Проводить коммуникативные игры рекомендуется </a:t>
            </a:r>
            <a:br>
              <a:rPr lang="ru-RU" sz="2000" b="1" dirty="0"/>
            </a:br>
            <a:r>
              <a:rPr lang="ru-RU" sz="2000" b="1" dirty="0"/>
              <a:t>на ежедневной основе.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C355B5-9763-4143-B69F-23FD5A561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аня\Desktop\МАЙ\3 Использование игровых технологий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0"/>
            <a:ext cx="12192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7397" y="214659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Виды игр для проведения совместной игровой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60812" y="3035018"/>
            <a:ext cx="61436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Игры развивают: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сенсорные способности;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творческое воображение, нестандартное мышление;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мелкую моторику рук;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процессы </a:t>
            </a:r>
            <a:r>
              <a:rPr lang="ru-RU" sz="2000" dirty="0" err="1"/>
              <a:t>саморегуляции</a:t>
            </a:r>
            <a:r>
              <a:rPr lang="ru-RU" sz="2000" dirty="0"/>
              <a:t>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0833" y="2300159"/>
            <a:ext cx="3980810" cy="338554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ИГРЫ С ПЕСКОМ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35701" y="4804862"/>
            <a:ext cx="5936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восприятие, память, мышление;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речь;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положительное отношение к себе и окружающим;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гармоничное психоэмоциональное состояние.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7A53F5-BAA0-6240-BBDB-C3EB026C6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Таня\Desktop\МАЙ\3 Использование игровых технологий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7397" y="214659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Виды игр для проведения совместной игровой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92344" y="3059256"/>
            <a:ext cx="83044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Игры по организации и задачам: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образно-ролевые игры в которых дети разыгрывают роли через драматизацию:</a:t>
            </a:r>
          </a:p>
          <a:p>
            <a:pPr marL="342900" lvl="0" indent="-342900">
              <a:buFontTx/>
              <a:buChar char="-"/>
            </a:pPr>
            <a:r>
              <a:rPr lang="ru-RU" sz="2000" dirty="0"/>
              <a:t>игры с куклами; </a:t>
            </a:r>
          </a:p>
          <a:p>
            <a:pPr marL="342900" lvl="0" indent="-342900">
              <a:buFontTx/>
              <a:buChar char="-"/>
            </a:pPr>
            <a:r>
              <a:rPr lang="ru-RU" sz="2000" dirty="0"/>
              <a:t>игры без кукол;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0833" y="2300159"/>
            <a:ext cx="3980810" cy="338554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ИГРЫ-ДРАМАТИЗАЦИИ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80037" y="488175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режиссерские игры:</a:t>
            </a:r>
          </a:p>
          <a:p>
            <a:pPr marL="342900" lvl="0" indent="-342900">
              <a:buFontTx/>
              <a:buChar char="-"/>
            </a:pPr>
            <a:r>
              <a:rPr lang="ru-RU" sz="2000" dirty="0"/>
              <a:t>театрализованные игры (театр игрушек, на катушке, плоскостной); </a:t>
            </a:r>
          </a:p>
          <a:p>
            <a:pPr marL="342900" lvl="0" indent="-342900">
              <a:buFontTx/>
              <a:buChar char="-"/>
            </a:pPr>
            <a:r>
              <a:rPr lang="ru-RU" sz="2000" dirty="0"/>
              <a:t>стендовые игры (стенд-книжка, </a:t>
            </a:r>
            <a:r>
              <a:rPr lang="ru-RU" sz="2000" dirty="0" err="1"/>
              <a:t>фланелеграф</a:t>
            </a:r>
            <a:r>
              <a:rPr lang="ru-RU" sz="2000" dirty="0"/>
              <a:t>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A9BDE5-45EC-6B49-A9CD-0EF9EDC4C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Таня\Desktop\МАЙ\3 Использование игровых технологий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7397" y="214659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Виды игр для проведение совместной игровой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08556" y="3043490"/>
            <a:ext cx="8770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Сочетают зачатки ролевой игры и  театрального искусства.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0833" y="2300159"/>
            <a:ext cx="3980810" cy="338554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ИГРЫ-ДРАМАТИЗАЦИИ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24322" y="3546418"/>
            <a:ext cx="85014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театрализованных играх сохраняются признаки ролевых игр: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наличие содержания и творческого замысла;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наличие роли сюжета;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наличие ролевых и организационных действий и отношений.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0478" y="4963630"/>
            <a:ext cx="65373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Театрализованные игры: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развиваются по заранее составленному сценарию;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обеспечивают развитие познавательной деятельности и </a:t>
            </a:r>
            <a:br>
              <a:rPr lang="ru-RU" sz="2000" dirty="0"/>
            </a:br>
            <a:r>
              <a:rPr lang="ru-RU" sz="2000" dirty="0"/>
              <a:t>эмоциональной сферы.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D5AEBD-FD2C-8F41-B2DB-B6BA6443D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МАЙ\3 Использование игровых технологий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-17463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7319" y="1106805"/>
            <a:ext cx="727425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обогащение и укрепление эмоциональных </a:t>
            </a:r>
            <a:br>
              <a:rPr lang="ru-RU" sz="2000" dirty="0"/>
            </a:br>
            <a:r>
              <a:rPr lang="ru-RU" sz="2000" dirty="0"/>
              <a:t>ресурсов и коммуникативных средств: </a:t>
            </a:r>
            <a:br>
              <a:rPr lang="ru-RU" sz="2000" dirty="0"/>
            </a:br>
            <a:r>
              <a:rPr lang="ru-RU" sz="2000" dirty="0"/>
              <a:t>вербальных и невербальных;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развитие у детей познавательных способностей;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совершенствование восприятия (чувственного познания);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развитие воображения;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воспитание волевых качеств;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развитие способности к </a:t>
            </a:r>
            <a:r>
              <a:rPr lang="ru-RU" sz="2000" dirty="0" err="1"/>
              <a:t>саморегуляции</a:t>
            </a:r>
            <a:r>
              <a:rPr lang="ru-RU" sz="2000" dirty="0"/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совершенствование психомоторики и освобождение </a:t>
            </a:r>
            <a:br>
              <a:rPr lang="ru-RU" sz="2000" dirty="0"/>
            </a:br>
            <a:r>
              <a:rPr lang="ru-RU" sz="2000" dirty="0"/>
              <a:t>от мышечных зажимов;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формирование у детей социальной </a:t>
            </a:r>
            <a:br>
              <a:rPr lang="ru-RU" sz="2000" dirty="0"/>
            </a:br>
            <a:r>
              <a:rPr lang="ru-RU" sz="2000" dirty="0"/>
              <a:t>культуры.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186" y="2651236"/>
            <a:ext cx="4119744" cy="156966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Задачи, </a:t>
            </a:r>
          </a:p>
          <a:p>
            <a:pPr algn="ctr"/>
            <a:r>
              <a:rPr lang="ru-RU" sz="2400" b="1" dirty="0"/>
              <a:t>которые решаются </a:t>
            </a:r>
            <a:br>
              <a:rPr lang="ru-RU" sz="2400" b="1" dirty="0"/>
            </a:br>
            <a:r>
              <a:rPr lang="ru-RU" sz="2400" b="1" dirty="0"/>
              <a:t>с помощью театрализованных игр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7491D3-66FB-1341-B052-069483D4D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МАЙ\3 Использование игровых технологий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26078" y="4843945"/>
            <a:ext cx="7174617" cy="101566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Одним из видов </a:t>
            </a:r>
            <a:r>
              <a:rPr lang="ru-RU" sz="2000" dirty="0" err="1"/>
              <a:t>самотерапии</a:t>
            </a:r>
            <a:r>
              <a:rPr lang="ru-RU" sz="2000" dirty="0"/>
              <a:t> является </a:t>
            </a:r>
            <a:r>
              <a:rPr lang="ru-RU" sz="2000" b="1" dirty="0">
                <a:solidFill>
                  <a:srgbClr val="0070C0"/>
                </a:solidFill>
              </a:rPr>
              <a:t>игра</a:t>
            </a:r>
            <a:r>
              <a:rPr lang="ru-RU" sz="2000" dirty="0"/>
              <a:t>, при погружении </a:t>
            </a:r>
            <a:br>
              <a:rPr lang="ru-RU" sz="2000" dirty="0"/>
            </a:br>
            <a:r>
              <a:rPr lang="ru-RU" sz="2000" dirty="0"/>
              <a:t>в которую ребенок самостоятельно может справиться </a:t>
            </a:r>
            <a:br>
              <a:rPr lang="ru-RU" sz="2000" dirty="0"/>
            </a:br>
            <a:r>
              <a:rPr lang="ru-RU" sz="2000" dirty="0"/>
              <a:t>с разнообразными проблемами.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3AA28F-892A-774F-B1F0-CCC7E4373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Таня\Desktop\МАЙ\3 Использование игровых технологий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7397" y="214659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Виды игр для проведения совместной игровой деятельности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0833" y="2300159"/>
            <a:ext cx="3980810" cy="338554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ИГРЫ-ДРАМАТИЗАЦИИ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81808" y="3004414"/>
            <a:ext cx="85014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Подготовка ребенка для использования театрализованных игр:</a:t>
            </a:r>
          </a:p>
          <a:p>
            <a:endParaRPr lang="ru-RU" sz="10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 младшего возраста применяются методы </a:t>
            </a:r>
            <a:r>
              <a:rPr lang="ru-RU" sz="2000" dirty="0" err="1"/>
              <a:t>сказкотерапии</a:t>
            </a:r>
            <a:r>
              <a:rPr lang="ru-RU" sz="2000" dirty="0"/>
              <a:t> и </a:t>
            </a:r>
            <a:r>
              <a:rPr lang="ru-RU" sz="2000" dirty="0" err="1"/>
              <a:t>куклотерапии</a:t>
            </a:r>
            <a:r>
              <a:rPr lang="ru-RU" sz="2000" dirty="0"/>
              <a:t>, дети посещают театры со взрослыми;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обогащение эмоционально-чувственного, художественного опыта, совершенствование восприятия и представлений;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63896" y="5138317"/>
            <a:ext cx="62823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осваивание детьми простых элементов </a:t>
            </a:r>
            <a:br>
              <a:rPr lang="ru-RU" sz="2000" dirty="0"/>
            </a:br>
            <a:r>
              <a:rPr lang="ru-RU" sz="2000" dirty="0"/>
              <a:t>интонационно-пластической выразительности образов и сюжета.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7F5B1B-0596-E54B-816B-0F12AD9CA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3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МАЙ\3 Использование игровых технологий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7719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5324" y="1579773"/>
            <a:ext cx="72742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Эффективность в театрализованной </a:t>
            </a:r>
            <a:r>
              <a:rPr lang="ru-RU" sz="2000" b="1" dirty="0" err="1"/>
              <a:t>игротерапии</a:t>
            </a:r>
            <a:r>
              <a:rPr lang="ru-RU" sz="2000" b="1" dirty="0"/>
              <a:t> доказали:</a:t>
            </a:r>
          </a:p>
          <a:p>
            <a:endParaRPr lang="ru-RU" sz="2000" b="1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игры, которые способствуют успокоению и организации детей («Кто за кем?», «Идем за синей птицей»);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игры, направленные на преодоление двигательного автоматизма для </a:t>
            </a:r>
            <a:r>
              <a:rPr lang="ru-RU" sz="2000" dirty="0" err="1"/>
              <a:t>гипер</a:t>
            </a:r>
            <a:r>
              <a:rPr lang="ru-RU" sz="2000" dirty="0"/>
              <a:t>- и </a:t>
            </a:r>
            <a:r>
              <a:rPr lang="ru-RU" sz="2000" dirty="0" err="1"/>
              <a:t>гипоактивных</a:t>
            </a:r>
            <a:r>
              <a:rPr lang="ru-RU" sz="2000" dirty="0"/>
              <a:t> детей («Противоположные движение», «Стоп»);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этюды, обеспечивающие правильное понимание эмоционально-выразительных движений рук и адекватное использование жестов («Заколдованный ребенок», </a:t>
            </a:r>
            <a:br>
              <a:rPr lang="ru-RU" sz="2000" dirty="0"/>
            </a:br>
            <a:r>
              <a:rPr lang="ru-RU" sz="2000" dirty="0"/>
              <a:t>«Вот он какой», «Слушай хлопки»);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этюды, позволяющие расслабить мышцы </a:t>
            </a:r>
            <a:br>
              <a:rPr lang="ru-RU" sz="2000" dirty="0"/>
            </a:br>
            <a:r>
              <a:rPr lang="ru-RU" sz="2000" dirty="0"/>
              <a:t>(«Штанга», «Шалтай-Болтай», «Тихое озеро»);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этюды, способствующие выражению радости </a:t>
            </a:r>
            <a:br>
              <a:rPr lang="ru-RU" sz="2000" dirty="0"/>
            </a:br>
            <a:r>
              <a:rPr lang="ru-RU" sz="2000" dirty="0"/>
              <a:t>(«Вкусные конфеты»), удивления («Удивление»), </a:t>
            </a:r>
            <a:br>
              <a:rPr lang="ru-RU" sz="2000" dirty="0"/>
            </a:br>
            <a:r>
              <a:rPr lang="ru-RU" sz="2000" dirty="0"/>
              <a:t>страха («Гроза»).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52D562-BCD0-4A40-A8FF-FABACC3CC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9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МАЙ\3 Использование игровых технологий\7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94332" y="4956874"/>
            <a:ext cx="7587061" cy="151464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76232" y="4978429"/>
            <a:ext cx="73829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Необходимо, чтобы дети могли анализировать свои ощущения эмоционального состояния и поведения в конкретный момент деятельности, что требуется для овладения ими </a:t>
            </a:r>
            <a:r>
              <a:rPr lang="ru-RU" dirty="0" err="1"/>
              <a:t>саморегуляцией</a:t>
            </a:r>
            <a:r>
              <a:rPr lang="ru-RU" dirty="0"/>
              <a:t> и приобретения умения самостоятельно принимать решения и нести за них ответственность.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AAE563-5E7C-E248-AC1E-5C4C4C307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ня\Desktop\МАЙ\3 Использование игровых технологий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3483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31553" y="1414095"/>
            <a:ext cx="7274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формирование осознанно принятых нравственных мотивов;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формирование адекватного социального поведения;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профилактика и устранение конфликтов;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развитие социальной восприимчивости детей, которое предполагает наличие умений понять и принять мнение окружающих, их стремления и желания;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оказание помощи в понимании слов </a:t>
            </a:r>
            <a:br>
              <a:rPr lang="ru-RU" sz="2000" dirty="0"/>
            </a:br>
            <a:r>
              <a:rPr lang="ru-RU" sz="2000" dirty="0"/>
              <a:t>дружба и взаимопомощь.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442" y="2761598"/>
            <a:ext cx="3726875" cy="138499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Задачи, которые решаются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с помощью игр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27EC2E-6320-5546-81D3-75A29311B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МАЙ\3 Использование игровых технологий\7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0377" y="5329066"/>
            <a:ext cx="7587061" cy="111655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5291" y="5345983"/>
            <a:ext cx="74893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Игра, несмотря на то, что является развлечением и отдыхом, способна перерасти в обучение, использоваться в качестве терапии и стать моделью типа человеческих отношений и проявлений в труде.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9CCE4C-F9E2-FD46-9884-66969E4BD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3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МАЙ\3 Использование игровых технологий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53389" y="1595933"/>
            <a:ext cx="6338275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Психологические механизмы игровой деятельности основываются на фундаментальных потребностях личности: </a:t>
            </a:r>
          </a:p>
          <a:p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 самоутверждении;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 самовыражении;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 </a:t>
            </a:r>
            <a:r>
              <a:rPr lang="ru-RU" sz="2000" dirty="0" err="1"/>
              <a:t>саморегулярции</a:t>
            </a:r>
            <a:r>
              <a:rPr lang="ru-RU" sz="2000" dirty="0"/>
              <a:t>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 самореализации;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 самоопределении.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8A83A4-F61F-1E43-89E6-881C85B45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4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МАЙ\3 Использование игровых технологий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" y="-566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16502" y="370742"/>
            <a:ext cx="7386357" cy="584775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Теория игры</a:t>
            </a:r>
            <a:endParaRPr lang="ru-RU" sz="9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0078" y="4248975"/>
            <a:ext cx="2017273" cy="4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Л.С. Выготский</a:t>
            </a:r>
          </a:p>
        </p:txBody>
      </p:sp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529" y="1833563"/>
            <a:ext cx="1564370" cy="21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2815" y="5002530"/>
            <a:ext cx="3632526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Игра</a:t>
            </a:r>
            <a:r>
              <a:rPr lang="ru-RU" dirty="0"/>
              <a:t> является пространством «внутренней социализации» ребенка и средством усвоения им различных социальных установок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41732" y="4248975"/>
            <a:ext cx="2017273" cy="4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А.Н. Леонтьев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40856" y="5007600"/>
            <a:ext cx="2419023" cy="1198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Игра </a:t>
            </a:r>
            <a:r>
              <a:rPr lang="ru-RU" dirty="0"/>
              <a:t>предоставляет </a:t>
            </a:r>
          </a:p>
          <a:p>
            <a:pPr algn="ctr"/>
            <a:r>
              <a:rPr lang="ru-RU" dirty="0"/>
              <a:t>личности свободу</a:t>
            </a:r>
          </a:p>
          <a:p>
            <a:pPr algn="ctr"/>
            <a:r>
              <a:rPr lang="ru-RU" dirty="0"/>
              <a:t> в воображении</a:t>
            </a:r>
          </a:p>
        </p:txBody>
      </p:sp>
      <p:pic>
        <p:nvPicPr>
          <p:cNvPr id="41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15" y="1833563"/>
            <a:ext cx="1522157" cy="21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558441" y="4229685"/>
            <a:ext cx="2017273" cy="4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Д.Б. </a:t>
            </a:r>
            <a:r>
              <a:rPr lang="ru-RU" sz="2000" b="1" dirty="0" err="1"/>
              <a:t>Эльконин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15198" y="5003294"/>
            <a:ext cx="4503760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В возрастной периодизации детей особая роль принадлежит </a:t>
            </a:r>
            <a:r>
              <a:rPr lang="ru-RU" b="1" dirty="0"/>
              <a:t>ведущей</a:t>
            </a:r>
            <a:r>
              <a:rPr lang="ru-RU" dirty="0"/>
              <a:t> </a:t>
            </a:r>
            <a:r>
              <a:rPr lang="ru-RU" b="1" dirty="0"/>
              <a:t>деятельности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в которой формируются определенные психические новообразования</a:t>
            </a:r>
          </a:p>
        </p:txBody>
      </p:sp>
      <p:pic>
        <p:nvPicPr>
          <p:cNvPr id="4105" name="Picture 9" descr="ÐÐ°ÑÑÐ¸Ð½ÐºÐ¸ Ð¿Ð¾ Ð·Ð°Ð¿ÑÐ¾ÑÑ Ð.Ð. Ð­Ð»ÑÐºÐ¾Ð½Ð¸Ð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070" y="1804757"/>
            <a:ext cx="1720016" cy="21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A083773-7C56-0A46-ADA3-B4C8B2A36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МАЙ\3 Использование игровых технологий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978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88357" y="180400"/>
            <a:ext cx="8833719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Исследования использования 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коррекционных целей игры</a:t>
            </a:r>
            <a:endParaRPr lang="ru-RU" sz="9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0720" y="5429334"/>
            <a:ext cx="2511988" cy="46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/>
              <a:t>А.С. </a:t>
            </a:r>
            <a:r>
              <a:rPr lang="ru-RU" sz="2000" b="1" dirty="0" err="1"/>
              <a:t>Спиваковская</a:t>
            </a:r>
            <a:r>
              <a:rPr lang="ru-RU" sz="2000" b="1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0677" y="2406120"/>
            <a:ext cx="6258421" cy="2585323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Основной принцип игровой коррекции – </a:t>
            </a:r>
            <a:r>
              <a:rPr lang="ru-RU" dirty="0"/>
              <a:t>воздействие </a:t>
            </a:r>
            <a:br>
              <a:rPr lang="ru-RU" dirty="0"/>
            </a:br>
            <a:r>
              <a:rPr lang="ru-RU" dirty="0"/>
              <a:t>на ребенка с учетом особенностей конкретной обстановки и контакта.</a:t>
            </a:r>
          </a:p>
          <a:p>
            <a:endParaRPr lang="ru-RU" dirty="0"/>
          </a:p>
          <a:p>
            <a:r>
              <a:rPr lang="ru-RU" b="1" dirty="0"/>
              <a:t>Суть принципа заключается в следующем: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для запуска механизма перестройки поведения детей, которые отличаются робостью в общении, необходимо изменить условия, в которых находится ребенок;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требуется проявление нежелательных форм поведения.</a:t>
            </a:r>
          </a:p>
        </p:txBody>
      </p:sp>
      <p:pic>
        <p:nvPicPr>
          <p:cNvPr id="5124" name="Picture 4" descr="ÐÐ°ÑÑÐ¸Ð½ÐºÐ¸ Ð¿Ð¾ Ð·Ð°Ð¿ÑÐ¾ÑÑ Ð.Ð¡. Ð¡Ð¿Ð¸Ð²Ð°ÐºÐ¾Ð²ÑÐºÐ°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33" y="2163265"/>
            <a:ext cx="2029159" cy="304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48239E-6C42-FA41-B6EB-FA47DE46D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МАЙ\3 Использование игровых технологий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978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88357" y="180400"/>
            <a:ext cx="8833719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Исследования использования 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коррекционных целей игры</a:t>
            </a:r>
            <a:endParaRPr lang="ru-RU" sz="9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211" y="2419768"/>
            <a:ext cx="5251496" cy="3693319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Л.А. Абрамян </a:t>
            </a:r>
            <a:r>
              <a:rPr lang="ru-RU" dirty="0"/>
              <a:t>подробно раскрыл </a:t>
            </a:r>
            <a:br>
              <a:rPr lang="ru-RU" dirty="0"/>
            </a:br>
            <a:r>
              <a:rPr lang="ru-RU" dirty="0"/>
              <a:t>при исследовании способов преодоления негативных эмоциональных состояний средствами игры  </a:t>
            </a:r>
            <a:r>
              <a:rPr lang="ru-RU" b="1" dirty="0"/>
              <a:t>процесс перевоплощения как важного условия перестройки эмоционально личностной сферы. 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Во время игры-драматизации: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ребенок начинает испытывать двойственные переживания. одновременно «лепит» образ и тем самым преобразует себя;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/>
              <a:t>смотрит на процесс со стороны и радуется происходящим изменениям.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6913" y="2419764"/>
            <a:ext cx="5251496" cy="2585323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А.И. Захаров </a:t>
            </a:r>
            <a:r>
              <a:rPr lang="ru-RU" dirty="0"/>
              <a:t>считал, что целью коррекции является перенос отрицательных эмоций и качеств ребенка </a:t>
            </a:r>
            <a:br>
              <a:rPr lang="ru-RU" dirty="0"/>
            </a:br>
            <a:r>
              <a:rPr lang="ru-RU" dirty="0"/>
              <a:t>на игровой образ: </a:t>
            </a:r>
          </a:p>
          <a:p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дети наделяют персонажей собственными отрицательными эмоциями и чертами характера;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дети переносят на куклу свои недостатки, которые доставляют какие-либо неприятности.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27C451-47EF-8D4F-B131-FA38A8998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МАЙ\3 Использование игровых технологий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9478"/>
            <a:ext cx="12192001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53389" y="1595933"/>
            <a:ext cx="6338275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/>
              <a:t>терапевтическая функция:</a:t>
            </a:r>
            <a:br>
              <a:rPr lang="ru-RU" sz="2000" b="1" dirty="0"/>
            </a:br>
            <a:r>
              <a:rPr lang="ru-RU" sz="2000" dirty="0"/>
              <a:t>терапевтические игры организуются для устранения аффективных препятствий в межличностных отношениях;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/>
              <a:t>обучающая функция:</a:t>
            </a:r>
            <a:br>
              <a:rPr lang="ru-RU" sz="2000" dirty="0"/>
            </a:br>
            <a:r>
              <a:rPr lang="ru-RU" sz="2000" dirty="0"/>
              <a:t>обучающие игры обеспечивают социализацию и более адекватную адаптацию детей к реальной жизни;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b="1" dirty="0"/>
              <a:t>диагностическая функция:</a:t>
            </a:r>
            <a:br>
              <a:rPr lang="ru-RU" sz="2000" dirty="0"/>
            </a:br>
            <a:r>
              <a:rPr lang="ru-RU" sz="2000" dirty="0"/>
              <a:t>диагностические игры направлены на выявление различных психических отклонений.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356" y="1088006"/>
            <a:ext cx="2866030" cy="707886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Основные функции игровой психотерапии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6EFB39-8977-6348-858D-EDFAAFE69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0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МАЙ\3 Использование игровых технологий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7719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158925" y="5110269"/>
            <a:ext cx="6897002" cy="150987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27165" y="5119061"/>
            <a:ext cx="67337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Содержание детских игр постоянно развивается. Постепенно наблюдается переход от игр, в которых доминирует предметная деятельность, к играм, где в качестве основного содержания выступает подчинение правилам общественного поведения, а также выстраивание отношений между людьми.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08F811-3C79-8B42-B345-3D589791B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05" y="306912"/>
            <a:ext cx="17907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41345</TotalTime>
  <Words>1164</Words>
  <Application>Microsoft Macintosh PowerPoint</Application>
  <PresentationFormat>Широкоэкранный</PresentationFormat>
  <Paragraphs>289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Garamond</vt:lpstr>
      <vt:lpstr>Wingdings</vt:lpstr>
      <vt:lpstr>Натуральные материалы</vt:lpstr>
      <vt:lpstr>Применение игры в качестве построения моделей типов человеческих отношений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Андрей Свиридков</cp:lastModifiedBy>
  <cp:revision>2481</cp:revision>
  <dcterms:created xsi:type="dcterms:W3CDTF">2017-01-09T10:38:11Z</dcterms:created>
  <dcterms:modified xsi:type="dcterms:W3CDTF">2019-09-18T13:18:01Z</dcterms:modified>
</cp:coreProperties>
</file>