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notesMasterIdLst>
    <p:notesMasterId r:id="rId27"/>
  </p:notesMasterIdLst>
  <p:sldIdLst>
    <p:sldId id="256" r:id="rId2"/>
    <p:sldId id="1201" r:id="rId3"/>
    <p:sldId id="1151" r:id="rId4"/>
    <p:sldId id="1179" r:id="rId5"/>
    <p:sldId id="1203" r:id="rId6"/>
    <p:sldId id="1185" r:id="rId7"/>
    <p:sldId id="1205" r:id="rId8"/>
    <p:sldId id="1206" r:id="rId9"/>
    <p:sldId id="1223" r:id="rId10"/>
    <p:sldId id="1202" r:id="rId11"/>
    <p:sldId id="1224" r:id="rId12"/>
    <p:sldId id="1225" r:id="rId13"/>
    <p:sldId id="1208" r:id="rId14"/>
    <p:sldId id="1204" r:id="rId15"/>
    <p:sldId id="1210" r:id="rId16"/>
    <p:sldId id="1211" r:id="rId17"/>
    <p:sldId id="1209" r:id="rId18"/>
    <p:sldId id="1213" r:id="rId19"/>
    <p:sldId id="1214" r:id="rId20"/>
    <p:sldId id="1217" r:id="rId21"/>
    <p:sldId id="1218" r:id="rId22"/>
    <p:sldId id="1152" r:id="rId23"/>
    <p:sldId id="1221" r:id="rId24"/>
    <p:sldId id="1153" r:id="rId25"/>
    <p:sldId id="1222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pos="3863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pos="3831">
          <p15:clr>
            <a:srgbClr val="A4A3A4"/>
          </p15:clr>
        </p15:guide>
        <p15:guide id="5" pos="3840">
          <p15:clr>
            <a:srgbClr val="A4A3A4"/>
          </p15:clr>
        </p15:guide>
        <p15:guide id="6" pos="3837">
          <p15:clr>
            <a:srgbClr val="A4A3A4"/>
          </p15:clr>
        </p15:guide>
        <p15:guide id="7" orient="horz" pos="217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CFCFC"/>
    <a:srgbClr val="0179C0"/>
    <a:srgbClr val="8F4D11"/>
    <a:srgbClr val="EABE78"/>
    <a:srgbClr val="006600"/>
    <a:srgbClr val="D9B247"/>
    <a:srgbClr val="CC0000"/>
    <a:srgbClr val="3333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5" autoAdjust="0"/>
    <p:restoredTop sz="88790" autoAdjust="0"/>
  </p:normalViewPr>
  <p:slideViewPr>
    <p:cSldViewPr snapToGrid="0">
      <p:cViewPr>
        <p:scale>
          <a:sx n="81" d="100"/>
          <a:sy n="81" d="100"/>
        </p:scale>
        <p:origin x="-318" y="-36"/>
      </p:cViewPr>
      <p:guideLst>
        <p:guide orient="horz" pos="2160"/>
        <p:guide orient="horz" pos="2177"/>
        <p:guide pos="3863"/>
        <p:guide pos="3831"/>
        <p:guide pos="3840"/>
        <p:guide pos="38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39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8B7BC-16D7-4B3C-B01D-00C164507536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B1192-F8FD-4089-9937-AB6D7D8E5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37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316329C-BB15-431A-8248-CE2A98DA64A5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60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43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83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72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37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16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2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07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09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11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85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33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82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10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06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379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73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16329C-BB15-431A-8248-CE2A98DA64A5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98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ня\Desktop\АПРЕЛЬ\06 Педагогический блог\titu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" y="-9525"/>
            <a:ext cx="12192001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3497953" y="1129239"/>
            <a:ext cx="7866197" cy="1787270"/>
          </a:xfrm>
        </p:spPr>
        <p:txBody>
          <a:bodyPr>
            <a:noAutofit/>
          </a:bodyPr>
          <a:lstStyle/>
          <a:p>
            <a:r>
              <a:rPr lang="ru-RU" sz="3400" b="1">
                <a:solidFill>
                  <a:srgbClr val="0070C0"/>
                </a:solidFill>
              </a:rPr>
              <a:t>Создание и развитие педагогического блога как средства коммуникации между субъектами образовательного процесса</a:t>
            </a:r>
            <a:endParaRPr lang="ru-RU" sz="3400" dirty="0">
              <a:solidFill>
                <a:srgbClr val="0070C0"/>
              </a:solidFill>
            </a:endParaRPr>
          </a:p>
        </p:txBody>
      </p:sp>
      <p:pic>
        <p:nvPicPr>
          <p:cNvPr id="5" name="Picture 2" descr="Lar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6299" y="121121"/>
            <a:ext cx="1524369" cy="47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90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Таня\Desktop\АПРЕЛЬ\06 Педагогический блог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" y="-9525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47782" y="3750890"/>
            <a:ext cx="7851439" cy="21698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ru-RU" b="1" dirty="0" smtClean="0"/>
              <a:t>БЛОГ – УЧЕБНЫЙ ПРОЕКТ </a:t>
            </a:r>
          </a:p>
          <a:p>
            <a:pPr marL="285750" indent="-285750">
              <a:lnSpc>
                <a:spcPts val="2700"/>
              </a:lnSpc>
              <a:buFontTx/>
              <a:buChar char="-"/>
            </a:pPr>
            <a:r>
              <a:rPr lang="ru-RU" dirty="0" smtClean="0"/>
              <a:t>содержит </a:t>
            </a:r>
            <a:r>
              <a:rPr lang="ru-RU" dirty="0"/>
              <a:t>инструкции и этапы работы над </a:t>
            </a:r>
            <a:r>
              <a:rPr lang="ru-RU" dirty="0" smtClean="0"/>
              <a:t>проектом;</a:t>
            </a:r>
          </a:p>
          <a:p>
            <a:pPr marL="285750" indent="-285750">
              <a:lnSpc>
                <a:spcPts val="2700"/>
              </a:lnSpc>
              <a:buFontTx/>
              <a:buChar char="-"/>
            </a:pPr>
            <a:r>
              <a:rPr lang="ru-RU" dirty="0" smtClean="0"/>
              <a:t>содержит ссылки </a:t>
            </a:r>
            <a:r>
              <a:rPr lang="ru-RU" dirty="0"/>
              <a:t>на полезные ресурсы, приложения, которые могут быть востребованы в работе над </a:t>
            </a:r>
            <a:r>
              <a:rPr lang="ru-RU" dirty="0" smtClean="0"/>
              <a:t>проектом;</a:t>
            </a:r>
          </a:p>
          <a:p>
            <a:pPr marL="285750" indent="-285750">
              <a:lnSpc>
                <a:spcPts val="2700"/>
              </a:lnSpc>
              <a:buFontTx/>
              <a:buChar char="-"/>
            </a:pPr>
            <a:r>
              <a:rPr lang="ru-RU" dirty="0" smtClean="0"/>
              <a:t>содержит отчеты </a:t>
            </a:r>
            <a:r>
              <a:rPr lang="ru-RU" dirty="0"/>
              <a:t>о проделанной работе</a:t>
            </a:r>
            <a:r>
              <a:rPr lang="ru-RU" dirty="0" smtClean="0"/>
              <a:t>;</a:t>
            </a:r>
          </a:p>
          <a:p>
            <a:pPr marL="285750" indent="-285750">
              <a:lnSpc>
                <a:spcPts val="2700"/>
              </a:lnSpc>
              <a:buFontTx/>
              <a:buChar char="-"/>
            </a:pPr>
            <a:r>
              <a:rPr lang="ru-RU" dirty="0" smtClean="0"/>
              <a:t>может </a:t>
            </a:r>
            <a:r>
              <a:rPr lang="ru-RU" dirty="0"/>
              <a:t>стать площадкой для </a:t>
            </a:r>
            <a:r>
              <a:rPr lang="ru-RU" dirty="0" smtClean="0"/>
              <a:t>дискуссий.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47189" y="2099309"/>
            <a:ext cx="7519425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ru-RU" b="1" dirty="0" smtClean="0"/>
              <a:t>БЛОГ  КЛАССА  ИЛИ  КЛАССНОГО  РУКОВОДИТЕЛЯ </a:t>
            </a:r>
          </a:p>
          <a:p>
            <a:pPr marL="285750" indent="-285750">
              <a:lnSpc>
                <a:spcPts val="2700"/>
              </a:lnSpc>
              <a:buFontTx/>
              <a:buChar char="-"/>
            </a:pPr>
            <a:r>
              <a:rPr lang="ru-RU" dirty="0" smtClean="0"/>
              <a:t>содержит</a:t>
            </a:r>
            <a:r>
              <a:rPr lang="ru-RU" b="1" dirty="0" smtClean="0"/>
              <a:t> </a:t>
            </a:r>
            <a:r>
              <a:rPr lang="ru-RU" dirty="0" smtClean="0"/>
              <a:t>фотоальбомы </a:t>
            </a:r>
            <a:r>
              <a:rPr lang="ru-RU" dirty="0"/>
              <a:t>классных мероприятий, планы, полезные ссылки; </a:t>
            </a:r>
          </a:p>
          <a:p>
            <a:pPr marL="285750" indent="-285750">
              <a:lnSpc>
                <a:spcPts val="2700"/>
              </a:lnSpc>
              <a:buFontTx/>
              <a:buChar char="-"/>
            </a:pPr>
            <a:r>
              <a:rPr lang="ru-RU" dirty="0" smtClean="0"/>
              <a:t>является </a:t>
            </a:r>
            <a:r>
              <a:rPr lang="ru-RU" dirty="0"/>
              <a:t>«доской информации» класса; </a:t>
            </a:r>
          </a:p>
          <a:p>
            <a:pPr marL="285750" indent="-285750">
              <a:lnSpc>
                <a:spcPts val="2700"/>
              </a:lnSpc>
              <a:buFontTx/>
              <a:buChar char="-"/>
            </a:pPr>
            <a:r>
              <a:rPr lang="ru-RU" dirty="0" smtClean="0"/>
              <a:t>к созданию блога можно </a:t>
            </a:r>
            <a:r>
              <a:rPr lang="ru-RU" dirty="0"/>
              <a:t>привлекать обучающихся </a:t>
            </a:r>
            <a:r>
              <a:rPr lang="ru-RU" dirty="0" smtClean="0"/>
              <a:t>или родителей</a:t>
            </a:r>
            <a:r>
              <a:rPr lang="be-BY" dirty="0"/>
              <a:t>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437172" y="408849"/>
            <a:ext cx="6928057" cy="584775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be-BY" sz="3200" b="1" dirty="0">
                <a:solidFill>
                  <a:srgbClr val="0070C0"/>
                </a:solidFill>
              </a:rPr>
              <a:t>Жанры педагогических блогов</a:t>
            </a:r>
            <a:endParaRPr lang="ru-RU" sz="3200" b="1" dirty="0" smtClean="0">
              <a:solidFill>
                <a:srgbClr val="0070C0"/>
              </a:solidFill>
            </a:endParaRPr>
          </a:p>
        </p:txBody>
      </p:sp>
      <p:pic>
        <p:nvPicPr>
          <p:cNvPr id="7" name="Picture 2" descr="Lar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6299" y="121121"/>
            <a:ext cx="1524369" cy="47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58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Таня\Desktop\АПРЕЛЬ\06 Педагогический блог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" y="-9525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47782" y="3750890"/>
            <a:ext cx="7973904" cy="18235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ru-RU" b="1" dirty="0" smtClean="0"/>
              <a:t>БЛОГ  ДИСТАНЦИОННОЙ  ПОДДЕРЖКИ  УЧЕНИКА </a:t>
            </a:r>
          </a:p>
          <a:p>
            <a:pPr marL="285750" indent="-285750">
              <a:lnSpc>
                <a:spcPts val="2700"/>
              </a:lnSpc>
              <a:buFontTx/>
              <a:buChar char="-"/>
            </a:pPr>
            <a:r>
              <a:rPr lang="ru-RU" dirty="0"/>
              <a:t>содержит базовый учебный материал для самостоятельного изучения или материал повышенного уровня </a:t>
            </a:r>
            <a:r>
              <a:rPr lang="ru-RU" dirty="0" smtClean="0"/>
              <a:t>сложности по различным учебным предметам;</a:t>
            </a:r>
          </a:p>
          <a:p>
            <a:pPr marL="285750" indent="-285750">
              <a:lnSpc>
                <a:spcPts val="2700"/>
              </a:lnSpc>
              <a:buFontTx/>
              <a:buChar char="-"/>
            </a:pPr>
            <a:r>
              <a:rPr lang="ru-RU" dirty="0" smtClean="0"/>
              <a:t>содержит материал </a:t>
            </a:r>
            <a:r>
              <a:rPr lang="ru-RU" dirty="0"/>
              <a:t>для расширения кругозора; </a:t>
            </a:r>
            <a:endParaRPr lang="ru-RU" dirty="0" smtClean="0"/>
          </a:p>
          <a:p>
            <a:pPr marL="285750" indent="-285750">
              <a:lnSpc>
                <a:spcPts val="2700"/>
              </a:lnSpc>
              <a:buFontTx/>
              <a:buChar char="-"/>
            </a:pPr>
            <a:r>
              <a:rPr lang="ru-RU" dirty="0" smtClean="0"/>
              <a:t>ведется </a:t>
            </a:r>
            <a:r>
              <a:rPr lang="ru-RU" dirty="0"/>
              <a:t>разными </a:t>
            </a:r>
            <a:r>
              <a:rPr lang="ru-RU" dirty="0" smtClean="0"/>
              <a:t>педагогами.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47189" y="2099309"/>
            <a:ext cx="7519425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ru-RU" b="1" dirty="0" smtClean="0"/>
              <a:t>БЛОГ  УЧЕНИКА  ИЛИ  ЭЛЕКТРОННАЯ  ТЕТРАДЬ  УЧЕНИКА </a:t>
            </a:r>
          </a:p>
          <a:p>
            <a:pPr marL="285750" indent="-285750">
              <a:lnSpc>
                <a:spcPts val="2700"/>
              </a:lnSpc>
              <a:buFontTx/>
              <a:buChar char="-"/>
            </a:pPr>
            <a:r>
              <a:rPr lang="ru-RU" dirty="0" smtClean="0"/>
              <a:t>содержит</a:t>
            </a:r>
            <a:r>
              <a:rPr lang="ru-RU" b="1" dirty="0" smtClean="0"/>
              <a:t> </a:t>
            </a:r>
            <a:r>
              <a:rPr lang="ru-RU" dirty="0" smtClean="0"/>
              <a:t>материалы </a:t>
            </a:r>
            <a:r>
              <a:rPr lang="ru-RU" dirty="0"/>
              <a:t>учащегося: презентации, рисунки, творческие домашние </a:t>
            </a:r>
            <a:r>
              <a:rPr lang="ru-RU" dirty="0" smtClean="0"/>
              <a:t>задания;</a:t>
            </a:r>
          </a:p>
          <a:p>
            <a:pPr marL="285750" indent="-285750">
              <a:lnSpc>
                <a:spcPts val="2700"/>
              </a:lnSpc>
              <a:buFontTx/>
              <a:buChar char="-"/>
            </a:pPr>
            <a:r>
              <a:rPr lang="ru-RU" dirty="0" smtClean="0"/>
              <a:t>содержит информацию </a:t>
            </a:r>
            <a:r>
              <a:rPr lang="ru-RU" dirty="0"/>
              <a:t>о достижениях, </a:t>
            </a:r>
            <a:r>
              <a:rPr lang="ru-RU" dirty="0" smtClean="0"/>
              <a:t>интересах.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437172" y="408849"/>
            <a:ext cx="6928057" cy="584775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be-BY" sz="3200" b="1" dirty="0">
                <a:solidFill>
                  <a:srgbClr val="0070C0"/>
                </a:solidFill>
              </a:rPr>
              <a:t>Жанры педагогических блогов</a:t>
            </a:r>
            <a:endParaRPr lang="ru-RU" sz="3200" b="1" dirty="0" smtClean="0">
              <a:solidFill>
                <a:srgbClr val="0070C0"/>
              </a:solidFill>
            </a:endParaRPr>
          </a:p>
        </p:txBody>
      </p:sp>
      <p:pic>
        <p:nvPicPr>
          <p:cNvPr id="9" name="Picture 2" descr="Lar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6299" y="121121"/>
            <a:ext cx="1524369" cy="47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90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Таня\Desktop\АПРЕЛЬ\06 Педагогический блог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" y="-9525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2772" y="2202914"/>
            <a:ext cx="7105435" cy="317009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b="1" dirty="0" smtClean="0"/>
              <a:t>БЛОГ  ДИРЕКТОРА</a:t>
            </a:r>
          </a:p>
          <a:p>
            <a:pPr marL="285750" indent="-285750">
              <a:lnSpc>
                <a:spcPts val="3000"/>
              </a:lnSpc>
              <a:buFontTx/>
              <a:buChar char="-"/>
            </a:pPr>
            <a:r>
              <a:rPr lang="ru-RU" dirty="0" smtClean="0"/>
              <a:t>размещаются видеообращения </a:t>
            </a:r>
            <a:r>
              <a:rPr lang="ru-RU" dirty="0"/>
              <a:t>к коллективу, родителям, партнерам, поздравления с праздниками, успехами; </a:t>
            </a:r>
          </a:p>
          <a:p>
            <a:pPr marL="285750" indent="-285750">
              <a:lnSpc>
                <a:spcPts val="3000"/>
              </a:lnSpc>
              <a:buFontTx/>
              <a:buChar char="-"/>
            </a:pPr>
            <a:r>
              <a:rPr lang="ru-RU" dirty="0" smtClean="0"/>
              <a:t>содержит отчеты</a:t>
            </a:r>
            <a:r>
              <a:rPr lang="ru-RU" dirty="0"/>
              <a:t>, доклады, анализ проведенных мероприятий; </a:t>
            </a:r>
          </a:p>
          <a:p>
            <a:pPr marL="285750" indent="-285750">
              <a:lnSpc>
                <a:spcPts val="3000"/>
              </a:lnSpc>
              <a:buFontTx/>
              <a:buChar char="-"/>
            </a:pPr>
            <a:r>
              <a:rPr lang="ru-RU" dirty="0" smtClean="0"/>
              <a:t>проводятся  </a:t>
            </a:r>
            <a:r>
              <a:rPr lang="ru-RU" dirty="0"/>
              <a:t>анкетирования, </a:t>
            </a:r>
            <a:r>
              <a:rPr lang="ru-RU" dirty="0" smtClean="0"/>
              <a:t>голосования; </a:t>
            </a:r>
          </a:p>
          <a:p>
            <a:pPr marL="285750" indent="-285750">
              <a:lnSpc>
                <a:spcPts val="3000"/>
              </a:lnSpc>
              <a:buFontTx/>
              <a:buChar char="-"/>
            </a:pPr>
            <a:r>
              <a:rPr lang="ru-RU" dirty="0" smtClean="0"/>
              <a:t>носит </a:t>
            </a:r>
            <a:r>
              <a:rPr lang="ru-RU" dirty="0"/>
              <a:t>официальный информационный характер; </a:t>
            </a:r>
          </a:p>
          <a:p>
            <a:pPr marL="285750" indent="-285750">
              <a:lnSpc>
                <a:spcPts val="3000"/>
              </a:lnSpc>
              <a:buFontTx/>
              <a:buChar char="-"/>
            </a:pPr>
            <a:r>
              <a:rPr lang="ru-RU" dirty="0" smtClean="0"/>
              <a:t>позволяет </a:t>
            </a:r>
            <a:r>
              <a:rPr lang="ru-RU" dirty="0"/>
              <a:t>привлекать к участию в школьной жизни </a:t>
            </a:r>
            <a:r>
              <a:rPr lang="ru-RU" dirty="0" smtClean="0"/>
              <a:t>родителей, общественность </a:t>
            </a:r>
            <a:r>
              <a:rPr lang="ru-RU" dirty="0"/>
              <a:t>и социальных </a:t>
            </a:r>
            <a:r>
              <a:rPr lang="ru-RU" dirty="0" smtClean="0"/>
              <a:t>партнеров.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437172" y="408849"/>
            <a:ext cx="6928057" cy="584775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be-BY" sz="3200" b="1" dirty="0">
                <a:solidFill>
                  <a:srgbClr val="0070C0"/>
                </a:solidFill>
              </a:rPr>
              <a:t>Жанры педагогических блогов</a:t>
            </a:r>
            <a:endParaRPr lang="ru-RU" sz="3200" b="1" dirty="0" smtClean="0">
              <a:solidFill>
                <a:srgbClr val="0070C0"/>
              </a:solidFill>
            </a:endParaRPr>
          </a:p>
        </p:txBody>
      </p:sp>
      <p:pic>
        <p:nvPicPr>
          <p:cNvPr id="6" name="Picture 2" descr="Lar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6299" y="121121"/>
            <a:ext cx="1524369" cy="47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75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Таня\Desktop\АПРЕЛЬ\06 Педагогический блог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" y="-9525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37172" y="408849"/>
            <a:ext cx="6928057" cy="584775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be-BY" sz="3200" b="1" dirty="0">
                <a:solidFill>
                  <a:srgbClr val="0070C0"/>
                </a:solidFill>
              </a:rPr>
              <a:t>Жанры педагогических блогов</a:t>
            </a:r>
            <a:endParaRPr lang="ru-RU" sz="3200" b="1" dirty="0" smtClean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56690" y="1984325"/>
            <a:ext cx="7224577" cy="15036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ru-RU" b="1" dirty="0" smtClean="0"/>
              <a:t>БЛОГ  ЗАМЕСТИТЕЛЯ  ДИРЕКТОРА </a:t>
            </a:r>
          </a:p>
          <a:p>
            <a:pPr marL="285750" indent="-285750">
              <a:lnSpc>
                <a:spcPts val="2800"/>
              </a:lnSpc>
              <a:buFontTx/>
              <a:buChar char="-"/>
            </a:pPr>
            <a:r>
              <a:rPr lang="ru-RU" dirty="0" smtClean="0"/>
              <a:t>содержит ссылки </a:t>
            </a:r>
            <a:r>
              <a:rPr lang="ru-RU" dirty="0"/>
              <a:t>на сайты с нормативными документами, инструкции, планы, графики и </a:t>
            </a:r>
            <a:r>
              <a:rPr lang="ru-RU" dirty="0" smtClean="0"/>
              <a:t>отчеты;</a:t>
            </a:r>
          </a:p>
          <a:p>
            <a:pPr marL="285750" indent="-285750">
              <a:lnSpc>
                <a:spcPts val="2800"/>
              </a:lnSpc>
              <a:buFontTx/>
              <a:buChar char="-"/>
            </a:pPr>
            <a:r>
              <a:rPr lang="ru-RU" dirty="0" smtClean="0"/>
              <a:t>содержит информацию </a:t>
            </a:r>
            <a:r>
              <a:rPr lang="ru-RU" dirty="0"/>
              <a:t>о достижениях </a:t>
            </a:r>
            <a:r>
              <a:rPr lang="ru-RU" dirty="0" smtClean="0"/>
              <a:t>педагогов.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35462" y="3624645"/>
            <a:ext cx="7575931" cy="15286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ru-RU" b="1" dirty="0" smtClean="0"/>
              <a:t>БЛОГ БИБЛИОТЕКИ / СЛУЖБ СОПРОВОЖДЕНИЯ</a:t>
            </a:r>
          </a:p>
          <a:p>
            <a:pPr marL="285750" indent="-285750">
              <a:lnSpc>
                <a:spcPts val="2800"/>
              </a:lnSpc>
              <a:buFontTx/>
              <a:buChar char="-"/>
            </a:pPr>
            <a:r>
              <a:rPr lang="ru-RU" dirty="0" smtClean="0"/>
              <a:t>размещаются творческие </a:t>
            </a:r>
            <a:r>
              <a:rPr lang="ru-RU" dirty="0"/>
              <a:t>работы учащихся и </a:t>
            </a:r>
            <a:r>
              <a:rPr lang="ru-RU" dirty="0" smtClean="0"/>
              <a:t>педагогов;</a:t>
            </a:r>
          </a:p>
          <a:p>
            <a:pPr marL="285750" indent="-285750">
              <a:lnSpc>
                <a:spcPts val="2800"/>
              </a:lnSpc>
              <a:buFontTx/>
              <a:buChar char="-"/>
            </a:pPr>
            <a:r>
              <a:rPr lang="ru-RU" dirty="0" smtClean="0"/>
              <a:t>содержит сценарии мероприятий, связанных со </a:t>
            </a:r>
            <a:r>
              <a:rPr lang="ru-RU" dirty="0"/>
              <a:t>знаменательными датами, </a:t>
            </a:r>
            <a:r>
              <a:rPr lang="ru-RU" dirty="0" smtClean="0"/>
              <a:t>событиями </a:t>
            </a:r>
            <a:r>
              <a:rPr lang="ru-RU" dirty="0"/>
              <a:t>в стране, городе, </a:t>
            </a:r>
            <a:r>
              <a:rPr lang="ru-RU" dirty="0" smtClean="0"/>
              <a:t>школе.</a:t>
            </a:r>
            <a:endParaRPr lang="ru-RU" dirty="0"/>
          </a:p>
        </p:txBody>
      </p:sp>
      <p:pic>
        <p:nvPicPr>
          <p:cNvPr id="7" name="Picture 2" descr="Lar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6299" y="121121"/>
            <a:ext cx="1524369" cy="47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67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аня\Desktop\АПРЕЛЬ\06 Педагогический блог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" y="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95613" y="1712286"/>
            <a:ext cx="65736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b="1" dirty="0"/>
              <a:t>постановка цели и задачи создания </a:t>
            </a:r>
            <a:r>
              <a:rPr lang="ru-RU" b="1" dirty="0" smtClean="0"/>
              <a:t>блога: 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определить </a:t>
            </a:r>
            <a:r>
              <a:rPr lang="ru-RU" dirty="0"/>
              <a:t>какой из видов блога больше для </a:t>
            </a:r>
            <a:r>
              <a:rPr lang="ru-RU" dirty="0" smtClean="0"/>
              <a:t>достижения поставленной </a:t>
            </a:r>
            <a:r>
              <a:rPr lang="ru-RU" dirty="0"/>
              <a:t>цели; </a:t>
            </a:r>
            <a:endParaRPr lang="ru-RU" dirty="0" smtClean="0"/>
          </a:p>
          <a:p>
            <a:pPr marL="342900" indent="-342900">
              <a:buFontTx/>
              <a:buChar char="-"/>
            </a:pPr>
            <a:r>
              <a:rPr lang="ru-RU" dirty="0" smtClean="0"/>
              <a:t>обозначить </a:t>
            </a:r>
            <a:r>
              <a:rPr lang="ru-RU" dirty="0"/>
              <a:t>целевую аудиторию, </a:t>
            </a:r>
            <a:endParaRPr lang="ru-RU" dirty="0" smtClean="0"/>
          </a:p>
          <a:p>
            <a:pPr marL="342900" indent="-342900">
              <a:buFontTx/>
              <a:buChar char="-"/>
            </a:pPr>
            <a:r>
              <a:rPr lang="ru-RU" dirty="0" smtClean="0"/>
              <a:t>придумать </a:t>
            </a:r>
            <a:r>
              <a:rPr lang="ru-RU" dirty="0"/>
              <a:t>название и </a:t>
            </a:r>
            <a:r>
              <a:rPr lang="ru-RU" dirty="0" smtClean="0"/>
              <a:t>адрес блога; 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выбрать </a:t>
            </a:r>
            <a:r>
              <a:rPr lang="ru-RU" dirty="0"/>
              <a:t>платформу для размещения и </a:t>
            </a:r>
            <a:r>
              <a:rPr lang="ru-RU" dirty="0" smtClean="0"/>
              <a:t>разработки;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b="1" dirty="0" smtClean="0"/>
              <a:t>выбрать </a:t>
            </a:r>
            <a:r>
              <a:rPr lang="ru-RU" b="1" dirty="0"/>
              <a:t>дизайн-эргономику </a:t>
            </a:r>
            <a:r>
              <a:rPr lang="ru-RU" b="1" dirty="0" smtClean="0"/>
              <a:t>блока;</a:t>
            </a:r>
          </a:p>
          <a:p>
            <a:r>
              <a:rPr lang="ru-RU" dirty="0" smtClean="0"/>
              <a:t>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b="1" dirty="0" smtClean="0"/>
              <a:t>обозначить </a:t>
            </a:r>
            <a:r>
              <a:rPr lang="ru-RU" b="1" dirty="0"/>
              <a:t>периодичность публикации постов</a:t>
            </a:r>
            <a:r>
              <a:rPr lang="ru-RU" b="1" dirty="0" smtClean="0"/>
              <a:t>;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b="1" dirty="0" smtClean="0"/>
              <a:t>продумать </a:t>
            </a:r>
            <a:r>
              <a:rPr lang="ru-RU" b="1" dirty="0"/>
              <a:t>особенности </a:t>
            </a:r>
            <a:r>
              <a:rPr lang="ru-RU" b="1" dirty="0" smtClean="0"/>
              <a:t>коммуникации и осуществление </a:t>
            </a:r>
            <a:r>
              <a:rPr lang="ru-RU" b="1" dirty="0"/>
              <a:t>обратной </a:t>
            </a:r>
            <a:r>
              <a:rPr lang="ru-RU" b="1" dirty="0" smtClean="0"/>
              <a:t>связи: 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будут </a:t>
            </a:r>
            <a:r>
              <a:rPr lang="ru-RU" dirty="0"/>
              <a:t>ли пользователи блога принимать участие в его </a:t>
            </a:r>
            <a:r>
              <a:rPr lang="ru-RU" dirty="0" smtClean="0"/>
              <a:t>наполнении; 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будет </a:t>
            </a:r>
            <a:r>
              <a:rPr lang="ru-RU" dirty="0"/>
              <a:t>ли блог иметь ограниченный круг читателей.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6957" y="3023802"/>
            <a:ext cx="3216729" cy="1200329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/>
              <a:t>1 этап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0070C0"/>
                </a:solidFill>
              </a:rPr>
              <a:t>ПЛАНИРОВАНИЕ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99944" y="408849"/>
            <a:ext cx="7386357" cy="584775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be-BY" sz="3200" b="1" dirty="0">
                <a:solidFill>
                  <a:srgbClr val="0070C0"/>
                </a:solidFill>
              </a:rPr>
              <a:t>Этапы создания </a:t>
            </a:r>
            <a:r>
              <a:rPr lang="be-BY" sz="3200" b="1" dirty="0" smtClean="0">
                <a:solidFill>
                  <a:srgbClr val="0070C0"/>
                </a:solidFill>
              </a:rPr>
              <a:t>блога</a:t>
            </a:r>
            <a:endParaRPr lang="ru-RU" sz="3200" b="1" dirty="0" smtClean="0">
              <a:solidFill>
                <a:srgbClr val="0070C0"/>
              </a:solidFill>
            </a:endParaRPr>
          </a:p>
        </p:txBody>
      </p:sp>
      <p:pic>
        <p:nvPicPr>
          <p:cNvPr id="8" name="Picture 2" descr="Lar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6299" y="121121"/>
            <a:ext cx="1524369" cy="47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6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аня\Desktop\АПРЕЛЬ\06 Педагогический блог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" y="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95612" y="1707441"/>
            <a:ext cx="657367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Чтобы сегодня создать </a:t>
            </a:r>
            <a:r>
              <a:rPr lang="ru-RU" sz="2000" b="1" dirty="0" smtClean="0"/>
              <a:t>блог:</a:t>
            </a:r>
          </a:p>
          <a:p>
            <a:endParaRPr lang="ru-RU" sz="2000" b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не </a:t>
            </a:r>
            <a:r>
              <a:rPr lang="ru-RU" sz="2000" dirty="0"/>
              <a:t>нужно иметь диплом </a:t>
            </a:r>
            <a:r>
              <a:rPr lang="ru-RU" sz="2000" dirty="0" smtClean="0"/>
              <a:t>программиста;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20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/>
              <a:t>не нужно </a:t>
            </a:r>
            <a:r>
              <a:rPr lang="ru-RU" sz="2000" dirty="0" smtClean="0"/>
              <a:t>устанавливать </a:t>
            </a:r>
            <a:r>
              <a:rPr lang="ru-RU" sz="2000" dirty="0"/>
              <a:t>и настраивать </a:t>
            </a:r>
            <a:r>
              <a:rPr lang="ru-RU" sz="2000" dirty="0" smtClean="0"/>
              <a:t>особое </a:t>
            </a:r>
            <a:r>
              <a:rPr lang="ru-RU" sz="2000" dirty="0"/>
              <a:t>программное </a:t>
            </a:r>
            <a:r>
              <a:rPr lang="ru-RU" sz="2000" dirty="0" smtClean="0"/>
              <a:t>обеспечение;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20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нужно выбрать платформу </a:t>
            </a:r>
            <a:r>
              <a:rPr lang="ru-RU" sz="2000" dirty="0"/>
              <a:t>для ведения блога</a:t>
            </a:r>
            <a:r>
              <a:rPr lang="ru-RU" sz="2000" dirty="0" smtClean="0"/>
              <a:t>, при необходимости обращаться в справочную службу;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20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можно найти видео-уроки, рекомендации </a:t>
            </a:r>
            <a:r>
              <a:rPr lang="ru-RU" sz="2000" dirty="0"/>
              <a:t>«продвинутых» пользователей, которые позволят избежать ошибок и мотивировать на работу </a:t>
            </a:r>
            <a:r>
              <a:rPr lang="ru-RU" sz="2000" dirty="0" smtClean="0"/>
              <a:t>над </a:t>
            </a:r>
            <a:r>
              <a:rPr lang="ru-RU" sz="2000" dirty="0"/>
              <a:t>сетевым дневником.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11987" y="3025454"/>
            <a:ext cx="3726875" cy="1046440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/>
              <a:t>2 </a:t>
            </a:r>
            <a:r>
              <a:rPr lang="ru-RU" sz="2800" b="1" dirty="0"/>
              <a:t>этап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СОЗДАНИЕ БЛОГА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99944" y="408849"/>
            <a:ext cx="7386357" cy="584775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be-BY" sz="3200" b="1" dirty="0">
                <a:solidFill>
                  <a:srgbClr val="0070C0"/>
                </a:solidFill>
              </a:rPr>
              <a:t>Этапы создания собственного блога</a:t>
            </a:r>
            <a:endParaRPr lang="ru-RU" sz="3200" b="1" dirty="0" smtClean="0">
              <a:solidFill>
                <a:srgbClr val="0070C0"/>
              </a:solidFill>
            </a:endParaRPr>
          </a:p>
        </p:txBody>
      </p:sp>
      <p:pic>
        <p:nvPicPr>
          <p:cNvPr id="8" name="Picture 2" descr="Lar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6299" y="121121"/>
            <a:ext cx="1524369" cy="47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1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аня\Desktop\АПРЕЛЬ\06 Педагогический блог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" y="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95613" y="1821470"/>
            <a:ext cx="657367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Главный принцип </a:t>
            </a:r>
            <a:r>
              <a:rPr lang="ru-RU" sz="2000" b="1" dirty="0"/>
              <a:t>функционирования блога </a:t>
            </a:r>
            <a:r>
              <a:rPr lang="ru-RU" sz="2000" dirty="0" smtClean="0"/>
              <a:t>– наполнение </a:t>
            </a:r>
            <a:r>
              <a:rPr lang="ru-RU" sz="2000" dirty="0"/>
              <a:t>его новостными </a:t>
            </a:r>
            <a:r>
              <a:rPr lang="ru-RU" sz="2000" dirty="0" smtClean="0"/>
              <a:t>качественными постами</a:t>
            </a:r>
            <a:r>
              <a:rPr lang="ru-RU" sz="2000" dirty="0"/>
              <a:t>.</a:t>
            </a:r>
            <a:r>
              <a:rPr lang="ru-RU" sz="2000" dirty="0" smtClean="0"/>
              <a:t> </a:t>
            </a:r>
          </a:p>
          <a:p>
            <a:endParaRPr lang="ru-RU" sz="2000" dirty="0"/>
          </a:p>
          <a:p>
            <a:r>
              <a:rPr lang="ru-RU" sz="2000" b="1" dirty="0" smtClean="0"/>
              <a:t>Основные </a:t>
            </a:r>
            <a:r>
              <a:rPr lang="ru-RU" sz="2000" b="1" dirty="0"/>
              <a:t>требования к </a:t>
            </a:r>
            <a:r>
              <a:rPr lang="ru-RU" sz="2000" b="1" dirty="0" smtClean="0"/>
              <a:t>материалам: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 smtClean="0"/>
              <a:t>актуальность;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 err="1" smtClean="0"/>
              <a:t>тематичность</a:t>
            </a:r>
            <a:r>
              <a:rPr lang="ru-RU" sz="2000" dirty="0" smtClean="0"/>
              <a:t>;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 smtClean="0"/>
              <a:t>доступность;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 smtClean="0"/>
              <a:t>понятность.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99944" y="408849"/>
            <a:ext cx="7386357" cy="584775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be-BY" sz="3200" b="1" dirty="0">
                <a:solidFill>
                  <a:srgbClr val="0070C0"/>
                </a:solidFill>
              </a:rPr>
              <a:t>Этапы создания собственного блога</a:t>
            </a:r>
            <a:endParaRPr lang="ru-RU" sz="3200" b="1" dirty="0" smtClean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11987" y="3025454"/>
            <a:ext cx="3726875" cy="1046440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/>
              <a:t>3 </a:t>
            </a:r>
            <a:r>
              <a:rPr lang="ru-RU" sz="2800" b="1" dirty="0"/>
              <a:t>этап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ВЕДЕНИЕ БЛОГА</a:t>
            </a:r>
          </a:p>
        </p:txBody>
      </p:sp>
      <p:pic>
        <p:nvPicPr>
          <p:cNvPr id="9" name="Picture 2" descr="Lar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6299" y="121121"/>
            <a:ext cx="1524369" cy="47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81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Таня\Desktop\АПРЕЛЬ\06 Педагогический блог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" y="-5071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18327" y="1456829"/>
            <a:ext cx="657367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«</a:t>
            </a:r>
            <a:r>
              <a:rPr lang="ru-RU" sz="2000" dirty="0"/>
              <a:t>копилка» интересных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учебных </a:t>
            </a:r>
            <a:r>
              <a:rPr lang="ru-RU" sz="2000" dirty="0"/>
              <a:t>материалов;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возможность </a:t>
            </a:r>
            <a:r>
              <a:rPr lang="ru-RU" sz="2000" dirty="0"/>
              <a:t>размещения, поиска и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оперативного </a:t>
            </a:r>
            <a:r>
              <a:rPr lang="ru-RU" sz="2000" dirty="0"/>
              <a:t>обмена информацией;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инновации </a:t>
            </a:r>
            <a:r>
              <a:rPr lang="ru-RU" sz="2000" dirty="0"/>
              <a:t>в обучении;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место</a:t>
            </a:r>
            <a:r>
              <a:rPr lang="ru-RU" sz="2000" dirty="0"/>
              <a:t>, где можно учить и учиться;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стимул </a:t>
            </a:r>
            <a:r>
              <a:rPr lang="ru-RU" sz="2000" dirty="0"/>
              <a:t>для самореализации;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возможность </a:t>
            </a:r>
            <a:r>
              <a:rPr lang="ru-RU" sz="2000" dirty="0"/>
              <a:t>обратной связи;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инструмент </a:t>
            </a:r>
            <a:r>
              <a:rPr lang="ru-RU" sz="2000" dirty="0"/>
              <a:t>к развитию;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планирование </a:t>
            </a:r>
            <a:r>
              <a:rPr lang="ru-RU" sz="2000" dirty="0"/>
              <a:t>времени и работы</a:t>
            </a:r>
            <a:r>
              <a:rPr lang="ru-RU" sz="2000" dirty="0" smtClean="0"/>
              <a:t>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общение </a:t>
            </a:r>
            <a:r>
              <a:rPr lang="ru-RU" sz="2000" dirty="0"/>
              <a:t>с единомышленниками;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культура </a:t>
            </a:r>
            <a:r>
              <a:rPr lang="ru-RU" sz="2000" dirty="0"/>
              <a:t>контактности;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совместное </a:t>
            </a:r>
            <a:r>
              <a:rPr lang="ru-RU" sz="2000" dirty="0"/>
              <a:t>разрешение проблем;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критическая </a:t>
            </a:r>
            <a:r>
              <a:rPr lang="ru-RU" sz="2000" dirty="0"/>
              <a:t>масса читателей или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соавторов.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74707" y="3616470"/>
            <a:ext cx="4254627" cy="954107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Основные особенности </a:t>
            </a:r>
            <a:r>
              <a:rPr lang="ru-RU" sz="2800" b="1" dirty="0"/>
              <a:t>образовательных блогов</a:t>
            </a:r>
            <a:endParaRPr lang="ru-RU" sz="2800" b="1" dirty="0" smtClean="0"/>
          </a:p>
        </p:txBody>
      </p:sp>
      <p:pic>
        <p:nvPicPr>
          <p:cNvPr id="7" name="Picture 2" descr="Lar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6299" y="121121"/>
            <a:ext cx="1524369" cy="47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00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Таня\Desktop\АПРЕЛЬ\06 Педагогический блог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08" y="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63401" y="1139083"/>
            <a:ext cx="657367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нужно быть готовым </a:t>
            </a:r>
            <a:r>
              <a:rPr lang="ru-RU" sz="2000" dirty="0"/>
              <a:t>к тому,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что </a:t>
            </a:r>
            <a:r>
              <a:rPr lang="ru-RU" sz="2000" dirty="0"/>
              <a:t>на </a:t>
            </a:r>
            <a:r>
              <a:rPr lang="ru-RU" sz="2000" dirty="0" smtClean="0"/>
              <a:t>написание статей необходимо </a:t>
            </a:r>
            <a:r>
              <a:rPr lang="ru-RU" sz="2000" dirty="0"/>
              <a:t>тратить значительную часть </a:t>
            </a:r>
            <a:r>
              <a:rPr lang="ru-RU" sz="2000" dirty="0" smtClean="0"/>
              <a:t>времени</a:t>
            </a:r>
            <a:r>
              <a:rPr lang="ru-RU" sz="2000" dirty="0"/>
              <a:t>;</a:t>
            </a:r>
            <a:endParaRPr lang="ru-RU" sz="2000" dirty="0" smtClean="0"/>
          </a:p>
          <a:p>
            <a:pPr marL="342900" indent="-342900">
              <a:buFont typeface="Wingdings" pitchFamily="2" charset="2"/>
              <a:buChar char="ü"/>
            </a:pPr>
            <a:endParaRPr lang="ru-RU" sz="20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необходимо </a:t>
            </a:r>
            <a:r>
              <a:rPr lang="ru-RU" sz="2000" dirty="0"/>
              <a:t>запланировать выход </a:t>
            </a:r>
            <a:r>
              <a:rPr lang="ru-RU" sz="2000" dirty="0" smtClean="0"/>
              <a:t>статей, </a:t>
            </a:r>
            <a:r>
              <a:rPr lang="ru-RU" sz="2000" dirty="0"/>
              <a:t>составить график </a:t>
            </a:r>
            <a:r>
              <a:rPr lang="ru-RU" sz="2000" dirty="0" smtClean="0"/>
              <a:t>их </a:t>
            </a:r>
            <a:r>
              <a:rPr lang="ru-RU" sz="2000" dirty="0"/>
              <a:t>размещения </a:t>
            </a:r>
            <a:r>
              <a:rPr lang="ru-RU" sz="2000" dirty="0" smtClean="0"/>
              <a:t>и </a:t>
            </a:r>
            <a:r>
              <a:rPr lang="ru-RU" sz="2000" dirty="0"/>
              <a:t>придерживаться </a:t>
            </a:r>
            <a:r>
              <a:rPr lang="ru-RU" sz="2000" dirty="0" smtClean="0"/>
              <a:t>его;</a:t>
            </a:r>
            <a:endParaRPr lang="ru-RU" sz="2000" dirty="0"/>
          </a:p>
          <a:p>
            <a:pPr marL="342900" indent="-342900">
              <a:buFont typeface="Wingdings" pitchFamily="2" charset="2"/>
              <a:buChar char="ü"/>
            </a:pPr>
            <a:endParaRPr lang="ru-RU" sz="2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следует создать </a:t>
            </a:r>
            <a:r>
              <a:rPr lang="ru-RU" sz="2000" dirty="0"/>
              <a:t>банк тем для </a:t>
            </a:r>
            <a:r>
              <a:rPr lang="ru-RU" sz="2000" dirty="0" smtClean="0"/>
              <a:t>статей, придумать </a:t>
            </a:r>
            <a:r>
              <a:rPr lang="ru-RU" sz="2000" dirty="0"/>
              <a:t>тему для </a:t>
            </a:r>
            <a:r>
              <a:rPr lang="ru-RU" sz="2000" dirty="0" smtClean="0"/>
              <a:t>поста, постоянно пополнять его новыми темами;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0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можно </a:t>
            </a:r>
            <a:r>
              <a:rPr lang="ru-RU" sz="2000" dirty="0" smtClean="0"/>
              <a:t>писать посты на </a:t>
            </a:r>
            <a:r>
              <a:rPr lang="ru-RU" sz="2000" dirty="0"/>
              <a:t>неоднозначные, спорные </a:t>
            </a:r>
            <a:r>
              <a:rPr lang="ru-RU" sz="2000" dirty="0" smtClean="0"/>
              <a:t>темы, любые </a:t>
            </a:r>
            <a:r>
              <a:rPr lang="ru-RU" sz="2000" dirty="0"/>
              <a:t>дискуссии привлекают яростных защитников разных убеждений, точек зрения.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7095" y="2801075"/>
            <a:ext cx="3726875" cy="1384995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Секреты успешности педагогических блогов</a:t>
            </a:r>
            <a:endParaRPr lang="ru-RU" sz="2800" b="1" dirty="0" smtClean="0"/>
          </a:p>
        </p:txBody>
      </p:sp>
      <p:pic>
        <p:nvPicPr>
          <p:cNvPr id="7" name="Picture 2" descr="Lar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6299" y="121121"/>
            <a:ext cx="1524369" cy="47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54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Таня\Desktop\АПРЕЛЬ\06 Педагогический блог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08" y="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77049" y="1343796"/>
            <a:ext cx="657367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приглашение других людей к работе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над статьями и добавление другого контента </a:t>
            </a:r>
            <a:br>
              <a:rPr lang="ru-RU" sz="2000" dirty="0" smtClean="0"/>
            </a:br>
            <a:r>
              <a:rPr lang="ru-RU" sz="2000" dirty="0" smtClean="0"/>
              <a:t>в собственное творчество:</a:t>
            </a:r>
            <a:endParaRPr lang="ru-RU" sz="2000" dirty="0"/>
          </a:p>
          <a:p>
            <a:pPr marL="342900" indent="-342900">
              <a:buFontTx/>
              <a:buChar char="-"/>
            </a:pPr>
            <a:r>
              <a:rPr lang="ru-RU" sz="2000" dirty="0" smtClean="0"/>
              <a:t>интервью;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описание </a:t>
            </a:r>
            <a:r>
              <a:rPr lang="ru-RU" sz="2000" dirty="0"/>
              <a:t>истории человека или </a:t>
            </a:r>
            <a:r>
              <a:rPr lang="ru-RU" sz="2000" dirty="0" smtClean="0"/>
              <a:t>учреждения</a:t>
            </a:r>
            <a:r>
              <a:rPr lang="ru-RU" sz="2000" dirty="0"/>
              <a:t>;</a:t>
            </a:r>
            <a:r>
              <a:rPr lang="ru-RU" sz="2000" dirty="0" smtClean="0"/>
              <a:t> </a:t>
            </a:r>
            <a:endParaRPr lang="ru-RU" sz="2000" dirty="0"/>
          </a:p>
          <a:p>
            <a:pPr marL="342900" indent="-342900">
              <a:buFontTx/>
              <a:buChar char="-"/>
            </a:pPr>
            <a:r>
              <a:rPr lang="ru-RU" sz="2000" dirty="0" smtClean="0"/>
              <a:t>гостевой </a:t>
            </a:r>
            <a:r>
              <a:rPr lang="ru-RU" sz="2000" dirty="0"/>
              <a:t>пост специалиста на интересную </a:t>
            </a:r>
            <a:r>
              <a:rPr lang="ru-RU" sz="2000" dirty="0" smtClean="0"/>
              <a:t>тему;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0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необходимо отслеживать комментарии </a:t>
            </a:r>
            <a:r>
              <a:rPr lang="ru-RU" sz="2000" dirty="0" smtClean="0"/>
              <a:t>читателей, учитывая, что блог – </a:t>
            </a:r>
            <a:r>
              <a:rPr lang="ru-RU" sz="2000" dirty="0"/>
              <a:t>в первую очередь </a:t>
            </a:r>
            <a:r>
              <a:rPr lang="ru-RU" sz="2000" dirty="0" err="1"/>
              <a:t>интерактив</a:t>
            </a:r>
            <a:r>
              <a:rPr lang="ru-RU" sz="2000" dirty="0"/>
              <a:t> – взаимодействие и коммуникация, в которой присутствует, как минимум, две </a:t>
            </a:r>
            <a:r>
              <a:rPr lang="ru-RU" sz="2000" dirty="0" smtClean="0"/>
              <a:t>стороны</a:t>
            </a:r>
            <a:r>
              <a:rPr lang="ru-RU" sz="2000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7095" y="2801075"/>
            <a:ext cx="3726875" cy="1384995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Секреты успешности педагогических блогов</a:t>
            </a:r>
            <a:endParaRPr lang="ru-RU" sz="2800" b="1" dirty="0" smtClean="0"/>
          </a:p>
        </p:txBody>
      </p:sp>
      <p:pic>
        <p:nvPicPr>
          <p:cNvPr id="6" name="Picture 2" descr="Lar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6299" y="121121"/>
            <a:ext cx="1524369" cy="47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96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ня\Desktop\АПРЕЛЬ\06 Педагогический блог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" y="-9526"/>
            <a:ext cx="12192000" cy="686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0720" y="2498583"/>
            <a:ext cx="6316340" cy="1015663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В образовательной среде очень важно наладить взаимодействие между педагогом, обучающимся, родителями, администрацией. 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40720" y="3979667"/>
            <a:ext cx="6316340" cy="1015663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Только объединив усилия можно достигнуть цели, которые ставит общество перед современным образованием. </a:t>
            </a:r>
            <a:endParaRPr lang="ru-RU" sz="2400" dirty="0"/>
          </a:p>
        </p:txBody>
      </p:sp>
      <p:pic>
        <p:nvPicPr>
          <p:cNvPr id="8" name="Picture 2" descr="Lar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6299" y="121121"/>
            <a:ext cx="1524369" cy="47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69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Таня\Desktop\АПРЕЛЬ\06 Педагогический блог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0" y="-5071"/>
            <a:ext cx="12192001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63401" y="2094426"/>
            <a:ext cx="657367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возможность </a:t>
            </a:r>
            <a:r>
              <a:rPr lang="ru-RU" sz="2000" dirty="0"/>
              <a:t>обмена информацией и </a:t>
            </a:r>
            <a:r>
              <a:rPr lang="ru-RU" sz="2000" dirty="0" smtClean="0"/>
              <a:t>опытом</a:t>
            </a:r>
            <a:r>
              <a:rPr lang="ru-RU" sz="2000" dirty="0"/>
              <a:t>;</a:t>
            </a:r>
            <a:endParaRPr lang="ru-RU" sz="20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площадка </a:t>
            </a:r>
            <a:r>
              <a:rPr lang="ru-RU" sz="2000" dirty="0"/>
              <a:t>для педагогических дискуссий или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для </a:t>
            </a:r>
            <a:r>
              <a:rPr lang="ru-RU" sz="2000" dirty="0"/>
              <a:t>организации образовательного процесса по </a:t>
            </a:r>
            <a:r>
              <a:rPr lang="ru-RU" sz="2000" dirty="0" smtClean="0"/>
              <a:t>любой </a:t>
            </a:r>
            <a:r>
              <a:rPr lang="ru-RU" sz="2000" dirty="0"/>
              <a:t>учебной </a:t>
            </a:r>
            <a:r>
              <a:rPr lang="ru-RU" sz="2000" dirty="0" smtClean="0"/>
              <a:t>дисциплине</a:t>
            </a:r>
            <a:r>
              <a:rPr lang="ru-RU" sz="2000" dirty="0"/>
              <a:t>;</a:t>
            </a:r>
            <a:endParaRPr lang="ru-RU" sz="20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основа </a:t>
            </a:r>
            <a:r>
              <a:rPr lang="ru-RU" sz="2000" dirty="0"/>
              <a:t>для размещения учебного материала преподавателем и выполнения заданий </a:t>
            </a:r>
            <a:r>
              <a:rPr lang="ru-RU" sz="2000" dirty="0" smtClean="0"/>
              <a:t>обучающимися</a:t>
            </a:r>
            <a:r>
              <a:rPr lang="ru-RU" sz="2000" dirty="0"/>
              <a:t>;</a:t>
            </a:r>
            <a:endParaRPr lang="ru-RU" sz="20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/>
              <a:t>в</a:t>
            </a:r>
            <a:r>
              <a:rPr lang="ru-RU" sz="2000" dirty="0" smtClean="0"/>
              <a:t>се </a:t>
            </a:r>
            <a:r>
              <a:rPr lang="ru-RU" sz="2000" dirty="0"/>
              <a:t>участники </a:t>
            </a:r>
            <a:r>
              <a:rPr lang="ru-RU" sz="2000" dirty="0" smtClean="0"/>
              <a:t>образовательного  </a:t>
            </a:r>
            <a:r>
              <a:rPr lang="ru-RU" sz="2000" dirty="0"/>
              <a:t>процесса могут видеть и комментировать работы друг </a:t>
            </a:r>
            <a:r>
              <a:rPr lang="ru-RU" sz="2000" dirty="0" smtClean="0"/>
              <a:t>друга</a:t>
            </a:r>
            <a:r>
              <a:rPr lang="ru-RU" sz="2000" dirty="0"/>
              <a:t>;</a:t>
            </a:r>
            <a:endParaRPr lang="ru-RU" sz="20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/>
              <a:t>и</a:t>
            </a:r>
            <a:r>
              <a:rPr lang="ru-RU" sz="2000" dirty="0" smtClean="0"/>
              <a:t>спользование </a:t>
            </a:r>
            <a:r>
              <a:rPr lang="ru-RU" sz="2000" dirty="0"/>
              <a:t>блогов усиливает интерес к процессу </a:t>
            </a:r>
            <a:r>
              <a:rPr lang="ru-RU" sz="2000" dirty="0" smtClean="0"/>
              <a:t>обучения.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35931" y="1909205"/>
            <a:ext cx="2644134" cy="1200329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Преимущества использования </a:t>
            </a:r>
            <a:br>
              <a:rPr lang="ru-RU" sz="2400" b="1" dirty="0" smtClean="0"/>
            </a:br>
            <a:r>
              <a:rPr lang="ru-RU" sz="2400" b="1" dirty="0" smtClean="0"/>
              <a:t>блога </a:t>
            </a:r>
          </a:p>
        </p:txBody>
      </p:sp>
      <p:pic>
        <p:nvPicPr>
          <p:cNvPr id="7" name="Picture 2" descr="Lar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6299" y="121121"/>
            <a:ext cx="1524369" cy="47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00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Таня\Desktop\АПРЕЛЬ\06 Педагогический блог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0" y="-5071"/>
            <a:ext cx="12192001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63401" y="2094426"/>
            <a:ext cx="657367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000" dirty="0"/>
              <a:t>дети используют новые возможности применения компьютера, самостоятельно находят информацию, узнают мнения </a:t>
            </a:r>
            <a:r>
              <a:rPr lang="ru-RU" sz="2000" dirty="0" smtClean="0"/>
              <a:t>других </a:t>
            </a:r>
            <a:r>
              <a:rPr lang="ru-RU" sz="2000" dirty="0"/>
              <a:t>людей об их </a:t>
            </a:r>
            <a:r>
              <a:rPr lang="ru-RU" sz="2000" dirty="0" smtClean="0"/>
              <a:t>работе;</a:t>
            </a:r>
            <a:endParaRPr lang="ru-RU" sz="2000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открываются </a:t>
            </a:r>
            <a:r>
              <a:rPr lang="ru-RU" sz="2000" dirty="0"/>
              <a:t>новые возможности для работы в классе и за его </a:t>
            </a:r>
            <a:r>
              <a:rPr lang="ru-RU" sz="2000" dirty="0" smtClean="0"/>
              <a:t>пределами</a:t>
            </a:r>
            <a:r>
              <a:rPr lang="ru-RU" sz="2000" dirty="0"/>
              <a:t>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обеспечивается </a:t>
            </a:r>
            <a:r>
              <a:rPr lang="ru-RU" sz="2000" dirty="0"/>
              <a:t>гибкость </a:t>
            </a:r>
            <a:r>
              <a:rPr lang="ru-RU" sz="2000" dirty="0" smtClean="0"/>
              <a:t>учебного процесса;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/>
              <a:t>обеспечивается</a:t>
            </a:r>
            <a:r>
              <a:rPr lang="ru-RU" sz="2000" dirty="0" smtClean="0"/>
              <a:t> </a:t>
            </a:r>
            <a:r>
              <a:rPr lang="ru-RU" sz="2000" dirty="0"/>
              <a:t>интенсивность взаимодействия между преподавателем и обучающимися, </a:t>
            </a:r>
            <a:r>
              <a:rPr lang="ru-RU" sz="2000" dirty="0" smtClean="0"/>
              <a:t>между обучающимися</a:t>
            </a:r>
            <a:r>
              <a:rPr lang="ru-RU" sz="2000" dirty="0"/>
              <a:t>;</a:t>
            </a:r>
            <a:endParaRPr lang="ru-RU" sz="20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блог позволяет </a:t>
            </a:r>
            <a:r>
              <a:rPr lang="ru-RU" sz="2000" dirty="0"/>
              <a:t>создать условия для обеспечения индивидуализации обучения.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35931" y="1909205"/>
            <a:ext cx="2644134" cy="1200329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Преимущества использования </a:t>
            </a:r>
            <a:br>
              <a:rPr lang="ru-RU" sz="2400" b="1" dirty="0" smtClean="0"/>
            </a:br>
            <a:r>
              <a:rPr lang="ru-RU" sz="2400" b="1" dirty="0" smtClean="0"/>
              <a:t>блога </a:t>
            </a:r>
          </a:p>
        </p:txBody>
      </p:sp>
      <p:pic>
        <p:nvPicPr>
          <p:cNvPr id="6" name="Picture 2" descr="Lar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6299" y="121121"/>
            <a:ext cx="1524369" cy="47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39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Таня\Desktop\АПРЕЛЬ\06 Педагогический блог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" y="-9525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91072" y="1230697"/>
            <a:ext cx="576783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писать в блоге следует на понятном языке,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уделять </a:t>
            </a:r>
            <a:r>
              <a:rPr lang="ru-RU" dirty="0"/>
              <a:t>внимание каждой мелочи,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максимально </a:t>
            </a:r>
            <a:r>
              <a:rPr lang="ru-RU" dirty="0"/>
              <a:t>широко раскрывая тему статьи, прикрепляя исходные материалы;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нельзя </a:t>
            </a:r>
            <a:r>
              <a:rPr lang="ru-RU" dirty="0"/>
              <a:t>размещать в блоге материалы, противоречащие законодательству РФ и профессиональной этике педагога;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размещение </a:t>
            </a:r>
            <a:r>
              <a:rPr lang="ru-RU" dirty="0"/>
              <a:t>фотографий учащихся должно быть только с разрешения родителей;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размещение </a:t>
            </a:r>
            <a:r>
              <a:rPr lang="ru-RU" dirty="0"/>
              <a:t>материалов, принадлежащих другому автору, только с его разрешения, иначе это будет выглядеть, как плагиат.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718" y="4327283"/>
            <a:ext cx="3726875" cy="107721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П</a:t>
            </a:r>
            <a:r>
              <a:rPr lang="ru-RU" sz="3200" b="1" dirty="0" smtClean="0"/>
              <a:t>равила </a:t>
            </a:r>
            <a:r>
              <a:rPr lang="ru-RU" sz="3200" b="1" dirty="0"/>
              <a:t>работы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в </a:t>
            </a:r>
            <a:r>
              <a:rPr lang="ru-RU" sz="3200" b="1" dirty="0"/>
              <a:t>блоге</a:t>
            </a:r>
            <a:endParaRPr lang="ru-RU" sz="900" b="1" dirty="0" smtClean="0"/>
          </a:p>
        </p:txBody>
      </p:sp>
      <p:pic>
        <p:nvPicPr>
          <p:cNvPr id="7" name="Picture 2" descr="Lar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6299" y="121121"/>
            <a:ext cx="1524369" cy="47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03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Таня\Desktop\АПРЕЛЬ\06 Педагогический блог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" y="-7698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05878" y="1906410"/>
            <a:ext cx="7431074" cy="4093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 algn="just">
              <a:buFont typeface="Wingdings" pitchFamily="2" charset="2"/>
              <a:buChar char="ü"/>
            </a:pPr>
            <a:r>
              <a:rPr lang="ru-RU" sz="2000" b="1" dirty="0" smtClean="0"/>
              <a:t>можно </a:t>
            </a:r>
            <a:r>
              <a:rPr lang="ru-RU" sz="2000" b="1" dirty="0"/>
              <a:t>поместить новости, мультимедийные презентации, видео, ссылки на </a:t>
            </a:r>
            <a:r>
              <a:rPr lang="ru-RU" sz="2000" b="1" dirty="0" smtClean="0"/>
              <a:t>Веб-ресурсы;</a:t>
            </a:r>
          </a:p>
          <a:p>
            <a:pPr marL="285750" lvl="0" indent="-285750" algn="just">
              <a:buFont typeface="Wingdings" pitchFamily="2" charset="2"/>
              <a:buChar char="ü"/>
            </a:pPr>
            <a:endParaRPr lang="ru-RU" sz="2000" b="1" dirty="0"/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ru-RU" sz="2000" b="1" dirty="0" smtClean="0"/>
              <a:t>позволяет </a:t>
            </a:r>
            <a:r>
              <a:rPr lang="ru-RU" sz="2000" b="1" dirty="0"/>
              <a:t>организовать </a:t>
            </a:r>
            <a:r>
              <a:rPr lang="ru-RU" sz="2000" b="1" dirty="0" smtClean="0"/>
              <a:t>онлайн-обсуждение, комментирование материалов: </a:t>
            </a:r>
          </a:p>
          <a:p>
            <a:pPr marL="285750" lvl="0" indent="-285750" algn="just">
              <a:buFontTx/>
              <a:buChar char="-"/>
            </a:pPr>
            <a:r>
              <a:rPr lang="ru-RU" sz="2000" dirty="0"/>
              <a:t>в</a:t>
            </a:r>
            <a:r>
              <a:rPr lang="ru-RU" sz="2000" dirty="0" smtClean="0"/>
              <a:t>озможность учащихся </a:t>
            </a:r>
            <a:r>
              <a:rPr lang="ru-RU" sz="2000" dirty="0"/>
              <a:t>стать участниками учебной </a:t>
            </a:r>
            <a:r>
              <a:rPr lang="ru-RU" sz="2000" dirty="0" smtClean="0"/>
              <a:t>дискуссии; </a:t>
            </a:r>
          </a:p>
          <a:p>
            <a:pPr marL="285750" lvl="0" indent="-285750" algn="just">
              <a:buFontTx/>
              <a:buChar char="-"/>
            </a:pPr>
            <a:r>
              <a:rPr lang="ru-RU" sz="2000" dirty="0" smtClean="0"/>
              <a:t>формирование </a:t>
            </a:r>
            <a:r>
              <a:rPr lang="ru-RU" sz="2000" dirty="0"/>
              <a:t>у </a:t>
            </a:r>
            <a:r>
              <a:rPr lang="ru-RU" sz="2000" dirty="0" smtClean="0"/>
              <a:t>детей </a:t>
            </a:r>
            <a:r>
              <a:rPr lang="ru-RU" sz="2000" dirty="0"/>
              <a:t>коммуникативных </a:t>
            </a:r>
            <a:r>
              <a:rPr lang="ru-RU" sz="2000" dirty="0" smtClean="0"/>
              <a:t>навыков;</a:t>
            </a:r>
          </a:p>
          <a:p>
            <a:pPr marL="285750" lvl="0" indent="-285750" algn="just">
              <a:buFontTx/>
              <a:buChar char="-"/>
            </a:pPr>
            <a:endParaRPr lang="ru-RU" sz="2000" dirty="0" smtClean="0"/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ru-RU" sz="2000" b="1" dirty="0"/>
              <a:t>при помощи блога ученики могут создавать и изменять свои </a:t>
            </a:r>
            <a:r>
              <a:rPr lang="ru-RU" sz="2000" b="1" dirty="0" smtClean="0"/>
              <a:t>публикации:</a:t>
            </a:r>
          </a:p>
          <a:p>
            <a:pPr marL="285750" lvl="0" indent="-285750">
              <a:buFontTx/>
              <a:buChar char="-"/>
            </a:pPr>
            <a:r>
              <a:rPr lang="ru-RU" sz="2000" dirty="0" smtClean="0"/>
              <a:t>учащиеся </a:t>
            </a:r>
            <a:r>
              <a:rPr lang="ru-RU" sz="2000" dirty="0"/>
              <a:t>могут станут авторами и редакторами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собственных </a:t>
            </a:r>
            <a:r>
              <a:rPr lang="ru-RU" sz="2000" dirty="0"/>
              <a:t>заметок в </a:t>
            </a:r>
            <a:r>
              <a:rPr lang="ru-RU" sz="2000" dirty="0" smtClean="0"/>
              <a:t>Веб-пространстве благодаря </a:t>
            </a:r>
            <a:br>
              <a:rPr lang="ru-RU" sz="2000" dirty="0" smtClean="0"/>
            </a:br>
            <a:r>
              <a:rPr lang="ru-RU" sz="2000" dirty="0" smtClean="0"/>
              <a:t>современным </a:t>
            </a:r>
            <a:r>
              <a:rPr lang="ru-RU" sz="2000" dirty="0"/>
              <a:t>информационным техническим </a:t>
            </a:r>
            <a:r>
              <a:rPr lang="ru-RU" sz="2000" dirty="0" smtClean="0"/>
              <a:t>средствам.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81328" y="153104"/>
            <a:ext cx="7017944" cy="107721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Возможности </a:t>
            </a:r>
            <a:r>
              <a:rPr lang="ru-RU" sz="3200" b="1" dirty="0">
                <a:solidFill>
                  <a:srgbClr val="0070C0"/>
                </a:solidFill>
              </a:rPr>
              <a:t>для использования образовательного блога </a:t>
            </a:r>
            <a:endParaRPr lang="ru-RU" sz="900" b="1" dirty="0" smtClean="0">
              <a:solidFill>
                <a:srgbClr val="0070C0"/>
              </a:solidFill>
            </a:endParaRPr>
          </a:p>
        </p:txBody>
      </p:sp>
      <p:pic>
        <p:nvPicPr>
          <p:cNvPr id="8" name="Picture 2" descr="Lar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6299" y="121121"/>
            <a:ext cx="1524369" cy="47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0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Таня\Desktop\АПРЕЛЬ\06 Педагогический блог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" y="-7698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57016" y="1793814"/>
            <a:ext cx="7431074" cy="52475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 algn="just">
              <a:buFont typeface="Wingdings" pitchFamily="2" charset="2"/>
              <a:buChar char="ü"/>
            </a:pPr>
            <a:r>
              <a:rPr lang="ru-RU" sz="2000" b="1" dirty="0" smtClean="0"/>
              <a:t>способствует превращению процесса </a:t>
            </a:r>
            <a:r>
              <a:rPr lang="ru-RU" sz="2000" b="1" dirty="0"/>
              <a:t>планирования уроков в </a:t>
            </a:r>
            <a:r>
              <a:rPr lang="ru-RU" sz="2000" b="1" dirty="0" smtClean="0"/>
              <a:t>творчество</a:t>
            </a:r>
            <a:r>
              <a:rPr lang="ru-RU" sz="2000" b="1" dirty="0"/>
              <a:t>:</a:t>
            </a:r>
            <a:endParaRPr lang="ru-RU" sz="2000" b="1" dirty="0" smtClean="0"/>
          </a:p>
          <a:p>
            <a:pPr marL="342900" indent="-342900">
              <a:buFontTx/>
              <a:buChar char="-"/>
            </a:pPr>
            <a:r>
              <a:rPr lang="ru-RU" sz="2000" dirty="0" smtClean="0"/>
              <a:t>участники  образовательного процесса получают личностное </a:t>
            </a:r>
            <a:br>
              <a:rPr lang="ru-RU" sz="2000" dirty="0" smtClean="0"/>
            </a:br>
            <a:r>
              <a:rPr lang="ru-RU" sz="2000" dirty="0" smtClean="0"/>
              <a:t>развитие обсуждая план урока, работая </a:t>
            </a:r>
            <a:r>
              <a:rPr lang="ru-RU" sz="2000" dirty="0"/>
              <a:t>над </a:t>
            </a:r>
            <a:r>
              <a:rPr lang="ru-RU" sz="2000" dirty="0" smtClean="0"/>
              <a:t>темой, участвуя </a:t>
            </a:r>
            <a:r>
              <a:rPr lang="ru-RU" sz="2000" dirty="0"/>
              <a:t>в поиске материалов к уроку, </a:t>
            </a:r>
            <a:r>
              <a:rPr lang="ru-RU" sz="2000" dirty="0" smtClean="0"/>
              <a:t>проводя рефлексию;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200" b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b="1" dirty="0" smtClean="0"/>
              <a:t>служит </a:t>
            </a:r>
            <a:r>
              <a:rPr lang="ru-RU" sz="2000" b="1" dirty="0"/>
              <a:t>своеобразной электронной доской </a:t>
            </a:r>
            <a:r>
              <a:rPr lang="ru-RU" sz="2000" b="1" dirty="0" smtClean="0"/>
              <a:t>объявлений для школьников и </a:t>
            </a:r>
            <a:r>
              <a:rPr lang="ru-RU" sz="2000" b="1" dirty="0"/>
              <a:t>для </a:t>
            </a:r>
            <a:r>
              <a:rPr lang="ru-RU" sz="2000" b="1" dirty="0" smtClean="0"/>
              <a:t>родителей;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200" b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b="1" dirty="0" smtClean="0"/>
              <a:t>дает возможность </a:t>
            </a:r>
            <a:r>
              <a:rPr lang="ru-RU" sz="2000" b="1" dirty="0"/>
              <a:t>организовать оперативную обратную </a:t>
            </a:r>
            <a:r>
              <a:rPr lang="ru-RU" sz="2000" b="1" dirty="0" smtClean="0"/>
              <a:t>связь;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100" b="1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b="1" dirty="0" smtClean="0"/>
              <a:t>на </a:t>
            </a:r>
            <a:r>
              <a:rPr lang="ru-RU" sz="2000" b="1" dirty="0"/>
              <a:t>основе блога можно создать полноценный многофункциональный </a:t>
            </a:r>
            <a:r>
              <a:rPr lang="ru-RU" sz="2000" b="1" dirty="0" smtClean="0"/>
              <a:t>веб-сайт</a:t>
            </a:r>
            <a:r>
              <a:rPr lang="ru-RU" sz="2000" b="1" dirty="0"/>
              <a:t>, </a:t>
            </a:r>
            <a:r>
              <a:rPr lang="ru-RU" sz="2000" b="1" dirty="0" smtClean="0"/>
              <a:t>используя: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возможности </a:t>
            </a:r>
            <a:r>
              <a:rPr lang="ru-RU" sz="2000" dirty="0"/>
              <a:t>тегов (ярлыков</a:t>
            </a:r>
            <a:r>
              <a:rPr lang="ru-RU" sz="2000" dirty="0" smtClean="0"/>
              <a:t>);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архивирование;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встраивание </a:t>
            </a:r>
            <a:r>
              <a:rPr lang="ru-RU" sz="2000" dirty="0"/>
              <a:t>различных материалов, </a:t>
            </a:r>
            <a:r>
              <a:rPr lang="ru-RU" sz="2000" dirty="0" smtClean="0"/>
              <a:t>мультимедиа</a:t>
            </a:r>
            <a:r>
              <a:rPr lang="ru-RU" sz="2000" dirty="0"/>
              <a:t>.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2000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3660942" y="142434"/>
            <a:ext cx="6781179" cy="107721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Возможности </a:t>
            </a:r>
            <a:r>
              <a:rPr lang="ru-RU" sz="3200" b="1" dirty="0">
                <a:solidFill>
                  <a:srgbClr val="0070C0"/>
                </a:solidFill>
              </a:rPr>
              <a:t>для использования образовательного блога </a:t>
            </a:r>
            <a:endParaRPr lang="ru-RU" sz="900" b="1" dirty="0" smtClean="0">
              <a:solidFill>
                <a:srgbClr val="0070C0"/>
              </a:solidFill>
            </a:endParaRPr>
          </a:p>
        </p:txBody>
      </p:sp>
      <p:pic>
        <p:nvPicPr>
          <p:cNvPr id="7" name="Picture 2" descr="Lar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6299" y="121121"/>
            <a:ext cx="1524369" cy="47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8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Таня\Desktop\АПРЕЛЬ\06 Педагогический блог\3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9" y="-5071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63821" y="1316938"/>
            <a:ext cx="7235784" cy="523220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Педагогический блог позволяет: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65466" y="2278209"/>
            <a:ext cx="7859790" cy="2400657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расширить образовательное пространство (Интернет); </a:t>
            </a:r>
            <a:endParaRPr lang="ru-RU" sz="2000" dirty="0" smtClean="0"/>
          </a:p>
          <a:p>
            <a:pPr marL="342900" indent="-342900">
              <a:buFont typeface="Wingdings" pitchFamily="2" charset="2"/>
              <a:buChar char="ü"/>
            </a:pPr>
            <a:endParaRPr lang="ru-RU" sz="14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создать </a:t>
            </a:r>
            <a:r>
              <a:rPr lang="ru-RU" sz="2000" dirty="0"/>
              <a:t>альтернативный канал коммуникации </a:t>
            </a:r>
            <a:r>
              <a:rPr lang="ru-RU" sz="2000" dirty="0" smtClean="0"/>
              <a:t>с  учащимися;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11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 </a:t>
            </a:r>
            <a:r>
              <a:rPr lang="ru-RU" sz="2000" dirty="0"/>
              <a:t>постоянно развивать свое профессиональное портфолио; </a:t>
            </a:r>
            <a:endParaRPr lang="ru-RU" sz="2000" dirty="0" smtClean="0"/>
          </a:p>
          <a:p>
            <a:pPr marL="342900" indent="-342900">
              <a:buFont typeface="Wingdings" pitchFamily="2" charset="2"/>
              <a:buChar char="ü"/>
            </a:pPr>
            <a:endParaRPr lang="ru-RU" sz="11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формировать </a:t>
            </a:r>
            <a:r>
              <a:rPr lang="ru-RU" sz="2000" dirty="0"/>
              <a:t>культуру сетевого поведения </a:t>
            </a:r>
            <a:r>
              <a:rPr lang="ru-RU" sz="2000" dirty="0" smtClean="0"/>
              <a:t>ребенка; 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12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формировать </a:t>
            </a:r>
            <a:r>
              <a:rPr lang="ru-RU" sz="2000" dirty="0" smtClean="0"/>
              <a:t>новый </a:t>
            </a:r>
            <a:r>
              <a:rPr lang="ru-RU" sz="2000" dirty="0"/>
              <a:t>образ </a:t>
            </a:r>
            <a:r>
              <a:rPr lang="ru-RU" sz="2000" dirty="0" smtClean="0"/>
              <a:t>педагога.</a:t>
            </a:r>
            <a:endParaRPr lang="ru-RU" sz="2000" dirty="0"/>
          </a:p>
        </p:txBody>
      </p:sp>
      <p:pic>
        <p:nvPicPr>
          <p:cNvPr id="8" name="Picture 2" descr="Lar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6299" y="121121"/>
            <a:ext cx="1524369" cy="47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29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ня\Desktop\АПРЕЛЬ\06 Педагогический блог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4" y="3175"/>
            <a:ext cx="12192001" cy="686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72753" y="4392083"/>
            <a:ext cx="6591868" cy="1169551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70C0"/>
                </a:solidFill>
              </a:rPr>
              <a:t>ПРОФЕССИОНАЛЬНЫЙ БЛОГ 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коммуникационная площадка;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интерактивный </a:t>
            </a:r>
            <a:r>
              <a:rPr lang="ru-RU" dirty="0"/>
              <a:t>формат обучения; </a:t>
            </a:r>
            <a:endParaRPr lang="ru-RU" dirty="0" smtClean="0"/>
          </a:p>
          <a:p>
            <a:pPr marL="285750" indent="-285750" algn="just">
              <a:buFontTx/>
              <a:buChar char="-"/>
            </a:pPr>
            <a:r>
              <a:rPr lang="ru-RU" dirty="0" smtClean="0"/>
              <a:t>компонент образовательной </a:t>
            </a:r>
            <a:r>
              <a:rPr lang="ru-RU" dirty="0"/>
              <a:t>среды.</a:t>
            </a:r>
            <a:endParaRPr lang="ru-RU" sz="2400" dirty="0"/>
          </a:p>
        </p:txBody>
      </p:sp>
      <p:pic>
        <p:nvPicPr>
          <p:cNvPr id="5" name="Picture 2" descr="Lar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6299" y="121121"/>
            <a:ext cx="1524369" cy="47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32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ня\Desktop\АПРЕЛЬ\06 Педагогический блог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63" y="-9525"/>
            <a:ext cx="12192001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08665" y="660799"/>
            <a:ext cx="7465956" cy="5632311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lvl="0" algn="just"/>
            <a:r>
              <a:rPr lang="ru-RU" sz="2000" dirty="0"/>
              <a:t>С</a:t>
            </a:r>
            <a:r>
              <a:rPr lang="ru-RU" sz="2000" dirty="0" smtClean="0"/>
              <a:t>лово</a:t>
            </a:r>
            <a:r>
              <a:rPr lang="ru-RU" sz="2000" dirty="0"/>
              <a:t> </a:t>
            </a:r>
            <a:r>
              <a:rPr lang="ru-RU" sz="1600" b="1" dirty="0" smtClean="0">
                <a:solidFill>
                  <a:srgbClr val="0070C0"/>
                </a:solidFill>
              </a:rPr>
              <a:t>BLOG</a:t>
            </a:r>
            <a:r>
              <a:rPr lang="ru-RU" sz="2000" dirty="0"/>
              <a:t> появилось в 1999 году и образовалось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от </a:t>
            </a:r>
            <a:r>
              <a:rPr lang="ru-RU" sz="2000" dirty="0"/>
              <a:t>словосочетания </a:t>
            </a:r>
            <a:r>
              <a:rPr lang="ru-RU" sz="2000" b="1" dirty="0" err="1"/>
              <a:t>web</a:t>
            </a:r>
            <a:r>
              <a:rPr lang="ru-RU" sz="2000" b="1" dirty="0"/>
              <a:t> </a:t>
            </a:r>
            <a:r>
              <a:rPr lang="ru-RU" sz="2000" b="1" dirty="0" err="1"/>
              <a:t>log</a:t>
            </a:r>
            <a:r>
              <a:rPr lang="ru-RU" sz="2000" dirty="0"/>
              <a:t> (1997 год), где </a:t>
            </a:r>
            <a:r>
              <a:rPr lang="ru-RU" sz="2000" b="1" dirty="0" err="1"/>
              <a:t>log</a:t>
            </a:r>
            <a:r>
              <a:rPr lang="ru-RU" sz="2000" dirty="0"/>
              <a:t> переводится как запись определённых событий. </a:t>
            </a:r>
            <a:endParaRPr lang="ru-RU" sz="2000" dirty="0" smtClean="0"/>
          </a:p>
          <a:p>
            <a:pPr lvl="0" algn="just"/>
            <a:endParaRPr lang="ru-RU" sz="2000" dirty="0"/>
          </a:p>
          <a:p>
            <a:pPr lvl="0" algn="just"/>
            <a:r>
              <a:rPr lang="ru-RU" sz="1600" b="1" dirty="0" smtClean="0">
                <a:solidFill>
                  <a:srgbClr val="0070C0"/>
                </a:solidFill>
              </a:rPr>
              <a:t>БЛОГ</a:t>
            </a:r>
            <a:r>
              <a:rPr lang="ru-RU" sz="2000" dirty="0" smtClean="0"/>
              <a:t> </a:t>
            </a:r>
            <a:r>
              <a:rPr lang="ru-RU" sz="2000" dirty="0"/>
              <a:t>(англ. </a:t>
            </a:r>
            <a:r>
              <a:rPr lang="ru-RU" sz="2000" dirty="0" err="1"/>
              <a:t>blog</a:t>
            </a:r>
            <a:r>
              <a:rPr lang="ru-RU" sz="2000" dirty="0"/>
              <a:t>) </a:t>
            </a:r>
            <a:r>
              <a:rPr lang="ru-RU" sz="2000" dirty="0" smtClean="0"/>
              <a:t>– сетевой </a:t>
            </a:r>
            <a:r>
              <a:rPr lang="ru-RU" sz="2000" dirty="0"/>
              <a:t>дневник, журнал одного или нескольких авторов, организованный в обратном хронологическом порядке (последние записи располагаются сверху</a:t>
            </a:r>
            <a:r>
              <a:rPr lang="ru-RU" sz="2000" dirty="0" smtClean="0"/>
              <a:t>).</a:t>
            </a:r>
          </a:p>
          <a:p>
            <a:pPr lvl="0" algn="just"/>
            <a:endParaRPr lang="ru-RU" sz="2000" dirty="0"/>
          </a:p>
          <a:p>
            <a:pPr lvl="0" algn="just"/>
            <a:r>
              <a:rPr lang="ru-RU" sz="1600" b="1" dirty="0" smtClean="0">
                <a:solidFill>
                  <a:srgbClr val="0070C0"/>
                </a:solidFill>
              </a:rPr>
              <a:t>БЛОГЕР</a:t>
            </a:r>
            <a:r>
              <a:rPr lang="ru-RU" sz="2000" dirty="0" smtClean="0"/>
              <a:t> </a:t>
            </a:r>
            <a:r>
              <a:rPr lang="ru-RU" sz="2000" dirty="0"/>
              <a:t>(англ. </a:t>
            </a:r>
            <a:r>
              <a:rPr lang="ru-RU" sz="2000" dirty="0" err="1"/>
              <a:t>Blogger</a:t>
            </a:r>
            <a:r>
              <a:rPr lang="ru-RU" sz="2000" dirty="0"/>
              <a:t> </a:t>
            </a:r>
            <a:r>
              <a:rPr lang="ru-RU" sz="2000" dirty="0" smtClean="0"/>
              <a:t>):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автор </a:t>
            </a:r>
            <a:r>
              <a:rPr lang="ru-RU" sz="2000" dirty="0"/>
              <a:t>блога, человек, ведущий </a:t>
            </a:r>
            <a:r>
              <a:rPr lang="ru-RU" sz="2000" dirty="0" smtClean="0"/>
              <a:t>блог</a:t>
            </a:r>
            <a:r>
              <a:rPr lang="ru-RU" sz="2000" dirty="0"/>
              <a:t>;</a:t>
            </a:r>
            <a:endParaRPr lang="ru-RU" sz="2000" dirty="0" smtClean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может </a:t>
            </a:r>
            <a:r>
              <a:rPr lang="ru-RU" sz="2000" dirty="0"/>
              <a:t>создавать свои </a:t>
            </a:r>
            <a:r>
              <a:rPr lang="ru-RU" sz="2000" dirty="0" smtClean="0"/>
              <a:t>сообщения; 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может </a:t>
            </a:r>
            <a:r>
              <a:rPr lang="ru-RU" sz="2000" dirty="0" smtClean="0"/>
              <a:t>просматривать </a:t>
            </a:r>
            <a:r>
              <a:rPr lang="ru-RU" sz="2000" dirty="0"/>
              <a:t>созданные сообщения </a:t>
            </a:r>
            <a:br>
              <a:rPr lang="ru-RU" sz="2000" dirty="0"/>
            </a:br>
            <a:r>
              <a:rPr lang="ru-RU" sz="2000" dirty="0" smtClean="0"/>
              <a:t>(</a:t>
            </a:r>
            <a:r>
              <a:rPr lang="ru-RU" sz="2000" dirty="0"/>
              <a:t>других авторов блога) в режиме </a:t>
            </a:r>
            <a:r>
              <a:rPr lang="ru-RU" sz="2000" dirty="0" smtClean="0"/>
              <a:t>настройки.</a:t>
            </a:r>
          </a:p>
          <a:p>
            <a:pPr lvl="0"/>
            <a:endParaRPr lang="ru-RU" sz="2000" dirty="0" smtClean="0"/>
          </a:p>
          <a:p>
            <a:pPr lvl="0"/>
            <a:r>
              <a:rPr lang="ru-RU" sz="1600" b="1" dirty="0" smtClean="0">
                <a:solidFill>
                  <a:srgbClr val="0070C0"/>
                </a:solidFill>
              </a:rPr>
              <a:t>АДМИНИСТРАТОР БЛОГА: 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может изменять </a:t>
            </a:r>
            <a:r>
              <a:rPr lang="ru-RU" sz="2000" dirty="0"/>
              <a:t>или </a:t>
            </a:r>
            <a:r>
              <a:rPr lang="ru-RU" sz="2000" dirty="0" smtClean="0"/>
              <a:t>удалять созданные сообщения; 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может </a:t>
            </a:r>
            <a:r>
              <a:rPr lang="ru-RU" sz="2000" dirty="0"/>
              <a:t>изменять макет </a:t>
            </a:r>
            <a:r>
              <a:rPr lang="ru-RU" sz="2000" dirty="0" smtClean="0"/>
              <a:t>и дизайн блога; 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м</a:t>
            </a:r>
            <a:r>
              <a:rPr lang="ru-RU" sz="2000" dirty="0" smtClean="0"/>
              <a:t>ожет добавлять/удалять </a:t>
            </a:r>
            <a:r>
              <a:rPr lang="ru-RU" sz="2000" dirty="0" err="1"/>
              <a:t>виджеты</a:t>
            </a:r>
            <a:r>
              <a:rPr lang="ru-RU" sz="2000" dirty="0"/>
              <a:t> (гаджеты). </a:t>
            </a:r>
          </a:p>
        </p:txBody>
      </p:sp>
      <p:pic>
        <p:nvPicPr>
          <p:cNvPr id="5" name="Picture 2" descr="Lar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6299" y="121121"/>
            <a:ext cx="1524369" cy="47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28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ня\Desktop\АПРЕЛЬ\06 Педагогический блог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63" y="-9525"/>
            <a:ext cx="12192001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08665" y="824575"/>
            <a:ext cx="7465956" cy="5139869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ЧИТАТЕЛЬ БЛОГА: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может </a:t>
            </a:r>
            <a:r>
              <a:rPr lang="ru-RU" sz="2000" dirty="0"/>
              <a:t>читать материалы дневника и их </a:t>
            </a:r>
            <a:r>
              <a:rPr lang="ru-RU" sz="2000" dirty="0" smtClean="0"/>
              <a:t>комментировать</a:t>
            </a:r>
            <a:r>
              <a:rPr lang="ru-RU" sz="2000" dirty="0"/>
              <a:t>;</a:t>
            </a:r>
            <a:endParaRPr lang="ru-RU" sz="2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со </a:t>
            </a:r>
            <a:r>
              <a:rPr lang="ru-RU" sz="2000" dirty="0"/>
              <a:t>временем </a:t>
            </a:r>
            <a:r>
              <a:rPr lang="ru-RU" sz="2000" dirty="0" smtClean="0"/>
              <a:t>начинает </a:t>
            </a:r>
            <a:r>
              <a:rPr lang="ru-RU" sz="2000" dirty="0"/>
              <a:t>доверять </a:t>
            </a:r>
            <a:r>
              <a:rPr lang="ru-RU" sz="2000" dirty="0" smtClean="0"/>
              <a:t>конкретному автору и хочет </a:t>
            </a:r>
            <a:br>
              <a:rPr lang="ru-RU" sz="2000" dirty="0" smtClean="0"/>
            </a:br>
            <a:r>
              <a:rPr lang="ru-RU" sz="2000" dirty="0" smtClean="0"/>
              <a:t>у </a:t>
            </a:r>
            <a:r>
              <a:rPr lang="ru-RU" sz="2000" dirty="0"/>
              <a:t>него учиться.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1600" b="1" dirty="0" smtClean="0">
                <a:solidFill>
                  <a:srgbClr val="0070C0"/>
                </a:solidFill>
              </a:rPr>
              <a:t>БЛОГ: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имеет </a:t>
            </a:r>
            <a:r>
              <a:rPr lang="ru-RU" sz="2000" dirty="0"/>
              <a:t>постоянное </a:t>
            </a:r>
            <a:r>
              <a:rPr lang="ru-RU" sz="2000" dirty="0" smtClean="0"/>
              <a:t>обновление – периодически </a:t>
            </a:r>
            <a:r>
              <a:rPr lang="ru-RU" sz="2000" dirty="0"/>
              <a:t>публикуются статьи, заметки </a:t>
            </a:r>
            <a:r>
              <a:rPr lang="ru-RU" sz="2000" dirty="0" smtClean="0"/>
              <a:t>автора</a:t>
            </a:r>
            <a:r>
              <a:rPr lang="ru-RU" sz="2000" dirty="0"/>
              <a:t>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в самом верху </a:t>
            </a:r>
            <a:r>
              <a:rPr lang="ru-RU" sz="2000" dirty="0" smtClean="0"/>
              <a:t>содержит последнюю запись;</a:t>
            </a:r>
          </a:p>
          <a:p>
            <a:endParaRPr lang="ru-RU" sz="2000" dirty="0" smtClean="0"/>
          </a:p>
          <a:p>
            <a:r>
              <a:rPr lang="ru-RU" sz="1600" b="1" dirty="0" smtClean="0">
                <a:solidFill>
                  <a:srgbClr val="0070C0"/>
                </a:solidFill>
              </a:rPr>
              <a:t>ПОСТЫ БЛОГА: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группируются </a:t>
            </a:r>
            <a:r>
              <a:rPr lang="ru-RU" sz="2000" dirty="0"/>
              <a:t>по рубрикам, </a:t>
            </a:r>
            <a:r>
              <a:rPr lang="ru-RU" sz="2000" dirty="0" smtClean="0"/>
              <a:t>подрубрикам;</a:t>
            </a:r>
            <a:endParaRPr lang="ru-RU" sz="20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могут содержать: 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различные фотографии; 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скриншоты; </a:t>
            </a:r>
          </a:p>
          <a:p>
            <a:pPr marL="342900" indent="-342900">
              <a:buFontTx/>
              <a:buChar char="-"/>
            </a:pPr>
            <a:r>
              <a:rPr lang="ru-RU" sz="2000" dirty="0" err="1" smtClean="0"/>
              <a:t>подкасты</a:t>
            </a:r>
            <a:r>
              <a:rPr lang="ru-RU" sz="2000" dirty="0" smtClean="0"/>
              <a:t>; 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видеоролики.</a:t>
            </a:r>
            <a:endParaRPr lang="ru-RU" sz="2000" dirty="0"/>
          </a:p>
        </p:txBody>
      </p:sp>
      <p:pic>
        <p:nvPicPr>
          <p:cNvPr id="5" name="Picture 2" descr="Lar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6299" y="121121"/>
            <a:ext cx="1524369" cy="47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72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Таня\Desktop\АПРЕЛЬ\06 Педагогический блог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5071"/>
            <a:ext cx="12192001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54221" y="2189958"/>
            <a:ext cx="6156005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 </a:t>
            </a:r>
            <a:r>
              <a:rPr lang="ru-RU" sz="2000" dirty="0" smtClean="0"/>
              <a:t>      </a:t>
            </a:r>
            <a:r>
              <a:rPr lang="ru-RU" dirty="0" smtClean="0"/>
              <a:t>американский проект </a:t>
            </a:r>
            <a:r>
              <a:rPr lang="ru-RU" b="1" dirty="0"/>
              <a:t>LiveJournal.com</a:t>
            </a:r>
            <a:r>
              <a:rPr lang="ru-RU" dirty="0"/>
              <a:t> </a:t>
            </a:r>
            <a:r>
              <a:rPr lang="ru-RU" dirty="0" smtClean="0"/>
              <a:t>получил известность в </a:t>
            </a:r>
            <a:r>
              <a:rPr lang="ru-RU" dirty="0"/>
              <a:t>середине 90-х </a:t>
            </a:r>
            <a:r>
              <a:rPr lang="ru-RU" dirty="0" smtClean="0"/>
              <a:t>годов</a:t>
            </a:r>
            <a:r>
              <a:rPr lang="ru-RU" dirty="0"/>
              <a:t>;</a:t>
            </a:r>
            <a:endParaRPr lang="ru-RU" dirty="0" smtClean="0"/>
          </a:p>
          <a:p>
            <a:r>
              <a:rPr lang="ru-RU" dirty="0" smtClean="0"/>
              <a:t>          </a:t>
            </a:r>
          </a:p>
          <a:p>
            <a:r>
              <a:rPr lang="ru-RU" dirty="0"/>
              <a:t> </a:t>
            </a:r>
            <a:r>
              <a:rPr lang="ru-RU" dirty="0" smtClean="0"/>
              <a:t>       в </a:t>
            </a:r>
            <a:r>
              <a:rPr lang="ru-RU" dirty="0"/>
              <a:t>русскоязычной части </a:t>
            </a:r>
            <a:r>
              <a:rPr lang="ru-RU" dirty="0" smtClean="0"/>
              <a:t> </a:t>
            </a:r>
            <a:r>
              <a:rPr lang="ru-RU" dirty="0"/>
              <a:t>проект получил название </a:t>
            </a:r>
            <a:r>
              <a:rPr lang="ru-RU" b="1" dirty="0"/>
              <a:t>«Живой журнал» </a:t>
            </a:r>
            <a:r>
              <a:rPr lang="ru-RU" dirty="0"/>
              <a:t>или </a:t>
            </a:r>
            <a:r>
              <a:rPr lang="ru-RU" b="1" dirty="0"/>
              <a:t>«ЖЖ»</a:t>
            </a:r>
            <a:r>
              <a:rPr lang="ru-RU" dirty="0"/>
              <a:t>, </a:t>
            </a:r>
            <a:r>
              <a:rPr lang="ru-RU" dirty="0" smtClean="0"/>
              <a:t>который  </a:t>
            </a:r>
            <a:r>
              <a:rPr lang="ru-RU" dirty="0"/>
              <a:t>стал самым популярным блог-сервисом в первом десятилетии XXI века. </a:t>
            </a:r>
            <a:endParaRPr lang="ru-RU" dirty="0" smtClean="0"/>
          </a:p>
          <a:p>
            <a:endParaRPr lang="ru-RU" b="1" dirty="0"/>
          </a:p>
          <a:p>
            <a:r>
              <a:rPr lang="ru-RU" b="1" dirty="0" smtClean="0"/>
              <a:t>Задача сетевого дневника </a:t>
            </a:r>
            <a:r>
              <a:rPr lang="ru-RU" dirty="0"/>
              <a:t>– привлечение наибольшего количества </a:t>
            </a:r>
            <a:r>
              <a:rPr lang="ru-RU" dirty="0" smtClean="0"/>
              <a:t>читателей</a:t>
            </a:r>
            <a:r>
              <a:rPr lang="ru-RU" dirty="0"/>
              <a:t>.</a:t>
            </a:r>
          </a:p>
          <a:p>
            <a:endParaRPr lang="ru-RU" sz="2000" dirty="0" smtClean="0"/>
          </a:p>
          <a:p>
            <a:r>
              <a:rPr lang="ru-RU" b="1" dirty="0" smtClean="0"/>
              <a:t>Автор дневника: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оставляет </a:t>
            </a:r>
            <a:r>
              <a:rPr lang="ru-RU" dirty="0"/>
              <a:t>короткие заметки, выстраиваемые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определенном хронологическом </a:t>
            </a:r>
            <a:r>
              <a:rPr lang="ru-RU" dirty="0" smtClean="0"/>
              <a:t>порядке;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публикует </a:t>
            </a:r>
            <a:r>
              <a:rPr lang="ru-RU" dirty="0"/>
              <a:t>свои </a:t>
            </a:r>
            <a:r>
              <a:rPr lang="ru-RU" dirty="0" smtClean="0"/>
              <a:t>заметки;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рассчитывает </a:t>
            </a:r>
            <a:r>
              <a:rPr lang="ru-RU" dirty="0"/>
              <a:t>на отклик читателей, поэтому </a:t>
            </a:r>
            <a:r>
              <a:rPr lang="ru-RU" dirty="0" smtClean="0"/>
              <a:t>может использовать сознательные </a:t>
            </a:r>
            <a:r>
              <a:rPr lang="ru-RU" dirty="0"/>
              <a:t>провокации, </a:t>
            </a:r>
            <a:r>
              <a:rPr lang="ru-RU" dirty="0" smtClean="0"/>
              <a:t>дискуссии.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400187" y="157143"/>
            <a:ext cx="7386357" cy="107721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Платформы, 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на которых создаются блоги</a:t>
            </a:r>
            <a:endParaRPr lang="ru-RU" sz="900" b="1" dirty="0" smtClean="0">
              <a:solidFill>
                <a:srgbClr val="0070C0"/>
              </a:solidFill>
            </a:endParaRPr>
          </a:p>
        </p:txBody>
      </p:sp>
      <p:pic>
        <p:nvPicPr>
          <p:cNvPr id="4098" name="Picture 2" descr="C:\Users\Таня\Desktop\АПРЕЛЬ\06 Педагогический блог\livejourn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4" y="2756848"/>
            <a:ext cx="4567446" cy="342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Таня\Desktop\АПРЕЛЬ\06 Педагогический блог\livejournal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109" y="2190197"/>
            <a:ext cx="340831" cy="34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Таня\Desktop\АПРЕЛЬ\06 Педагогический блог\livejournal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577" y="2980551"/>
            <a:ext cx="340831" cy="34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Larave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6299" y="121121"/>
            <a:ext cx="1524369" cy="47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55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Таня\Desktop\АПРЕЛЬ\06 Педагогический блог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5071"/>
            <a:ext cx="12192001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99629" y="2353734"/>
            <a:ext cx="615600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 </a:t>
            </a:r>
            <a:r>
              <a:rPr lang="ru-RU" sz="2000" dirty="0" smtClean="0"/>
              <a:t>      </a:t>
            </a:r>
            <a:r>
              <a:rPr lang="ru-RU" b="1" dirty="0"/>
              <a:t>С</a:t>
            </a:r>
            <a:r>
              <a:rPr lang="ru-RU" b="1" dirty="0" smtClean="0"/>
              <a:t>ервис </a:t>
            </a:r>
            <a:r>
              <a:rPr lang="ru-RU" b="1" dirty="0" err="1"/>
              <a:t>Blogger</a:t>
            </a:r>
            <a:r>
              <a:rPr lang="ru-RU" b="1" dirty="0"/>
              <a:t> </a:t>
            </a:r>
            <a:r>
              <a:rPr lang="ru-RU" b="1" dirty="0" smtClean="0"/>
              <a:t>(blogger.com</a:t>
            </a:r>
            <a:r>
              <a:rPr lang="en-US" b="1" dirty="0" smtClean="0"/>
              <a:t>)</a:t>
            </a:r>
            <a:r>
              <a:rPr lang="en-US" b="1" dirty="0"/>
              <a:t> </a:t>
            </a:r>
            <a:r>
              <a:rPr lang="ru-RU" b="1" dirty="0" smtClean="0"/>
              <a:t>позволяет на </a:t>
            </a:r>
            <a:r>
              <a:rPr lang="ru-RU" b="1" dirty="0"/>
              <a:t>страницах </a:t>
            </a:r>
            <a:r>
              <a:rPr lang="ru-RU" b="1" dirty="0" smtClean="0"/>
              <a:t>блога</a:t>
            </a:r>
            <a:r>
              <a:rPr lang="ru-RU" b="1" dirty="0"/>
              <a:t>:</a:t>
            </a:r>
            <a:r>
              <a:rPr lang="ru-RU" b="1" dirty="0" smtClean="0"/>
              <a:t> </a:t>
            </a:r>
            <a:endParaRPr lang="en-US" b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размещать </a:t>
            </a:r>
            <a:r>
              <a:rPr lang="ru-RU" dirty="0" smtClean="0"/>
              <a:t>текстовую</a:t>
            </a:r>
            <a:r>
              <a:rPr lang="ru-RU" dirty="0"/>
              <a:t>, графическую и </a:t>
            </a:r>
            <a:r>
              <a:rPr lang="ru-RU" dirty="0" smtClean="0"/>
              <a:t>мультимедийную информацию; </a:t>
            </a:r>
            <a:endParaRPr lang="en-US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размещать </a:t>
            </a:r>
            <a:r>
              <a:rPr lang="ru-RU" dirty="0" smtClean="0"/>
              <a:t>ссылки </a:t>
            </a:r>
            <a:r>
              <a:rPr lang="ru-RU" dirty="0"/>
              <a:t>на </a:t>
            </a:r>
            <a:r>
              <a:rPr lang="ru-RU" dirty="0" err="1" smtClean="0"/>
              <a:t>интернет-ресурсы</a:t>
            </a:r>
            <a:r>
              <a:rPr lang="ru-RU" dirty="0"/>
              <a:t>;</a:t>
            </a:r>
            <a:endParaRPr lang="en-US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интегрировать внешние </a:t>
            </a:r>
            <a:r>
              <a:rPr lang="ru-RU" dirty="0"/>
              <a:t>приложения − </a:t>
            </a:r>
            <a:r>
              <a:rPr lang="ru-RU" dirty="0" err="1"/>
              <a:t>флеш</a:t>
            </a:r>
            <a:r>
              <a:rPr lang="ru-RU" dirty="0"/>
              <a:t>-ролики, новостные ленты, тренажеры, тесты, </a:t>
            </a:r>
            <a:r>
              <a:rPr lang="ru-RU" dirty="0" smtClean="0"/>
              <a:t>гаджеты.</a:t>
            </a:r>
            <a:endParaRPr lang="ru-RU" dirty="0"/>
          </a:p>
          <a:p>
            <a:pPr marL="285750" indent="-285750">
              <a:buFont typeface="Wingdings" pitchFamily="2" charset="2"/>
              <a:buChar char="ü"/>
            </a:pPr>
            <a:endParaRPr lang="ru-RU" dirty="0"/>
          </a:p>
          <a:p>
            <a:r>
              <a:rPr lang="ru-RU" b="1" dirty="0" err="1" smtClean="0"/>
              <a:t>Blogger</a:t>
            </a:r>
            <a:r>
              <a:rPr lang="ru-RU" b="1" dirty="0" smtClean="0"/>
              <a:t> </a:t>
            </a:r>
            <a:r>
              <a:rPr lang="ru-RU" dirty="0"/>
              <a:t>− </a:t>
            </a:r>
            <a:r>
              <a:rPr lang="ru-RU" dirty="0" smtClean="0"/>
              <a:t>удобный </a:t>
            </a:r>
            <a:r>
              <a:rPr lang="ru-RU" dirty="0"/>
              <a:t>и универсальный инструмент, позволяющий </a:t>
            </a:r>
            <a:r>
              <a:rPr lang="ru-RU" dirty="0" smtClean="0"/>
              <a:t>сделать </a:t>
            </a:r>
            <a:r>
              <a:rPr lang="ru-RU" dirty="0"/>
              <a:t>блог </a:t>
            </a:r>
            <a:r>
              <a:rPr lang="ru-RU" dirty="0" smtClean="0"/>
              <a:t>привлекательным </a:t>
            </a:r>
            <a:br>
              <a:rPr lang="ru-RU" dirty="0" smtClean="0"/>
            </a:br>
            <a:r>
              <a:rPr lang="ru-RU" dirty="0" smtClean="0"/>
              <a:t>для </a:t>
            </a:r>
            <a:r>
              <a:rPr lang="ru-RU" dirty="0"/>
              <a:t>пользователей всех категорий: </a:t>
            </a:r>
            <a:endParaRPr lang="ru-RU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детей</a:t>
            </a:r>
            <a:r>
              <a:rPr lang="ru-RU" dirty="0"/>
              <a:t>;</a:t>
            </a:r>
            <a:r>
              <a:rPr lang="ru-RU" dirty="0" smtClean="0"/>
              <a:t>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п</a:t>
            </a:r>
            <a:r>
              <a:rPr lang="ru-RU" dirty="0" smtClean="0"/>
              <a:t>одростков</a:t>
            </a:r>
            <a:r>
              <a:rPr lang="ru-RU" dirty="0"/>
              <a:t>;</a:t>
            </a:r>
            <a:r>
              <a:rPr lang="ru-RU" dirty="0" smtClean="0"/>
              <a:t>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взрослых </a:t>
            </a:r>
            <a:r>
              <a:rPr lang="ru-RU" dirty="0"/>
              <a:t>читателей.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400187" y="157143"/>
            <a:ext cx="7386357" cy="107721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Платформы, 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на которых создаются блоги</a:t>
            </a:r>
            <a:endParaRPr lang="ru-RU" sz="900" b="1" dirty="0" smtClean="0">
              <a:solidFill>
                <a:srgbClr val="0070C0"/>
              </a:solidFill>
            </a:endParaRPr>
          </a:p>
        </p:txBody>
      </p:sp>
      <p:pic>
        <p:nvPicPr>
          <p:cNvPr id="5122" name="Picture 2" descr="ÐÐ°ÑÑÐ¸Ð½ÐºÐ¸ Ð¿Ð¾ Ð·Ð°Ð¿ÑÐ¾ÑÑ blogger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47" y="3087704"/>
            <a:ext cx="4277668" cy="1233394"/>
          </a:xfrm>
          <a:prstGeom prst="rect">
            <a:avLst/>
          </a:prstGeom>
          <a:noFill/>
          <a:effectLst>
            <a:reflection stA="4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ÐÐ°ÑÑÐ¸Ð½ÐºÐ¸ Ð¿Ð¾ Ð·Ð°Ð¿ÑÐ¾ÑÑ blogger.co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31"/>
          <a:stretch/>
        </p:blipFill>
        <p:spPr bwMode="auto">
          <a:xfrm>
            <a:off x="5066047" y="2326439"/>
            <a:ext cx="369508" cy="348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Larave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6299" y="121121"/>
            <a:ext cx="1524369" cy="47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90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Таня\Desktop\АПРЕЛЬ\06 Педагогический блог\3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9" y="-5071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22214" y="1345047"/>
            <a:ext cx="7465956" cy="324704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2000" b="1" dirty="0"/>
              <a:t>Ц</a:t>
            </a:r>
            <a:r>
              <a:rPr lang="ru-RU" sz="2000" b="1" dirty="0" smtClean="0"/>
              <a:t>ель </a:t>
            </a:r>
            <a:r>
              <a:rPr lang="ru-RU" sz="2000" b="1" dirty="0"/>
              <a:t>создания блога </a:t>
            </a:r>
            <a:r>
              <a:rPr lang="ru-RU" sz="2000" dirty="0"/>
              <a:t>– передача </a:t>
            </a:r>
            <a:r>
              <a:rPr lang="ru-RU" sz="2000" dirty="0" smtClean="0"/>
              <a:t>информации. 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  <a:p>
            <a:pPr>
              <a:lnSpc>
                <a:spcPts val="3000"/>
              </a:lnSpc>
            </a:pPr>
            <a:r>
              <a:rPr lang="ru-RU" sz="2000" b="1" dirty="0" smtClean="0"/>
              <a:t>Популярность </a:t>
            </a:r>
            <a:r>
              <a:rPr lang="ru-RU" sz="2000" b="1" dirty="0"/>
              <a:t>сетевых дневников обусловлена</a:t>
            </a:r>
            <a:r>
              <a:rPr lang="ru-RU" sz="2000" b="1" dirty="0" smtClean="0"/>
              <a:t>:</a:t>
            </a:r>
            <a:endParaRPr lang="ru-RU" sz="2000" b="1" dirty="0"/>
          </a:p>
          <a:p>
            <a:pPr marL="342900" indent="-342900">
              <a:lnSpc>
                <a:spcPts val="3000"/>
              </a:lnSpc>
              <a:buFont typeface="Wingdings" pitchFamily="2" charset="2"/>
              <a:buChar char="ü"/>
            </a:pPr>
            <a:r>
              <a:rPr lang="ru-RU" sz="2000" dirty="0" smtClean="0"/>
              <a:t>простотой </a:t>
            </a:r>
            <a:r>
              <a:rPr lang="ru-RU" sz="2000" dirty="0"/>
              <a:t>создания и легкостью публикации материала</a:t>
            </a:r>
            <a:r>
              <a:rPr lang="ru-RU" sz="2000" dirty="0" smtClean="0"/>
              <a:t>;</a:t>
            </a:r>
            <a:endParaRPr lang="ru-RU" sz="2000" dirty="0"/>
          </a:p>
          <a:p>
            <a:pPr marL="342900" indent="-342900">
              <a:lnSpc>
                <a:spcPts val="3000"/>
              </a:lnSpc>
              <a:buFont typeface="Wingdings" pitchFamily="2" charset="2"/>
              <a:buChar char="ü"/>
            </a:pPr>
            <a:r>
              <a:rPr lang="ru-RU" sz="2000" dirty="0" smtClean="0"/>
              <a:t>обеспечением </a:t>
            </a:r>
            <a:r>
              <a:rPr lang="ru-RU" sz="2000" dirty="0"/>
              <a:t>интерактивного взаимодействия</a:t>
            </a:r>
            <a:r>
              <a:rPr lang="ru-RU" sz="2000" dirty="0" smtClean="0"/>
              <a:t>;</a:t>
            </a:r>
            <a:endParaRPr lang="ru-RU" sz="2000" dirty="0"/>
          </a:p>
          <a:p>
            <a:pPr marL="342900" indent="-342900">
              <a:lnSpc>
                <a:spcPts val="3000"/>
              </a:lnSpc>
              <a:buFont typeface="Wingdings" pitchFamily="2" charset="2"/>
              <a:buChar char="ü"/>
            </a:pPr>
            <a:r>
              <a:rPr lang="ru-RU" sz="2000" dirty="0" smtClean="0"/>
              <a:t>доступностью </a:t>
            </a:r>
            <a:r>
              <a:rPr lang="ru-RU" sz="2000" dirty="0"/>
              <a:t>интернета и быстротой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распространения </a:t>
            </a:r>
            <a:r>
              <a:rPr lang="ru-RU" sz="2000" dirty="0"/>
              <a:t>информации.</a:t>
            </a:r>
          </a:p>
        </p:txBody>
      </p:sp>
      <p:pic>
        <p:nvPicPr>
          <p:cNvPr id="5" name="Picture 2" descr="Lar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6299" y="121121"/>
            <a:ext cx="1524369" cy="47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14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Таня\Desktop\АПРЕЛЬ\06 Педагогический блог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" y="-9525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48908" y="1895613"/>
            <a:ext cx="7129928" cy="152862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ru-RU" b="1" dirty="0" smtClean="0"/>
              <a:t>БЛОГ  ОДНОГО  УРОКА  ИЛИ  ОДНОЙ  ТЕМЫ:</a:t>
            </a:r>
          </a:p>
          <a:p>
            <a:pPr marL="285750" indent="-285750">
              <a:lnSpc>
                <a:spcPts val="2800"/>
              </a:lnSpc>
              <a:buFontTx/>
              <a:buChar char="-"/>
            </a:pPr>
            <a:r>
              <a:rPr lang="ru-RU" dirty="0" smtClean="0"/>
              <a:t>размещается основной </a:t>
            </a:r>
            <a:r>
              <a:rPr lang="ru-RU" dirty="0"/>
              <a:t>и дополнительный текстовый, </a:t>
            </a:r>
            <a:r>
              <a:rPr lang="ru-RU" dirty="0" smtClean="0"/>
              <a:t>аудио- </a:t>
            </a:r>
            <a:r>
              <a:rPr lang="ru-RU" dirty="0"/>
              <a:t>или </a:t>
            </a:r>
            <a:r>
              <a:rPr lang="ru-RU" dirty="0" smtClean="0"/>
              <a:t>видеоматериал;</a:t>
            </a:r>
            <a:endParaRPr lang="ru-RU" dirty="0"/>
          </a:p>
          <a:p>
            <a:pPr marL="285750" indent="-285750">
              <a:lnSpc>
                <a:spcPts val="2800"/>
              </a:lnSpc>
              <a:buFontTx/>
              <a:buChar char="-"/>
            </a:pPr>
            <a:r>
              <a:rPr lang="ru-RU" dirty="0" smtClean="0"/>
              <a:t>материал подбирается педагогом.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06962" y="3800751"/>
            <a:ext cx="7990232" cy="15286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ru-RU" b="1" dirty="0" smtClean="0"/>
              <a:t>БЛОГ  УЧИТЕЛЯ-ПРЕДМЕТНИКА: </a:t>
            </a:r>
            <a:endParaRPr lang="ru-RU" dirty="0" smtClean="0"/>
          </a:p>
          <a:p>
            <a:pPr marL="285750" indent="-285750">
              <a:lnSpc>
                <a:spcPts val="2800"/>
              </a:lnSpc>
              <a:buFontTx/>
              <a:buChar char="-"/>
            </a:pPr>
            <a:r>
              <a:rPr lang="ru-RU" dirty="0" smtClean="0"/>
              <a:t>размещаются авторские </a:t>
            </a:r>
            <a:r>
              <a:rPr lang="ru-RU" dirty="0"/>
              <a:t>разработки: презентации, сборники заданий и тестов, листовки, методические рекомендации; </a:t>
            </a:r>
          </a:p>
          <a:p>
            <a:pPr marL="285750" indent="-285750">
              <a:lnSpc>
                <a:spcPts val="2800"/>
              </a:lnSpc>
              <a:buFontTx/>
              <a:buChar char="-"/>
            </a:pPr>
            <a:r>
              <a:rPr lang="ru-RU" dirty="0" smtClean="0"/>
              <a:t>выполняет </a:t>
            </a:r>
            <a:r>
              <a:rPr lang="ru-RU" dirty="0"/>
              <a:t>функции электронного методического </a:t>
            </a:r>
            <a:r>
              <a:rPr lang="ru-RU" dirty="0" smtClean="0"/>
              <a:t>портфолио.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37172" y="408849"/>
            <a:ext cx="6928057" cy="584775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be-BY" sz="3200" b="1" dirty="0">
                <a:solidFill>
                  <a:srgbClr val="0070C0"/>
                </a:solidFill>
              </a:rPr>
              <a:t>Жанры педагогических блогов</a:t>
            </a:r>
            <a:endParaRPr lang="ru-RU" sz="3200" b="1" dirty="0" smtClean="0">
              <a:solidFill>
                <a:srgbClr val="0070C0"/>
              </a:solidFill>
            </a:endParaRPr>
          </a:p>
        </p:txBody>
      </p:sp>
      <p:pic>
        <p:nvPicPr>
          <p:cNvPr id="9" name="Picture 2" descr="Lar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6299" y="121121"/>
            <a:ext cx="1524369" cy="47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98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 algn="ctr">
          <a:defRPr sz="3200" b="1" smtClean="0">
            <a:solidFill>
              <a:schemeClr val="accent3">
                <a:lumMod val="75000"/>
              </a:schemeClr>
            </a:solidFill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=""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38420</TotalTime>
  <Words>895</Words>
  <Application>Microsoft Office PowerPoint</Application>
  <PresentationFormat>Произвольный</PresentationFormat>
  <Paragraphs>218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Натуральные материалы</vt:lpstr>
      <vt:lpstr>Создание и развитие педагогического блога как средства коммуникации между субъектами образовательного процесса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Екатерина</cp:lastModifiedBy>
  <cp:revision>2474</cp:revision>
  <dcterms:created xsi:type="dcterms:W3CDTF">2017-01-09T10:38:11Z</dcterms:created>
  <dcterms:modified xsi:type="dcterms:W3CDTF">2019-09-19T09:11:02Z</dcterms:modified>
</cp:coreProperties>
</file>