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Garamond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251">
          <p15:clr>
            <a:srgbClr val="A4A3A4"/>
          </p15:clr>
        </p15:guide>
        <p15:guide id="2" pos="3976">
          <p15:clr>
            <a:srgbClr val="A4A3A4"/>
          </p15:clr>
        </p15:guide>
        <p15:guide id="3" orient="horz" pos="2274">
          <p15:clr>
            <a:srgbClr val="000000"/>
          </p15:clr>
        </p15:guide>
        <p15:guide id="4" pos="3826">
          <p15:clr>
            <a:srgbClr val="000000"/>
          </p15:clr>
        </p15:guide>
        <p15:guide id="5" pos="396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251"/>
        <p:guide orient="horz" pos="2274"/>
        <p:guide pos="3976"/>
        <p:guide pos="3826"/>
        <p:guide pos="39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94" name="Google Shape;94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28" name="Google Shape;128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5" name="Google Shape;135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42" name="Google Shape;142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HD-PanelTitle-GrommetsCombin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7" name="Google Shape;47;p6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65" name="Google Shape;65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3" name="Google Shape;73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HD-PanelContent-GrommetsCombin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 idx="4294967295"/>
          </p:nvPr>
        </p:nvSpPr>
        <p:spPr>
          <a:xfrm>
            <a:off x="843922" y="564682"/>
            <a:ext cx="10443632" cy="176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4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Реализация личностно ориентированного подхода посредством технологии модульного обучения </a:t>
            </a:r>
            <a:endParaRPr sz="3400" b="0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49" name="Google Shape;149;p19"/>
          <p:cNvGrpSpPr/>
          <p:nvPr/>
        </p:nvGrpSpPr>
        <p:grpSpPr>
          <a:xfrm>
            <a:off x="1415974" y="2990430"/>
            <a:ext cx="9685413" cy="3165319"/>
            <a:chOff x="1415974" y="2990430"/>
            <a:chExt cx="9685413" cy="3165319"/>
          </a:xfrm>
        </p:grpSpPr>
        <p:pic>
          <p:nvPicPr>
            <p:cNvPr id="150" name="Google Shape;150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15262" y="3113636"/>
              <a:ext cx="3286125" cy="2790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9" descr="C:\Users\Tanya\Desktop\РЕФЛЕКСИЯ\pedchitannj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95775" y="3766718"/>
              <a:ext cx="4110162" cy="2389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9" descr="C:\Users\Tanya\Desktop\ЕДИНСТВО\10_klass_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336140" flipH="1">
              <a:off x="1500976" y="3608138"/>
              <a:ext cx="1234325" cy="180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76513" y="2990430"/>
              <a:ext cx="2543175" cy="1552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>
            <a:off x="1038224" y="1842895"/>
            <a:ext cx="3420000" cy="720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Принцип предметного подхода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4645550" y="1814192"/>
            <a:ext cx="6624000" cy="72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 отборе содержания ориентируются на цель (для чего необходимо выполнить конкретный пункт плана)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1292232" y="504913"/>
            <a:ext cx="9601196" cy="122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Построение модульных программ </a:t>
            </a:r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1062298" y="2743027"/>
            <a:ext cx="3420000" cy="828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Принцип фундаментальности учебного материала 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4645550" y="2743027"/>
            <a:ext cx="6633001" cy="72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модуле особое внимание уделяется фундаментальным знаниям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1062298" y="3752978"/>
            <a:ext cx="3420000" cy="684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Принцип модульности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4663554" y="3741524"/>
            <a:ext cx="6624000" cy="72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обучение строится по отдельным функциональным узлам – модулям; каждый модуль представляет собой тему отдельного урока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1062298" y="4642575"/>
            <a:ext cx="3420000" cy="720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Принцип реализации обратной связи 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4654554" y="4619496"/>
            <a:ext cx="6624000" cy="72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входной, текущий и обобщающий контроль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1062298" y="5453126"/>
            <a:ext cx="3420000" cy="720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Принцип разносторонности получения информации 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4654552" y="5477672"/>
            <a:ext cx="6624000" cy="72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учебный материал может быть получен из учебника, могут использоваться ТСО, предложен алгоритм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/>
        </p:nvSpPr>
        <p:spPr>
          <a:xfrm>
            <a:off x="1292232" y="504913"/>
            <a:ext cx="9601196" cy="98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Оформление модуля 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740300" y="1980559"/>
            <a:ext cx="2331749" cy="576000"/>
          </a:xfrm>
          <a:prstGeom prst="rect">
            <a:avLst/>
          </a:prstGeom>
          <a:solidFill>
            <a:srgbClr val="E6DCDB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НОМЕР УЧЕБНОГО ЭЛЕМЕНТА</a:t>
            </a:r>
            <a:endParaRPr sz="16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9" name="Google Shape;259;p29"/>
          <p:cNvSpPr/>
          <p:nvPr/>
        </p:nvSpPr>
        <p:spPr>
          <a:xfrm>
            <a:off x="3238500" y="1980559"/>
            <a:ext cx="5714999" cy="576000"/>
          </a:xfrm>
          <a:prstGeom prst="rect">
            <a:avLst/>
          </a:prstGeom>
          <a:solidFill>
            <a:srgbClr val="E6DCDB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УЧЕБНЫЙ МАТЕРИАЛ </a:t>
            </a:r>
            <a:br>
              <a:rPr lang="ru-RU"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 УКАЗАНИЕМ ЗАДАНИЙ</a:t>
            </a:r>
            <a:endParaRPr sz="16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0" name="Google Shape;260;p29"/>
          <p:cNvSpPr/>
          <p:nvPr/>
        </p:nvSpPr>
        <p:spPr>
          <a:xfrm>
            <a:off x="9124950" y="1980559"/>
            <a:ext cx="2304000" cy="576000"/>
          </a:xfrm>
          <a:prstGeom prst="rect">
            <a:avLst/>
          </a:prstGeom>
          <a:solidFill>
            <a:srgbClr val="E6DCDB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ИНСТРУКЦИИ</a:t>
            </a:r>
            <a:endParaRPr sz="16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778400" y="2709000"/>
            <a:ext cx="2293649" cy="748576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УЭ-О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(1 мин)</a:t>
            </a:r>
            <a:endParaRPr sz="18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2" name="Google Shape;262;p29"/>
          <p:cNvSpPr/>
          <p:nvPr/>
        </p:nvSpPr>
        <p:spPr>
          <a:xfrm>
            <a:off x="3267073" y="2722425"/>
            <a:ext cx="5686426" cy="73515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Цель: </a:t>
            </a:r>
            <a:endParaRPr/>
          </a:p>
          <a:p>
            <a:pPr marL="285750" marR="0" lvl="0" indent="-28575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ru-RU"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усвоить определение уравнения с одной переменной; </a:t>
            </a:r>
            <a:endParaRPr/>
          </a:p>
          <a:p>
            <a:pPr marL="285750" marR="0" lvl="0" indent="-28575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ru-RU"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научиться решать уравнения с одной переменной.</a:t>
            </a:r>
            <a:endParaRPr sz="16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9124949" y="2701786"/>
            <a:ext cx="2304000" cy="75578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4" name="Google Shape;264;p29"/>
          <p:cNvSpPr/>
          <p:nvPr/>
        </p:nvSpPr>
        <p:spPr>
          <a:xfrm>
            <a:off x="778401" y="3729762"/>
            <a:ext cx="2293649" cy="23757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УЭ-1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Актуализация знаний </a:t>
            </a:r>
            <a:endParaRPr sz="18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(до 5 мин)</a:t>
            </a: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3267074" y="3743187"/>
            <a:ext cx="5686426" cy="23623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533" t="-1278" b="-3324"/>
            </a:stretch>
          </a:blip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6" name="Google Shape;266;p29"/>
          <p:cNvSpPr/>
          <p:nvPr/>
        </p:nvSpPr>
        <p:spPr>
          <a:xfrm>
            <a:off x="9124950" y="3722549"/>
            <a:ext cx="2304000" cy="238297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парах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не оценивается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балла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1925225" y="1493937"/>
            <a:ext cx="8009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Тема урока: Линейное уравнение  с одной переменной (7 класс)</a:t>
            </a:r>
            <a:endParaRPr sz="20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>
            <a:spLocks noGrp="1"/>
          </p:cNvSpPr>
          <p:nvPr>
            <p:ph type="title" idx="4294967295"/>
          </p:nvPr>
        </p:nvSpPr>
        <p:spPr>
          <a:xfrm>
            <a:off x="801687" y="716676"/>
            <a:ext cx="1054417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28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Алгоритм составления модуля</a:t>
            </a:r>
            <a:endParaRPr sz="28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4" name="Google Shape;274;p30"/>
          <p:cNvSpPr/>
          <p:nvPr/>
        </p:nvSpPr>
        <p:spPr>
          <a:xfrm>
            <a:off x="1350810" y="1698062"/>
            <a:ext cx="4500000" cy="46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Определение места модульного урока в теме.  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5" name="Google Shape;275;p30"/>
          <p:cNvSpPr/>
          <p:nvPr/>
        </p:nvSpPr>
        <p:spPr>
          <a:xfrm>
            <a:off x="1350811" y="2281565"/>
            <a:ext cx="4500000" cy="46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Формулировка темы урока.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6" name="Google Shape;276;p30"/>
          <p:cNvSpPr/>
          <p:nvPr/>
        </p:nvSpPr>
        <p:spPr>
          <a:xfrm>
            <a:off x="1350809" y="2857500"/>
            <a:ext cx="4500000" cy="64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Определение и формулировка цели урока и конечных результатов обучения.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1350812" y="3688136"/>
            <a:ext cx="4500000" cy="64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Подбор необходимого фактического материала. 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1350809" y="5314950"/>
            <a:ext cx="4500000" cy="647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Определение способов учебной деятельности учащихся.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9" name="Google Shape;279;p30"/>
          <p:cNvSpPr/>
          <p:nvPr/>
        </p:nvSpPr>
        <p:spPr>
          <a:xfrm>
            <a:off x="1350809" y="4439956"/>
            <a:ext cx="4500000" cy="64639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Отбор методов и форм преподавания и контроля.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0" name="Google Shape;280;p30"/>
          <p:cNvSpPr/>
          <p:nvPr/>
        </p:nvSpPr>
        <p:spPr>
          <a:xfrm>
            <a:off x="6948336" y="1631387"/>
            <a:ext cx="4500000" cy="290251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Разбивка учебного содержания на отдельные логически завершенные учебные элементы (УЭ) и определение цели каждого из них:</a:t>
            </a:r>
            <a:endParaRPr/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УЭ-0 – определяет интегрирующую цель по достижению результатов обучения.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УЭ-1 – включает задания по выявлению уровня исходных знаний по теме: задания по овладению новым материалом.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УЭ-n – включает выходной контроль знаний, подведение итогов, выбор д/з, рефлексию.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1" name="Google Shape;281;p30"/>
          <p:cNvSpPr/>
          <p:nvPr/>
        </p:nvSpPr>
        <p:spPr>
          <a:xfrm>
            <a:off x="6948336" y="5302647"/>
            <a:ext cx="4500000" cy="64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Подготовка необходимого количества копий текста урока.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2" name="Google Shape;282;p30"/>
          <p:cNvSpPr/>
          <p:nvPr/>
        </p:nvSpPr>
        <p:spPr>
          <a:xfrm>
            <a:off x="6948336" y="4763153"/>
            <a:ext cx="4500000" cy="46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Составление модуля данного урока.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862203" y="1608067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0"/>
          <p:cNvSpPr/>
          <p:nvPr/>
        </p:nvSpPr>
        <p:spPr>
          <a:xfrm>
            <a:off x="852729" y="2216298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0"/>
          <p:cNvSpPr/>
          <p:nvPr/>
        </p:nvSpPr>
        <p:spPr>
          <a:xfrm>
            <a:off x="844702" y="2886075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0"/>
          <p:cNvSpPr/>
          <p:nvPr/>
        </p:nvSpPr>
        <p:spPr>
          <a:xfrm>
            <a:off x="852729" y="3688136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844702" y="4451715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0"/>
          <p:cNvSpPr/>
          <p:nvPr/>
        </p:nvSpPr>
        <p:spPr>
          <a:xfrm>
            <a:off x="844702" y="5330973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0"/>
          <p:cNvSpPr/>
          <p:nvPr/>
        </p:nvSpPr>
        <p:spPr>
          <a:xfrm>
            <a:off x="6377229" y="1639674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0"/>
          <p:cNvSpPr/>
          <p:nvPr/>
        </p:nvSpPr>
        <p:spPr>
          <a:xfrm>
            <a:off x="6470918" y="4704765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0"/>
          <p:cNvSpPr/>
          <p:nvPr/>
        </p:nvSpPr>
        <p:spPr>
          <a:xfrm>
            <a:off x="6462942" y="5355798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/>
          <p:nvPr/>
        </p:nvSpPr>
        <p:spPr>
          <a:xfrm>
            <a:off x="1023448" y="2759000"/>
            <a:ext cx="2253215" cy="3299711"/>
          </a:xfrm>
          <a:custGeom>
            <a:avLst/>
            <a:gdLst/>
            <a:ahLst/>
            <a:cxnLst/>
            <a:rect l="l" t="t" r="r" b="b"/>
            <a:pathLst>
              <a:path w="2253215" h="3299711" extrusionOk="0">
                <a:moveTo>
                  <a:pt x="1732" y="1150052"/>
                </a:moveTo>
                <a:cubicBezTo>
                  <a:pt x="-9380" y="894464"/>
                  <a:pt x="29513" y="574582"/>
                  <a:pt x="220807" y="383288"/>
                </a:cubicBezTo>
                <a:cubicBezTo>
                  <a:pt x="412101" y="191994"/>
                  <a:pt x="838345" y="-24699"/>
                  <a:pt x="1149495" y="2289"/>
                </a:cubicBezTo>
                <a:cubicBezTo>
                  <a:pt x="1460645" y="29277"/>
                  <a:pt x="1920225" y="310263"/>
                  <a:pt x="2087706" y="545213"/>
                </a:cubicBezTo>
                <a:cubicBezTo>
                  <a:pt x="2255187" y="780163"/>
                  <a:pt x="2051193" y="1011146"/>
                  <a:pt x="2040081" y="1269115"/>
                </a:cubicBezTo>
                <a:cubicBezTo>
                  <a:pt x="2028969" y="1527084"/>
                  <a:pt x="2040083" y="1754890"/>
                  <a:pt x="2049608" y="1978727"/>
                </a:cubicBezTo>
                <a:cubicBezTo>
                  <a:pt x="2059133" y="2202564"/>
                  <a:pt x="2361550" y="2498633"/>
                  <a:pt x="2211531" y="2755014"/>
                </a:cubicBezTo>
                <a:cubicBezTo>
                  <a:pt x="2061512" y="3011395"/>
                  <a:pt x="1382858" y="3274128"/>
                  <a:pt x="1025670" y="3297940"/>
                </a:cubicBezTo>
                <a:cubicBezTo>
                  <a:pt x="668483" y="3321753"/>
                  <a:pt x="256525" y="3101089"/>
                  <a:pt x="68406" y="2897889"/>
                </a:cubicBezTo>
                <a:cubicBezTo>
                  <a:pt x="-119713" y="2694689"/>
                  <a:pt x="298593" y="2208121"/>
                  <a:pt x="287481" y="1916815"/>
                </a:cubicBezTo>
                <a:cubicBezTo>
                  <a:pt x="276369" y="1625509"/>
                  <a:pt x="12844" y="1405640"/>
                  <a:pt x="1732" y="1150052"/>
                </a:cubicBezTo>
                <a:close/>
              </a:path>
            </a:pathLst>
          </a:custGeom>
          <a:solidFill>
            <a:srgbClr val="66CCFF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1304927" y="701238"/>
            <a:ext cx="9601196" cy="171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Показатели «грамотно» составленного модуля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00" name="Google Shape;300;p31" descr="C:\Users\Tanya\Desktop\ЕДИНСТВО\The_Teach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82572" y="3048000"/>
            <a:ext cx="2408327" cy="235580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1"/>
          <p:cNvSpPr/>
          <p:nvPr/>
        </p:nvSpPr>
        <p:spPr>
          <a:xfrm>
            <a:off x="3800475" y="2640854"/>
            <a:ext cx="733425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✓"/>
            </a:pPr>
            <a:r>
              <a:rPr lang="ru-R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четко сформулированные цели;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✓"/>
            </a:pPr>
            <a:r>
              <a:rPr lang="ru-R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соответствие учебного материала поставленным целям;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✓"/>
            </a:pPr>
            <a:r>
              <a:rPr lang="ru-R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постепенное усложнение заданий;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✓"/>
            </a:pPr>
            <a:r>
              <a:rPr lang="ru-R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каждый модуль  должен заставлять учащихся отвечать на вопросы: зачем, для чего, как это сделать, где и как применить полученные знания и умения;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✓"/>
            </a:pPr>
            <a:r>
              <a:rPr lang="ru-R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на всех этапах учитель выступает как организатор и руководитель процесса, а учащийся работает с заданиями, выполнение которых приводит к заранее определенной структуре знаний, умений и навыков.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"/>
          <p:cNvSpPr txBox="1">
            <a:spLocks noGrp="1"/>
          </p:cNvSpPr>
          <p:nvPr>
            <p:ph type="title"/>
          </p:nvPr>
        </p:nvSpPr>
        <p:spPr>
          <a:xfrm>
            <a:off x="1304927" y="561975"/>
            <a:ext cx="9601196" cy="183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Правила составления модуля к уроку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3371850" y="2539279"/>
            <a:ext cx="7800975" cy="371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1)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Для составления модульной программы по изучению конкретной темы целесообразно воспользоваться примерным календарно-тематическим планированием: один модуль – один урок.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2)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Формулируем цели: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– общую для всей темы;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– конкретную для каждого модуля;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– «узкую» для каждого учебного элемента внутри модуля. </a:t>
            </a: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3)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Планируем входной контроль умений учащихся (определение уровня их готовности к дальнейшей работе).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4)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Подбираем  учебный материал для каждого учебного элемента модуля.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09" name="Google Shape;309;p32"/>
          <p:cNvGrpSpPr/>
          <p:nvPr/>
        </p:nvGrpSpPr>
        <p:grpSpPr>
          <a:xfrm>
            <a:off x="916757" y="2668635"/>
            <a:ext cx="1916159" cy="3115636"/>
            <a:chOff x="450032" y="592185"/>
            <a:chExt cx="1916159" cy="3115636"/>
          </a:xfrm>
        </p:grpSpPr>
        <p:sp>
          <p:nvSpPr>
            <p:cNvPr id="310" name="Google Shape;310;p32"/>
            <p:cNvSpPr/>
            <p:nvPr/>
          </p:nvSpPr>
          <p:spPr>
            <a:xfrm>
              <a:off x="866552" y="592185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 txBox="1"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450032" y="1453970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 txBox="1"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450" tIns="37450" rIns="37450" bIns="3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973287" y="2418883"/>
              <a:ext cx="1288422" cy="128893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C33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 txBox="1"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>
            <a:spLocks noGrp="1"/>
          </p:cNvSpPr>
          <p:nvPr>
            <p:ph type="title"/>
          </p:nvPr>
        </p:nvSpPr>
        <p:spPr>
          <a:xfrm>
            <a:off x="1304927" y="561975"/>
            <a:ext cx="9601196" cy="183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Правила составления модуля к уроку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3371850" y="2539279"/>
            <a:ext cx="7800975" cy="371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5)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Определяем методы и формы изучения материала для каждого учебного элемента модуля.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6)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Планируем текущий и промежуточный контроль в конце каждого  учебного  элемента (взаимоконтроль,  сравнение  с образцами и т.д.) </a:t>
            </a:r>
            <a:b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Цель промежуточного контроля – своевременно выявить уровень пробелов в усвоении материала и устранить их.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7)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После завершения работы с модулем осуществляется выходной контроль. Цель – выявить уровень усвоения материала с последующей доработкой.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8)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Планируем проведение рефлексии и дифференцированное домашнее задание.    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26" name="Google Shape;326;p33"/>
          <p:cNvGrpSpPr/>
          <p:nvPr/>
        </p:nvGrpSpPr>
        <p:grpSpPr>
          <a:xfrm>
            <a:off x="916757" y="2668635"/>
            <a:ext cx="1916159" cy="3115636"/>
            <a:chOff x="450032" y="592185"/>
            <a:chExt cx="1916159" cy="3115636"/>
          </a:xfrm>
        </p:grpSpPr>
        <p:sp>
          <p:nvSpPr>
            <p:cNvPr id="327" name="Google Shape;327;p33"/>
            <p:cNvSpPr/>
            <p:nvPr/>
          </p:nvSpPr>
          <p:spPr>
            <a:xfrm>
              <a:off x="866552" y="592185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 txBox="1"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450032" y="1453970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3"/>
            <p:cNvSpPr txBox="1"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450" tIns="37450" rIns="37450" bIns="3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973287" y="2418883"/>
              <a:ext cx="1288422" cy="128893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C33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3"/>
            <p:cNvSpPr txBox="1"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>
            <a:spLocks noGrp="1"/>
          </p:cNvSpPr>
          <p:nvPr>
            <p:ph type="title"/>
          </p:nvPr>
        </p:nvSpPr>
        <p:spPr>
          <a:xfrm>
            <a:off x="1304927" y="561975"/>
            <a:ext cx="9601196" cy="183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Правила составления модуля к уроку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42" name="Google Shape;342;p34"/>
          <p:cNvGrpSpPr/>
          <p:nvPr/>
        </p:nvGrpSpPr>
        <p:grpSpPr>
          <a:xfrm>
            <a:off x="554807" y="2668635"/>
            <a:ext cx="1916159" cy="3115636"/>
            <a:chOff x="450032" y="592185"/>
            <a:chExt cx="1916159" cy="3115636"/>
          </a:xfrm>
        </p:grpSpPr>
        <p:sp>
          <p:nvSpPr>
            <p:cNvPr id="343" name="Google Shape;343;p34"/>
            <p:cNvSpPr/>
            <p:nvPr/>
          </p:nvSpPr>
          <p:spPr>
            <a:xfrm>
              <a:off x="866552" y="592185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 txBox="1"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450032" y="1453970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 txBox="1"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450" tIns="37450" rIns="37450" bIns="3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973287" y="2418883"/>
              <a:ext cx="1288422" cy="128893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C33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 txBox="1"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34"/>
          <p:cNvSpPr/>
          <p:nvPr/>
        </p:nvSpPr>
        <p:spPr>
          <a:xfrm>
            <a:off x="9277350" y="2759000"/>
            <a:ext cx="1809813" cy="2736925"/>
          </a:xfrm>
          <a:custGeom>
            <a:avLst/>
            <a:gdLst/>
            <a:ahLst/>
            <a:cxnLst/>
            <a:rect l="l" t="t" r="r" b="b"/>
            <a:pathLst>
              <a:path w="2253215" h="3299711" extrusionOk="0">
                <a:moveTo>
                  <a:pt x="1732" y="1150052"/>
                </a:moveTo>
                <a:cubicBezTo>
                  <a:pt x="-9380" y="894464"/>
                  <a:pt x="29513" y="574582"/>
                  <a:pt x="220807" y="383288"/>
                </a:cubicBezTo>
                <a:cubicBezTo>
                  <a:pt x="412101" y="191994"/>
                  <a:pt x="838345" y="-24699"/>
                  <a:pt x="1149495" y="2289"/>
                </a:cubicBezTo>
                <a:cubicBezTo>
                  <a:pt x="1460645" y="29277"/>
                  <a:pt x="1920225" y="310263"/>
                  <a:pt x="2087706" y="545213"/>
                </a:cubicBezTo>
                <a:cubicBezTo>
                  <a:pt x="2255187" y="780163"/>
                  <a:pt x="2051193" y="1011146"/>
                  <a:pt x="2040081" y="1269115"/>
                </a:cubicBezTo>
                <a:cubicBezTo>
                  <a:pt x="2028969" y="1527084"/>
                  <a:pt x="2040083" y="1754890"/>
                  <a:pt x="2049608" y="1978727"/>
                </a:cubicBezTo>
                <a:cubicBezTo>
                  <a:pt x="2059133" y="2202564"/>
                  <a:pt x="2361550" y="2498633"/>
                  <a:pt x="2211531" y="2755014"/>
                </a:cubicBezTo>
                <a:cubicBezTo>
                  <a:pt x="2061512" y="3011395"/>
                  <a:pt x="1382858" y="3274128"/>
                  <a:pt x="1025670" y="3297940"/>
                </a:cubicBezTo>
                <a:cubicBezTo>
                  <a:pt x="668483" y="3321753"/>
                  <a:pt x="256525" y="3101089"/>
                  <a:pt x="68406" y="2897889"/>
                </a:cubicBezTo>
                <a:cubicBezTo>
                  <a:pt x="-119713" y="2694689"/>
                  <a:pt x="298593" y="2208121"/>
                  <a:pt x="287481" y="1916815"/>
                </a:cubicBezTo>
                <a:cubicBezTo>
                  <a:pt x="276369" y="1625509"/>
                  <a:pt x="12844" y="1405640"/>
                  <a:pt x="1732" y="1150052"/>
                </a:cubicBezTo>
                <a:close/>
              </a:path>
            </a:pathLst>
          </a:custGeom>
          <a:solidFill>
            <a:srgbClr val="66CCFF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53" name="Google Shape;353;p34" descr="C:\Users\Tanya\Desktop\ЕДИНСТВО\The_Teache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40058" y="2860637"/>
            <a:ext cx="245745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4"/>
          <p:cNvSpPr/>
          <p:nvPr/>
        </p:nvSpPr>
        <p:spPr>
          <a:xfrm flipH="1">
            <a:off x="2596201" y="2631925"/>
            <a:ext cx="3477574" cy="682663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эффективная  форма усвоения учебного содержания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5" name="Google Shape;355;p34"/>
          <p:cNvSpPr/>
          <p:nvPr/>
        </p:nvSpPr>
        <p:spPr>
          <a:xfrm flipH="1">
            <a:off x="2368551" y="3513062"/>
            <a:ext cx="3705224" cy="1160462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комфортные  условия работы: индивидуально, парами, в группах постоянного и переменного состава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6" name="Google Shape;356;p34"/>
          <p:cNvSpPr/>
          <p:nvPr/>
        </p:nvSpPr>
        <p:spPr>
          <a:xfrm flipH="1">
            <a:off x="2514600" y="4871977"/>
            <a:ext cx="3559175" cy="890645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указание время, затраченного на выполнение задания позволит увидеть затруднения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6288730" y="2963002"/>
            <a:ext cx="3198170" cy="232891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Роль учителя: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– управление процессом обучения;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консультирование, помощь и поддержка учащихся.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 txBox="1">
            <a:spLocks noGrp="1"/>
          </p:cNvSpPr>
          <p:nvPr>
            <p:ph type="title"/>
          </p:nvPr>
        </p:nvSpPr>
        <p:spPr>
          <a:xfrm>
            <a:off x="1304927" y="561975"/>
            <a:ext cx="9601196" cy="183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Преимущества технологии модульного обучения 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64" name="Google Shape;364;p35"/>
          <p:cNvGrpSpPr/>
          <p:nvPr/>
        </p:nvGrpSpPr>
        <p:grpSpPr>
          <a:xfrm>
            <a:off x="554807" y="2668635"/>
            <a:ext cx="1916159" cy="3115636"/>
            <a:chOff x="450032" y="592185"/>
            <a:chExt cx="1916159" cy="3115636"/>
          </a:xfrm>
        </p:grpSpPr>
        <p:sp>
          <p:nvSpPr>
            <p:cNvPr id="365" name="Google Shape;365;p35"/>
            <p:cNvSpPr/>
            <p:nvPr/>
          </p:nvSpPr>
          <p:spPr>
            <a:xfrm>
              <a:off x="866552" y="592185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 txBox="1"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450032" y="1453970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 txBox="1"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450" tIns="37450" rIns="37450" bIns="3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973287" y="2418883"/>
              <a:ext cx="1288422" cy="128893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C33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 txBox="1"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35"/>
          <p:cNvSpPr/>
          <p:nvPr/>
        </p:nvSpPr>
        <p:spPr>
          <a:xfrm>
            <a:off x="9277350" y="2759000"/>
            <a:ext cx="1809813" cy="2736925"/>
          </a:xfrm>
          <a:custGeom>
            <a:avLst/>
            <a:gdLst/>
            <a:ahLst/>
            <a:cxnLst/>
            <a:rect l="l" t="t" r="r" b="b"/>
            <a:pathLst>
              <a:path w="2253215" h="3299711" extrusionOk="0">
                <a:moveTo>
                  <a:pt x="1732" y="1150052"/>
                </a:moveTo>
                <a:cubicBezTo>
                  <a:pt x="-9380" y="894464"/>
                  <a:pt x="29513" y="574582"/>
                  <a:pt x="220807" y="383288"/>
                </a:cubicBezTo>
                <a:cubicBezTo>
                  <a:pt x="412101" y="191994"/>
                  <a:pt x="838345" y="-24699"/>
                  <a:pt x="1149495" y="2289"/>
                </a:cubicBezTo>
                <a:cubicBezTo>
                  <a:pt x="1460645" y="29277"/>
                  <a:pt x="1920225" y="310263"/>
                  <a:pt x="2087706" y="545213"/>
                </a:cubicBezTo>
                <a:cubicBezTo>
                  <a:pt x="2255187" y="780163"/>
                  <a:pt x="2051193" y="1011146"/>
                  <a:pt x="2040081" y="1269115"/>
                </a:cubicBezTo>
                <a:cubicBezTo>
                  <a:pt x="2028969" y="1527084"/>
                  <a:pt x="2040083" y="1754890"/>
                  <a:pt x="2049608" y="1978727"/>
                </a:cubicBezTo>
                <a:cubicBezTo>
                  <a:pt x="2059133" y="2202564"/>
                  <a:pt x="2361550" y="2498633"/>
                  <a:pt x="2211531" y="2755014"/>
                </a:cubicBezTo>
                <a:cubicBezTo>
                  <a:pt x="2061512" y="3011395"/>
                  <a:pt x="1382858" y="3274128"/>
                  <a:pt x="1025670" y="3297940"/>
                </a:cubicBezTo>
                <a:cubicBezTo>
                  <a:pt x="668483" y="3321753"/>
                  <a:pt x="256525" y="3101089"/>
                  <a:pt x="68406" y="2897889"/>
                </a:cubicBezTo>
                <a:cubicBezTo>
                  <a:pt x="-119713" y="2694689"/>
                  <a:pt x="298593" y="2208121"/>
                  <a:pt x="287481" y="1916815"/>
                </a:cubicBezTo>
                <a:cubicBezTo>
                  <a:pt x="276369" y="1625509"/>
                  <a:pt x="12844" y="1405640"/>
                  <a:pt x="1732" y="1150052"/>
                </a:cubicBezTo>
                <a:close/>
              </a:path>
            </a:pathLst>
          </a:custGeom>
          <a:solidFill>
            <a:srgbClr val="66CCFF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5" name="Google Shape;375;p35" descr="C:\Users\Tanya\Desktop\ЕДИНСТВО\The_Teache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40058" y="2860637"/>
            <a:ext cx="245745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5"/>
          <p:cNvSpPr/>
          <p:nvPr/>
        </p:nvSpPr>
        <p:spPr>
          <a:xfrm flipH="1">
            <a:off x="2596201" y="2631925"/>
            <a:ext cx="3477574" cy="682663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эффективная  форма усвоения учебного содержания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7" name="Google Shape;377;p35"/>
          <p:cNvSpPr/>
          <p:nvPr/>
        </p:nvSpPr>
        <p:spPr>
          <a:xfrm flipH="1">
            <a:off x="2368551" y="3513062"/>
            <a:ext cx="3705224" cy="1160462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комфортные  условия работы: индивидуально, парами, в группах постоянного и переменного состава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8" name="Google Shape;378;p35"/>
          <p:cNvSpPr/>
          <p:nvPr/>
        </p:nvSpPr>
        <p:spPr>
          <a:xfrm flipH="1">
            <a:off x="2514600" y="4871977"/>
            <a:ext cx="3559175" cy="890645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указание время, затраченного на выполнение задания позволит увидеть затруднения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9" name="Google Shape;379;p35"/>
          <p:cNvSpPr/>
          <p:nvPr/>
        </p:nvSpPr>
        <p:spPr>
          <a:xfrm>
            <a:off x="6288730" y="2963002"/>
            <a:ext cx="3198170" cy="232891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Роль учителя: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– управление процессом обучения;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консультирование, помощь и поддержка учащихся.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6" descr="Картинки по запросу доска школьна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151" y="2905122"/>
            <a:ext cx="2287076" cy="146963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304927" y="561975"/>
            <a:ext cx="9601196" cy="183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Преимущества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технологии модульного обучения 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87" name="Google Shape;387;p36"/>
          <p:cNvGrpSpPr/>
          <p:nvPr/>
        </p:nvGrpSpPr>
        <p:grpSpPr>
          <a:xfrm>
            <a:off x="3794895" y="2622629"/>
            <a:ext cx="1916159" cy="3115636"/>
            <a:chOff x="450032" y="592185"/>
            <a:chExt cx="1916159" cy="3115636"/>
          </a:xfrm>
        </p:grpSpPr>
        <p:sp>
          <p:nvSpPr>
            <p:cNvPr id="388" name="Google Shape;388;p36"/>
            <p:cNvSpPr/>
            <p:nvPr/>
          </p:nvSpPr>
          <p:spPr>
            <a:xfrm>
              <a:off x="866552" y="592185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 txBox="1"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450032" y="1453970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 txBox="1"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450" tIns="37450" rIns="37450" bIns="3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973287" y="2418883"/>
              <a:ext cx="1288422" cy="128893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C33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 txBox="1"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7" name="Google Shape;397;p36" descr="C:\Users\Tanya\Desktop\ЕДИНСТВО\The_Teach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31057" y="3142097"/>
            <a:ext cx="2583591" cy="240538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6"/>
          <p:cNvSpPr/>
          <p:nvPr/>
        </p:nvSpPr>
        <p:spPr>
          <a:xfrm>
            <a:off x="5877355" y="2760524"/>
            <a:ext cx="5410199" cy="27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создает надежную основу для индивидуальной и групповой работы учащихся;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приносит до 30% экономии учебного времени без ущерба для полноты и глубины изучаемого материала;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достигается гибкость и мобильность в формировании знаний и умений обучающихся, развивается их творческое и критическое мышление.</a:t>
            </a:r>
            <a:endParaRPr sz="19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9" name="Google Shape;399;p36"/>
          <p:cNvSpPr txBox="1"/>
          <p:nvPr/>
        </p:nvSpPr>
        <p:spPr>
          <a:xfrm>
            <a:off x="2207597" y="3130908"/>
            <a:ext cx="2545378" cy="63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МОДУЛЬ 1.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"/>
          <p:cNvSpPr txBox="1">
            <a:spLocks noGrp="1"/>
          </p:cNvSpPr>
          <p:nvPr>
            <p:ph type="title"/>
          </p:nvPr>
        </p:nvSpPr>
        <p:spPr>
          <a:xfrm>
            <a:off x="1304927" y="561975"/>
            <a:ext cx="9601196" cy="183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Преимущества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технологии модульного обучения 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406" name="Google Shape;406;p37"/>
          <p:cNvGrpSpPr/>
          <p:nvPr/>
        </p:nvGrpSpPr>
        <p:grpSpPr>
          <a:xfrm>
            <a:off x="1716242" y="3150177"/>
            <a:ext cx="1916159" cy="3115636"/>
            <a:chOff x="450032" y="592185"/>
            <a:chExt cx="1916159" cy="3115636"/>
          </a:xfrm>
        </p:grpSpPr>
        <p:sp>
          <p:nvSpPr>
            <p:cNvPr id="407" name="Google Shape;407;p37"/>
            <p:cNvSpPr/>
            <p:nvPr/>
          </p:nvSpPr>
          <p:spPr>
            <a:xfrm>
              <a:off x="866552" y="592185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 txBox="1"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450032" y="1453970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 txBox="1"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450" tIns="37450" rIns="37450" bIns="3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973287" y="2418883"/>
              <a:ext cx="1288422" cy="128893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C33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 txBox="1"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37"/>
          <p:cNvSpPr/>
          <p:nvPr/>
        </p:nvSpPr>
        <p:spPr>
          <a:xfrm>
            <a:off x="5363005" y="2827199"/>
            <a:ext cx="5410199" cy="27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точно знают, что они должны усвоить, в каком объеме и что должны уметь после изучения модуля;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могут самостоятельно планировать свое время, эффективно использовать свои способности;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учебный процесс сконцентрирован на учащемся, а не на учителе.</a:t>
            </a:r>
            <a:endParaRPr/>
          </a:p>
        </p:txBody>
      </p:sp>
      <p:sp>
        <p:nvSpPr>
          <p:cNvPr id="417" name="Google Shape;417;p37"/>
          <p:cNvSpPr/>
          <p:nvPr/>
        </p:nvSpPr>
        <p:spPr>
          <a:xfrm>
            <a:off x="1428750" y="2562225"/>
            <a:ext cx="2896124" cy="624974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ДЛЯ УЧАЩИХСЯ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 descr="C:\Users\Tanya\Desktop\Вебинар Групповые методы обучения\IMG_9051-3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485899" y="415489"/>
            <a:ext cx="9466755" cy="609804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1485899" y="4657725"/>
            <a:ext cx="9466756" cy="1855808"/>
          </a:xfrm>
          <a:prstGeom prst="rect">
            <a:avLst/>
          </a:prstGeom>
          <a:solidFill>
            <a:schemeClr val="lt1">
              <a:alpha val="8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</a:t>
            </a: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1485899" y="4686299"/>
            <a:ext cx="9466756" cy="176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Сегодня обществу нужны активные, мобильные личности, умеющие делать выбор, решать проблемы, ставить цели, планировать и организовывать их достижение, работать в команде, оценивать полученные результаты. Этими компетенциями учащиеся овладевают на учебных занятиях, построенных на основе принципов личностно ориентированного обучения. Личностно ориентированное обучение может реализовываться посредством различных образовательных технологий. </a:t>
            </a:r>
            <a:endParaRPr sz="19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8"/>
          <p:cNvSpPr txBox="1">
            <a:spLocks noGrp="1"/>
          </p:cNvSpPr>
          <p:nvPr>
            <p:ph type="title"/>
          </p:nvPr>
        </p:nvSpPr>
        <p:spPr>
          <a:xfrm>
            <a:off x="1304927" y="561975"/>
            <a:ext cx="9601196" cy="183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Преимущества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технологии модульного обучения 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5000625" y="2750999"/>
            <a:ext cx="6172200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имеет возможность концентрировать свое внимание на индивидуальных проблемах учащихся;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своевременно видит проблемы в обучении и может их исправить;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выполняет творческую работу, заключающуюся в стимулировании мышления учащихся, активизации их внимания, мышления и памяти, активизации нужных реакций, оказании всевозможной помощи учащимся.</a:t>
            </a:r>
            <a:endParaRPr/>
          </a:p>
        </p:txBody>
      </p:sp>
      <p:sp>
        <p:nvSpPr>
          <p:cNvPr id="425" name="Google Shape;425;p38"/>
          <p:cNvSpPr/>
          <p:nvPr/>
        </p:nvSpPr>
        <p:spPr>
          <a:xfrm>
            <a:off x="1428750" y="2562225"/>
            <a:ext cx="2896124" cy="624974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ДЛЯ УЧИТЕЛЯ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426" name="Google Shape;426;p38"/>
          <p:cNvGrpSpPr/>
          <p:nvPr/>
        </p:nvGrpSpPr>
        <p:grpSpPr>
          <a:xfrm flipH="1">
            <a:off x="1315308" y="3416225"/>
            <a:ext cx="2457450" cy="2736925"/>
            <a:chOff x="1315308" y="3416225"/>
            <a:chExt cx="2457450" cy="2736925"/>
          </a:xfrm>
        </p:grpSpPr>
        <p:sp>
          <p:nvSpPr>
            <p:cNvPr id="427" name="Google Shape;427;p38"/>
            <p:cNvSpPr/>
            <p:nvPr/>
          </p:nvSpPr>
          <p:spPr>
            <a:xfrm>
              <a:off x="1752600" y="3416225"/>
              <a:ext cx="1809813" cy="2736925"/>
            </a:xfrm>
            <a:custGeom>
              <a:avLst/>
              <a:gdLst/>
              <a:ahLst/>
              <a:cxnLst/>
              <a:rect l="l" t="t" r="r" b="b"/>
              <a:pathLst>
                <a:path w="2253215" h="3299711" extrusionOk="0">
                  <a:moveTo>
                    <a:pt x="1732" y="1150052"/>
                  </a:moveTo>
                  <a:cubicBezTo>
                    <a:pt x="-9380" y="894464"/>
                    <a:pt x="29513" y="574582"/>
                    <a:pt x="220807" y="383288"/>
                  </a:cubicBezTo>
                  <a:cubicBezTo>
                    <a:pt x="412101" y="191994"/>
                    <a:pt x="838345" y="-24699"/>
                    <a:pt x="1149495" y="2289"/>
                  </a:cubicBezTo>
                  <a:cubicBezTo>
                    <a:pt x="1460645" y="29277"/>
                    <a:pt x="1920225" y="310263"/>
                    <a:pt x="2087706" y="545213"/>
                  </a:cubicBezTo>
                  <a:cubicBezTo>
                    <a:pt x="2255187" y="780163"/>
                    <a:pt x="2051193" y="1011146"/>
                    <a:pt x="2040081" y="1269115"/>
                  </a:cubicBezTo>
                  <a:cubicBezTo>
                    <a:pt x="2028969" y="1527084"/>
                    <a:pt x="2040083" y="1754890"/>
                    <a:pt x="2049608" y="1978727"/>
                  </a:cubicBezTo>
                  <a:cubicBezTo>
                    <a:pt x="2059133" y="2202564"/>
                    <a:pt x="2361550" y="2498633"/>
                    <a:pt x="2211531" y="2755014"/>
                  </a:cubicBezTo>
                  <a:cubicBezTo>
                    <a:pt x="2061512" y="3011395"/>
                    <a:pt x="1382858" y="3274128"/>
                    <a:pt x="1025670" y="3297940"/>
                  </a:cubicBezTo>
                  <a:cubicBezTo>
                    <a:pt x="668483" y="3321753"/>
                    <a:pt x="256525" y="3101089"/>
                    <a:pt x="68406" y="2897889"/>
                  </a:cubicBezTo>
                  <a:cubicBezTo>
                    <a:pt x="-119713" y="2694689"/>
                    <a:pt x="298593" y="2208121"/>
                    <a:pt x="287481" y="1916815"/>
                  </a:cubicBezTo>
                  <a:cubicBezTo>
                    <a:pt x="276369" y="1625509"/>
                    <a:pt x="12844" y="1405640"/>
                    <a:pt x="1732" y="1150052"/>
                  </a:cubicBezTo>
                  <a:close/>
                </a:path>
              </a:pathLst>
            </a:custGeom>
            <a:solidFill>
              <a:srgbClr val="66CCFF">
                <a:alpha val="3137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428" name="Google Shape;428;p38" descr="C:\Users\Tanya\Desktop\ЕДИНСТВО\The_Teacher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15308" y="3517862"/>
              <a:ext cx="2457450" cy="2324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9"/>
          <p:cNvSpPr txBox="1">
            <a:spLocks noGrp="1"/>
          </p:cNvSpPr>
          <p:nvPr>
            <p:ph type="title"/>
          </p:nvPr>
        </p:nvSpPr>
        <p:spPr>
          <a:xfrm>
            <a:off x="1304927" y="561975"/>
            <a:ext cx="9601196" cy="183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Трудности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технологии модульного обучения 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435" name="Google Shape;435;p39"/>
          <p:cNvGrpSpPr/>
          <p:nvPr/>
        </p:nvGrpSpPr>
        <p:grpSpPr>
          <a:xfrm>
            <a:off x="1716242" y="3150177"/>
            <a:ext cx="1916159" cy="3115636"/>
            <a:chOff x="450032" y="592185"/>
            <a:chExt cx="1916159" cy="3115636"/>
          </a:xfrm>
        </p:grpSpPr>
        <p:sp>
          <p:nvSpPr>
            <p:cNvPr id="436" name="Google Shape;436;p39"/>
            <p:cNvSpPr/>
            <p:nvPr/>
          </p:nvSpPr>
          <p:spPr>
            <a:xfrm>
              <a:off x="866552" y="592185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9"/>
            <p:cNvSpPr txBox="1"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450032" y="1453970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 txBox="1"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450" tIns="37450" rIns="37450" bIns="3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973287" y="2418883"/>
              <a:ext cx="1288422" cy="128893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C33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9"/>
            <p:cNvSpPr txBox="1"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39"/>
          <p:cNvSpPr/>
          <p:nvPr/>
        </p:nvSpPr>
        <p:spPr>
          <a:xfrm>
            <a:off x="5363005" y="2951024"/>
            <a:ext cx="5410199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должны владеть самодисциплиной, чтобы добиваться поставленных целей;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должны выполнять большой объем самостоятельной работы в рамках установленного времени;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несут ответственность за свое обучение.</a:t>
            </a:r>
            <a:endParaRPr/>
          </a:p>
        </p:txBody>
      </p:sp>
      <p:sp>
        <p:nvSpPr>
          <p:cNvPr id="446" name="Google Shape;446;p39"/>
          <p:cNvSpPr/>
          <p:nvPr/>
        </p:nvSpPr>
        <p:spPr>
          <a:xfrm>
            <a:off x="1428750" y="2562225"/>
            <a:ext cx="2896124" cy="624974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ДЛЯ УЧАЩИХСЯ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"/>
          <p:cNvSpPr/>
          <p:nvPr/>
        </p:nvSpPr>
        <p:spPr>
          <a:xfrm>
            <a:off x="5000625" y="2750999"/>
            <a:ext cx="6172200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необходимо отказаться от центральной роли в учебном процессе и стать помощником учащегося  в достижении целей;</a:t>
            </a:r>
            <a:endParaRPr/>
          </a:p>
          <a:p>
            <a:pPr marL="2857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None/>
            </a:pPr>
            <a:endParaRPr sz="19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необходимо изменить структуру и стиль своей работы для обеспечения активной, самостоятельной, целеустремленной и результативной работы каждого учащегося.</a:t>
            </a:r>
            <a:endParaRPr/>
          </a:p>
        </p:txBody>
      </p:sp>
      <p:sp>
        <p:nvSpPr>
          <p:cNvPr id="453" name="Google Shape;453;p40"/>
          <p:cNvSpPr/>
          <p:nvPr/>
        </p:nvSpPr>
        <p:spPr>
          <a:xfrm>
            <a:off x="1428750" y="2562225"/>
            <a:ext cx="2896124" cy="624974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ДЛЯ УЧИТЕЛЯ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454" name="Google Shape;454;p40"/>
          <p:cNvGrpSpPr/>
          <p:nvPr/>
        </p:nvGrpSpPr>
        <p:grpSpPr>
          <a:xfrm flipH="1">
            <a:off x="1315308" y="3416225"/>
            <a:ext cx="2457450" cy="2736925"/>
            <a:chOff x="1315308" y="3416225"/>
            <a:chExt cx="2457450" cy="2736925"/>
          </a:xfrm>
        </p:grpSpPr>
        <p:sp>
          <p:nvSpPr>
            <p:cNvPr id="455" name="Google Shape;455;p40"/>
            <p:cNvSpPr/>
            <p:nvPr/>
          </p:nvSpPr>
          <p:spPr>
            <a:xfrm>
              <a:off x="1752600" y="3416225"/>
              <a:ext cx="1809813" cy="2736925"/>
            </a:xfrm>
            <a:custGeom>
              <a:avLst/>
              <a:gdLst/>
              <a:ahLst/>
              <a:cxnLst/>
              <a:rect l="l" t="t" r="r" b="b"/>
              <a:pathLst>
                <a:path w="2253215" h="3299711" extrusionOk="0">
                  <a:moveTo>
                    <a:pt x="1732" y="1150052"/>
                  </a:moveTo>
                  <a:cubicBezTo>
                    <a:pt x="-9380" y="894464"/>
                    <a:pt x="29513" y="574582"/>
                    <a:pt x="220807" y="383288"/>
                  </a:cubicBezTo>
                  <a:cubicBezTo>
                    <a:pt x="412101" y="191994"/>
                    <a:pt x="838345" y="-24699"/>
                    <a:pt x="1149495" y="2289"/>
                  </a:cubicBezTo>
                  <a:cubicBezTo>
                    <a:pt x="1460645" y="29277"/>
                    <a:pt x="1920225" y="310263"/>
                    <a:pt x="2087706" y="545213"/>
                  </a:cubicBezTo>
                  <a:cubicBezTo>
                    <a:pt x="2255187" y="780163"/>
                    <a:pt x="2051193" y="1011146"/>
                    <a:pt x="2040081" y="1269115"/>
                  </a:cubicBezTo>
                  <a:cubicBezTo>
                    <a:pt x="2028969" y="1527084"/>
                    <a:pt x="2040083" y="1754890"/>
                    <a:pt x="2049608" y="1978727"/>
                  </a:cubicBezTo>
                  <a:cubicBezTo>
                    <a:pt x="2059133" y="2202564"/>
                    <a:pt x="2361550" y="2498633"/>
                    <a:pt x="2211531" y="2755014"/>
                  </a:cubicBezTo>
                  <a:cubicBezTo>
                    <a:pt x="2061512" y="3011395"/>
                    <a:pt x="1382858" y="3274128"/>
                    <a:pt x="1025670" y="3297940"/>
                  </a:cubicBezTo>
                  <a:cubicBezTo>
                    <a:pt x="668483" y="3321753"/>
                    <a:pt x="256525" y="3101089"/>
                    <a:pt x="68406" y="2897889"/>
                  </a:cubicBezTo>
                  <a:cubicBezTo>
                    <a:pt x="-119713" y="2694689"/>
                    <a:pt x="298593" y="2208121"/>
                    <a:pt x="287481" y="1916815"/>
                  </a:cubicBezTo>
                  <a:cubicBezTo>
                    <a:pt x="276369" y="1625509"/>
                    <a:pt x="12844" y="1405640"/>
                    <a:pt x="1732" y="1150052"/>
                  </a:cubicBezTo>
                  <a:close/>
                </a:path>
              </a:pathLst>
            </a:custGeom>
            <a:solidFill>
              <a:srgbClr val="66CCFF">
                <a:alpha val="3137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456" name="Google Shape;456;p40" descr="C:\Users\Tanya\Desktop\ЕДИНСТВО\The_Teacher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15308" y="3517862"/>
              <a:ext cx="2457450" cy="2324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7" name="Google Shape;457;p40"/>
          <p:cNvSpPr txBox="1"/>
          <p:nvPr/>
        </p:nvSpPr>
        <p:spPr>
          <a:xfrm>
            <a:off x="1428750" y="563487"/>
            <a:ext cx="9601196" cy="183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Трудности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технологии модульного обучения 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 descr="Картинки по запросу доска школьна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2976" y="2364612"/>
            <a:ext cx="2287076" cy="1469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41"/>
          <p:cNvGrpSpPr/>
          <p:nvPr/>
        </p:nvGrpSpPr>
        <p:grpSpPr>
          <a:xfrm>
            <a:off x="6155505" y="1863044"/>
            <a:ext cx="1916159" cy="3134686"/>
            <a:chOff x="450032" y="592185"/>
            <a:chExt cx="1916159" cy="3134686"/>
          </a:xfrm>
        </p:grpSpPr>
        <p:sp>
          <p:nvSpPr>
            <p:cNvPr id="465" name="Google Shape;465;p41"/>
            <p:cNvSpPr/>
            <p:nvPr/>
          </p:nvSpPr>
          <p:spPr>
            <a:xfrm>
              <a:off x="866552" y="592185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1"/>
            <p:cNvSpPr txBox="1"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450032" y="1453970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1"/>
            <p:cNvSpPr txBox="1"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450" tIns="37450" rIns="37450" bIns="3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982808" y="2437933"/>
              <a:ext cx="1288422" cy="128893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C33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1"/>
            <p:cNvSpPr txBox="1"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4" name="Google Shape;474;p41" descr="C:\Users\Tanya\Desktop\ЕДИНСТВО\The_Teach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121882" y="2601587"/>
            <a:ext cx="2583591" cy="240538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1"/>
          <p:cNvSpPr txBox="1"/>
          <p:nvPr/>
        </p:nvSpPr>
        <p:spPr>
          <a:xfrm>
            <a:off x="4998422" y="2590398"/>
            <a:ext cx="2545378" cy="63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МОДУЛЬ 1.</a:t>
            </a:r>
            <a:endParaRPr/>
          </a:p>
        </p:txBody>
      </p:sp>
      <p:sp>
        <p:nvSpPr>
          <p:cNvPr id="476" name="Google Shape;476;p41"/>
          <p:cNvSpPr/>
          <p:nvPr/>
        </p:nvSpPr>
        <p:spPr>
          <a:xfrm flipH="1">
            <a:off x="8096152" y="1545459"/>
            <a:ext cx="3191399" cy="792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самостоятельности и активности учащихся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7" name="Google Shape;477;p41"/>
          <p:cNvSpPr/>
          <p:nvPr/>
        </p:nvSpPr>
        <p:spPr>
          <a:xfrm>
            <a:off x="1009650" y="1590675"/>
            <a:ext cx="2896124" cy="999722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эффективное управление учебной деятельностью учащихся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8" name="Google Shape;478;p41"/>
          <p:cNvSpPr/>
          <p:nvPr/>
        </p:nvSpPr>
        <p:spPr>
          <a:xfrm flipH="1">
            <a:off x="8181974" y="2596295"/>
            <a:ext cx="3105575" cy="792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познавательного интереса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9" name="Google Shape;479;p41"/>
          <p:cNvSpPr/>
          <p:nvPr/>
        </p:nvSpPr>
        <p:spPr>
          <a:xfrm>
            <a:off x="1009650" y="3073602"/>
            <a:ext cx="2705100" cy="792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проведение деятельностного урока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0" name="Google Shape;480;p41"/>
          <p:cNvSpPr/>
          <p:nvPr/>
        </p:nvSpPr>
        <p:spPr>
          <a:xfrm flipH="1">
            <a:off x="8096155" y="3637624"/>
            <a:ext cx="3191399" cy="792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возможность саморазвития 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 самореализации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1" name="Google Shape;481;p41"/>
          <p:cNvSpPr/>
          <p:nvPr/>
        </p:nvSpPr>
        <p:spPr>
          <a:xfrm flipH="1">
            <a:off x="8096149" y="4694599"/>
            <a:ext cx="3191399" cy="792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высокая оценка своей деятельности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2" name="Google Shape;482;p41"/>
          <p:cNvSpPr/>
          <p:nvPr/>
        </p:nvSpPr>
        <p:spPr>
          <a:xfrm>
            <a:off x="1042987" y="4274011"/>
            <a:ext cx="2638425" cy="792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профессиональный рост</a:t>
            </a: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2"/>
          <p:cNvSpPr txBox="1">
            <a:spLocks noGrp="1"/>
          </p:cNvSpPr>
          <p:nvPr>
            <p:ph type="title"/>
          </p:nvPr>
        </p:nvSpPr>
        <p:spPr>
          <a:xfrm>
            <a:off x="1152525" y="681985"/>
            <a:ext cx="9753597" cy="170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Условия применения модульной технологии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89" name="Google Shape;489;p42" descr="Картинки по запросу доска школьна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151" y="2905122"/>
            <a:ext cx="2287076" cy="1469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42"/>
          <p:cNvGrpSpPr/>
          <p:nvPr/>
        </p:nvGrpSpPr>
        <p:grpSpPr>
          <a:xfrm>
            <a:off x="3794895" y="2622629"/>
            <a:ext cx="1916159" cy="3115636"/>
            <a:chOff x="450032" y="592185"/>
            <a:chExt cx="1916159" cy="3115636"/>
          </a:xfrm>
        </p:grpSpPr>
        <p:sp>
          <p:nvSpPr>
            <p:cNvPr id="491" name="Google Shape;491;p42"/>
            <p:cNvSpPr/>
            <p:nvPr/>
          </p:nvSpPr>
          <p:spPr>
            <a:xfrm>
              <a:off x="866552" y="592185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 txBox="1"/>
            <p:nvPr/>
          </p:nvSpPr>
          <p:spPr>
            <a:xfrm>
              <a:off x="1181096" y="883701"/>
              <a:ext cx="833320" cy="821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450032" y="1453970"/>
              <a:ext cx="1499639" cy="14998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2"/>
            <p:cNvSpPr txBox="1"/>
            <p:nvPr/>
          </p:nvSpPr>
          <p:spPr>
            <a:xfrm>
              <a:off x="742355" y="1781175"/>
              <a:ext cx="914994" cy="85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450" tIns="37450" rIns="37450" bIns="3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973287" y="2418883"/>
              <a:ext cx="1288422" cy="128893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C33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2"/>
            <p:cNvSpPr txBox="1"/>
            <p:nvPr/>
          </p:nvSpPr>
          <p:spPr>
            <a:xfrm>
              <a:off x="1199993" y="2524474"/>
              <a:ext cx="833320" cy="110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0" name="Google Shape;500;p42" descr="C:\Users\Tanya\Desktop\ЕДИНСТВО\The_Teach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31057" y="3142097"/>
            <a:ext cx="2583591" cy="240538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2"/>
          <p:cNvSpPr/>
          <p:nvPr/>
        </p:nvSpPr>
        <p:spPr>
          <a:xfrm>
            <a:off x="6292850" y="2749273"/>
            <a:ext cx="5200220" cy="27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достаточная подготовка учителя, его желание осваивать новые технологии обучения;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готовность    учащихся    к    выполнению    самостоятельной    учебно-познавательной деятельности, сформированность у них минимума знаний и общих учебных умений;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✓"/>
            </a:pPr>
            <a:r>
              <a:rPr lang="ru-RU" sz="19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возможность тиражирования модулей, так как каждый ученик должен быть обеспечен программой действий.</a:t>
            </a:r>
            <a:endParaRPr/>
          </a:p>
        </p:txBody>
      </p:sp>
      <p:sp>
        <p:nvSpPr>
          <p:cNvPr id="502" name="Google Shape;502;p42"/>
          <p:cNvSpPr txBox="1"/>
          <p:nvPr/>
        </p:nvSpPr>
        <p:spPr>
          <a:xfrm>
            <a:off x="2207597" y="3130908"/>
            <a:ext cx="2545378" cy="63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МОДУЛЬ 1.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43" descr="C:\Users\Tanya\Desktop\ИНТЕРАНТИВНРОЕ ОБУЧЕНИЕ\stock-photo-classro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436" y="514351"/>
            <a:ext cx="9704678" cy="58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3"/>
          <p:cNvSpPr/>
          <p:nvPr/>
        </p:nvSpPr>
        <p:spPr>
          <a:xfrm>
            <a:off x="388550" y="726510"/>
            <a:ext cx="5966543" cy="1950015"/>
          </a:xfrm>
          <a:prstGeom prst="rect">
            <a:avLst/>
          </a:prstGeom>
          <a:solidFill>
            <a:schemeClr val="lt1">
              <a:alpha val="8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</a:t>
            </a: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9" name="Google Shape;509;p43"/>
          <p:cNvSpPr/>
          <p:nvPr/>
        </p:nvSpPr>
        <p:spPr>
          <a:xfrm>
            <a:off x="449911" y="726510"/>
            <a:ext cx="6002390" cy="195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Модульная технология требует от учителя большой предварительной работы, от ученика - напряженного труда. Только тогда она дает положительные результаты, повышение уровня знаний и умений учащихся, так же способствует формированию их личностных качеств.</a:t>
            </a:r>
            <a:endParaRPr sz="14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/>
        </p:nvSpPr>
        <p:spPr>
          <a:xfrm>
            <a:off x="4207932" y="1257882"/>
            <a:ext cx="6174832" cy="1103756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МОДУЛЬНОЕ ОБУЧЕНИЕ </a:t>
            </a: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— </a:t>
            </a:r>
            <a:r>
              <a:rPr lang="ru-R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способ организации учебного процесса на основе блочно-модульного представления учебной информации</a:t>
            </a: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</p:txBody>
      </p:sp>
      <p:grpSp>
        <p:nvGrpSpPr>
          <p:cNvPr id="167" name="Google Shape;167;p21"/>
          <p:cNvGrpSpPr/>
          <p:nvPr/>
        </p:nvGrpSpPr>
        <p:grpSpPr>
          <a:xfrm>
            <a:off x="701458" y="1431404"/>
            <a:ext cx="3506474" cy="3313816"/>
            <a:chOff x="87211" y="1431404"/>
            <a:chExt cx="4120721" cy="3313816"/>
          </a:xfrm>
        </p:grpSpPr>
        <p:sp>
          <p:nvSpPr>
            <p:cNvPr id="168" name="Google Shape;168;p21"/>
            <p:cNvSpPr/>
            <p:nvPr/>
          </p:nvSpPr>
          <p:spPr>
            <a:xfrm>
              <a:off x="998394" y="1445509"/>
              <a:ext cx="2253215" cy="3299711"/>
            </a:xfrm>
            <a:custGeom>
              <a:avLst/>
              <a:gdLst/>
              <a:ahLst/>
              <a:cxnLst/>
              <a:rect l="l" t="t" r="r" b="b"/>
              <a:pathLst>
                <a:path w="2253215" h="3299711" extrusionOk="0">
                  <a:moveTo>
                    <a:pt x="1732" y="1150052"/>
                  </a:moveTo>
                  <a:cubicBezTo>
                    <a:pt x="-9380" y="894464"/>
                    <a:pt x="29513" y="574582"/>
                    <a:pt x="220807" y="383288"/>
                  </a:cubicBezTo>
                  <a:cubicBezTo>
                    <a:pt x="412101" y="191994"/>
                    <a:pt x="838345" y="-24699"/>
                    <a:pt x="1149495" y="2289"/>
                  </a:cubicBezTo>
                  <a:cubicBezTo>
                    <a:pt x="1460645" y="29277"/>
                    <a:pt x="1920225" y="310263"/>
                    <a:pt x="2087706" y="545213"/>
                  </a:cubicBezTo>
                  <a:cubicBezTo>
                    <a:pt x="2255187" y="780163"/>
                    <a:pt x="2051193" y="1011146"/>
                    <a:pt x="2040081" y="1269115"/>
                  </a:cubicBezTo>
                  <a:cubicBezTo>
                    <a:pt x="2028969" y="1527084"/>
                    <a:pt x="2040083" y="1754890"/>
                    <a:pt x="2049608" y="1978727"/>
                  </a:cubicBezTo>
                  <a:cubicBezTo>
                    <a:pt x="2059133" y="2202564"/>
                    <a:pt x="2361550" y="2498633"/>
                    <a:pt x="2211531" y="2755014"/>
                  </a:cubicBezTo>
                  <a:cubicBezTo>
                    <a:pt x="2061512" y="3011395"/>
                    <a:pt x="1382858" y="3274128"/>
                    <a:pt x="1025670" y="3297940"/>
                  </a:cubicBezTo>
                  <a:cubicBezTo>
                    <a:pt x="668483" y="3321753"/>
                    <a:pt x="256525" y="3101089"/>
                    <a:pt x="68406" y="2897889"/>
                  </a:cubicBezTo>
                  <a:cubicBezTo>
                    <a:pt x="-119713" y="2694689"/>
                    <a:pt x="298593" y="2208121"/>
                    <a:pt x="287481" y="1916815"/>
                  </a:cubicBezTo>
                  <a:cubicBezTo>
                    <a:pt x="276369" y="1625509"/>
                    <a:pt x="12844" y="1405640"/>
                    <a:pt x="1732" y="1150052"/>
                  </a:cubicBezTo>
                  <a:close/>
                </a:path>
              </a:pathLst>
            </a:custGeom>
            <a:solidFill>
              <a:srgbClr val="66CCFF">
                <a:alpha val="3137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169" name="Google Shape;169;p21" descr="C:\Users\Tanya\Desktop\ЕДИНСТВО\The_Teacher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7211" y="1431404"/>
              <a:ext cx="4120721" cy="3070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21"/>
          <p:cNvSpPr txBox="1"/>
          <p:nvPr/>
        </p:nvSpPr>
        <p:spPr>
          <a:xfrm>
            <a:off x="4060804" y="4604629"/>
            <a:ext cx="7302521" cy="1015663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ОСНОВНАЯ ЦЕЛЬ </a:t>
            </a:r>
            <a:r>
              <a:rPr lang="ru-RU" sz="1600" b="0" i="1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— </a:t>
            </a: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создание условий для усвоения учебного материала учащимися с учетом их индивидуальных особенностей</a:t>
            </a:r>
            <a:r>
              <a:rPr lang="ru-RU" sz="1600" b="1" i="1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600" b="1" i="1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1" name="Google Shape;171;p21" descr="C:\Users\Tanya\Desktop\Вебинар Творчество\2016-12-3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3067" y="2563512"/>
            <a:ext cx="5005123" cy="17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/>
          <p:nvPr/>
        </p:nvSpPr>
        <p:spPr>
          <a:xfrm>
            <a:off x="1666900" y="3510226"/>
            <a:ext cx="3780000" cy="936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выполняет конкретные задания</a:t>
            </a: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1273177" y="826717"/>
            <a:ext cx="9601196" cy="135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4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Модель личностно ориентированного бучения</a:t>
            </a:r>
            <a:endParaRPr sz="3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7124700" y="3510226"/>
            <a:ext cx="3780000" cy="972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осуществляет наблюдение за учением, организовывает, консультирует, контролирует</a:t>
            </a: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2980038" y="2475746"/>
            <a:ext cx="491572" cy="3953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1887345" y="2935136"/>
            <a:ext cx="2664209" cy="475988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УЧАЩИЙСЯ</a:t>
            </a:r>
            <a:endParaRPr sz="18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7664257" y="2935136"/>
            <a:ext cx="2664209" cy="475988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</a:t>
            </a:r>
            <a:endParaRPr sz="18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8745133" y="2475746"/>
            <a:ext cx="491572" cy="39271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1511302" y="5328232"/>
            <a:ext cx="9601196" cy="63789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педагогическая технология, направленная на  развитие у учащихся самостоятельности, умений осуществлять самоуправление процессом обучения</a:t>
            </a:r>
            <a:endParaRPr/>
          </a:p>
        </p:txBody>
      </p:sp>
      <p:pic>
        <p:nvPicPr>
          <p:cNvPr id="186" name="Google Shape;186;p22" descr="Картинки по запросу фигурная скобка красная png"/>
          <p:cNvPicPr preferRelativeResize="0"/>
          <p:nvPr/>
        </p:nvPicPr>
        <p:blipFill rotWithShape="1">
          <a:blip r:embed="rId3">
            <a:alphaModFix/>
          </a:blip>
          <a:srcRect l="37014" r="38047"/>
          <a:stretch/>
        </p:blipFill>
        <p:spPr>
          <a:xfrm rot="5400000">
            <a:off x="5603438" y="1376508"/>
            <a:ext cx="940672" cy="696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1400175" y="2800222"/>
            <a:ext cx="2981325" cy="695453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ПРИНЦИП   ДЕЯТЕЛЬНОСТИ</a:t>
            </a:r>
            <a:endParaRPr sz="12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4781551" y="2800222"/>
            <a:ext cx="6238874" cy="69545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учебное содержание становится предметом активных системных действий учащегося</a:t>
            </a: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1273177" y="936947"/>
            <a:ext cx="9601196" cy="122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Модульное обучение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1400175" y="3781425"/>
            <a:ext cx="2981325" cy="695453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РАЗВИВАЮЩЕЕ ОБУЧЕНИЕ</a:t>
            </a:r>
            <a:endParaRPr sz="12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4781551" y="3781425"/>
            <a:ext cx="6238874" cy="69545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дифференциация содержания; организация различных форм  учебной деятельности</a:t>
            </a: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1400174" y="4772025"/>
            <a:ext cx="2981325" cy="695453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872B2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ПРОГРАММИРОВАННОЕ ОБУЧЕНИЕ</a:t>
            </a:r>
            <a:endParaRPr sz="12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4781550" y="4772025"/>
            <a:ext cx="6238875" cy="69545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достижение наилучшего результата с наименьшей затратой сил, времени и средств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4" descr="Картинки по запросу учитель у доски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6151" y="1524001"/>
            <a:ext cx="7750687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3683972" y="2229492"/>
            <a:ext cx="4374178" cy="156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МОДУЛЬНАЯ ПРОГРАММА </a:t>
            </a:r>
            <a:r>
              <a:rPr lang="ru-RU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совокупность модулей по теме или разделу. </a:t>
            </a:r>
            <a:endParaRPr sz="32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/>
          <p:nvPr/>
        </p:nvSpPr>
        <p:spPr>
          <a:xfrm>
            <a:off x="8030295" y="3335670"/>
            <a:ext cx="1917344" cy="3022674"/>
          </a:xfrm>
          <a:custGeom>
            <a:avLst/>
            <a:gdLst/>
            <a:ahLst/>
            <a:cxnLst/>
            <a:rect l="l" t="t" r="r" b="b"/>
            <a:pathLst>
              <a:path w="2253215" h="3299711" extrusionOk="0">
                <a:moveTo>
                  <a:pt x="1732" y="1150052"/>
                </a:moveTo>
                <a:cubicBezTo>
                  <a:pt x="-9380" y="894464"/>
                  <a:pt x="29513" y="574582"/>
                  <a:pt x="220807" y="383288"/>
                </a:cubicBezTo>
                <a:cubicBezTo>
                  <a:pt x="412101" y="191994"/>
                  <a:pt x="838345" y="-24699"/>
                  <a:pt x="1149495" y="2289"/>
                </a:cubicBezTo>
                <a:cubicBezTo>
                  <a:pt x="1460645" y="29277"/>
                  <a:pt x="1920225" y="310263"/>
                  <a:pt x="2087706" y="545213"/>
                </a:cubicBezTo>
                <a:cubicBezTo>
                  <a:pt x="2255187" y="780163"/>
                  <a:pt x="2051193" y="1011146"/>
                  <a:pt x="2040081" y="1269115"/>
                </a:cubicBezTo>
                <a:cubicBezTo>
                  <a:pt x="2028969" y="1527084"/>
                  <a:pt x="2040083" y="1754890"/>
                  <a:pt x="2049608" y="1978727"/>
                </a:cubicBezTo>
                <a:cubicBezTo>
                  <a:pt x="2059133" y="2202564"/>
                  <a:pt x="2361550" y="2498633"/>
                  <a:pt x="2211531" y="2755014"/>
                </a:cubicBezTo>
                <a:cubicBezTo>
                  <a:pt x="2061512" y="3011395"/>
                  <a:pt x="1382858" y="3274128"/>
                  <a:pt x="1025670" y="3297940"/>
                </a:cubicBezTo>
                <a:cubicBezTo>
                  <a:pt x="668483" y="3321753"/>
                  <a:pt x="256525" y="3101089"/>
                  <a:pt x="68406" y="2897889"/>
                </a:cubicBezTo>
                <a:cubicBezTo>
                  <a:pt x="-119713" y="2694689"/>
                  <a:pt x="298593" y="2208121"/>
                  <a:pt x="287481" y="1916815"/>
                </a:cubicBezTo>
                <a:cubicBezTo>
                  <a:pt x="276369" y="1625509"/>
                  <a:pt x="12844" y="1405640"/>
                  <a:pt x="1732" y="1150052"/>
                </a:cubicBezTo>
                <a:close/>
              </a:path>
            </a:pathLst>
          </a:custGeom>
          <a:solidFill>
            <a:srgbClr val="AFB8A0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12" name="Google Shape;212;p25"/>
          <p:cNvGrpSpPr/>
          <p:nvPr/>
        </p:nvGrpSpPr>
        <p:grpSpPr>
          <a:xfrm>
            <a:off x="1114555" y="514621"/>
            <a:ext cx="3506474" cy="3313816"/>
            <a:chOff x="87211" y="1431404"/>
            <a:chExt cx="4120721" cy="3313816"/>
          </a:xfrm>
        </p:grpSpPr>
        <p:sp>
          <p:nvSpPr>
            <p:cNvPr id="213" name="Google Shape;213;p25"/>
            <p:cNvSpPr/>
            <p:nvPr/>
          </p:nvSpPr>
          <p:spPr>
            <a:xfrm>
              <a:off x="998394" y="1445509"/>
              <a:ext cx="2253215" cy="3299711"/>
            </a:xfrm>
            <a:custGeom>
              <a:avLst/>
              <a:gdLst/>
              <a:ahLst/>
              <a:cxnLst/>
              <a:rect l="l" t="t" r="r" b="b"/>
              <a:pathLst>
                <a:path w="2253215" h="3299711" extrusionOk="0">
                  <a:moveTo>
                    <a:pt x="1732" y="1150052"/>
                  </a:moveTo>
                  <a:cubicBezTo>
                    <a:pt x="-9380" y="894464"/>
                    <a:pt x="29513" y="574582"/>
                    <a:pt x="220807" y="383288"/>
                  </a:cubicBezTo>
                  <a:cubicBezTo>
                    <a:pt x="412101" y="191994"/>
                    <a:pt x="838345" y="-24699"/>
                    <a:pt x="1149495" y="2289"/>
                  </a:cubicBezTo>
                  <a:cubicBezTo>
                    <a:pt x="1460645" y="29277"/>
                    <a:pt x="1920225" y="310263"/>
                    <a:pt x="2087706" y="545213"/>
                  </a:cubicBezTo>
                  <a:cubicBezTo>
                    <a:pt x="2255187" y="780163"/>
                    <a:pt x="2051193" y="1011146"/>
                    <a:pt x="2040081" y="1269115"/>
                  </a:cubicBezTo>
                  <a:cubicBezTo>
                    <a:pt x="2028969" y="1527084"/>
                    <a:pt x="2040083" y="1754890"/>
                    <a:pt x="2049608" y="1978727"/>
                  </a:cubicBezTo>
                  <a:cubicBezTo>
                    <a:pt x="2059133" y="2202564"/>
                    <a:pt x="2361550" y="2498633"/>
                    <a:pt x="2211531" y="2755014"/>
                  </a:cubicBezTo>
                  <a:cubicBezTo>
                    <a:pt x="2061512" y="3011395"/>
                    <a:pt x="1382858" y="3274128"/>
                    <a:pt x="1025670" y="3297940"/>
                  </a:cubicBezTo>
                  <a:cubicBezTo>
                    <a:pt x="668483" y="3321753"/>
                    <a:pt x="256525" y="3101089"/>
                    <a:pt x="68406" y="2897889"/>
                  </a:cubicBezTo>
                  <a:cubicBezTo>
                    <a:pt x="-119713" y="2694689"/>
                    <a:pt x="298593" y="2208121"/>
                    <a:pt x="287481" y="1916815"/>
                  </a:cubicBezTo>
                  <a:cubicBezTo>
                    <a:pt x="276369" y="1625509"/>
                    <a:pt x="12844" y="1405640"/>
                    <a:pt x="1732" y="1150052"/>
                  </a:cubicBezTo>
                  <a:close/>
                </a:path>
              </a:pathLst>
            </a:custGeom>
            <a:solidFill>
              <a:srgbClr val="66CCFF">
                <a:alpha val="3137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14" name="Google Shape;214;p25" descr="C:\Users\Tanya\Desktop\ЕДИНСТВО\The_Teacher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7211" y="1431404"/>
              <a:ext cx="4120721" cy="3070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5"/>
          <p:cNvSpPr/>
          <p:nvPr/>
        </p:nvSpPr>
        <p:spPr>
          <a:xfrm flipH="1">
            <a:off x="4267199" y="1180575"/>
            <a:ext cx="6886575" cy="695453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может вносить корректировки в структуру модуля и его содержание</a:t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 flipH="1">
            <a:off x="4133849" y="2140961"/>
            <a:ext cx="7019926" cy="1044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выстраивать систему целей и контроля в зависимости от своего личного методического багажа, уровня подготовки детей, режима работы</a:t>
            </a:r>
            <a:endParaRPr/>
          </a:p>
        </p:txBody>
      </p:sp>
      <p:pic>
        <p:nvPicPr>
          <p:cNvPr id="217" name="Google Shape;217;p25" descr="C:\Users\Tanya\Desktop\ИНТЕРАНТИВНРОЕ ОБУЧЕНИЕ\fbfa34ec412ce2496eab76d86f2a08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822054" y="3585198"/>
            <a:ext cx="2543175" cy="254708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/>
          <p:nvPr/>
        </p:nvSpPr>
        <p:spPr>
          <a:xfrm>
            <a:off x="3251843" y="4035666"/>
            <a:ext cx="4391969" cy="695453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возможность учиться в своём темпе</a:t>
            </a: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3251843" y="5036769"/>
            <a:ext cx="4391969" cy="695453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иметь выбор содержания и способов освоения учебного материала</a:t>
            </a: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6" descr="Картинки по запросу учитель у доски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6151" y="1524001"/>
            <a:ext cx="7750687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/>
          <p:nvPr/>
        </p:nvSpPr>
        <p:spPr>
          <a:xfrm>
            <a:off x="3624589" y="2086677"/>
            <a:ext cx="4624061" cy="188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МОДУЛЬ </a:t>
            </a: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— </a:t>
            </a:r>
            <a:r>
              <a:rPr lang="ru-RU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информационный блок, в который входит план действий учащегося, содержание учебного материала и руководство по его усвоению.</a:t>
            </a:r>
            <a:endParaRPr sz="20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7" descr="Картинки по запросу учитель у доски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6151" y="1247775"/>
            <a:ext cx="8222894" cy="481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/>
          <p:nvPr/>
        </p:nvSpPr>
        <p:spPr>
          <a:xfrm>
            <a:off x="3671257" y="1778519"/>
            <a:ext cx="4805036" cy="188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УЧЕБНЫЙ ЭЛЕМЕНТ – структурный элемент модуля, имеющий свою цель, соответствующее задание, указание по его выполнению. </a:t>
            </a:r>
            <a:endParaRPr sz="20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4" name="Google Shape;234;p27" descr="Картинки по запросу лист в клетку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0475" y="3059876"/>
            <a:ext cx="3486149" cy="198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/>
          <p:nvPr/>
        </p:nvSpPr>
        <p:spPr>
          <a:xfrm>
            <a:off x="3503372" y="3074472"/>
            <a:ext cx="3907077" cy="19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        </a:t>
            </a:r>
            <a:r>
              <a:rPr lang="ru-RU" sz="14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МОДУЛЬНАЯ ПРОГРАММА: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МОДУЛЬ 1</a:t>
            </a:r>
            <a:endParaRPr sz="1400" b="0" i="0" u="none" strike="noStrike" cap="none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1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2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n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МОДУЛЬ n 		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1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2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n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Office PowerPoint</Application>
  <PresentationFormat>Произвольный</PresentationFormat>
  <Paragraphs>180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Garamond</vt:lpstr>
      <vt:lpstr>Noto Sans Symbols</vt:lpstr>
      <vt:lpstr>Calibri</vt:lpstr>
      <vt:lpstr>Натуральные материалы</vt:lpstr>
      <vt:lpstr>Реализация личностно ориентированного подхода посредством технологии модульного обучения </vt:lpstr>
      <vt:lpstr>Слайд 2</vt:lpstr>
      <vt:lpstr>Слайд 3</vt:lpstr>
      <vt:lpstr>Модель личностно ориентированного бучения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Алгоритм составления модуля</vt:lpstr>
      <vt:lpstr>Показатели «грамотно» составленного модуля</vt:lpstr>
      <vt:lpstr>Правила составления модуля к уроку</vt:lpstr>
      <vt:lpstr>Правила составления модуля к уроку</vt:lpstr>
      <vt:lpstr>Правила составления модуля к уроку</vt:lpstr>
      <vt:lpstr>Преимущества технологии модульного обучения </vt:lpstr>
      <vt:lpstr>Преимущества  технологии модульного обучения </vt:lpstr>
      <vt:lpstr>Преимущества  технологии модульного обучения </vt:lpstr>
      <vt:lpstr>Преимущества  технологии модульного обучения </vt:lpstr>
      <vt:lpstr>Трудности технологии модульного обучения </vt:lpstr>
      <vt:lpstr>Слайд 22</vt:lpstr>
      <vt:lpstr>Слайд 23</vt:lpstr>
      <vt:lpstr>Условия применения модульной технологии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личностно ориентированного подхода посредством технологии модульного обучения </dc:title>
  <cp:lastModifiedBy> </cp:lastModifiedBy>
  <cp:revision>1</cp:revision>
  <dcterms:modified xsi:type="dcterms:W3CDTF">2018-12-28T12:43:40Z</dcterms:modified>
</cp:coreProperties>
</file>