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2"/>
  </p:notesMasterIdLst>
  <p:sldIdLst>
    <p:sldId id="256" r:id="rId2"/>
    <p:sldId id="975" r:id="rId3"/>
    <p:sldId id="977" r:id="rId4"/>
    <p:sldId id="978" r:id="rId5"/>
    <p:sldId id="979" r:id="rId6"/>
    <p:sldId id="980" r:id="rId7"/>
    <p:sldId id="936" r:id="rId8"/>
    <p:sldId id="937" r:id="rId9"/>
    <p:sldId id="981" r:id="rId10"/>
    <p:sldId id="983" r:id="rId11"/>
    <p:sldId id="982" r:id="rId12"/>
    <p:sldId id="986" r:id="rId13"/>
    <p:sldId id="987" r:id="rId14"/>
    <p:sldId id="988" r:id="rId15"/>
    <p:sldId id="989" r:id="rId16"/>
    <p:sldId id="985" r:id="rId17"/>
    <p:sldId id="990" r:id="rId18"/>
    <p:sldId id="991" r:id="rId19"/>
    <p:sldId id="992" r:id="rId20"/>
    <p:sldId id="993" r:id="rId21"/>
    <p:sldId id="994" r:id="rId22"/>
    <p:sldId id="995" r:id="rId23"/>
    <p:sldId id="996" r:id="rId24"/>
    <p:sldId id="997" r:id="rId25"/>
    <p:sldId id="998" r:id="rId26"/>
    <p:sldId id="999" r:id="rId27"/>
    <p:sldId id="1000" r:id="rId28"/>
    <p:sldId id="1001" r:id="rId29"/>
    <p:sldId id="1002" r:id="rId30"/>
    <p:sldId id="1003" r:id="rId31"/>
    <p:sldId id="1004" r:id="rId32"/>
    <p:sldId id="1005" r:id="rId33"/>
    <p:sldId id="1006" r:id="rId34"/>
    <p:sldId id="1007" r:id="rId35"/>
    <p:sldId id="1008" r:id="rId36"/>
    <p:sldId id="1009" r:id="rId37"/>
    <p:sldId id="1010" r:id="rId38"/>
    <p:sldId id="1011" r:id="rId39"/>
    <p:sldId id="1012" r:id="rId40"/>
    <p:sldId id="101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48">
          <p15:clr>
            <a:srgbClr val="A4A3A4"/>
          </p15:clr>
        </p15:guide>
        <p15:guide id="9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CCFF"/>
    <a:srgbClr val="006600"/>
    <a:srgbClr val="D9B247"/>
    <a:srgbClr val="3333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152"/>
        <p:guide orient="horz" pos="2148"/>
        <p:guide pos="3863"/>
        <p:guide pos="3840"/>
        <p:guide pos="3837"/>
        <p:guide pos="3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НОЯБРЬ\Сказка\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823" y="2817619"/>
            <a:ext cx="5283762" cy="23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50976" y="920111"/>
            <a:ext cx="10070592" cy="14347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Сказкотерапия как эффективный метод формирования личности и ее успешной социализации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Таня\Desktop\ОКТЯБРЬ\Творческие способности\happy-children-collection_23-214753280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8A0"/>
              </a:clrFrom>
              <a:clrTo>
                <a:srgbClr val="FFF8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6" b="44427"/>
          <a:stretch/>
        </p:blipFill>
        <p:spPr bwMode="auto">
          <a:xfrm>
            <a:off x="4318817" y="4659420"/>
            <a:ext cx="3593775" cy="14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2106~1\AppData\Local\Temp\Rar$DRa0.232\40325-O2LTPV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t="4598" r="55441" b="64138"/>
          <a:stretch/>
        </p:blipFill>
        <p:spPr bwMode="auto">
          <a:xfrm rot="21182259" flipH="1">
            <a:off x="3886263" y="4937406"/>
            <a:ext cx="865109" cy="7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Таня\Desktop\НОЯБРЬ\Сказка\coloured-castles-collection_1264-15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36" t="11500" r="33232" b="50690"/>
          <a:stretch/>
        </p:blipFill>
        <p:spPr bwMode="auto">
          <a:xfrm>
            <a:off x="8389042" y="3397450"/>
            <a:ext cx="1620604" cy="18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++++05 05 РАБОЧИЙ СТОЛ\ПРЕЗЕНТАЦИИ МИНСК\РАЗВИТИЕ РЕЧИ\russkaya-skazka-kolobok-s-kartinkami-chita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53" y="3703271"/>
            <a:ext cx="1955691" cy="16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47499" y="631506"/>
            <a:ext cx="6251060" cy="3791934"/>
            <a:chOff x="3647499" y="631506"/>
            <a:chExt cx="6251060" cy="3791934"/>
          </a:xfrm>
        </p:grpSpPr>
        <p:pic>
          <p:nvPicPr>
            <p:cNvPr id="3075" name="Picture 3" descr="C:\Users\Таня\Desktop\НОЯБРЬ\Сказка\sdcf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499" y="631506"/>
              <a:ext cx="6251060" cy="379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13064" y="1974607"/>
              <a:ext cx="474040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Модернизация образовательного </a:t>
              </a:r>
              <a:r>
                <a:rPr lang="ru-RU" b="1" dirty="0" smtClean="0"/>
                <a:t>процесса</a:t>
              </a:r>
              <a:r>
                <a:rPr lang="ru-RU" b="1" dirty="0"/>
                <a:t>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предусматривает </a:t>
              </a:r>
              <a:r>
                <a:rPr lang="ru-RU" b="1" dirty="0"/>
                <a:t>ориентированность его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на </a:t>
              </a:r>
              <a:r>
                <a:rPr lang="ru-RU" b="1" dirty="0"/>
                <a:t>развитие </a:t>
              </a:r>
              <a:r>
                <a:rPr lang="ru-RU" b="1" dirty="0" smtClean="0"/>
                <a:t>коммуникативных </a:t>
              </a:r>
            </a:p>
            <a:p>
              <a:pPr algn="ctr"/>
              <a:r>
                <a:rPr lang="ru-RU" b="1" dirty="0" smtClean="0"/>
                <a:t>способностей обучающихся. </a:t>
              </a:r>
              <a:endParaRPr lang="ru-RU" dirty="0"/>
            </a:p>
          </p:txBody>
        </p:sp>
      </p:grpSp>
      <p:pic>
        <p:nvPicPr>
          <p:cNvPr id="10" name="Picture 7" descr="E:\++++05 05 РАБОЧИЙ СТОЛ\ПРЕЗЕНТАЦИИ МИНСК\РАЗВИТИЕ РЕЧИ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197" y="4925392"/>
            <a:ext cx="1577536" cy="12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Таня\Desktop\НОЯБРЬ\Гендерная компетенстность педагога - в работе\businesswoman-in-formal-suit-character-set_1262-1625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2" r="56077" b="47284"/>
          <a:stretch/>
        </p:blipFill>
        <p:spPr bwMode="auto">
          <a:xfrm>
            <a:off x="2317662" y="1974607"/>
            <a:ext cx="1782462" cy="42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8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35939" y="2308036"/>
            <a:ext cx="27360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формирование </a:t>
            </a:r>
          </a:p>
          <a:p>
            <a:pPr algn="ctr"/>
            <a:r>
              <a:rPr lang="ru-RU" sz="2000" dirty="0" smtClean="0"/>
              <a:t>личности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5940" y="3424360"/>
            <a:ext cx="27360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успешная </a:t>
            </a:r>
            <a:r>
              <a:rPr lang="ru-RU" sz="2000" dirty="0" smtClean="0"/>
              <a:t>социализация </a:t>
            </a:r>
          </a:p>
          <a:p>
            <a:pPr algn="ctr"/>
            <a:r>
              <a:rPr lang="ru-RU" sz="2000" dirty="0" smtClean="0"/>
              <a:t>личности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5316" y="1524833"/>
            <a:ext cx="2484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/>
              <a:t>ФГОС ДОШКОЛЬНОГО </a:t>
            </a:r>
          </a:p>
          <a:p>
            <a:pPr algn="ctr"/>
            <a:r>
              <a:rPr lang="be-BY" sz="1600" b="1" dirty="0" smtClean="0"/>
              <a:t>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5316" y="3229757"/>
            <a:ext cx="2484000" cy="860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ПРОГРАММА </a:t>
            </a:r>
          </a:p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ДОУ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5939833" y="1914011"/>
            <a:ext cx="341194" cy="1929332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35939" y="880358"/>
            <a:ext cx="2736000" cy="107721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ЦЕЛЬ РАБОТЫ ДОШКОЛЬНЫХ</a:t>
            </a:r>
          </a:p>
          <a:p>
            <a:pPr algn="ctr"/>
            <a:r>
              <a:rPr lang="ru-RU" sz="1600" b="1" dirty="0" smtClean="0"/>
              <a:t>ОБРАЗОВАТЕЛЬНЫХ УЧРЕЖДЕНИЙ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3" idx="2"/>
            <a:endCxn id="15" idx="0"/>
          </p:cNvCxnSpPr>
          <p:nvPr/>
        </p:nvCxnSpPr>
        <p:spPr>
          <a:xfrm>
            <a:off x="8303939" y="1957576"/>
            <a:ext cx="0" cy="3504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E:\++++05 05 РАБОЧИЙ СТОЛ\ПРЕЗЕНТАЦИИ МИНСК\РАЗВИТИЕ РЕЧИ\iutop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524542"/>
            <a:ext cx="5041900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14" t="32329" r="5819" b="52881"/>
          <a:stretch/>
        </p:blipFill>
        <p:spPr bwMode="auto">
          <a:xfrm>
            <a:off x="1492561" y="1401645"/>
            <a:ext cx="1323075" cy="9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14" t="32329" r="5819" b="52881"/>
          <a:stretch/>
        </p:blipFill>
        <p:spPr bwMode="auto">
          <a:xfrm>
            <a:off x="1492560" y="1463239"/>
            <a:ext cx="1323075" cy="9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14" t="32329" r="5819" b="52881"/>
          <a:stretch/>
        </p:blipFill>
        <p:spPr bwMode="auto">
          <a:xfrm>
            <a:off x="1492559" y="3147284"/>
            <a:ext cx="1323075" cy="9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4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35124" y="2679392"/>
            <a:ext cx="2700878" cy="1015663"/>
          </a:xfrm>
          <a:prstGeom prst="homePlat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степень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</a:t>
            </a:r>
            <a:r>
              <a:rPr lang="ru-RU" sz="2000" dirty="0"/>
              <a:t>умений и </a:t>
            </a:r>
            <a:r>
              <a:rPr lang="ru-RU" sz="2000" dirty="0" smtClean="0"/>
              <a:t>навыков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8355" y="2016419"/>
            <a:ext cx="3177221" cy="1015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успешность ребенка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учебной деятельности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324" y="4023360"/>
            <a:ext cx="1836000" cy="39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СВЯЗНАЯ РЕЧЬ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8355" y="3505657"/>
            <a:ext cx="3177221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успешность </a:t>
            </a:r>
            <a:r>
              <a:rPr lang="ru-RU" sz="2000" dirty="0" smtClean="0"/>
              <a:t>ребенка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социально-личностном развитии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62202" y="2276759"/>
            <a:ext cx="1670247" cy="1590043"/>
            <a:chOff x="1162202" y="2276759"/>
            <a:chExt cx="1670247" cy="1590043"/>
          </a:xfrm>
        </p:grpSpPr>
        <p:sp>
          <p:nvSpPr>
            <p:cNvPr id="18" name="Овал 17"/>
            <p:cNvSpPr/>
            <p:nvPr/>
          </p:nvSpPr>
          <p:spPr>
            <a:xfrm>
              <a:off x="1162202" y="2276759"/>
              <a:ext cx="1670247" cy="15900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171" name="Picture 3" descr="C:\Users\Таня\Desktop\НОЯБРЬ\Сказка\thought-bubbles_24908-356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049" y="2370362"/>
              <a:ext cx="1451102" cy="143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41" t="5097" r="1" b="64122"/>
          <a:stretch/>
        </p:blipFill>
        <p:spPr bwMode="auto">
          <a:xfrm>
            <a:off x="6457884" y="1885518"/>
            <a:ext cx="381914" cy="4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41" t="5097" r="1" b="64122"/>
          <a:stretch/>
        </p:blipFill>
        <p:spPr bwMode="auto">
          <a:xfrm>
            <a:off x="6475855" y="3367760"/>
            <a:ext cx="381914" cy="4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ня\Desktop\НОЯБРЬ\Сказка\boy-and-girl-reading-books-illustration_1308-106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73" b="50000"/>
          <a:stretch/>
        </p:blipFill>
        <p:spPr bwMode="auto">
          <a:xfrm>
            <a:off x="9634507" y="3409950"/>
            <a:ext cx="1691861" cy="27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26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81473" y="1815336"/>
            <a:ext cx="5327904" cy="276998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СКАЗКОТЕРАПИЯ </a:t>
            </a:r>
          </a:p>
          <a:p>
            <a:pPr algn="ctr"/>
            <a:endParaRPr lang="ru-RU" dirty="0"/>
          </a:p>
          <a:p>
            <a:endParaRPr lang="ru-RU" sz="1000" dirty="0" smtClean="0"/>
          </a:p>
          <a:p>
            <a:pPr algn="ctr"/>
            <a:r>
              <a:rPr lang="ru-RU" sz="2000" b="1" dirty="0" smtClean="0"/>
              <a:t>метод</a:t>
            </a:r>
            <a:r>
              <a:rPr lang="ru-RU" sz="2000" b="1" dirty="0"/>
              <a:t>, использующий сказочную </a:t>
            </a:r>
            <a:r>
              <a:rPr lang="ru-RU" sz="2000" b="1" dirty="0" smtClean="0"/>
              <a:t>форму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интеграции </a:t>
            </a:r>
            <a:r>
              <a:rPr lang="ru-RU" sz="2000" dirty="0" smtClean="0"/>
              <a:t>личности;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развития </a:t>
            </a:r>
            <a:r>
              <a:rPr lang="ru-RU" sz="2000" dirty="0"/>
              <a:t>творческих </a:t>
            </a:r>
            <a:r>
              <a:rPr lang="ru-RU" sz="2000" dirty="0" smtClean="0"/>
              <a:t>способностей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расширения сознания;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совершенствования  взаимодействий с </a:t>
            </a:r>
            <a:r>
              <a:rPr lang="ru-RU" sz="2000" dirty="0"/>
              <a:t>окружающим </a:t>
            </a:r>
            <a:r>
              <a:rPr lang="ru-RU" sz="2000" dirty="0" smtClean="0"/>
              <a:t>миром.</a:t>
            </a:r>
            <a:endParaRPr lang="ru-RU" sz="2000" dirty="0"/>
          </a:p>
        </p:txBody>
      </p:sp>
      <p:pic>
        <p:nvPicPr>
          <p:cNvPr id="5" name="Picture 3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639" y="2577802"/>
            <a:ext cx="3628390" cy="21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3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013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Цели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6624" y="2762593"/>
            <a:ext cx="5828445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овладение </a:t>
            </a:r>
            <a:r>
              <a:rPr lang="ru-RU" sz="2000" dirty="0"/>
              <a:t>родным языком как средством приобщения к культурным ценностям человечества;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развитие диалогической и монологической речи;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расширение словарного </a:t>
            </a:r>
            <a:r>
              <a:rPr lang="ru-RU" sz="2000" dirty="0" smtClean="0"/>
              <a:t>запаса;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совершенствование </a:t>
            </a:r>
            <a:r>
              <a:rPr lang="ru-RU" sz="2000" dirty="0"/>
              <a:t>звуковой стороны речи;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развитие просодической стороны речи;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формирование </a:t>
            </a:r>
            <a:r>
              <a:rPr lang="ru-RU" sz="2000" dirty="0" smtClean="0"/>
              <a:t>коммуникативной направленности речи;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развитие творческих способностей ребенка.</a:t>
            </a:r>
          </a:p>
        </p:txBody>
      </p:sp>
      <p:pic>
        <p:nvPicPr>
          <p:cNvPr id="8194" name="Picture 2" descr="E:\++++05 05 РАБОЧИЙ СТОЛ\ПРЕЗЕНТАЦИИ МИНСК\РАЗВИТИЕ РЕЧИ\47eb22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100" y="3060623"/>
            <a:ext cx="3043507" cy="23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6" t="56232" r="76783" b="24283"/>
          <a:stretch/>
        </p:blipFill>
        <p:spPr bwMode="auto">
          <a:xfrm>
            <a:off x="10506562" y="5076499"/>
            <a:ext cx="780992" cy="11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49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013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Задачи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0596" y="2590348"/>
            <a:ext cx="6456241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стимулирование познавательной деятельности, накопление и систематизация представлений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 </a:t>
            </a:r>
            <a:r>
              <a:rPr lang="ru-RU" sz="2000" dirty="0"/>
              <a:t>окружающем мире;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воображения, творческого мышления;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связной фразовой речи, ее логическое, лексико грамматическое и фонетическое оформление;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образности, выразительности речи;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эмоциональное оформление речи: использование интонации и силы голоса, управление темпом речи, паузами, мимикой, жестами, </a:t>
            </a:r>
            <a:r>
              <a:rPr lang="ru-RU" sz="2000" dirty="0" smtClean="0"/>
              <a:t>движениями;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снятие эмоционального напряжения.</a:t>
            </a:r>
          </a:p>
        </p:txBody>
      </p:sp>
      <p:pic>
        <p:nvPicPr>
          <p:cNvPr id="5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6" t="56232" r="76783" b="24283"/>
          <a:stretch/>
        </p:blipFill>
        <p:spPr bwMode="auto">
          <a:xfrm>
            <a:off x="10506562" y="5076499"/>
            <a:ext cx="780992" cy="11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НОЯБРЬ\Сказка\pirate-story-book_1051-5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5C1CE"/>
              </a:clrFrom>
              <a:clrTo>
                <a:srgbClr val="75C1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835" y="2938253"/>
            <a:ext cx="2624405" cy="26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5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НОЯБРЬ\Формирование культуры правового и безопасного поведения\150242-OTYSQ6-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571" y="449375"/>
            <a:ext cx="9048158" cy="60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4850" y="5059679"/>
            <a:ext cx="6486326" cy="15978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1104" y="5059679"/>
            <a:ext cx="64000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«Сказочные</a:t>
            </a:r>
            <a:r>
              <a:rPr lang="ru-RU" sz="1600" dirty="0"/>
              <a:t>» занятия </a:t>
            </a:r>
            <a:r>
              <a:rPr lang="ru-RU" sz="1600" dirty="0" smtClean="0"/>
              <a:t>способствуют </a:t>
            </a:r>
            <a:r>
              <a:rPr lang="ru-RU" sz="1600" dirty="0"/>
              <a:t>раскрепощению ребенка, росту его уверенности в себе. Это важно для всех детей без исключения, но особенно работе с детьми с общим нарушением речи, заиканием, агрессивностью, гиперактивностью, </a:t>
            </a:r>
            <a:r>
              <a:rPr lang="ru-RU" sz="1600" dirty="0" smtClean="0"/>
              <a:t>энурезом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Когда ребенок перестает переживать по поводу дефектов речи, укрепляется его психика, корректируется поведение, улучшается социальная адаптация.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7455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96194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Принципы поэтапного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формирования речевых действий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940" y="2722066"/>
            <a:ext cx="4629600" cy="1328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постепенно переходить от простого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более сложному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793" y="2722892"/>
            <a:ext cx="4628432" cy="132802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организовывать деятельность ребенка таким образом, чтобы он постоянно находился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процессе получения новых знаний и умений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540" y="4195585"/>
            <a:ext cx="4644000" cy="172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создавать оптимальные условия для того, чтобы каждый ребенок в процессе получения знаний мог проявить свои познавательные способности,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использовать </a:t>
            </a:r>
            <a:r>
              <a:rPr lang="ru-RU" dirty="0"/>
              <a:t>накопленный опыт, эмоционально самовыразиться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1793" y="4195585"/>
            <a:ext cx="4628432" cy="172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сделать процесс развития связной речи непрерывным и интегративным, чтобы, начавшись с деятельности педагога, он продолжился в совместной деятельности ребенка и родителей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22648" y="3460876"/>
            <a:ext cx="1325620" cy="12619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8" descr="E:\++++05 05 РАБОЧИЙ СТОЛ\ПРЕЗЕНТАЦИИ МИНСК\Вебинар Творчество\Cycle-engage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16236">
            <a:off x="5515708" y="3522043"/>
            <a:ext cx="1166715" cy="11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24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013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Методы работы со сказкой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110" y="3009840"/>
            <a:ext cx="181433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рассказ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6316" y="3009840"/>
            <a:ext cx="215325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слушание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3551" y="3009840"/>
            <a:ext cx="191937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обсуждение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5110" y="3885571"/>
            <a:ext cx="181433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анализ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6316" y="3885571"/>
            <a:ext cx="215325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додумывание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3551" y="3885571"/>
            <a:ext cx="191937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переиначивание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5110" y="4747655"/>
            <a:ext cx="181433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рисунок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6316" y="4747655"/>
            <a:ext cx="2153252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сочинение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3551" y="4747655"/>
            <a:ext cx="1919374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проигрывание</a:t>
            </a:r>
            <a:endParaRPr lang="ru-RU" sz="2000" dirty="0"/>
          </a:p>
        </p:txBody>
      </p:sp>
      <p:pic>
        <p:nvPicPr>
          <p:cNvPr id="10242" name="Picture 2" descr="E:\++++05 05 РАБОЧИЙ СТОЛ\ПРЕЗЕНТАЦИИ МИНСК\РАЗВИТИЕ РЕЧИ\terem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362" y="3031615"/>
            <a:ext cx="2884597" cy="21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16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013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Виды деятельности со сказкой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1313" y="2708005"/>
            <a:ext cx="6456241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чтение и обсуждение сказок во время занятий и в свободное время;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рассматривание иллюстраций со словесным описанием;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рисование иллюстраций, лепка, аппликация, создание книжек и лэпбуков;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разнообразные игры: дидактические, подвижные, игры-драматизации;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кукольные мини-театры: пальчиковые, настольные, бибабо;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прослушивание музыки для усиления эмоциональных впечатлений, развития слухового восприятия, пробуждения фантазии.</a:t>
            </a:r>
          </a:p>
        </p:txBody>
      </p:sp>
      <p:pic>
        <p:nvPicPr>
          <p:cNvPr id="11268" name="Picture 4" descr="E:\++++05 05 РАБОЧИЙ СТОЛ\ПРЕЗЕНТАЦИИ МИНСК\РАЗВИТИЕ РЕЧИ\img_56cae08a49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55" y="3012159"/>
            <a:ext cx="3617104" cy="228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Сказка\29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98" t="46636" r="4400" b="41077"/>
          <a:stretch/>
        </p:blipFill>
        <p:spPr bwMode="auto">
          <a:xfrm>
            <a:off x="10093127" y="5539512"/>
            <a:ext cx="1421581" cy="7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9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14952" y="1755232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народные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14952" y="2461973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волшебные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4952" y="3173004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длинные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4952" y="3887164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легендарные</a:t>
            </a:r>
          </a:p>
        </p:txBody>
      </p:sp>
      <p:pic>
        <p:nvPicPr>
          <p:cNvPr id="19" name="Picture 2" descr="E:\++++05 05 РАБОЧИЙ СТОЛ\ПРЕЗЕНТАЦИИ МИНСК\РАЗВИТИЕ РЕЧИ\skazk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505" y="2330376"/>
            <a:ext cx="3400692" cy="2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435352" y="1755232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авторские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35352" y="2461973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бытовые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35352" y="3173004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короткие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35352" y="3887164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комические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14952" y="4583698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сатирические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35352" y="4583698"/>
            <a:ext cx="2052000" cy="50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докучные </a:t>
            </a:r>
          </a:p>
        </p:txBody>
      </p:sp>
    </p:spTree>
    <p:extLst>
      <p:ext uri="{BB962C8B-B14F-4D97-AF65-F5344CB8AC3E}">
        <p14:creationId xmlns:p14="http://schemas.microsoft.com/office/powerpoint/2010/main" xmlns="" val="390743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НОЯБРЬ\Сказка\пнроае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0" y="2684699"/>
            <a:ext cx="144780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5" y="3897078"/>
            <a:ext cx="582844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ЦЕЛЬ:</a:t>
            </a:r>
          </a:p>
          <a:p>
            <a:r>
              <a:rPr lang="ru-RU" sz="2000" dirty="0" smtClean="0"/>
              <a:t>осмысление </a:t>
            </a:r>
            <a:r>
              <a:rPr lang="ru-RU" sz="2000" dirty="0"/>
              <a:t>сюжета с помощью средств выразительности, эмоционально-чувственное освоение содержания сказки через характеры и эмоциональные состояния ее героев.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сложного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1 ЭТАП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300" y="2937045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Познавательно-эмоциональное ориентирование</a:t>
            </a:r>
            <a:endParaRPr lang="ru-RU" b="1" dirty="0" smtClean="0"/>
          </a:p>
        </p:txBody>
      </p:sp>
      <p:pic>
        <p:nvPicPr>
          <p:cNvPr id="12293" name="Picture 5" descr="C:\Users\Таня\Desktop\НОЯБРЬ\Сказка\ваы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8569" y="3054048"/>
            <a:ext cx="2098248" cy="30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11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59105" y="3549524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СОДЕРЖАНИЕ: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эмоциональное рассказывание (чтение) сказки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использованием эмоциональных </a:t>
            </a:r>
            <a:r>
              <a:rPr lang="ru-RU" dirty="0" smtClean="0"/>
              <a:t>средств;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выделение </a:t>
            </a:r>
            <a:r>
              <a:rPr lang="ru-RU" dirty="0"/>
              <a:t>интонационно </a:t>
            </a:r>
            <a:r>
              <a:rPr lang="ru-RU" dirty="0" smtClean="0"/>
              <a:t>образных выражений;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использование мимики, пантомимики, жестов;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использование игрушек, ярких иллюстраций, фигурок </a:t>
            </a:r>
            <a:r>
              <a:rPr lang="ru-RU" dirty="0"/>
              <a:t>и </a:t>
            </a:r>
            <a:r>
              <a:rPr lang="ru-RU" dirty="0" smtClean="0"/>
              <a:t>аппликаций;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слушание музыки </a:t>
            </a:r>
            <a:r>
              <a:rPr lang="ru-RU" dirty="0"/>
              <a:t>для установления ассоциативной связи с характером и состоянием персонажей.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сложного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763619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Познавательно-эмоциональное ориентирование</a:t>
            </a:r>
            <a:endParaRPr lang="ru-RU" b="1" dirty="0" smtClean="0"/>
          </a:p>
        </p:txBody>
      </p:sp>
      <p:pic>
        <p:nvPicPr>
          <p:cNvPr id="18" name="Picture 2" descr="C:\Users\Таня\Desktop\НОЯБРЬ\Сказка\пнроае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0" y="2684699"/>
            <a:ext cx="144780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1 ЭТАП  </a:t>
            </a:r>
          </a:p>
        </p:txBody>
      </p:sp>
      <p:pic>
        <p:nvPicPr>
          <p:cNvPr id="21" name="Picture 5" descr="C:\Users\Таня\Desktop\НОЯБРЬ\Сказка\ваы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8569" y="3054048"/>
            <a:ext cx="2098248" cy="30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77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3133" y="3762671"/>
            <a:ext cx="4844954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БЕСЕДЫ ПО СОДЕРЖАНИЮ СКАЗКИ: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уточняется </a:t>
            </a:r>
            <a:r>
              <a:rPr lang="ru-RU" dirty="0"/>
              <a:t>последовательность </a:t>
            </a:r>
            <a:r>
              <a:rPr lang="ru-RU" dirty="0" smtClean="0"/>
              <a:t>событий;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задаются </a:t>
            </a:r>
            <a:r>
              <a:rPr lang="ru-RU" dirty="0"/>
              <a:t>вопросы для выяснения понимания особенностей </a:t>
            </a:r>
            <a:r>
              <a:rPr lang="ru-RU" dirty="0" smtClean="0"/>
              <a:t>сказки;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поощрение </a:t>
            </a:r>
            <a:r>
              <a:rPr lang="ru-RU" dirty="0"/>
              <a:t>высказывания </a:t>
            </a:r>
            <a:r>
              <a:rPr lang="ru-RU" dirty="0" smtClean="0"/>
              <a:t>детей;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обращение к </a:t>
            </a:r>
            <a:r>
              <a:rPr lang="ru-RU" dirty="0"/>
              <a:t>личному </a:t>
            </a:r>
            <a:r>
              <a:rPr lang="ru-RU" dirty="0" smtClean="0"/>
              <a:t>опыту детей.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сложного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763619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Познавательно-эмоциональное ориентирование</a:t>
            </a:r>
            <a:endParaRPr lang="ru-RU" b="1" dirty="0" smtClean="0"/>
          </a:p>
        </p:txBody>
      </p:sp>
      <p:pic>
        <p:nvPicPr>
          <p:cNvPr id="14" name="Picture 2" descr="C:\Users\Таня\Desktop\НОЯБРЬ\Сказка\пнроае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0" y="2684699"/>
            <a:ext cx="144780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1 ЭТАП  </a:t>
            </a:r>
          </a:p>
        </p:txBody>
      </p:sp>
      <p:pic>
        <p:nvPicPr>
          <p:cNvPr id="18" name="Picture 5" descr="C:\Users\Таня\Desktop\НОЯБРЬ\Сказка\ваы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8569" y="3054048"/>
            <a:ext cx="2098248" cy="30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4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НОЯБРЬ\Сказка\реар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1" y="2668083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30284" y="3368329"/>
            <a:ext cx="638142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ЦЕЛЬ: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умения </a:t>
            </a:r>
            <a:r>
              <a:rPr lang="ru-RU" dirty="0"/>
              <a:t>излагать сказку связно, </a:t>
            </a:r>
            <a:r>
              <a:rPr lang="ru-RU" dirty="0" smtClean="0"/>
              <a:t>логично;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развитие умения </a:t>
            </a:r>
            <a:r>
              <a:rPr lang="ru-RU" dirty="0" smtClean="0"/>
              <a:t>отбирать </a:t>
            </a:r>
            <a:r>
              <a:rPr lang="ru-RU" dirty="0"/>
              <a:t>для пересказа основные моменты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расширение знаний </a:t>
            </a:r>
            <a:r>
              <a:rPr lang="ru-RU" dirty="0"/>
              <a:t>о выразительных средствах языка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усвоение </a:t>
            </a:r>
            <a:r>
              <a:rPr lang="ru-RU" dirty="0"/>
              <a:t>детьми изобразительных средств раскрытия сказочного образа и применение их в собственном изложении </a:t>
            </a:r>
            <a:r>
              <a:rPr lang="ru-RU" dirty="0" smtClean="0"/>
              <a:t>сказки;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построение </a:t>
            </a:r>
            <a:r>
              <a:rPr lang="ru-RU" dirty="0"/>
              <a:t>самостоятельного активного взаимодействия со сказочными образами.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к сложному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668083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Словесное </a:t>
            </a:r>
          </a:p>
          <a:p>
            <a:pPr algn="ctr"/>
            <a:r>
              <a:rPr lang="ru-RU" b="1" dirty="0" smtClean="0"/>
              <a:t>воспроизведение </a:t>
            </a:r>
            <a:r>
              <a:rPr lang="ru-RU" b="1" dirty="0"/>
              <a:t>сказки</a:t>
            </a:r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2 ЭТАП  </a:t>
            </a:r>
          </a:p>
        </p:txBody>
      </p:sp>
      <p:pic>
        <p:nvPicPr>
          <p:cNvPr id="13315" name="Picture 3" descr="C:\Users\Таня\Desktop\НОЯБРЬ\Сказка\выаыва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510" y="3341710"/>
            <a:ext cx="1894443" cy="27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7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98442" y="3627641"/>
            <a:ext cx="5813942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СОДЕРЖАНИЕ: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составление плана сказочного </a:t>
            </a:r>
            <a:r>
              <a:rPr lang="ru-RU" dirty="0" smtClean="0"/>
              <a:t>произведения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использование </a:t>
            </a:r>
            <a:r>
              <a:rPr lang="ru-RU" dirty="0"/>
              <a:t>сюжетных картинок, </a:t>
            </a:r>
            <a:r>
              <a:rPr lang="ru-RU" dirty="0" smtClean="0"/>
              <a:t>коллажей </a:t>
            </a:r>
            <a:r>
              <a:rPr lang="ru-RU" dirty="0"/>
              <a:t>мнемотаблиц, с помощью которых дети учатся моделировать </a:t>
            </a:r>
            <a:r>
              <a:rPr lang="ru-RU" dirty="0" smtClean="0"/>
              <a:t>текст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эмпатическое </a:t>
            </a:r>
            <a:r>
              <a:rPr lang="ru-RU" dirty="0" smtClean="0"/>
              <a:t>рассказывание – представление </a:t>
            </a:r>
            <a:r>
              <a:rPr lang="ru-RU" dirty="0"/>
              <a:t>себя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месте сказочных </a:t>
            </a:r>
            <a:r>
              <a:rPr lang="ru-RU" dirty="0" smtClean="0"/>
              <a:t>персонажей.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сложного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668083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Словесное </a:t>
            </a:r>
          </a:p>
          <a:p>
            <a:pPr algn="ctr"/>
            <a:r>
              <a:rPr lang="ru-RU" b="1" dirty="0" smtClean="0"/>
              <a:t>воспроизведение </a:t>
            </a:r>
            <a:r>
              <a:rPr lang="ru-RU" b="1" dirty="0"/>
              <a:t>сказки</a:t>
            </a:r>
            <a:endParaRPr lang="ru-RU" b="1" dirty="0" smtClean="0"/>
          </a:p>
        </p:txBody>
      </p:sp>
      <p:pic>
        <p:nvPicPr>
          <p:cNvPr id="14" name="Picture 2" descr="C:\Users\Таня\Desktop\НОЯБРЬ\Сказка\реар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1" y="2668083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2 ЭТАП  </a:t>
            </a:r>
          </a:p>
        </p:txBody>
      </p:sp>
      <p:pic>
        <p:nvPicPr>
          <p:cNvPr id="18" name="Picture 3" descr="C:\Users\Таня\Desktop\НОЯБРЬ\Сказка\выаыва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510" y="3341710"/>
            <a:ext cx="1894443" cy="27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15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21021" y="3415131"/>
            <a:ext cx="5813942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СПОСОБЫ РАЗВИВАЮЩИЕ МОТОРИКУ, РЕЧЬ И КОММУНИКАТИВНЫЕ НАВЫКИ: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игры-драматизации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кукольный театр;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настольный театр;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инсценирование отрывков;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театральная постановка;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двигательная активность;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изготовление кукол;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в изготовлении костюмов и </a:t>
            </a:r>
            <a:r>
              <a:rPr lang="ru-RU" dirty="0" smtClean="0"/>
              <a:t>реквизита.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сложного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640787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Словесное </a:t>
            </a:r>
          </a:p>
          <a:p>
            <a:pPr algn="ctr"/>
            <a:r>
              <a:rPr lang="ru-RU" b="1" dirty="0" smtClean="0"/>
              <a:t>воспроизведение </a:t>
            </a:r>
            <a:r>
              <a:rPr lang="ru-RU" b="1" dirty="0"/>
              <a:t>сказки</a:t>
            </a:r>
            <a:endParaRPr lang="ru-RU" b="1" dirty="0" smtClean="0"/>
          </a:p>
        </p:txBody>
      </p:sp>
      <p:pic>
        <p:nvPicPr>
          <p:cNvPr id="14" name="Picture 2" descr="C:\Users\Таня\Desktop\НОЯБРЬ\Сказка\реар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841" y="2668083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2 ЭТАП  </a:t>
            </a:r>
          </a:p>
        </p:txBody>
      </p:sp>
      <p:pic>
        <p:nvPicPr>
          <p:cNvPr id="18" name="Picture 3" descr="C:\Users\Таня\Desktop\НОЯБРЬ\Сказка\выаыва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510" y="3341710"/>
            <a:ext cx="1894443" cy="27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18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НОЯБРЬ\Сказка\ер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923" y="2691771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к сложному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924575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Самостоятельная </a:t>
            </a:r>
            <a:r>
              <a:rPr lang="ru-RU" b="1" dirty="0"/>
              <a:t>творческая деятельность детей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498442" y="3912287"/>
            <a:ext cx="5813942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ЦЕЛЬ: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стимулирование воображения детей,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 интереса </a:t>
            </a:r>
            <a:r>
              <a:rPr lang="ru-RU" dirty="0"/>
              <a:t>к творческому </a:t>
            </a:r>
            <a:r>
              <a:rPr lang="ru-RU" dirty="0" smtClean="0"/>
              <a:t>рассказыванию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желания </a:t>
            </a:r>
            <a:r>
              <a:rPr lang="ru-RU" dirty="0"/>
              <a:t>и умения сочинять сказки и совершенствовать свои сочинения </a:t>
            </a:r>
            <a:r>
              <a:rPr lang="ru-RU" dirty="0" smtClean="0"/>
              <a:t>самостоятельно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 ЭТАП  </a:t>
            </a:r>
          </a:p>
        </p:txBody>
      </p:sp>
      <p:pic>
        <p:nvPicPr>
          <p:cNvPr id="14339" name="Picture 3" descr="C:\Users\Таня\Desktop\НОЯБРЬ\Сказка\аыаы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218" y="3333083"/>
            <a:ext cx="1914869" cy="27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0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к сложному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640787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Самостоятельная </a:t>
            </a:r>
            <a:r>
              <a:rPr lang="ru-RU" b="1" dirty="0"/>
              <a:t>творческая деятельность детей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498442" y="3518137"/>
            <a:ext cx="581394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ЗАДАЧА ПЕДАГОГА: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пробудить у детей желание сочинять сказки. 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сочинение продолжения </a:t>
            </a:r>
            <a:r>
              <a:rPr lang="ru-RU" dirty="0"/>
              <a:t>сказки, предложив схему-образец или речевой </a:t>
            </a:r>
            <a:r>
              <a:rPr lang="ru-RU" dirty="0" smtClean="0"/>
              <a:t>пример;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представить </a:t>
            </a:r>
            <a:r>
              <a:rPr lang="ru-RU" dirty="0"/>
              <a:t>себе любимого сказочного героя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проблемной ситуации, в которой ему потребуется помощь ребенка.</a:t>
            </a:r>
            <a:endParaRPr lang="ru-RU" dirty="0" smtClean="0"/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7855949" y="4185133"/>
            <a:ext cx="409868" cy="330028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" name="Picture 2" descr="C:\Users\Таня\Desktop\НОЯБРЬ\Сказка\ер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923" y="2691771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 ЭТАП  </a:t>
            </a:r>
          </a:p>
        </p:txBody>
      </p:sp>
      <p:pic>
        <p:nvPicPr>
          <p:cNvPr id="19" name="Picture 3" descr="C:\Users\Таня\Desktop\НОЯБРЬ\Сказка\аыаы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218" y="3333083"/>
            <a:ext cx="1914869" cy="27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78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к сложному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300" y="2640787"/>
            <a:ext cx="395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Самостоятельная </a:t>
            </a:r>
            <a:r>
              <a:rPr lang="ru-RU" b="1" dirty="0"/>
              <a:t>творческая деятельность детей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498442" y="3439307"/>
            <a:ext cx="5813942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ПРИЕМЫ: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контаминация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введение в сказку персонажа из другой сказки</a:t>
            </a:r>
            <a:r>
              <a:rPr lang="ru-RU" dirty="0" smtClean="0"/>
              <a:t>);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инверсия (изменение места и времени действия, характера героев на противоположные</a:t>
            </a:r>
            <a:r>
              <a:rPr lang="ru-RU" dirty="0" smtClean="0"/>
              <a:t>); 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игра-фантазирование «Салат из сказок»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совмещение нескольких сказок в одной</a:t>
            </a:r>
            <a:r>
              <a:rPr lang="ru-RU" dirty="0" smtClean="0"/>
              <a:t>); 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«кляксография», когда случайное пятно силой воображения обретает характер, историю, становится сказочным персонажем.</a:t>
            </a:r>
          </a:p>
        </p:txBody>
      </p:sp>
      <p:pic>
        <p:nvPicPr>
          <p:cNvPr id="12" name="Picture 2" descr="C:\Users\Таня\Desktop\НОЯБРЬ\Сказка\ер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923" y="2691771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 ЭТАП  </a:t>
            </a:r>
          </a:p>
        </p:txBody>
      </p:sp>
      <p:pic>
        <p:nvPicPr>
          <p:cNvPr id="18" name="Picture 3" descr="C:\Users\Таня\Desktop\НОЯБРЬ\Сказка\аыаы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218" y="3333083"/>
            <a:ext cx="1914869" cy="27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60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НОЯБРЬ\Сказка\екнр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5923" y="2716202"/>
            <a:ext cx="1447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24271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 от простого к сложному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3612" y="3148805"/>
            <a:ext cx="5813942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Имеет важность для педагога.</a:t>
            </a:r>
          </a:p>
          <a:p>
            <a:endParaRPr lang="ru-RU" sz="1600" dirty="0" smtClean="0"/>
          </a:p>
          <a:p>
            <a:r>
              <a:rPr lang="ru-RU" sz="1600" b="1" dirty="0">
                <a:solidFill>
                  <a:schemeClr val="tx1"/>
                </a:solidFill>
              </a:rPr>
              <a:t>СОДЕРЖАНИЕ: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подведение </a:t>
            </a:r>
            <a:r>
              <a:rPr lang="ru-RU" sz="2000" dirty="0"/>
              <a:t>итогов «сказочной» </a:t>
            </a:r>
            <a:r>
              <a:rPr lang="ru-RU" sz="2000" dirty="0" smtClean="0"/>
              <a:t>работы;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контрольная </a:t>
            </a:r>
            <a:r>
              <a:rPr lang="ru-RU" sz="2000" dirty="0"/>
              <a:t>диагностика уровня речевого развития </a:t>
            </a:r>
            <a:r>
              <a:rPr lang="ru-RU" sz="2000" dirty="0" smtClean="0"/>
              <a:t>воспитанников;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определение </a:t>
            </a:r>
            <a:r>
              <a:rPr lang="ru-RU" sz="2000" dirty="0"/>
              <a:t>наиболее результативных методик.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3913" y="3216048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4 ЭТАП  </a:t>
            </a:r>
          </a:p>
        </p:txBody>
      </p:sp>
      <p:pic>
        <p:nvPicPr>
          <p:cNvPr id="15363" name="Picture 3" descr="C:\Users\Таня\Desktop\НОЯБРЬ\Сказка\ываыу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765" y="3247580"/>
            <a:ext cx="1951599" cy="28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5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526377" y="1120694"/>
            <a:ext cx="4547663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ревнейший </a:t>
            </a:r>
            <a:r>
              <a:rPr lang="ru-RU" dirty="0"/>
              <a:t>инструмент социализации и передачи опыта из поколения </a:t>
            </a:r>
            <a:r>
              <a:rPr lang="ru-RU" dirty="0" smtClean="0"/>
              <a:t>в </a:t>
            </a:r>
            <a:r>
              <a:rPr lang="ru-RU" dirty="0"/>
              <a:t>поколение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26377" y="2775588"/>
            <a:ext cx="453600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передача</a:t>
            </a:r>
            <a:r>
              <a:rPr lang="ru-RU" dirty="0" smtClean="0"/>
              <a:t> морально-этических норм </a:t>
            </a:r>
            <a:r>
              <a:rPr lang="ru-RU" dirty="0"/>
              <a:t>и </a:t>
            </a:r>
            <a:r>
              <a:rPr lang="ru-RU" dirty="0" smtClean="0"/>
              <a:t>правил </a:t>
            </a:r>
            <a:r>
              <a:rPr lang="ru-RU" dirty="0"/>
              <a:t>существования в </a:t>
            </a:r>
            <a:r>
              <a:rPr lang="ru-RU" dirty="0" smtClean="0"/>
              <a:t>обществе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6377" y="3606585"/>
            <a:ext cx="4536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пробуждение воображения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38040" y="4391234"/>
            <a:ext cx="4536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вызов слез </a:t>
            </a:r>
            <a:r>
              <a:rPr lang="ru-RU" dirty="0"/>
              <a:t>и </a:t>
            </a:r>
            <a:r>
              <a:rPr lang="ru-RU" dirty="0" smtClean="0"/>
              <a:t>смеха</a:t>
            </a:r>
            <a:endParaRPr lang="ru-RU" dirty="0"/>
          </a:p>
        </p:txBody>
      </p:sp>
      <p:pic>
        <p:nvPicPr>
          <p:cNvPr id="19" name="Picture 2" descr="E:\++++05 05 РАБОЧИЙ СТОЛ\ПРЕЗЕНТАЦИИ МИНСК\РАЗВИТИЕ РЕЧИ\skazk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889" y="2330376"/>
            <a:ext cx="3400692" cy="2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538039" y="5181277"/>
            <a:ext cx="4536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воспитание нравственных качеств:</a:t>
            </a:r>
          </a:p>
          <a:p>
            <a:pPr algn="ctr"/>
            <a:r>
              <a:rPr lang="ru-RU" dirty="0" smtClean="0"/>
              <a:t>доброта</a:t>
            </a:r>
            <a:r>
              <a:rPr lang="ru-RU" dirty="0"/>
              <a:t>, искренность, </a:t>
            </a:r>
            <a:r>
              <a:rPr lang="ru-RU" dirty="0" smtClean="0"/>
              <a:t>храбрость</a:t>
            </a:r>
            <a:r>
              <a:rPr lang="ru-RU" dirty="0"/>
              <a:t>, верность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26377" y="1957079"/>
            <a:ext cx="453600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передача информации </a:t>
            </a:r>
            <a:r>
              <a:rPr lang="ru-RU" dirty="0"/>
              <a:t>об обществе </a:t>
            </a:r>
          </a:p>
        </p:txBody>
      </p:sp>
    </p:spTree>
    <p:extLst>
      <p:ext uri="{BB962C8B-B14F-4D97-AF65-F5344CB8AC3E}">
        <p14:creationId xmlns:p14="http://schemas.microsoft.com/office/powerpoint/2010/main" xmlns="" val="59317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2" grpId="0" animBg="1"/>
      <p:bldP spid="16" grpId="0" animBg="1"/>
      <p:bldP spid="25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8340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Развитие связной речи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методом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2888" y="2849266"/>
            <a:ext cx="5813942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ОСОБЕННОСТИ ПЕРИОДА: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пособность детей запоминать свои </a:t>
            </a:r>
            <a:r>
              <a:rPr lang="ru-RU" sz="2000" dirty="0"/>
              <a:t>простейшие действия с </a:t>
            </a:r>
            <a:r>
              <a:rPr lang="ru-RU" sz="2000" dirty="0" smtClean="0"/>
              <a:t>предметами;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пособность </a:t>
            </a:r>
            <a:r>
              <a:rPr lang="ru-RU" sz="2000" dirty="0"/>
              <a:t>запоминать </a:t>
            </a:r>
            <a:r>
              <a:rPr lang="ru-RU" sz="2000" dirty="0" smtClean="0"/>
              <a:t>сказочных персонажей;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предпочтение сказок </a:t>
            </a:r>
            <a:r>
              <a:rPr lang="ru-RU" sz="2000" dirty="0"/>
              <a:t>о </a:t>
            </a:r>
            <a:r>
              <a:rPr lang="ru-RU" sz="2000" dirty="0" smtClean="0"/>
              <a:t>животных;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изображение сказочных персонажей с помощью </a:t>
            </a:r>
            <a:r>
              <a:rPr lang="ru-RU" sz="2000" dirty="0" smtClean="0"/>
              <a:t>звукоподражания;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рассматривание иллюстраций;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разыгрывание взрослыми сказочных сюжетов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помощью кукол</a:t>
            </a:r>
            <a:r>
              <a:rPr lang="ru-RU" sz="2000" dirty="0" smtClean="0"/>
              <a:t>.</a:t>
            </a:r>
          </a:p>
        </p:txBody>
      </p:sp>
      <p:pic>
        <p:nvPicPr>
          <p:cNvPr id="11" name="Picture 2" descr="C:\Users\Таня\Desktop\НОЯБРЬ\Сказка\ва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846" y="2928910"/>
            <a:ext cx="3362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65777" y="3030055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Дети 2 лет</a:t>
            </a:r>
          </a:p>
        </p:txBody>
      </p:sp>
      <p:pic>
        <p:nvPicPr>
          <p:cNvPr id="15" name="Picture 3" descr="E:\++++05 05 РАБОЧИЙ СТОЛ\ПРЕЗЕНТАЦИИ МИНСК\РАЗВИТИЕ РЕЧИ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996" y="376604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5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НОЯБРЬ\Сказка\ва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994" y="2928910"/>
            <a:ext cx="3362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98340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Развитие связной речи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методом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329" y="3030055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Дети 2 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7554" y="3078493"/>
            <a:ext cx="2736000" cy="7078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помощь детям освоиться в сюжете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949" y="2758675"/>
            <a:ext cx="288071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многократные </a:t>
            </a:r>
            <a:r>
              <a:rPr lang="ru-RU" sz="2000" dirty="0"/>
              <a:t>повторения структурных элементов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949" y="4478988"/>
            <a:ext cx="28807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устойчивые речевые формулировки 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7890938" y="2974866"/>
            <a:ext cx="341194" cy="1929332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497554" y="4090913"/>
            <a:ext cx="2736000" cy="7078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лучше понять содержание сказки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Picture 2" descr="E:\++++05 05 РАБОЧИЙ СТОЛ\ПРЕЗЕНТАЦИИ МИНСК\РАЗВИТИЕ РЕЧИ\zolotaya-ribka-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460" y="5093445"/>
            <a:ext cx="1667515" cy="11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++++05 05 РАБОЧИЙ СТОЛ\ПРЕЗЕНТАЦИИ МИНСК\РАЗВИТИЕ РЕЧИ\images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144" y="376604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3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ня\Desktop\НОЯБРЬ\Сказка\ва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994" y="2928910"/>
            <a:ext cx="3362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8281" y="3018180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Дети от 2 до 5 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1364" y="2908016"/>
            <a:ext cx="581394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ОСОБЕННОСТИ ПЕРИОДА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активное формирование образного мышления;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способность фантазировать;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</a:t>
            </a:r>
            <a:r>
              <a:rPr lang="ru-RU" sz="2000" dirty="0" smtClean="0"/>
              <a:t>зменение восприятия </a:t>
            </a:r>
            <a:r>
              <a:rPr lang="ru-RU" sz="2000" dirty="0"/>
              <a:t>волшебной </a:t>
            </a:r>
            <a:r>
              <a:rPr lang="ru-RU" sz="2000" dirty="0" smtClean="0"/>
              <a:t>сказки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появление потребности </a:t>
            </a:r>
            <a:r>
              <a:rPr lang="ru-RU" sz="2000" dirty="0"/>
              <a:t>в </a:t>
            </a:r>
            <a:r>
              <a:rPr lang="ru-RU" sz="2000" dirty="0" smtClean="0"/>
              <a:t>осмыслении сказки;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появление </a:t>
            </a:r>
            <a:r>
              <a:rPr lang="ru-RU" sz="2000" dirty="0" smtClean="0"/>
              <a:t>интереса </a:t>
            </a:r>
            <a:r>
              <a:rPr lang="ru-RU" sz="2000" dirty="0"/>
              <a:t>к внутреннему состоянию </a:t>
            </a:r>
            <a:r>
              <a:rPr lang="ru-RU" sz="2000" dirty="0" smtClean="0"/>
              <a:t>персонажей;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испытывать </a:t>
            </a:r>
            <a:r>
              <a:rPr lang="ru-RU" sz="2000" dirty="0" smtClean="0"/>
              <a:t>«</a:t>
            </a:r>
            <a:r>
              <a:rPr lang="ru-RU" sz="2000" dirty="0"/>
              <a:t>сорадость» и «сонесчастье». 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08192" y="98340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Развитие связной речи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методом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E:\++++05 05 РАБОЧИЙ СТОЛ\ПРЕЗЕНТАЦИИ МИНСК\РАЗВИТИЕ РЕЧИ\zolotaya-ribka-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5292" y="5093445"/>
            <a:ext cx="1667515" cy="11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Таня\Desktop\ОКТЯБРЬ\АТТЕНЦИЯ\vector-illustration-of-school-kids-playing_29937-4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79" b="52977"/>
          <a:stretch/>
        </p:blipFill>
        <p:spPr bwMode="auto">
          <a:xfrm>
            <a:off x="1920792" y="3671075"/>
            <a:ext cx="3029580" cy="26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10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6829" y="3148805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Дети от 2 до 5 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3250" y="3002612"/>
            <a:ext cx="5813942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РЕБЕНОК:</a:t>
            </a:r>
          </a:p>
          <a:p>
            <a:r>
              <a:rPr lang="ru-RU" sz="2000" dirty="0" smtClean="0"/>
              <a:t>превращение из благодарного слушателя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активное действующее </a:t>
            </a:r>
            <a:r>
              <a:rPr lang="ru-RU" sz="2000" dirty="0" smtClean="0"/>
              <a:t>лицо;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автора;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творца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сказочника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1600" dirty="0"/>
          </a:p>
          <a:p>
            <a:r>
              <a:rPr lang="ru-RU" sz="1600" b="1" dirty="0" smtClean="0"/>
              <a:t>СКАЗКОТЕРАПИЯ: </a:t>
            </a:r>
          </a:p>
          <a:p>
            <a:r>
              <a:rPr lang="ru-RU" sz="2000" dirty="0" smtClean="0"/>
              <a:t>становится </a:t>
            </a:r>
            <a:r>
              <a:rPr lang="ru-RU" sz="2000" dirty="0"/>
              <a:t>сложнее, но и интереснее.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192" y="98340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Развитие связной речи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методом сказкотерапии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E:\++++05 05 РАБОЧИЙ СТОЛ\ПРЕЗЕНТАЦИИ МИНСК\РАЗВИТИЕ РЕЧИ\zolotaya-ribka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460" y="5093445"/>
            <a:ext cx="1667515" cy="11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Сказка\ва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994" y="2928910"/>
            <a:ext cx="3362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95579" y="3018180"/>
            <a:ext cx="317165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Дети от 2 до 5 лет</a:t>
            </a:r>
          </a:p>
        </p:txBody>
      </p:sp>
      <p:pic>
        <p:nvPicPr>
          <p:cNvPr id="15" name="Picture 2" descr="C:\Users\Таня\Desktop\ОКТЯБРЬ\АТТЕНЦИЯ\vector-illustration-of-school-kids-playing_29937-4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79" b="52977"/>
          <a:stretch/>
        </p:blipFill>
        <p:spPr bwMode="auto">
          <a:xfrm>
            <a:off x="1920792" y="3671075"/>
            <a:ext cx="3029580" cy="26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07562" y="1448366"/>
            <a:ext cx="5770179" cy="172354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НАРОДНАЯ СКАЗКА:</a:t>
            </a:r>
          </a:p>
          <a:p>
            <a:pPr algn="ctr"/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четко </a:t>
            </a:r>
            <a:r>
              <a:rPr lang="ru-RU" sz="2000" dirty="0"/>
              <a:t>прописанный </a:t>
            </a:r>
            <a:r>
              <a:rPr lang="ru-RU" sz="2000" dirty="0" smtClean="0"/>
              <a:t>и занимательный сюжет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однозначные </a:t>
            </a:r>
            <a:r>
              <a:rPr lang="ru-RU" sz="2000" dirty="0"/>
              <a:t>характеристики </a:t>
            </a:r>
            <a:r>
              <a:rPr lang="ru-RU" sz="2000" dirty="0" smtClean="0"/>
              <a:t>героев;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идейно-нравственные установки;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раскрытие возможностей для </a:t>
            </a:r>
            <a:r>
              <a:rPr lang="ru-RU" sz="2000" dirty="0"/>
              <a:t>развития речи. 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7562" y="3666041"/>
            <a:ext cx="5770179" cy="172354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РИТМИЧНОСТЬ СТРУКТУРА ВОЛШЕБНОЙ СКАЗКИ:</a:t>
            </a:r>
          </a:p>
          <a:p>
            <a:pPr algn="ctr"/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напевный зачин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сюжетные повторы;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обязательная </a:t>
            </a:r>
            <a:r>
              <a:rPr lang="ru-RU" sz="2000" dirty="0"/>
              <a:t>концовка, </a:t>
            </a:r>
            <a:r>
              <a:rPr lang="ru-RU" sz="2000" dirty="0" smtClean="0"/>
              <a:t>часто </a:t>
            </a:r>
            <a:r>
              <a:rPr lang="ru-RU" sz="2000" dirty="0"/>
              <a:t>обращенная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слушателю.</a:t>
            </a:r>
          </a:p>
        </p:txBody>
      </p:sp>
      <p:pic>
        <p:nvPicPr>
          <p:cNvPr id="6" name="Picture 3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639" y="2577802"/>
            <a:ext cx="3628390" cy="21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51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Влияние сказки на ребенка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160272" y="2612821"/>
            <a:ext cx="3816000" cy="900000"/>
          </a:xfrm>
          <a:prstGeom prst="homePlat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выразительность </a:t>
            </a:r>
            <a:r>
              <a:rPr lang="ru-RU" b="1" dirty="0"/>
              <a:t>языка,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богатый </a:t>
            </a:r>
            <a:r>
              <a:rPr lang="ru-RU" b="1" dirty="0"/>
              <a:t>словесный орнамент, присказки и прибаутки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962" y="2595448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легкое запоминание </a:t>
            </a:r>
            <a:r>
              <a:rPr lang="ru-RU" sz="1800" dirty="0"/>
              <a:t>и </a:t>
            </a:r>
            <a:r>
              <a:rPr lang="ru-RU" sz="1800" dirty="0" smtClean="0"/>
              <a:t>произношение</a:t>
            </a:r>
            <a:endParaRPr lang="ru-RU" sz="1800" dirty="0">
              <a:effectLst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160272" y="3750540"/>
            <a:ext cx="3816000" cy="900000"/>
          </a:xfrm>
          <a:prstGeom prst="homePlat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яркие </a:t>
            </a:r>
            <a:r>
              <a:rPr lang="ru-RU" b="1" dirty="0"/>
              <a:t>образные характеристики, сравнения, мягкий, но меткий юмор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0962" y="3750540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эмоциональное воспроизведение речи, мимики</a:t>
            </a:r>
            <a:r>
              <a:rPr lang="ru-RU" sz="1800" dirty="0"/>
              <a:t>, жестов, </a:t>
            </a:r>
            <a:r>
              <a:rPr lang="ru-RU" sz="1800" dirty="0" smtClean="0"/>
              <a:t>движений </a:t>
            </a:r>
            <a:r>
              <a:rPr lang="ru-RU" sz="1800" dirty="0"/>
              <a:t>персонажа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1160272" y="4941042"/>
            <a:ext cx="3816000" cy="900000"/>
          </a:xfrm>
          <a:prstGeom prst="homePlat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неминуемая </a:t>
            </a:r>
            <a:r>
              <a:rPr lang="ru-RU" b="1" dirty="0"/>
              <a:t>победа добра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над </a:t>
            </a:r>
            <a:r>
              <a:rPr lang="ru-RU" b="1" dirty="0"/>
              <a:t>злом дает </a:t>
            </a:r>
            <a:r>
              <a:rPr lang="ru-RU" b="1" dirty="0" smtClean="0"/>
              <a:t>ребенку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0962" y="4941042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и</a:t>
            </a:r>
            <a:r>
              <a:rPr lang="ru-RU" sz="1800" dirty="0" smtClean="0"/>
              <a:t>спытывание чувства </a:t>
            </a:r>
            <a:r>
              <a:rPr lang="ru-RU" sz="1800" dirty="0"/>
              <a:t>психологической защищенности</a:t>
            </a:r>
            <a:endParaRPr lang="ru-RU" sz="1800" dirty="0">
              <a:effectLst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81920" y="2595448"/>
            <a:ext cx="975445" cy="900000"/>
            <a:chOff x="5381920" y="2595448"/>
            <a:chExt cx="975445" cy="900000"/>
          </a:xfrm>
        </p:grpSpPr>
        <p:sp>
          <p:nvSpPr>
            <p:cNvPr id="14" name="Блок-схема: процесс 13"/>
            <p:cNvSpPr/>
            <p:nvPr/>
          </p:nvSpPr>
          <p:spPr>
            <a:xfrm flipH="1">
              <a:off x="5402578" y="2595448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C:\Users\Таня\Desktop\НОЯБРЬ\Сказка\elegant-business-logos_23-21474915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756" t="34659" r="40471" b="50000"/>
            <a:stretch/>
          </p:blipFill>
          <p:spPr bwMode="auto">
            <a:xfrm>
              <a:off x="5381920" y="2684160"/>
              <a:ext cx="975445" cy="79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395704" y="3750540"/>
            <a:ext cx="900000" cy="1003875"/>
            <a:chOff x="5395704" y="3750540"/>
            <a:chExt cx="900000" cy="1003875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395704" y="3750540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5" name="Picture 3" descr="C:\Users\Таня\Desktop\НОЯБРЬ\Сказка\thtfhyf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970" y="3829371"/>
              <a:ext cx="803467" cy="92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5372345" y="4895579"/>
            <a:ext cx="919686" cy="992761"/>
            <a:chOff x="5372345" y="4895579"/>
            <a:chExt cx="919686" cy="992761"/>
          </a:xfrm>
        </p:grpSpPr>
        <p:sp>
          <p:nvSpPr>
            <p:cNvPr id="25" name="Блок-схема: процесс 24"/>
            <p:cNvSpPr/>
            <p:nvPr/>
          </p:nvSpPr>
          <p:spPr>
            <a:xfrm flipH="1">
              <a:off x="5372345" y="4941042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6" name="Picture 4" descr="C:\Users\Таня\Desktop\НОЯБРЬ\Сказка\DDSFD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748" y="4895579"/>
              <a:ext cx="862283" cy="99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6210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73612" y="3563328"/>
            <a:ext cx="581394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тсутствие восприятия ребенком занятий как работы;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жизнь сказкой до </a:t>
            </a:r>
            <a:r>
              <a:rPr lang="ru-RU" sz="2000" dirty="0"/>
              <a:t>определенного </a:t>
            </a:r>
            <a:r>
              <a:rPr lang="ru-RU" sz="2000" dirty="0" smtClean="0"/>
              <a:t>возраста;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азговоры ребенка </a:t>
            </a:r>
            <a:r>
              <a:rPr lang="ru-RU" sz="2000" dirty="0"/>
              <a:t>на </a:t>
            </a:r>
            <a:r>
              <a:rPr lang="ru-RU" sz="2000" dirty="0" smtClean="0"/>
              <a:t>языке сказки </a:t>
            </a:r>
            <a:br>
              <a:rPr lang="ru-RU" sz="2000" dirty="0" smtClean="0"/>
            </a:br>
            <a:r>
              <a:rPr lang="ru-RU" sz="2000" dirty="0" smtClean="0"/>
              <a:t>до </a:t>
            </a:r>
            <a:r>
              <a:rPr lang="ru-RU" sz="2000" dirty="0"/>
              <a:t>определенного </a:t>
            </a:r>
            <a:r>
              <a:rPr lang="ru-RU" sz="2000" dirty="0" smtClean="0"/>
              <a:t>возраста;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сказки ребенком из </a:t>
            </a:r>
            <a:r>
              <a:rPr lang="ru-RU" sz="2000" dirty="0"/>
              <a:t>всего, что видит.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08192" y="12356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Достоинства методики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сказкотерапия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7462" y="2926407"/>
            <a:ext cx="3171657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ЕСТЕСТВЕННОСТЬ</a:t>
            </a:r>
          </a:p>
        </p:txBody>
      </p:sp>
      <p:pic>
        <p:nvPicPr>
          <p:cNvPr id="19458" name="Picture 2" descr="E:\++++05 05 РАБОЧИЙ СТОЛ\ПРЕЗЕНТАЦИИ МИНСК\РАЗВИТИЕ РЕЧИ\49833397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7" r="45683" b="50000"/>
          <a:stretch/>
        </p:blipFill>
        <p:spPr bwMode="auto">
          <a:xfrm>
            <a:off x="1736780" y="2894875"/>
            <a:ext cx="3166297" cy="26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16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73612" y="3263774"/>
            <a:ext cx="581394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Развитие личности дошкольника </a:t>
            </a:r>
            <a:r>
              <a:rPr lang="ru-RU" sz="2000" b="1" dirty="0"/>
              <a:t>в полной гармонии с успешным овладением грамотной и связной </a:t>
            </a:r>
            <a:r>
              <a:rPr lang="ru-RU" sz="2000" b="1" dirty="0" smtClean="0"/>
              <a:t>речью: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расширение словарного запаса ребенка;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развитие логического мышления;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</a:t>
            </a:r>
            <a:r>
              <a:rPr lang="ru-RU" sz="2000" dirty="0" smtClean="0"/>
              <a:t>эстетических чувств;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формирование культуры речи;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овершенствование образности </a:t>
            </a:r>
            <a:r>
              <a:rPr lang="ru-RU" sz="2000" dirty="0"/>
              <a:t>и </a:t>
            </a:r>
            <a:r>
              <a:rPr lang="ru-RU" sz="2000" dirty="0" smtClean="0"/>
              <a:t>эмоциональности речи.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8192" y="12356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Достоинства методики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сказкотерапия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3235" y="2725144"/>
            <a:ext cx="3171657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СОТВОРЧЕСТВО</a:t>
            </a:r>
          </a:p>
        </p:txBody>
      </p:sp>
      <p:pic>
        <p:nvPicPr>
          <p:cNvPr id="6" name="Picture 2" descr="E:\++++05 05 РАБОЧИЙ СТОЛ\ПРЕЗЕНТАЦИИ МИНСК\РАЗВИТИЕ РЕЧИ\49833397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61" t="50000" r="-8678" b="-2358"/>
          <a:stretch/>
        </p:blipFill>
        <p:spPr bwMode="auto">
          <a:xfrm>
            <a:off x="1862904" y="2894874"/>
            <a:ext cx="3166297" cy="30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:\++++05 05 РАБОЧИЙ СТОЛ\ПРЕЗЕНТАЦИИ МИНСК\РАЗВИТИЕ РЕЧИ\doshkolnoe-obrazovani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47"/>
          <a:stretch/>
        </p:blipFill>
        <p:spPr bwMode="auto">
          <a:xfrm>
            <a:off x="1755747" y="394009"/>
            <a:ext cx="8465921" cy="61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80930" y="4386309"/>
            <a:ext cx="7560000" cy="208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0930" y="4401117"/>
            <a:ext cx="75199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«сказочной» деятельности для </a:t>
            </a:r>
            <a:r>
              <a:rPr lang="ru-RU" dirty="0" smtClean="0"/>
              <a:t>детей важно </a:t>
            </a:r>
            <a:r>
              <a:rPr lang="ru-RU" dirty="0"/>
              <a:t>участие взрослых. Так же, как и для самих взрослых. Педагоги и родители ни в коем случае не могут быть просто наблюдателями. Они не только руководители, вдохновители, организаторы – они непосредственные участники процесса превращения сказки в живое действо. И самые строгие требования они должны предъявлять к себе: к своей речи, к своим манерам, к собственному контролю над своими эмоциями и настроениями.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9993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03817" y="2980003"/>
            <a:ext cx="581394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представление о любви, добре и </a:t>
            </a:r>
            <a:r>
              <a:rPr lang="ru-RU" sz="2000" dirty="0" smtClean="0"/>
              <a:t>счастье;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познание реального мира;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открытие перед ребенком перспектив </a:t>
            </a:r>
            <a:r>
              <a:rPr lang="ru-RU" sz="2000" dirty="0"/>
              <a:t>собственного </a:t>
            </a:r>
            <a:r>
              <a:rPr lang="ru-RU" sz="2000" dirty="0" smtClean="0"/>
              <a:t>роста на примере трансформации </a:t>
            </a:r>
            <a:r>
              <a:rPr lang="ru-RU" sz="2000" dirty="0"/>
              <a:t>сказочного героя из слабого в сильного, наивного в умного, маленького во </a:t>
            </a:r>
            <a:r>
              <a:rPr lang="ru-RU" sz="2000" dirty="0" smtClean="0"/>
              <a:t>взрослого.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8192" y="123566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Психологическое содержание сказки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Таня\Desktop\НОЯБРЬ\Сказка\cute-fairy-sitting-on-moon-at-night_1308-9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8181" y="2942557"/>
            <a:ext cx="3909848" cy="25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Таня\Desktop\НОЯБРЬ\Сказка\fantastic-logos-for-psychological-centers_23-214758820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39" t="39705" r="29900" b="38099"/>
          <a:stretch/>
        </p:blipFill>
        <p:spPr bwMode="auto">
          <a:xfrm>
            <a:off x="10086255" y="5109308"/>
            <a:ext cx="1195399" cy="11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57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16233" y="2034939"/>
            <a:ext cx="5531547" cy="249299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ГЛАВНОЕ ОРУЖИЕ СКАЗКИ – МЕТАФОРА</a:t>
            </a:r>
          </a:p>
          <a:p>
            <a:pPr algn="ctr"/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2000" dirty="0"/>
              <a:t>С</a:t>
            </a:r>
            <a:r>
              <a:rPr lang="ru-RU" sz="2000" dirty="0" smtClean="0"/>
              <a:t>казки </a:t>
            </a:r>
            <a:r>
              <a:rPr lang="ru-RU" sz="2000" dirty="0"/>
              <a:t>о </a:t>
            </a:r>
            <a:r>
              <a:rPr lang="ru-RU" sz="2000" dirty="0" smtClean="0"/>
              <a:t>людях, </a:t>
            </a:r>
            <a:r>
              <a:rPr lang="ru-RU" sz="2000" dirty="0"/>
              <a:t>о человеческих чувствах и поступках. </a:t>
            </a:r>
            <a:endParaRPr lang="ru-RU" sz="2000" dirty="0" smtClean="0"/>
          </a:p>
          <a:p>
            <a:endParaRPr lang="ru-RU" sz="1000" dirty="0"/>
          </a:p>
          <a:p>
            <a:r>
              <a:rPr lang="ru-RU" sz="2000" dirty="0" smtClean="0"/>
              <a:t>«Примеряя» </a:t>
            </a:r>
            <a:r>
              <a:rPr lang="ru-RU" sz="2000" dirty="0"/>
              <a:t>сказку на себя, ребенок </a:t>
            </a:r>
            <a:r>
              <a:rPr lang="ru-RU" sz="2000" dirty="0" smtClean="0"/>
              <a:t>учится: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различать </a:t>
            </a:r>
            <a:r>
              <a:rPr lang="ru-RU" sz="2000" dirty="0"/>
              <a:t>добро и </a:t>
            </a:r>
            <a:r>
              <a:rPr lang="ru-RU" sz="2000" dirty="0" smtClean="0"/>
              <a:t>зло;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бороться </a:t>
            </a:r>
            <a:r>
              <a:rPr lang="ru-RU" sz="2000" dirty="0"/>
              <a:t>с трудностями и </a:t>
            </a:r>
            <a:r>
              <a:rPr lang="ru-RU" sz="2000" dirty="0" smtClean="0"/>
              <a:t>страхами;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находить </a:t>
            </a:r>
            <a:r>
              <a:rPr lang="ru-RU" sz="2000" dirty="0"/>
              <a:t>ответы на интересующие </a:t>
            </a:r>
            <a:r>
              <a:rPr lang="ru-RU" sz="2000" dirty="0" smtClean="0"/>
              <a:t>вопросы</a:t>
            </a:r>
            <a:r>
              <a:rPr lang="ru-RU" sz="2000" dirty="0"/>
              <a:t>.</a:t>
            </a:r>
            <a:endParaRPr lang="ru-RU" sz="2800" dirty="0"/>
          </a:p>
        </p:txBody>
      </p:sp>
      <p:pic>
        <p:nvPicPr>
          <p:cNvPr id="5" name="Picture 3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639" y="2577802"/>
            <a:ext cx="3628390" cy="21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14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Влияние сказки на взрослых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160272" y="3750540"/>
            <a:ext cx="3816000" cy="900000"/>
          </a:xfrm>
          <a:prstGeom prst="homePlat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превращение жизни </a:t>
            </a:r>
            <a:r>
              <a:rPr lang="ru-RU" b="1" dirty="0"/>
              <a:t>ребенка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игру, волшебство, сказку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962" y="2612821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ощущение прилива </a:t>
            </a:r>
            <a:r>
              <a:rPr lang="ru-RU" sz="1800" dirty="0"/>
              <a:t>вдохновения</a:t>
            </a:r>
            <a:endParaRPr lang="ru-RU" sz="18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0962" y="3750540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получение удовольствия </a:t>
            </a:r>
            <a:r>
              <a:rPr lang="ru-RU" sz="1800" dirty="0"/>
              <a:t>от общения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ребенком на равных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962" y="4941042"/>
            <a:ext cx="4485094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расставание </a:t>
            </a:r>
            <a:r>
              <a:rPr lang="ru-RU" sz="1800" dirty="0"/>
              <a:t>с собственными сомнениями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 страхами</a:t>
            </a:r>
            <a:endParaRPr lang="ru-RU" sz="1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02578" y="2595448"/>
            <a:ext cx="900000" cy="900000"/>
            <a:chOff x="5402578" y="2595448"/>
            <a:chExt cx="900000" cy="900000"/>
          </a:xfrm>
        </p:grpSpPr>
        <p:sp>
          <p:nvSpPr>
            <p:cNvPr id="14" name="Блок-схема: процесс 13"/>
            <p:cNvSpPr/>
            <p:nvPr/>
          </p:nvSpPr>
          <p:spPr>
            <a:xfrm flipH="1">
              <a:off x="5402578" y="2595448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 descr="C:\Users\Таня\Desktop\НОЯБРЬ\Сказка\abstract-sphere-logo-template_23-214749150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3EF"/>
                </a:clrFrom>
                <a:clrTo>
                  <a:srgbClr val="FAF3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865" t="1779" r="-397" b="73658"/>
            <a:stretch/>
          </p:blipFill>
          <p:spPr bwMode="auto">
            <a:xfrm>
              <a:off x="5471529" y="2646029"/>
              <a:ext cx="813803" cy="8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395704" y="3750540"/>
            <a:ext cx="900000" cy="900000"/>
            <a:chOff x="5395704" y="3750540"/>
            <a:chExt cx="900000" cy="900000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395704" y="3750540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C:\Users\Таня\Desktop\НОЯБРЬ\Сказка\abstract-sphere-logo-template_23-214749150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3EF"/>
                </a:clrFrom>
                <a:clrTo>
                  <a:srgbClr val="FAF3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246" t="30045" r="25222" b="45392"/>
            <a:stretch/>
          </p:blipFill>
          <p:spPr bwMode="auto">
            <a:xfrm>
              <a:off x="5445676" y="3753823"/>
              <a:ext cx="813803" cy="8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72345" y="4941042"/>
            <a:ext cx="900000" cy="900000"/>
            <a:chOff x="5372345" y="4941042"/>
            <a:chExt cx="900000" cy="900000"/>
          </a:xfrm>
        </p:grpSpPr>
        <p:sp>
          <p:nvSpPr>
            <p:cNvPr id="25" name="Блок-схема: процесс 24"/>
            <p:cNvSpPr/>
            <p:nvPr/>
          </p:nvSpPr>
          <p:spPr>
            <a:xfrm flipH="1">
              <a:off x="5372345" y="4941042"/>
              <a:ext cx="900000" cy="900000"/>
            </a:xfrm>
            <a:prstGeom prst="flowChartProcess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C:\Users\Таня\Desktop\НОЯБРЬ\Сказка\abstract-sphere-logo-template_23-214749150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3EF"/>
                </a:clrFrom>
                <a:clrTo>
                  <a:srgbClr val="FAF3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93" t="59768" r="76661" b="15669"/>
            <a:stretch/>
          </p:blipFill>
          <p:spPr bwMode="auto">
            <a:xfrm>
              <a:off x="5427010" y="4956808"/>
              <a:ext cx="813803" cy="8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116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42359" y="1841261"/>
            <a:ext cx="5885534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САМАЯ ВАЖНАЯ ЦЕЛЬ СКАЗКИ – РАЗВИТИЕ ЭМПАТИИ:</a:t>
            </a:r>
          </a:p>
          <a:p>
            <a:endParaRPr lang="ru-RU" sz="1000" dirty="0" smtClean="0"/>
          </a:p>
          <a:p>
            <a:r>
              <a:rPr lang="ru-RU" sz="2000" dirty="0" smtClean="0"/>
              <a:t>способность </a:t>
            </a:r>
            <a:r>
              <a:rPr lang="ru-RU" sz="2000" dirty="0"/>
              <a:t>сопереживать персонажам в горе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радости.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вывод </a:t>
            </a:r>
            <a:r>
              <a:rPr lang="ru-RU" sz="2000" dirty="0"/>
              <a:t>ребенка из узкого пространства собственных интересов и </a:t>
            </a:r>
            <a:r>
              <a:rPr lang="ru-RU" sz="2000" dirty="0" smtClean="0"/>
              <a:t>чувств;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взращивание человечности в ребенке.</a:t>
            </a: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 rot="16200000" flipH="1" flipV="1">
            <a:off x="8260586" y="3251668"/>
            <a:ext cx="409868" cy="330028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639" y="2577802"/>
            <a:ext cx="3628390" cy="21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80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0954" y="1558708"/>
            <a:ext cx="6114330" cy="378565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Так как </a:t>
            </a:r>
            <a:r>
              <a:rPr lang="ru-RU" sz="2400" i="1" dirty="0"/>
              <a:t>при слушании сказки ребенку свойственно становиться на сторону добрых, мужественных, несправедливо обиженных, будет ли это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Иван-царевич</a:t>
            </a:r>
            <a:r>
              <a:rPr lang="ru-RU" sz="2400" i="1" dirty="0"/>
              <a:t>, или зайчик-</a:t>
            </a:r>
            <a:r>
              <a:rPr lang="ru-RU" sz="2400" i="1" dirty="0" err="1"/>
              <a:t>побегайчик</a:t>
            </a:r>
            <a:r>
              <a:rPr lang="ru-RU" sz="2400" i="1" dirty="0"/>
              <a:t>, или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Муха-Цокотуха</a:t>
            </a:r>
            <a:r>
              <a:rPr lang="ru-RU" sz="2400" i="1" dirty="0"/>
              <a:t>, или бесстрашный комар, или просто «</a:t>
            </a:r>
            <a:r>
              <a:rPr lang="ru-RU" sz="2400" i="1" dirty="0" err="1"/>
              <a:t>деревяшечка</a:t>
            </a:r>
            <a:r>
              <a:rPr lang="ru-RU" sz="2400" i="1" dirty="0"/>
              <a:t> в </a:t>
            </a:r>
            <a:r>
              <a:rPr lang="ru-RU" sz="2400" i="1" dirty="0" err="1"/>
              <a:t>зыбочке</a:t>
            </a:r>
            <a:r>
              <a:rPr lang="ru-RU" sz="2400" i="1" dirty="0" smtClean="0"/>
              <a:t>» </a:t>
            </a:r>
            <a:r>
              <a:rPr lang="ru-RU" sz="2400" i="1" dirty="0"/>
              <a:t>– </a:t>
            </a:r>
            <a:r>
              <a:rPr lang="ru-RU" sz="2400" i="1" dirty="0" smtClean="0"/>
              <a:t> вся </a:t>
            </a:r>
            <a:r>
              <a:rPr lang="ru-RU" sz="2400" i="1" dirty="0"/>
              <a:t>наша задача заключается в том, чтобы пробудить, воспитать, укрепить в восприимчивой детской душе эту драгоценную способность сопереживать, сострадать и </a:t>
            </a:r>
            <a:r>
              <a:rPr lang="ru-RU" sz="2400" i="1" dirty="0" err="1"/>
              <a:t>сорадоваться</a:t>
            </a:r>
            <a:r>
              <a:rPr lang="ru-RU" sz="2400" i="1" dirty="0"/>
              <a:t>, без которой </a:t>
            </a:r>
            <a:r>
              <a:rPr lang="ru-RU" sz="2400" i="1" dirty="0" smtClean="0"/>
              <a:t>человек – </a:t>
            </a:r>
            <a:r>
              <a:rPr lang="ru-RU" sz="2400" i="1" dirty="0"/>
              <a:t>не </a:t>
            </a:r>
            <a:r>
              <a:rPr lang="ru-RU" sz="2400" i="1" dirty="0" smtClean="0"/>
              <a:t>человек</a:t>
            </a:r>
            <a:r>
              <a:rPr lang="ru-RU" sz="2400" i="1" dirty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2012" y="4814035"/>
            <a:ext cx="223612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i="1" dirty="0"/>
              <a:t>Корней Чуковский</a:t>
            </a:r>
            <a:endParaRPr lang="ru-RU" b="1" i="1" dirty="0" smtClean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9759" y="1546156"/>
            <a:ext cx="22383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88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749710" y="752596"/>
            <a:ext cx="5315432" cy="3224376"/>
            <a:chOff x="3749710" y="752596"/>
            <a:chExt cx="5315432" cy="3224376"/>
          </a:xfrm>
        </p:grpSpPr>
        <p:pic>
          <p:nvPicPr>
            <p:cNvPr id="2057" name="Picture 9" descr="C:\Users\Таня\Desktop\НОЯБРЬ\Сказка\asasda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710" y="752596"/>
              <a:ext cx="5315432" cy="322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365792" y="1626120"/>
              <a:ext cx="40832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Сказка </a:t>
              </a:r>
              <a:r>
                <a:rPr lang="ru-RU" b="1" dirty="0"/>
                <a:t>не подвластна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ни </a:t>
              </a:r>
              <a:r>
                <a:rPr lang="ru-RU" b="1" dirty="0"/>
                <a:t>социально-экономическим преобразованиям,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ни </a:t>
              </a:r>
              <a:r>
                <a:rPr lang="ru-RU" b="1" dirty="0"/>
                <a:t>моде,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ни </a:t>
              </a:r>
              <a:r>
                <a:rPr lang="ru-RU" b="1" dirty="0"/>
                <a:t>научно-техническому </a:t>
              </a:r>
              <a:r>
                <a:rPr lang="ru-RU" b="1" dirty="0" smtClean="0"/>
                <a:t>прогрессу.</a:t>
              </a:r>
              <a:endParaRPr lang="ru-RU" dirty="0"/>
            </a:p>
          </p:txBody>
        </p:sp>
      </p:grpSp>
      <p:pic>
        <p:nvPicPr>
          <p:cNvPr id="2053" name="Picture 5" descr="C:\Users\Таня\Desktop\НОЯБРЬ\Гендерная компетенстность педагога - в работе\businesswoman-in-formal-suit-character-set_1262-1625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2" r="56077" b="47284"/>
          <a:stretch/>
        </p:blipFill>
        <p:spPr bwMode="auto">
          <a:xfrm>
            <a:off x="2317662" y="1974607"/>
            <a:ext cx="1782462" cy="42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++++05 05 РАБОЧИЙ СТОЛ\ПРЕЗЕНТАЦИИ МИНСК\РАЗВИТИЕ РЕЧИ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197" y="4925392"/>
            <a:ext cx="1577536" cy="12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74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6588" y="1715271"/>
            <a:ext cx="3110678" cy="468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НЕОБХОДИМОСТЬ СКАЗКИ</a:t>
            </a:r>
            <a:endParaRPr lang="ru-RU" sz="1600" b="1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4051113" y="2884731"/>
            <a:ext cx="3240000" cy="108000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угнетение </a:t>
            </a:r>
            <a:r>
              <a:rPr lang="ru-RU" dirty="0"/>
              <a:t>коммуникативных функций подрастающего поколения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1199731" y="2874392"/>
            <a:ext cx="2448000" cy="108000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коммуникационный взрыв последних десятилетий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66588" y="2635767"/>
            <a:ext cx="311067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самый доступный и эффективный метод как корректирования сознания и поведения, так и развития связной речи</a:t>
            </a:r>
          </a:p>
        </p:txBody>
      </p:sp>
      <p:cxnSp>
        <p:nvCxnSpPr>
          <p:cNvPr id="4" name="Прямая соединительная линия 3"/>
          <p:cNvCxnSpPr>
            <a:stCxn id="3" idx="2"/>
            <a:endCxn id="22" idx="0"/>
          </p:cNvCxnSpPr>
          <p:nvPr/>
        </p:nvCxnSpPr>
        <p:spPr>
          <a:xfrm>
            <a:off x="9321927" y="2183271"/>
            <a:ext cx="0" cy="4524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E:\++++05 05 РАБОЧИЙ СТОЛ\ПРЕЗЕНТАЦИИ МИНСК\РАЗВИТИЕ РЕЧИ\ask-me-clipart-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188" y="910586"/>
            <a:ext cx="2122894" cy="16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++++05 05 РАБОЧИЙ СТОЛ\ПРЕЗЕНТАЦИИ МИНСК\РАЗВИТИЕ РЕЧИ\240_F_116209259_vGQdARMzq9C1m0wmND3nljsBkAXRpV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557" y="691713"/>
            <a:ext cx="2082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++++05 05 РАБОЧИЙ СТОЛ\ПРЕЗЕНТАЦИИ МИНСК\РАЗВИТИЕ РЕЧИ\russkaya-skazka-kolobok-s-kartinkami-chit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526" y="4353580"/>
            <a:ext cx="2000801" cy="17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4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14286" y="1438165"/>
            <a:ext cx="3564338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недоразвитие основных психических процессов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199395" y="2240290"/>
            <a:ext cx="3024000" cy="923330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ОГРАНИЧЕННОСТЬ РЕЧЕВОГО ОБЩЕНИЯ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4286" y="2378789"/>
            <a:ext cx="3564338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/>
              <a:t>специфические нарушения эмоционально-волевой сферы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4286" y="3336656"/>
            <a:ext cx="3564338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развитие </a:t>
            </a:r>
            <a:r>
              <a:rPr lang="ru-RU" dirty="0"/>
              <a:t>отрицательных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качеств </a:t>
            </a:r>
            <a:r>
              <a:rPr lang="ru-RU" dirty="0"/>
              <a:t>характера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4286" y="4297496"/>
            <a:ext cx="3564338" cy="64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возрастание количества </a:t>
            </a:r>
            <a:r>
              <a:rPr lang="ru-RU" dirty="0"/>
              <a:t>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патологиями </a:t>
            </a:r>
            <a:r>
              <a:rPr lang="ru-RU" dirty="0" smtClean="0"/>
              <a:t>развития речи</a:t>
            </a:r>
            <a:endParaRPr lang="ru-RU" dirty="0"/>
          </a:p>
        </p:txBody>
      </p:sp>
      <p:pic>
        <p:nvPicPr>
          <p:cNvPr id="5122" name="Picture 2" descr="E:\++++05 05 РАБОЧИЙ СТОЛ\ПРЕЗЕНТАЦИИ МИНСК\РАЗВИТИЕ РЕЧИ\TDAH INTELIGENCIA EMOCIO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988" y="3431317"/>
            <a:ext cx="2471156" cy="24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6136151" y="1306284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6136151" y="2228090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6136151" y="3223732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6136151" y="4138823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50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28046</TotalTime>
  <Words>1281</Words>
  <Application>Microsoft Office PowerPoint</Application>
  <PresentationFormat>Произвольный</PresentationFormat>
  <Paragraphs>281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Натуральные материалы</vt:lpstr>
      <vt:lpstr>Сказкотерапия как эффективный метод формирования личности и ее успешной социализации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2235</cp:revision>
  <dcterms:created xsi:type="dcterms:W3CDTF">2017-01-09T10:38:11Z</dcterms:created>
  <dcterms:modified xsi:type="dcterms:W3CDTF">2019-03-13T20:08:56Z</dcterms:modified>
</cp:coreProperties>
</file>