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57"/>
  </p:notesMasterIdLst>
  <p:sldIdLst>
    <p:sldId id="256" r:id="rId2"/>
    <p:sldId id="1019" r:id="rId3"/>
    <p:sldId id="979" r:id="rId4"/>
    <p:sldId id="980" r:id="rId5"/>
    <p:sldId id="1021" r:id="rId6"/>
    <p:sldId id="987" r:id="rId7"/>
    <p:sldId id="1023" r:id="rId8"/>
    <p:sldId id="662" r:id="rId9"/>
    <p:sldId id="959" r:id="rId10"/>
    <p:sldId id="1026" r:id="rId11"/>
    <p:sldId id="978" r:id="rId12"/>
    <p:sldId id="1028" r:id="rId13"/>
    <p:sldId id="1029" r:id="rId14"/>
    <p:sldId id="1030" r:id="rId15"/>
    <p:sldId id="1032" r:id="rId16"/>
    <p:sldId id="1031" r:id="rId17"/>
    <p:sldId id="1033" r:id="rId18"/>
    <p:sldId id="1034" r:id="rId19"/>
    <p:sldId id="1036" r:id="rId20"/>
    <p:sldId id="1037" r:id="rId21"/>
    <p:sldId id="1038" r:id="rId22"/>
    <p:sldId id="1039" r:id="rId23"/>
    <p:sldId id="1040" r:id="rId24"/>
    <p:sldId id="1041" r:id="rId25"/>
    <p:sldId id="1042" r:id="rId26"/>
    <p:sldId id="1043" r:id="rId27"/>
    <p:sldId id="1044" r:id="rId28"/>
    <p:sldId id="1045" r:id="rId29"/>
    <p:sldId id="1046" r:id="rId30"/>
    <p:sldId id="1047" r:id="rId31"/>
    <p:sldId id="1048" r:id="rId32"/>
    <p:sldId id="989" r:id="rId33"/>
    <p:sldId id="1049" r:id="rId34"/>
    <p:sldId id="1050" r:id="rId35"/>
    <p:sldId id="1051" r:id="rId36"/>
    <p:sldId id="1052" r:id="rId37"/>
    <p:sldId id="1053" r:id="rId38"/>
    <p:sldId id="1054" r:id="rId39"/>
    <p:sldId id="1055" r:id="rId40"/>
    <p:sldId id="1056" r:id="rId41"/>
    <p:sldId id="1057" r:id="rId42"/>
    <p:sldId id="1058" r:id="rId43"/>
    <p:sldId id="1059" r:id="rId44"/>
    <p:sldId id="1060" r:id="rId45"/>
    <p:sldId id="1061" r:id="rId46"/>
    <p:sldId id="1062" r:id="rId47"/>
    <p:sldId id="1063" r:id="rId48"/>
    <p:sldId id="1064" r:id="rId49"/>
    <p:sldId id="1065" r:id="rId50"/>
    <p:sldId id="1066" r:id="rId51"/>
    <p:sldId id="1067" r:id="rId52"/>
    <p:sldId id="1069" r:id="rId53"/>
    <p:sldId id="1070" r:id="rId54"/>
    <p:sldId id="1071" r:id="rId55"/>
    <p:sldId id="1068" r:id="rId5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3831">
          <p15:clr>
            <a:srgbClr val="A4A3A4"/>
          </p15:clr>
        </p15:guide>
        <p15:guide id="5" pos="3840">
          <p15:clr>
            <a:srgbClr val="A4A3A4"/>
          </p15:clr>
        </p15:guide>
        <p15:guide id="6" pos="3837">
          <p15:clr>
            <a:srgbClr val="A4A3A4"/>
          </p15:clr>
        </p15:guide>
        <p15:guide id="7" orient="horz" pos="2073">
          <p15:clr>
            <a:srgbClr val="A4A3A4"/>
          </p15:clr>
        </p15:guide>
        <p15:guide id="8" pos="38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79C0"/>
    <a:srgbClr val="8F4D11"/>
    <a:srgbClr val="EABE78"/>
    <a:srgbClr val="006600"/>
    <a:srgbClr val="D9B247"/>
    <a:srgbClr val="CC0000"/>
    <a:srgbClr val="3333FF"/>
    <a:srgbClr val="66CCFF"/>
    <a:srgbClr val="4A206A"/>
    <a:srgbClr val="BC8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-600" y="-96"/>
      </p:cViewPr>
      <p:guideLst>
        <p:guide orient="horz" pos="2160"/>
        <p:guide orient="horz" pos="2073"/>
        <p:guide pos="3863"/>
        <p:guide pos="3831"/>
        <p:guide pos="3840"/>
        <p:guide pos="3837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0704512" y="0"/>
            <a:ext cx="1402382" cy="4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426464" y="920111"/>
            <a:ext cx="8522208" cy="155525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Работа с родителями детей с ограниченными возможностями здоровья в рамках реализации коррекционной работы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Таня\Desktop\НОЯБРЬ\Родители ОВЗ\ыфсфысфы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8073" y="2109788"/>
            <a:ext cx="3977754" cy="397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Таня\Desktop\НОЯБРЬ\Родители ОВЗ\sadfas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1362" y="2720240"/>
            <a:ext cx="1378425" cy="13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Таня\Desktop\НОЯБРЬ\Родители ОВЗ\dfvdfv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9174" y="3285356"/>
            <a:ext cx="1494431" cy="149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030062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Направления сотрудничества педагога 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родителями детей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904" y="2651819"/>
            <a:ext cx="5400000" cy="1021556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активное </a:t>
            </a:r>
            <a:r>
              <a:rPr lang="ru-RU" dirty="0" smtClean="0"/>
              <a:t>вовлечение</a:t>
            </a:r>
            <a:r>
              <a:rPr lang="en-US" dirty="0" smtClean="0"/>
              <a:t> </a:t>
            </a:r>
            <a:r>
              <a:rPr lang="ru-RU" dirty="0" smtClean="0"/>
              <a:t>родителей </a:t>
            </a:r>
            <a:r>
              <a:rPr lang="ru-RU" dirty="0"/>
              <a:t>в образовательный </a:t>
            </a:r>
            <a:r>
              <a:rPr lang="ru-RU" dirty="0" smtClean="0"/>
              <a:t>процесс: организация дней </a:t>
            </a:r>
            <a:r>
              <a:rPr lang="ru-RU" dirty="0"/>
              <a:t>открытых дверей, </a:t>
            </a:r>
            <a:r>
              <a:rPr lang="ru-RU" dirty="0" smtClean="0"/>
              <a:t>открытых уроков и внеклассных мероприятий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63896" y="3908089"/>
            <a:ext cx="5400000" cy="1021556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психолого-педагогическое просвещение,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которое </a:t>
            </a:r>
            <a:r>
              <a:rPr lang="ru-RU" dirty="0"/>
              <a:t>осуществляется в ходе проведения родительских конференций и заседаний</a:t>
            </a:r>
            <a:endParaRPr lang="ru-RU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63896" y="5147618"/>
            <a:ext cx="5400000" cy="1022400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dirty="0"/>
              <a:t>привлечение родителей для управления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учебно-воспитательным </a:t>
            </a:r>
            <a:r>
              <a:rPr lang="ru-RU" dirty="0"/>
              <a:t>процессом</a:t>
            </a:r>
            <a:endParaRPr lang="ru-RU" dirty="0" smtClean="0"/>
          </a:p>
        </p:txBody>
      </p:sp>
      <p:pic>
        <p:nvPicPr>
          <p:cNvPr id="12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269"/>
          <a:stretch/>
        </p:blipFill>
        <p:spPr bwMode="auto">
          <a:xfrm>
            <a:off x="1579956" y="3757523"/>
            <a:ext cx="1041874" cy="249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НОЯБРЬ\Родители ОВЗ\313451-P8V89Y-7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3" t="6501" r="66238" b="50000"/>
          <a:stretch/>
        </p:blipFill>
        <p:spPr bwMode="auto">
          <a:xfrm>
            <a:off x="9101770" y="2792877"/>
            <a:ext cx="1241255" cy="20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401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иугольник 12"/>
          <p:cNvSpPr/>
          <p:nvPr/>
        </p:nvSpPr>
        <p:spPr>
          <a:xfrm>
            <a:off x="1404178" y="2503022"/>
            <a:ext cx="3514862" cy="79200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ФОРМЫ ВЗАИМОДЕЙСТВИЯ С РОДИТЕЛЯМИ РЕБЕНКА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32828" y="3306677"/>
            <a:ext cx="3819074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групповая</a:t>
            </a:r>
            <a:endParaRPr lang="ru-RU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732830" y="4119259"/>
            <a:ext cx="3819074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коллективная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732828" y="2495672"/>
            <a:ext cx="3819074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индивидуальная</a:t>
            </a:r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640075" y="2507502"/>
            <a:ext cx="659698" cy="540000"/>
            <a:chOff x="5640075" y="2507502"/>
            <a:chExt cx="659698" cy="540000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640075" y="2507502"/>
              <a:ext cx="659698" cy="540000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9218" name="Picture 2" descr="C:\Users\Таня\Desktop\НОЯБРЬ\Принципы педагогического взаимодействия\family-care-logo-template_22857-99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974" t="52818" r="55644" b="20836"/>
            <a:stretch/>
          </p:blipFill>
          <p:spPr bwMode="auto">
            <a:xfrm>
              <a:off x="5702587" y="2529395"/>
              <a:ext cx="545402" cy="506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635693" y="3291493"/>
            <a:ext cx="659698" cy="540000"/>
            <a:chOff x="5635693" y="3291493"/>
            <a:chExt cx="659698" cy="54000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635693" y="3291493"/>
              <a:ext cx="659698" cy="540000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19" name="Picture 2" descr="C:\Users\Таня\Desktop\НОЯБРЬ\Принципы педагогического взаимодействия\family-care-logo-template_22857-9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536" t="53724" r="15141" b="19930"/>
            <a:stretch/>
          </p:blipFill>
          <p:spPr bwMode="auto">
            <a:xfrm>
              <a:off x="5641290" y="3306677"/>
              <a:ext cx="621130" cy="506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642757" y="4103035"/>
            <a:ext cx="659698" cy="540000"/>
            <a:chOff x="5642757" y="4103035"/>
            <a:chExt cx="659698" cy="54000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642757" y="4103035"/>
              <a:ext cx="659698" cy="540000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20" name="Picture 2" descr="C:\Users\Таня\Desktop\НОЯБРЬ\Принципы педагогического взаимодействия\family-care-logo-template_22857-99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786" t="10389" r="54056" b="59330"/>
            <a:stretch/>
          </p:blipFill>
          <p:spPr bwMode="auto">
            <a:xfrm>
              <a:off x="5680506" y="4136121"/>
              <a:ext cx="542698" cy="46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19" name="Picture 3" descr="E:\++++05 05 РАБОЧИЙ СТОЛ\ПРЕЗЕНТАЦИИ МИНСК\ВЕБИНАР СЕМЬЯ\shutterstock-293497514_ori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61" y="3348039"/>
            <a:ext cx="2322696" cy="261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55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8" y="3090921"/>
            <a:ext cx="5828445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выявление общего плана семьи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определение уровня </a:t>
            </a:r>
            <a:r>
              <a:rPr lang="ru-RU" sz="2000" dirty="0"/>
              <a:t>образования и </a:t>
            </a:r>
            <a:r>
              <a:rPr lang="ru-RU" sz="2000" dirty="0" smtClean="0"/>
              <a:t>возраста родителей;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определение </a:t>
            </a:r>
            <a:r>
              <a:rPr lang="ru-RU" sz="2000" dirty="0" smtClean="0"/>
              <a:t>характера взаимоотношений родителей </a:t>
            </a:r>
            <a:r>
              <a:rPr lang="ru-RU" sz="2000" dirty="0"/>
              <a:t>с </a:t>
            </a:r>
            <a:r>
              <a:rPr lang="ru-RU" sz="2000" dirty="0" smtClean="0"/>
              <a:t>ребенком;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отсутствие возможности узнать </a:t>
            </a:r>
            <a:r>
              <a:rPr lang="ru-RU" sz="2000" dirty="0"/>
              <a:t>индивидуальные особенности </a:t>
            </a:r>
            <a:r>
              <a:rPr lang="ru-RU" sz="2000" dirty="0" smtClean="0"/>
              <a:t>ребенка и особенности </a:t>
            </a:r>
            <a:r>
              <a:rPr lang="ru-RU" sz="2000" dirty="0"/>
              <a:t>его жизни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семье.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6829" y="301030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Анкетирование </a:t>
            </a:r>
            <a:endParaRPr lang="en-US" b="1" dirty="0" smtClean="0"/>
          </a:p>
          <a:p>
            <a:pPr algn="ctr"/>
            <a:r>
              <a:rPr lang="ru-RU" b="1" dirty="0" smtClean="0"/>
              <a:t>родителей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345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8" y="3090921"/>
            <a:ext cx="582844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близкое знакомство </a:t>
            </a:r>
            <a:r>
              <a:rPr lang="ru-RU" sz="2000" dirty="0"/>
              <a:t>с ребенком и его семьей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привычной для него </a:t>
            </a:r>
            <a:r>
              <a:rPr lang="ru-RU" sz="2000" dirty="0" smtClean="0"/>
              <a:t>обстановке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сбор информации </a:t>
            </a:r>
            <a:r>
              <a:rPr lang="ru-RU" sz="2000" dirty="0"/>
              <a:t>об интересах ребенка, </a:t>
            </a:r>
            <a:r>
              <a:rPr lang="ru-RU" sz="2000" dirty="0" smtClean="0"/>
              <a:t>привычках</a:t>
            </a:r>
            <a:r>
              <a:rPr lang="ru-RU" sz="2000" dirty="0"/>
              <a:t>, умениях и навыках в различных формах </a:t>
            </a:r>
            <a:r>
              <a:rPr lang="ru-RU" sz="2000" dirty="0" smtClean="0"/>
              <a:t>деятельности;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получение ценных сведений о </a:t>
            </a:r>
            <a:r>
              <a:rPr lang="ru-RU" sz="2000" dirty="0"/>
              <a:t>склонностях ребенка, его отношении к родителям, школе.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5874" y="3063258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Посещение </a:t>
            </a:r>
            <a:endParaRPr lang="en-US" b="1" dirty="0" smtClean="0"/>
          </a:p>
          <a:p>
            <a:pPr algn="ctr"/>
            <a:r>
              <a:rPr lang="ru-RU" b="1" dirty="0" smtClean="0"/>
              <a:t>семьи</a:t>
            </a:r>
            <a:endParaRPr lang="ru-RU" b="1" dirty="0"/>
          </a:p>
        </p:txBody>
      </p:sp>
      <p:pic>
        <p:nvPicPr>
          <p:cNvPr id="13314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063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6" y="3405278"/>
            <a:ext cx="5828445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у</a:t>
            </a:r>
            <a:r>
              <a:rPr lang="ru-RU" sz="2000" dirty="0" smtClean="0"/>
              <a:t>спехи ребенка </a:t>
            </a:r>
            <a:r>
              <a:rPr lang="ru-RU" sz="2000" dirty="0"/>
              <a:t>в </a:t>
            </a:r>
            <a:r>
              <a:rPr lang="ru-RU" sz="2000" dirty="0" smtClean="0"/>
              <a:t>школе;</a:t>
            </a:r>
          </a:p>
          <a:p>
            <a:pPr marL="171450" lvl="0" indent="-17145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взаимоотношения ребенка </a:t>
            </a:r>
            <a:r>
              <a:rPr lang="ru-RU" sz="2000" dirty="0"/>
              <a:t>с </a:t>
            </a:r>
            <a:r>
              <a:rPr lang="ru-RU" sz="2000" dirty="0" smtClean="0"/>
              <a:t>одноклассниками;</a:t>
            </a:r>
          </a:p>
          <a:p>
            <a:pPr marL="171450" lvl="0" indent="-17145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дать </a:t>
            </a:r>
            <a:r>
              <a:rPr lang="ru-RU" sz="2000" dirty="0"/>
              <a:t>советы по организации выполнения домашних заданий.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63151" y="303787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Подробный рассказ </a:t>
            </a:r>
            <a:br>
              <a:rPr lang="ru-RU" b="1" dirty="0" smtClean="0"/>
            </a:br>
            <a:r>
              <a:rPr lang="ru-RU" b="1" dirty="0" smtClean="0"/>
              <a:t>о ребенке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490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5" y="2812747"/>
            <a:ext cx="5828445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ЦЕЛЬ</a:t>
            </a:r>
            <a:r>
              <a:rPr lang="ru-RU" sz="2000" b="1" dirty="0" smtClean="0"/>
              <a:t>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привить толерантное отношение </a:t>
            </a:r>
            <a:r>
              <a:rPr lang="ru-RU" dirty="0"/>
              <a:t>к особенным </a:t>
            </a:r>
            <a:r>
              <a:rPr lang="ru-RU" dirty="0" smtClean="0"/>
              <a:t>детям:</a:t>
            </a:r>
            <a:br>
              <a:rPr lang="ru-RU" dirty="0" smtClean="0"/>
            </a:br>
            <a:r>
              <a:rPr lang="ru-RU" dirty="0" smtClean="0"/>
              <a:t>не </a:t>
            </a:r>
            <a:r>
              <a:rPr lang="ru-RU" dirty="0"/>
              <a:t>каждый взрослый человек готов принять факт нахождения рядом с ним или его ребенком человека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ОВЗ;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исключить </a:t>
            </a:r>
            <a:r>
              <a:rPr lang="ru-RU" dirty="0"/>
              <a:t>беспокойство родителей о безопасности </a:t>
            </a:r>
            <a:r>
              <a:rPr lang="ru-RU" dirty="0" smtClean="0"/>
              <a:t>ребенка;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побуждение </a:t>
            </a:r>
            <a:r>
              <a:rPr lang="ru-RU" dirty="0"/>
              <a:t>родителей более пристально приглядываться к своему ребенку, выявлять особенности его характера и осуществлять поиск оптимальных путей по его </a:t>
            </a:r>
            <a:r>
              <a:rPr lang="ru-RU" dirty="0" smtClean="0"/>
              <a:t>воспитанию.</a:t>
            </a:r>
            <a:endParaRPr lang="ru-RU" dirty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9498" y="302701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Проведение </a:t>
            </a:r>
            <a:endParaRPr lang="en-US" b="1" dirty="0" smtClean="0"/>
          </a:p>
          <a:p>
            <a:pPr algn="ctr"/>
            <a:r>
              <a:rPr lang="ru-RU" b="1" dirty="0" smtClean="0"/>
              <a:t>консультаций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593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4" y="2923108"/>
            <a:ext cx="582844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600" b="1" dirty="0" smtClean="0"/>
              <a:t>ТРЕБОВАНИЯ К ПЕДАГОГУ: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проявлять максимум </a:t>
            </a:r>
            <a:r>
              <a:rPr lang="ru-RU" sz="2000" dirty="0"/>
              <a:t>тактичности.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едопустимо стыдить </a:t>
            </a:r>
            <a:r>
              <a:rPr lang="ru-RU" sz="2000" dirty="0"/>
              <a:t>родителей, если, по мнению педагога, они не в полном объеме выполняют свой родительский </a:t>
            </a:r>
            <a:r>
              <a:rPr lang="ru-RU" sz="2000" dirty="0" smtClean="0"/>
              <a:t>долг;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вести разговор </a:t>
            </a:r>
            <a:r>
              <a:rPr lang="ru-RU" sz="2000" dirty="0"/>
              <a:t>с позиции того, что перед родителями и педагогом стоит общая задача и им необходимо совместно ее решать. 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6794" y="302701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Проведение </a:t>
            </a:r>
            <a:endParaRPr lang="en-US" b="1" dirty="0" smtClean="0"/>
          </a:p>
          <a:p>
            <a:pPr algn="ctr"/>
            <a:r>
              <a:rPr lang="ru-RU" b="1" dirty="0" smtClean="0"/>
              <a:t>консультаций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238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4" y="2718150"/>
            <a:ext cx="5828445" cy="363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/>
              <a:t>О</a:t>
            </a:r>
            <a:r>
              <a:rPr lang="ru-RU" sz="2000" b="1" dirty="0" smtClean="0"/>
              <a:t>тправка </a:t>
            </a:r>
            <a:r>
              <a:rPr lang="ru-RU" sz="2000" b="1" dirty="0"/>
              <a:t>электронных </a:t>
            </a:r>
            <a:r>
              <a:rPr lang="ru-RU" sz="2000" b="1" dirty="0" smtClean="0"/>
              <a:t>писем: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информирование </a:t>
            </a:r>
            <a:r>
              <a:rPr lang="ru-RU" sz="2000" dirty="0"/>
              <a:t>родителей об успехах ребенка и имеющихся </a:t>
            </a:r>
            <a:r>
              <a:rPr lang="ru-RU" sz="2000" dirty="0" smtClean="0"/>
              <a:t>трудностях;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извещение </a:t>
            </a:r>
            <a:r>
              <a:rPr lang="ru-RU" sz="2000" dirty="0"/>
              <a:t>родителей о предстоящих школьных </a:t>
            </a:r>
            <a:r>
              <a:rPr lang="ru-RU" sz="2000" dirty="0" smtClean="0"/>
              <a:t>событиях;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поздравление с праздниками;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дать </a:t>
            </a:r>
            <a:r>
              <a:rPr lang="ru-RU" sz="2000" dirty="0"/>
              <a:t>советы или пожелания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</a:t>
            </a:r>
            <a:r>
              <a:rPr lang="ru-RU" sz="2000" dirty="0"/>
              <a:t>воспитанию </a:t>
            </a:r>
            <a:r>
              <a:rPr lang="ru-RU" sz="2000" dirty="0" smtClean="0"/>
              <a:t>детей.</a:t>
            </a:r>
          </a:p>
          <a:p>
            <a:pPr lvl="0"/>
            <a:endParaRPr lang="ru-RU" sz="1000" dirty="0" smtClean="0"/>
          </a:p>
          <a:p>
            <a:pPr lvl="0"/>
            <a:r>
              <a:rPr lang="ru-RU" sz="2000" b="1" dirty="0" smtClean="0"/>
              <a:t>Главное условие:</a:t>
            </a:r>
            <a:br>
              <a:rPr lang="ru-RU" sz="2000" b="1" dirty="0" smtClean="0"/>
            </a:br>
            <a:r>
              <a:rPr lang="ru-RU" sz="2000" dirty="0" smtClean="0"/>
              <a:t>доброжелательный </a:t>
            </a:r>
            <a:r>
              <a:rPr lang="ru-RU" sz="2000" dirty="0"/>
              <a:t>тон переписки.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5850" y="302701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Переписка </a:t>
            </a:r>
            <a:endParaRPr lang="en-US" b="1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родителями</a:t>
            </a:r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668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3" y="3281443"/>
            <a:ext cx="582844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погружение родителей в учебный </a:t>
            </a:r>
            <a:r>
              <a:rPr lang="ru-RU" sz="2000" dirty="0" smtClean="0"/>
              <a:t>процесс;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родителей познакомиться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действующими учебными </a:t>
            </a:r>
            <a:r>
              <a:rPr lang="ru-RU" sz="2000" dirty="0" smtClean="0"/>
              <a:t>требованиями  и оценить </a:t>
            </a:r>
            <a:r>
              <a:rPr lang="ru-RU" sz="2000" dirty="0"/>
              <a:t>успехи и неудачи </a:t>
            </a:r>
            <a:r>
              <a:rPr lang="ru-RU" sz="2000" dirty="0" smtClean="0"/>
              <a:t>ребенка</a:t>
            </a:r>
            <a:r>
              <a:rPr lang="ru-RU" sz="2000" dirty="0"/>
              <a:t>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5850" y="3027016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Проведение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совместных </a:t>
            </a:r>
            <a:r>
              <a:rPr lang="ru-RU" b="1" dirty="0"/>
              <a:t>занятий</a:t>
            </a:r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356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3187359"/>
            <a:ext cx="5828445" cy="212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уроки </a:t>
            </a:r>
            <a:r>
              <a:rPr lang="ru-RU" sz="2000" dirty="0"/>
              <a:t>в </a:t>
            </a:r>
            <a:r>
              <a:rPr lang="ru-RU" sz="2000" dirty="0" smtClean="0"/>
              <a:t>школе;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школьные мероприятия.</a:t>
            </a:r>
          </a:p>
          <a:p>
            <a:pPr lvl="0"/>
            <a:endParaRPr lang="ru-RU" sz="1600" dirty="0"/>
          </a:p>
          <a:p>
            <a:pPr lvl="0"/>
            <a:r>
              <a:rPr lang="ru-RU" sz="1600" b="1" dirty="0" smtClean="0">
                <a:solidFill>
                  <a:schemeClr val="tx1"/>
                </a:solidFill>
              </a:rPr>
              <a:t>ЦЕЛЬ:</a:t>
            </a:r>
          </a:p>
          <a:p>
            <a:pPr lvl="0"/>
            <a:r>
              <a:rPr lang="ru-RU" sz="2000" dirty="0" smtClean="0"/>
              <a:t>более подробный разбор </a:t>
            </a:r>
            <a:r>
              <a:rPr lang="ru-RU" sz="2000" dirty="0"/>
              <a:t>определенных моментов воспитания и обучения ребенка.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8768" y="2888517"/>
            <a:ext cx="3171657" cy="92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Демонстрация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родителям </a:t>
            </a:r>
            <a:r>
              <a:rPr lang="ru-RU" b="1" dirty="0"/>
              <a:t>фото- и видеоматериалов</a:t>
            </a:r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64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57497" y="259383"/>
            <a:ext cx="4912276" cy="4790288"/>
            <a:chOff x="1457497" y="259383"/>
            <a:chExt cx="4912276" cy="4790288"/>
          </a:xfrm>
        </p:grpSpPr>
        <p:pic>
          <p:nvPicPr>
            <p:cNvPr id="2051" name="Picture 3" descr="C:\Users\Таня\Desktop\НОЯБРЬ\Родители ОВЗ\Без именdи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57497" y="259383"/>
              <a:ext cx="4790288" cy="479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602604" y="1499315"/>
              <a:ext cx="4767169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Появление в семье ребенка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с ОВЗ всегда </a:t>
              </a:r>
              <a:r>
                <a:rPr lang="ru-RU" b="1" dirty="0"/>
                <a:t>является трагедией,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родители </a:t>
              </a:r>
              <a:r>
                <a:rPr lang="ru-RU" b="1" dirty="0"/>
                <a:t>испытывают горе,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боль</a:t>
              </a:r>
              <a:r>
                <a:rPr lang="ru-RU" b="1" dirty="0"/>
                <a:t>, </a:t>
              </a:r>
              <a:r>
                <a:rPr lang="ru-RU" b="1" dirty="0" smtClean="0"/>
                <a:t>чувство </a:t>
              </a:r>
              <a:r>
                <a:rPr lang="ru-RU" b="1" dirty="0"/>
                <a:t>вины </a:t>
              </a:r>
              <a:r>
                <a:rPr lang="ru-RU" b="1" dirty="0" smtClean="0"/>
                <a:t>и</a:t>
              </a:r>
              <a:br>
                <a:rPr lang="ru-RU" b="1" dirty="0" smtClean="0"/>
              </a:br>
              <a:r>
                <a:rPr lang="ru-RU" b="1" dirty="0" smtClean="0"/>
                <a:t>впадают </a:t>
              </a:r>
              <a:r>
                <a:rPr lang="ru-RU" b="1" dirty="0"/>
                <a:t>в отчаяние. </a:t>
              </a:r>
              <a:endParaRPr lang="ru-RU" b="1" dirty="0">
                <a:effectLst/>
              </a:endParaRPr>
            </a:p>
          </p:txBody>
        </p:sp>
      </p:grpSp>
      <p:pic>
        <p:nvPicPr>
          <p:cNvPr id="1032" name="Picture 8" descr="C:\Users\Таня\Desktop\НОЯБРЬ\Психолого-педагогическое сопровождение детей с ОВЗ\45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18" t="58462" r="26738" b="7433"/>
          <a:stretch/>
        </p:blipFill>
        <p:spPr bwMode="auto">
          <a:xfrm>
            <a:off x="3852640" y="3565789"/>
            <a:ext cx="2074065" cy="2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6047328" y="1240085"/>
            <a:ext cx="4767169" cy="4101605"/>
            <a:chOff x="6047328" y="1240085"/>
            <a:chExt cx="4767169" cy="4101605"/>
          </a:xfrm>
        </p:grpSpPr>
        <p:pic>
          <p:nvPicPr>
            <p:cNvPr id="2052" name="Picture 4" descr="C:\Users\Таня\Desktop\НОЯБРЬ\Родители ОВЗ\аыуацуа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955" y="1240085"/>
              <a:ext cx="4101605" cy="4101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6047328" y="2289456"/>
              <a:ext cx="4767169" cy="14773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При этом часто родители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не </a:t>
              </a:r>
              <a:r>
                <a:rPr lang="ru-RU" b="1" dirty="0"/>
                <a:t>справляются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с </a:t>
              </a:r>
              <a:r>
                <a:rPr lang="ru-RU" b="1" dirty="0"/>
                <a:t>проблемой,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что </a:t>
              </a:r>
              <a:r>
                <a:rPr lang="ru-RU" b="1" dirty="0"/>
                <a:t>ведет </a:t>
              </a:r>
              <a:r>
                <a:rPr lang="ru-RU" b="1" dirty="0" smtClean="0"/>
                <a:t/>
              </a:r>
              <a:br>
                <a:rPr lang="ru-RU" b="1" dirty="0" smtClean="0"/>
              </a:br>
              <a:r>
                <a:rPr lang="ru-RU" b="1" dirty="0" smtClean="0"/>
                <a:t>к </a:t>
              </a:r>
              <a:r>
                <a:rPr lang="ru-RU" b="1" dirty="0"/>
                <a:t>распаду семьи. </a:t>
              </a:r>
              <a:endParaRPr lang="ru-RU" b="1" dirty="0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0116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Без имени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6829" y="1967320"/>
            <a:ext cx="3089748" cy="308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3" y="3322885"/>
            <a:ext cx="5828445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отчет </a:t>
            </a:r>
            <a:r>
              <a:rPr lang="ru-RU" sz="2000" dirty="0"/>
              <a:t>родителей о проделанной </a:t>
            </a:r>
            <a:r>
              <a:rPr lang="ru-RU" sz="2000" dirty="0" smtClean="0"/>
              <a:t>работе;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использование </a:t>
            </a:r>
            <a:r>
              <a:rPr lang="ru-RU" sz="2000" dirty="0"/>
              <a:t>педагогом для разработки предложений по воспитанию ребенка.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Индивидуальная работа педагога </a:t>
            </a:r>
            <a:r>
              <a:rPr lang="ru-RU" sz="3400" b="1" dirty="0" smtClean="0">
                <a:solidFill>
                  <a:srgbClr val="7030A0"/>
                </a:solidFill>
              </a:rPr>
              <a:t/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9498" y="3040664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Просмотр </a:t>
            </a:r>
            <a:r>
              <a:rPr lang="ru-RU" b="1" dirty="0"/>
              <a:t>видео,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снятого родителями</a:t>
            </a:r>
            <a:endParaRPr lang="ru-RU" b="1" dirty="0"/>
          </a:p>
        </p:txBody>
      </p:sp>
      <p:pic>
        <p:nvPicPr>
          <p:cNvPr id="13" name="Picture 2" descr="C:\Users\Таня\Desktop\НОЯБРЬ\Родители ОВЗ\wefe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8428" y="3386423"/>
            <a:ext cx="2776297" cy="27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489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3045227"/>
            <a:ext cx="582844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выработка </a:t>
            </a:r>
            <a:r>
              <a:rPr lang="ru-RU" sz="2000" dirty="0"/>
              <a:t>у родителей разнообразных педагогических умений по воспитанию детей и решению различных педагогических </a:t>
            </a:r>
            <a:r>
              <a:rPr lang="ru-RU" sz="2000" dirty="0" smtClean="0"/>
              <a:t>ситуаций;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приглашение на занятие родителей детей, находящихся </a:t>
            </a:r>
            <a:r>
              <a:rPr lang="ru-RU" sz="2000" dirty="0"/>
              <a:t>на домашнем </a:t>
            </a:r>
            <a:r>
              <a:rPr lang="ru-RU" sz="2000" dirty="0" smtClean="0"/>
              <a:t>обучении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ru-RU" sz="2000" dirty="0"/>
              <a:t>регулярно </a:t>
            </a:r>
            <a:r>
              <a:rPr lang="ru-RU" sz="2000" dirty="0" smtClean="0"/>
              <a:t>посещающих занятия;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разнообразные </a:t>
            </a:r>
            <a:r>
              <a:rPr lang="ru-RU" sz="2000" dirty="0"/>
              <a:t>т</a:t>
            </a:r>
            <a:r>
              <a:rPr lang="ru-RU" sz="2000" dirty="0" smtClean="0"/>
              <a:t>емы </a:t>
            </a:r>
            <a:r>
              <a:rPr lang="ru-RU" sz="2000" dirty="0"/>
              <a:t>для </a:t>
            </a:r>
            <a:r>
              <a:rPr lang="ru-RU" sz="2000" dirty="0" smtClean="0"/>
              <a:t>проведения практикумов.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7738" y="2986072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Родительские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лектории </a:t>
            </a:r>
            <a:r>
              <a:rPr lang="ru-RU" b="1" dirty="0"/>
              <a:t>и практикумы</a:t>
            </a:r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894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10288" y="3434309"/>
            <a:ext cx="43772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/>
              <a:t>Проведение мероприятий </a:t>
            </a:r>
            <a:r>
              <a:rPr lang="ru-RU" sz="2000" dirty="0"/>
              <a:t>в форме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круглого </a:t>
            </a:r>
            <a:r>
              <a:rPr lang="ru-RU" sz="2000" dirty="0"/>
              <a:t>стола.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7738" y="299972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Обмен </a:t>
            </a:r>
            <a:r>
              <a:rPr lang="ru-RU" b="1" dirty="0"/>
              <a:t>опытом между родителями</a:t>
            </a:r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3049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2881451"/>
            <a:ext cx="5828445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универсальная форма </a:t>
            </a:r>
            <a:r>
              <a:rPr lang="ru-RU" sz="2000" dirty="0"/>
              <a:t>взаимодействия школы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родителями </a:t>
            </a:r>
            <a:r>
              <a:rPr lang="ru-RU" sz="2000" dirty="0" smtClean="0"/>
              <a:t>обучающихся; 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повышение компетентности </a:t>
            </a:r>
            <a:r>
              <a:rPr lang="ru-RU" sz="2000" dirty="0"/>
              <a:t>родителей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вопросах обучения и воспитания </a:t>
            </a:r>
            <a:r>
              <a:rPr lang="ru-RU" sz="2000" dirty="0" smtClean="0"/>
              <a:t>детей;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родителей почувствовать </a:t>
            </a:r>
            <a:r>
              <a:rPr lang="ru-RU" sz="2000" dirty="0"/>
              <a:t>себя равноправными членами коллектива 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при </a:t>
            </a:r>
            <a:r>
              <a:rPr lang="ru-RU" sz="2000" dirty="0"/>
              <a:t>желании вступить в родительский комитет.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58682" y="299972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Родительское </a:t>
            </a:r>
            <a:endParaRPr lang="en-US" b="1" dirty="0" smtClean="0"/>
          </a:p>
          <a:p>
            <a:pPr algn="ctr"/>
            <a:r>
              <a:rPr lang="ru-RU" b="1" dirty="0" smtClean="0"/>
              <a:t>собрание</a:t>
            </a:r>
            <a:endParaRPr lang="ru-RU" b="1" dirty="0"/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290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2881451"/>
            <a:ext cx="5828445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</a:t>
            </a:r>
            <a:r>
              <a:rPr lang="ru-RU" sz="2000" dirty="0" smtClean="0"/>
              <a:t>аправленность мероприятий </a:t>
            </a:r>
            <a:r>
              <a:rPr lang="ru-RU" sz="2000" dirty="0"/>
              <a:t>на повышение родительской активности на собраниях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участием </a:t>
            </a:r>
            <a:r>
              <a:rPr lang="ru-RU" sz="2000" dirty="0" smtClean="0"/>
              <a:t>обучающихся</a:t>
            </a:r>
            <a:r>
              <a:rPr lang="ru-RU" sz="2000" dirty="0"/>
              <a:t>:</a:t>
            </a:r>
            <a:r>
              <a:rPr lang="ru-RU" sz="2000" dirty="0" smtClean="0"/>
              <a:t> </a:t>
            </a:r>
            <a:endParaRPr lang="ru-RU" sz="2000" dirty="0"/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развлечения;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показы </a:t>
            </a:r>
            <a:r>
              <a:rPr lang="ru-RU" sz="2000" dirty="0"/>
              <a:t>художественной </a:t>
            </a:r>
            <a:r>
              <a:rPr lang="ru-RU" sz="2000" dirty="0" smtClean="0"/>
              <a:t>самодеятельности;</a:t>
            </a:r>
          </a:p>
          <a:p>
            <a:pPr marL="342900" lvl="0" indent="-342900">
              <a:buFontTx/>
              <a:buChar char="-"/>
            </a:pPr>
            <a:r>
              <a:rPr lang="ru-RU" sz="2000" dirty="0" smtClean="0"/>
              <a:t>постановка сказок;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выбор задания для ребенка, </a:t>
            </a:r>
            <a:r>
              <a:rPr lang="ru-RU" sz="2000" dirty="0"/>
              <a:t>с которым он однозначно справится. </a:t>
            </a:r>
            <a:endParaRPr lang="ru-RU" sz="2000" dirty="0" smtClean="0"/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4090" y="299972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Совместные </a:t>
            </a:r>
            <a:r>
              <a:rPr lang="ru-RU" b="1" dirty="0"/>
              <a:t>досуговые мероприятия</a:t>
            </a:r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941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2881451"/>
            <a:ext cx="5828445" cy="3662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РОДИТЕЛИ: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посмотреть с </a:t>
            </a:r>
            <a:r>
              <a:rPr lang="ru-RU" sz="2000" dirty="0"/>
              <a:t>другой стороны </a:t>
            </a:r>
            <a:r>
              <a:rPr lang="ru-RU" sz="2000" dirty="0" smtClean="0"/>
              <a:t>на </a:t>
            </a:r>
            <a:r>
              <a:rPr lang="ru-RU" sz="2000" dirty="0"/>
              <a:t>своего </a:t>
            </a:r>
            <a:r>
              <a:rPr lang="ru-RU" sz="2000" dirty="0" smtClean="0"/>
              <a:t>ребенка;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эстетического удовольствия;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возможность по-новому </a:t>
            </a:r>
            <a:r>
              <a:rPr lang="ru-RU" sz="2000" dirty="0"/>
              <a:t>взглянуть </a:t>
            </a:r>
            <a:r>
              <a:rPr lang="ru-RU" sz="2000" dirty="0" smtClean="0"/>
              <a:t>на обучающегося.</a:t>
            </a:r>
          </a:p>
          <a:p>
            <a:endParaRPr lang="ru-RU" sz="2000" dirty="0"/>
          </a:p>
          <a:p>
            <a:r>
              <a:rPr lang="ru-RU" sz="1600" b="1" dirty="0" smtClean="0"/>
              <a:t>РЕБЕНОК: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возможности </a:t>
            </a:r>
            <a:r>
              <a:rPr lang="ru-RU" sz="2000" dirty="0"/>
              <a:t>проявить себя с лучшей </a:t>
            </a:r>
            <a:r>
              <a:rPr lang="ru-RU" sz="2000" dirty="0" smtClean="0"/>
              <a:t>стороны;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получение ценного опыта </a:t>
            </a:r>
            <a:r>
              <a:rPr lang="ru-RU" sz="2000" dirty="0"/>
              <a:t>социального общения.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1386" y="299972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Совместные </a:t>
            </a:r>
            <a:r>
              <a:rPr lang="ru-RU" b="1" dirty="0"/>
              <a:t>досуговые мероприятия</a:t>
            </a:r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37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974" y="1805959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459102" y="3043447"/>
            <a:ext cx="5828445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организуются как для родителей детей с ОВЗ так и как вид </a:t>
            </a:r>
            <a:r>
              <a:rPr lang="ru-RU" sz="2000" dirty="0"/>
              <a:t>общеклассного </a:t>
            </a:r>
            <a:r>
              <a:rPr lang="ru-RU" sz="2000" dirty="0" smtClean="0"/>
              <a:t>занятия; 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может использоваться программа </a:t>
            </a:r>
            <a:r>
              <a:rPr lang="ru-RU" sz="2000" dirty="0"/>
              <a:t>«Скайп»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организации онлайн-консультации.</a:t>
            </a:r>
          </a:p>
          <a:p>
            <a:pPr lvl="0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5978" y="2999720"/>
            <a:ext cx="3171657" cy="64633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Тематические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консультации</a:t>
            </a:r>
            <a:endParaRPr lang="ru-RU" b="1" dirty="0"/>
          </a:p>
        </p:txBody>
      </p:sp>
      <p:pic>
        <p:nvPicPr>
          <p:cNvPr id="13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225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9557" y="3126787"/>
            <a:ext cx="3171657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С</a:t>
            </a:r>
            <a:r>
              <a:rPr lang="ru-RU" b="1" dirty="0" smtClean="0"/>
              <a:t>овместное </a:t>
            </a:r>
            <a:r>
              <a:rPr lang="ru-RU" b="1" dirty="0"/>
              <a:t>участие детей и их </a:t>
            </a:r>
            <a:r>
              <a:rPr lang="ru-RU" b="1" dirty="0" smtClean="0"/>
              <a:t>родителей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94638" y="3677582"/>
            <a:ext cx="1317233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турниры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394637" y="2804575"/>
            <a:ext cx="4400017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интеллектуальные, творческие </a:t>
            </a:r>
            <a:r>
              <a:rPr lang="ru-RU" sz="2000" dirty="0"/>
              <a:t>и </a:t>
            </a:r>
            <a:r>
              <a:rPr lang="ru-RU" sz="2000" dirty="0" smtClean="0"/>
              <a:t>спортивные конкурсы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50653" y="3671983"/>
            <a:ext cx="284400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с</a:t>
            </a:r>
            <a:r>
              <a:rPr lang="ru-RU" sz="2000" dirty="0" smtClean="0"/>
              <a:t>овместные проекты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89558" y="4910676"/>
            <a:ext cx="3171657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О</a:t>
            </a:r>
            <a:r>
              <a:rPr lang="ru-RU" b="1" dirty="0" smtClean="0"/>
              <a:t>лимпиады </a:t>
            </a:r>
            <a:r>
              <a:rPr lang="ru-RU" b="1" dirty="0"/>
              <a:t>и </a:t>
            </a:r>
            <a:endParaRPr lang="ru-RU" b="1" dirty="0" smtClean="0"/>
          </a:p>
          <a:p>
            <a:pPr algn="ctr"/>
            <a:r>
              <a:rPr lang="ru-RU" b="1" dirty="0" smtClean="0"/>
              <a:t>конкурсы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94636" y="5000104"/>
            <a:ext cx="1317234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очные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50652" y="4989054"/>
            <a:ext cx="2844002" cy="46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дистанционные</a:t>
            </a:r>
            <a:endParaRPr lang="ru-RU" sz="2000" dirty="0"/>
          </a:p>
        </p:txBody>
      </p:sp>
      <p:sp>
        <p:nvSpPr>
          <p:cNvPr id="20" name="Стрелка вправо 19"/>
          <p:cNvSpPr/>
          <p:nvPr/>
        </p:nvSpPr>
        <p:spPr>
          <a:xfrm flipV="1">
            <a:off x="5584315" y="3229171"/>
            <a:ext cx="580565" cy="467473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5584315" y="5000104"/>
            <a:ext cx="580565" cy="467473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34" y="2756366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311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147860" y="3335508"/>
            <a:ext cx="2154897" cy="646331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ЗАДАЧА ПЕДАГОГА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861124" y="2900111"/>
            <a:ext cx="3240000" cy="70788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сближение </a:t>
            </a:r>
            <a:r>
              <a:rPr lang="ru-RU" sz="2000" dirty="0"/>
              <a:t>родителей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их ребенком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727292" y="3058510"/>
            <a:ext cx="3751684" cy="1200329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мотивирование родителей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</a:t>
            </a:r>
            <a:r>
              <a:rPr lang="ru-RU" b="1" dirty="0"/>
              <a:t>участие в предлагаемых проектах и разнообразных мероприятиях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61124" y="3963560"/>
            <a:ext cx="3240000" cy="707886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обеспечение воспитательно-образовательного эффекта</a:t>
            </a:r>
            <a:endParaRPr lang="ru-RU" sz="2000" dirty="0"/>
          </a:p>
        </p:txBody>
      </p:sp>
      <p:pic>
        <p:nvPicPr>
          <p:cNvPr id="14338" name="Picture 2" descr="E:\++++05 05 РАБОЧИЙ СТОЛ\ПРЕЗЕНТАЦИИ МИНСК\ЕДИНСТВО\0e70964e025469fd6f7ca3e68bdb4b4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159" y="4159843"/>
            <a:ext cx="1686298" cy="188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E:\++++05 05 РАБОЧИЙ СТОЛ\ПРЕЗЕНТАЦИИ МИНСК\ЕДИНСТВО\imag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635" y="4369179"/>
            <a:ext cx="2129264" cy="167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68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27110" y="1956087"/>
            <a:ext cx="3366542" cy="3366542"/>
            <a:chOff x="2127110" y="1956087"/>
            <a:chExt cx="3366542" cy="3366542"/>
          </a:xfrm>
        </p:grpSpPr>
        <p:pic>
          <p:nvPicPr>
            <p:cNvPr id="6" name="Picture 2" descr="C:\Users\Таня\Desktop\НОЯБРЬ\Родители ОВЗ\sacsc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110" y="1956087"/>
              <a:ext cx="3366542" cy="336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2212813" y="3007193"/>
              <a:ext cx="3171657" cy="923330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Организация </a:t>
              </a:r>
              <a:r>
                <a:rPr lang="en-US" b="1" dirty="0" smtClean="0"/>
                <a:t/>
              </a:r>
              <a:br>
                <a:rPr lang="en-US" b="1" dirty="0" smtClean="0"/>
              </a:br>
              <a:r>
                <a:rPr lang="ru-RU" b="1" dirty="0" smtClean="0"/>
                <a:t>выставок</a:t>
              </a:r>
              <a:br>
                <a:rPr lang="ru-RU" b="1" dirty="0" smtClean="0"/>
              </a:br>
              <a:r>
                <a:rPr lang="ru-RU" b="1" dirty="0" smtClean="0"/>
                <a:t> </a:t>
              </a:r>
              <a:r>
                <a:rPr lang="ru-RU" b="1" dirty="0"/>
                <a:t>творческих работ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946253" y="1956087"/>
            <a:ext cx="3366542" cy="3366542"/>
            <a:chOff x="6946253" y="1956087"/>
            <a:chExt cx="3366542" cy="3366542"/>
          </a:xfrm>
        </p:grpSpPr>
        <p:pic>
          <p:nvPicPr>
            <p:cNvPr id="7" name="Picture 2" descr="C:\Users\Таня\Desktop\НОЯБРЬ\Родители ОВЗ\sacsc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46253" y="1956087"/>
              <a:ext cx="3366542" cy="3366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угольник 15"/>
            <p:cNvSpPr/>
            <p:nvPr/>
          </p:nvSpPr>
          <p:spPr>
            <a:xfrm>
              <a:off x="7043696" y="3200285"/>
              <a:ext cx="3171657" cy="646331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Проведение конкурсов </a:t>
              </a:r>
              <a:r>
                <a:rPr lang="ru-RU" b="1" dirty="0"/>
                <a:t>рисунка</a:t>
              </a:r>
            </a:p>
          </p:txBody>
        </p:sp>
      </p:grpSp>
      <p:pic>
        <p:nvPicPr>
          <p:cNvPr id="9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606" y="3441016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944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944367" y="3487128"/>
            <a:ext cx="2863358" cy="646331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проблемы </a:t>
            </a:r>
            <a:r>
              <a:rPr lang="ru-RU" b="1" dirty="0"/>
              <a:t>воспитания особенного ребенка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31313" y="3487127"/>
            <a:ext cx="3126144" cy="646331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глубокая социальная дезадаптация </a:t>
            </a:r>
            <a:r>
              <a:rPr lang="ru-RU" b="1" dirty="0"/>
              <a:t>всей семьи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76674" y="3082075"/>
            <a:ext cx="3168000" cy="646331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включить семью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во </a:t>
            </a:r>
            <a:r>
              <a:rPr lang="ru-RU" dirty="0"/>
              <a:t>взаимодействие с социумом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6673" y="2292122"/>
            <a:ext cx="3168000" cy="584775"/>
          </a:xfrm>
          <a:prstGeom prst="rect">
            <a:avLst/>
          </a:prstGeom>
          <a:ln w="19050">
            <a:solidFill>
              <a:srgbClr val="0179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СИСТЕМА</a:t>
            </a:r>
          </a:p>
          <a:p>
            <a:pPr algn="ctr"/>
            <a:r>
              <a:rPr lang="ru-RU" sz="1600" b="1" dirty="0" smtClean="0"/>
              <a:t>ОБРАЗОВАНИЯ</a:t>
            </a:r>
            <a:endParaRPr lang="ru-RU" sz="1600" b="1" dirty="0"/>
          </a:p>
        </p:txBody>
      </p:sp>
      <p:cxnSp>
        <p:nvCxnSpPr>
          <p:cNvPr id="15" name="Прямая соединительная линия 14"/>
          <p:cNvCxnSpPr>
            <a:stCxn id="14" idx="2"/>
            <a:endCxn id="13" idx="0"/>
          </p:cNvCxnSpPr>
          <p:nvPr/>
        </p:nvCxnSpPr>
        <p:spPr>
          <a:xfrm>
            <a:off x="9360673" y="2876897"/>
            <a:ext cx="1" cy="2051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776673" y="3853510"/>
            <a:ext cx="316800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предоставить </a:t>
            </a:r>
            <a:r>
              <a:rPr lang="ru-RU" dirty="0"/>
              <a:t>шанс </a:t>
            </a:r>
            <a:r>
              <a:rPr lang="ru-RU" dirty="0" smtClean="0"/>
              <a:t>ребенку стать полноправным членом социума</a:t>
            </a:r>
            <a:endParaRPr lang="ru-RU" dirty="0"/>
          </a:p>
        </p:txBody>
      </p:sp>
      <p:pic>
        <p:nvPicPr>
          <p:cNvPr id="3074" name="Picture 2" descr="C:\Users\Таня\Desktop\НОЯБРЬ\Родители ОВЗ\girl-having-question-sticker-for-messenger_48369-20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7D8DA"/>
              </a:clrFrom>
              <a:clrTo>
                <a:srgbClr val="D7D8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242" y="992076"/>
            <a:ext cx="2694604" cy="269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НОЯБРЬ\Родители ОВЗ\people-at-town_18591-362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093" y="1308377"/>
            <a:ext cx="2066901" cy="20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0231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3" grpId="0" animBg="1"/>
      <p:bldP spid="14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аня\Desktop\НОЯБРЬ\Родители ОВЗ\sacsc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892" y="1855535"/>
            <a:ext cx="3366542" cy="33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8192" y="1010701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Коллективные и групповые формы </a:t>
            </a:r>
            <a:r>
              <a:rPr lang="ru-RU" sz="3400" b="1" dirty="0" smtClean="0">
                <a:solidFill>
                  <a:srgbClr val="7030A0"/>
                </a:solidFill>
              </a:rPr>
              <a:t>работы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педагога с </a:t>
            </a:r>
            <a:r>
              <a:rPr lang="ru-RU" sz="3400" b="1" dirty="0">
                <a:solidFill>
                  <a:srgbClr val="7030A0"/>
                </a:solidFill>
              </a:rPr>
              <a:t>родителями </a:t>
            </a:r>
            <a:r>
              <a:rPr lang="ru-RU" sz="3400" b="1" dirty="0" smtClean="0">
                <a:solidFill>
                  <a:srgbClr val="7030A0"/>
                </a:solidFill>
              </a:rPr>
              <a:t>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392038" y="2899577"/>
            <a:ext cx="3171657" cy="9233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П</a:t>
            </a:r>
            <a:r>
              <a:rPr lang="ru-RU" b="1" dirty="0" smtClean="0"/>
              <a:t>рименение </a:t>
            </a:r>
            <a:br>
              <a:rPr lang="ru-RU" b="1" dirty="0" smtClean="0"/>
            </a:br>
            <a:r>
              <a:rPr lang="ru-RU" b="1" dirty="0" smtClean="0"/>
              <a:t>современных </a:t>
            </a:r>
            <a:br>
              <a:rPr lang="ru-RU" b="1" dirty="0" smtClean="0"/>
            </a:br>
            <a:r>
              <a:rPr lang="ru-RU" b="1" dirty="0" smtClean="0"/>
              <a:t>интернет-технологий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769088" y="2767883"/>
            <a:ext cx="4644000" cy="892552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 smtClean="0"/>
              <a:t>РЕБЕНОК: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активное общение </a:t>
            </a:r>
            <a:r>
              <a:rPr lang="ru-RU" dirty="0"/>
              <a:t>со своими </a:t>
            </a:r>
            <a:r>
              <a:rPr lang="ru-RU" dirty="0" smtClean="0"/>
              <a:t>сверстниками;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участие </a:t>
            </a:r>
            <a:r>
              <a:rPr lang="ru-RU" dirty="0"/>
              <a:t>в различных </a:t>
            </a:r>
            <a:r>
              <a:rPr lang="ru-RU" dirty="0" smtClean="0"/>
              <a:t>программах.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769088" y="4893745"/>
            <a:ext cx="4644000" cy="10440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1600" b="1" dirty="0" smtClean="0"/>
              <a:t>РОДИТЕЛИ</a:t>
            </a:r>
            <a:r>
              <a:rPr lang="ru-RU" b="1" dirty="0" smtClean="0"/>
              <a:t>:</a:t>
            </a:r>
            <a:endParaRPr lang="ru-RU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возможность </a:t>
            </a:r>
            <a:r>
              <a:rPr lang="ru-RU" dirty="0"/>
              <a:t>взаимодействовать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 </a:t>
            </a:r>
            <a:r>
              <a:rPr lang="ru-RU" dirty="0"/>
              <a:t>специалистами </a:t>
            </a:r>
            <a:r>
              <a:rPr lang="ru-RU" dirty="0" smtClean="0"/>
              <a:t>школы. </a:t>
            </a:r>
            <a:endParaRPr lang="ru-RU" b="1" dirty="0"/>
          </a:p>
        </p:txBody>
      </p:sp>
      <p:pic>
        <p:nvPicPr>
          <p:cNvPr id="10" name="Picture 3" descr="C:\Users\Таня\Desktop\НОЯБРЬ\Родители ОВЗ\asfcasc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519" y="3290888"/>
            <a:ext cx="2700688" cy="27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Users\Таня\Desktop\СЕНТЯБРЬ\Компетентностный подход\illustration-of-social-media-concept_53876-1782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7000" y="3750745"/>
            <a:ext cx="19081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444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E:\++++05 05 РАБОЧИЙ СТОЛ\ПРЕЗЕНТАЦИИ МИНСК\РАЗВИТИЕ РЕЧИ\mama-zanimaetsya-s-rebenkom-logopedicheskimi-uprazhneniyami-st042-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2691" y="412888"/>
            <a:ext cx="9048518" cy="603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53888" y="4692791"/>
            <a:ext cx="6949379" cy="175432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53888" y="4692792"/>
            <a:ext cx="68511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Применение индивидуальных, групповых и коллективных форм работы с родителями обучающихся с ОВЗ позволяет поднять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новый уровень взаимодействие между школой и семьёй и тем самым существенно повысить эффективность всего процесса воспитания и образования детей с ограниченными возможностями здоровья.</a:t>
            </a:r>
          </a:p>
        </p:txBody>
      </p:sp>
    </p:spTree>
    <p:extLst>
      <p:ext uri="{BB962C8B-B14F-4D97-AF65-F5344CB8AC3E}">
        <p14:creationId xmlns:p14="http://schemas.microsoft.com/office/powerpoint/2010/main" xmlns="" val="402532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Таня\Desktop\НОЯБРЬ\Родители ОВЗ\98486-OL5R8L-73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FFF4"/>
              </a:clrFrom>
              <a:clrTo>
                <a:srgbClr val="E5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6" t="20981" r="27955" b="15659"/>
          <a:stretch/>
        </p:blipFill>
        <p:spPr bwMode="auto">
          <a:xfrm>
            <a:off x="1481818" y="3260708"/>
            <a:ext cx="2736580" cy="26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17906" y="2708207"/>
            <a:ext cx="615514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закладывание ценностных ориентаций </a:t>
            </a:r>
            <a:r>
              <a:rPr lang="ru-RU" sz="2000" dirty="0"/>
              <a:t>и </a:t>
            </a:r>
            <a:r>
              <a:rPr lang="ru-RU" sz="2000" dirty="0" smtClean="0"/>
              <a:t>принципов </a:t>
            </a:r>
            <a:r>
              <a:rPr lang="ru-RU" sz="2000" dirty="0"/>
              <a:t>поведения в </a:t>
            </a:r>
            <a:r>
              <a:rPr lang="ru-RU" sz="2000" dirty="0" smtClean="0"/>
              <a:t>обществе;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средство воспитания;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сфера формирования </a:t>
            </a:r>
            <a:r>
              <a:rPr lang="ru-RU" sz="2000" dirty="0"/>
              <a:t>духовно-нравственных </a:t>
            </a:r>
            <a:r>
              <a:rPr lang="ru-RU" sz="2000" dirty="0" smtClean="0"/>
              <a:t>основ;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обеспечение взаимодействия </a:t>
            </a:r>
            <a:r>
              <a:rPr lang="ru-RU" sz="2000" dirty="0"/>
              <a:t>личности и </a:t>
            </a:r>
            <a:r>
              <a:rPr lang="ru-RU" sz="2000" dirty="0" smtClean="0"/>
              <a:t>общества</a:t>
            </a:r>
            <a:r>
              <a:rPr lang="ru-RU" sz="2000" dirty="0"/>
              <a:t>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осуществление </a:t>
            </a:r>
            <a:r>
              <a:rPr lang="ru-RU" sz="2000" dirty="0"/>
              <a:t>в семье </a:t>
            </a:r>
            <a:r>
              <a:rPr lang="ru-RU" sz="2000" dirty="0" smtClean="0"/>
              <a:t>становления </a:t>
            </a:r>
            <a:r>
              <a:rPr lang="ru-RU" sz="2000" dirty="0"/>
              <a:t>человека как </a:t>
            </a:r>
            <a:r>
              <a:rPr lang="ru-RU" sz="2000" dirty="0" smtClean="0"/>
              <a:t>личности;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закладывание базисных основ; 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усваивание основных норм </a:t>
            </a:r>
            <a:r>
              <a:rPr lang="ru-RU" sz="2000" dirty="0"/>
              <a:t>поведения, </a:t>
            </a:r>
            <a:r>
              <a:rPr lang="ru-RU" sz="2000" dirty="0" smtClean="0"/>
              <a:t>способов </a:t>
            </a:r>
            <a:r>
              <a:rPr lang="ru-RU" sz="2000" dirty="0"/>
              <a:t>мышления и </a:t>
            </a:r>
            <a:r>
              <a:rPr lang="ru-RU" sz="2000" dirty="0" smtClean="0"/>
              <a:t>языка.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Роль семьи в социализации ребенка с ОВЗ</a:t>
            </a:r>
            <a:endParaRPr lang="ru-RU" sz="1000" b="1" dirty="0">
              <a:solidFill>
                <a:srgbClr val="7030A0"/>
              </a:solidFill>
            </a:endParaRPr>
          </a:p>
        </p:txBody>
      </p:sp>
      <p:pic>
        <p:nvPicPr>
          <p:cNvPr id="16389" name="Picture 5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015" y="2188452"/>
            <a:ext cx="1908176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685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63570" y="2899279"/>
            <a:ext cx="615514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Единственный институт воспитания: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 </a:t>
            </a:r>
            <a:r>
              <a:rPr lang="ru-RU" sz="2000" dirty="0"/>
              <a:t>допустить социальной дезадаптации </a:t>
            </a:r>
            <a:r>
              <a:rPr lang="ru-RU" sz="2000" dirty="0" smtClean="0"/>
              <a:t>детей;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устранить </a:t>
            </a:r>
            <a:r>
              <a:rPr lang="ru-RU" sz="2000" dirty="0"/>
              <a:t>препятствия на пути их </a:t>
            </a:r>
            <a:r>
              <a:rPr lang="ru-RU" sz="2000" dirty="0" smtClean="0"/>
              <a:t>социализации;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эффективно </a:t>
            </a:r>
            <a:r>
              <a:rPr lang="ru-RU" sz="2000" dirty="0"/>
              <a:t>противодействовать формированию деструктивных родительско-детских </a:t>
            </a:r>
            <a:r>
              <a:rPr lang="ru-RU" sz="2000" dirty="0" smtClean="0"/>
              <a:t>отношений. </a:t>
            </a:r>
          </a:p>
          <a:p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000" b="1" dirty="0"/>
              <a:t>н</a:t>
            </a:r>
            <a:r>
              <a:rPr lang="ru-RU" sz="2000" b="1" dirty="0" smtClean="0"/>
              <a:t>еобходимость исследовать </a:t>
            </a:r>
            <a:r>
              <a:rPr lang="ru-RU" sz="2000" b="1" dirty="0"/>
              <a:t>роль семьи в процессе социальной интеграции особенных </a:t>
            </a:r>
            <a:r>
              <a:rPr lang="ru-RU" sz="2000" b="1" dirty="0" smtClean="0"/>
              <a:t>детей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Роль семьи в социализации ребенка с ОВЗ</a:t>
            </a:r>
            <a:endParaRPr lang="ru-RU" sz="1000" b="1" dirty="0">
              <a:solidFill>
                <a:srgbClr val="7030A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 flipV="1">
            <a:off x="8240438" y="4652672"/>
            <a:ext cx="401403" cy="323211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 descr="C:\Users\Таня\Desktop\НОЯБРЬ\Родители ОВЗ\98486-OL5R8L-73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FFF4"/>
              </a:clrFrom>
              <a:clrTo>
                <a:srgbClr val="E5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6" t="20981" r="27955" b="15659"/>
          <a:stretch/>
        </p:blipFill>
        <p:spPr bwMode="auto">
          <a:xfrm>
            <a:off x="1481818" y="3260708"/>
            <a:ext cx="2736580" cy="26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015" y="2188452"/>
            <a:ext cx="1908176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940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31554" y="2708207"/>
            <a:ext cx="615514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Б</a:t>
            </a:r>
            <a:r>
              <a:rPr lang="ru-RU" sz="2000" b="1" dirty="0" smtClean="0"/>
              <a:t>ольшинство </a:t>
            </a:r>
            <a:r>
              <a:rPr lang="ru-RU" sz="2000" b="1" dirty="0"/>
              <a:t>семей, где растет особенный ребенок, являются неблагополучными или неполными. </a:t>
            </a:r>
            <a:endParaRPr lang="ru-RU" sz="2000" b="1" dirty="0" smtClean="0"/>
          </a:p>
          <a:p>
            <a:endParaRPr lang="ru-RU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определение отклонения </a:t>
            </a:r>
            <a:r>
              <a:rPr lang="ru-RU" sz="2000" dirty="0"/>
              <a:t>в развитии </a:t>
            </a:r>
            <a:r>
              <a:rPr lang="ru-RU" sz="2000" dirty="0" smtClean="0"/>
              <a:t>только </a:t>
            </a:r>
            <a:br>
              <a:rPr lang="ru-RU" sz="2000" dirty="0" smtClean="0"/>
            </a:br>
            <a:r>
              <a:rPr lang="ru-RU" sz="2000" dirty="0" smtClean="0"/>
              <a:t>при поступлении ребенка </a:t>
            </a:r>
            <a:r>
              <a:rPr lang="ru-RU" sz="2000" dirty="0"/>
              <a:t>в </a:t>
            </a:r>
            <a:r>
              <a:rPr lang="ru-RU" sz="2000" dirty="0" smtClean="0"/>
              <a:t>школу; </a:t>
            </a:r>
            <a:endParaRPr lang="ru-RU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вхождение детей в </a:t>
            </a:r>
            <a:r>
              <a:rPr lang="ru-RU" sz="2000" dirty="0"/>
              <a:t>группу риска, «социально и педагогически запущенных детей</a:t>
            </a:r>
            <a:r>
              <a:rPr lang="ru-RU" sz="2000" dirty="0" smtClean="0"/>
              <a:t>»:</a:t>
            </a:r>
            <a:endParaRPr lang="ru-RU" sz="2000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предоставление детей самим себе;</a:t>
            </a:r>
          </a:p>
          <a:p>
            <a:pPr marL="285750" indent="-285750">
              <a:buFontTx/>
              <a:buChar char="-"/>
            </a:pPr>
            <a:r>
              <a:rPr lang="ru-RU" sz="2000" dirty="0" smtClean="0"/>
              <a:t>лишение </a:t>
            </a:r>
            <a:r>
              <a:rPr lang="ru-RU" sz="2000" dirty="0"/>
              <a:t>заботы и внимания со стороны взрослых.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Роль семьи в социализации 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  <a:p>
            <a:pPr algn="ctr"/>
            <a:endParaRPr lang="ru-RU" sz="1000" b="1" dirty="0"/>
          </a:p>
        </p:txBody>
      </p:sp>
      <p:pic>
        <p:nvPicPr>
          <p:cNvPr id="6" name="Picture 4" descr="C:\Users\Таня\Desktop\НОЯБРЬ\Родители ОВЗ\98486-OL5R8L-73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FFF4"/>
              </a:clrFrom>
              <a:clrTo>
                <a:srgbClr val="E5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6" t="20981" r="27955" b="15659"/>
          <a:stretch/>
        </p:blipFill>
        <p:spPr bwMode="auto">
          <a:xfrm>
            <a:off x="1481818" y="3260708"/>
            <a:ext cx="2736580" cy="26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015" y="2188452"/>
            <a:ext cx="1908176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417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42956" y="3290888"/>
            <a:ext cx="6155140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Р</a:t>
            </a:r>
            <a:r>
              <a:rPr lang="ru-RU" sz="2000" b="1" dirty="0" smtClean="0"/>
              <a:t>одительская </a:t>
            </a:r>
            <a:r>
              <a:rPr lang="ru-RU" sz="2000" b="1" dirty="0"/>
              <a:t>позиция в </a:t>
            </a:r>
            <a:r>
              <a:rPr lang="ru-RU" sz="2000" b="1" dirty="0" smtClean="0"/>
              <a:t>семьях характеризуется:</a:t>
            </a:r>
          </a:p>
          <a:p>
            <a:endParaRPr lang="ru-RU" sz="1000" b="1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неадекватностью;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сиюминутностью;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ригидностью.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76944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Роль семьи в социализации 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  <a:p>
            <a:pPr algn="ctr"/>
            <a:endParaRPr lang="ru-RU" sz="1000" b="1" dirty="0"/>
          </a:p>
        </p:txBody>
      </p:sp>
      <p:pic>
        <p:nvPicPr>
          <p:cNvPr id="6" name="Picture 4" descr="C:\Users\Таня\Desktop\НОЯБРЬ\Родители ОВЗ\98486-OL5R8L-73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E5FFF4"/>
              </a:clrFrom>
              <a:clrTo>
                <a:srgbClr val="E5FF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86" t="20981" r="27955" b="15659"/>
          <a:stretch/>
        </p:blipFill>
        <p:spPr bwMode="auto">
          <a:xfrm>
            <a:off x="1481818" y="3260708"/>
            <a:ext cx="2736580" cy="26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Таня\Desktop\СЕНТЯБРЬ\Коммуникативные навыки\chat-bubble_53876-2554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0015" y="2188452"/>
            <a:ext cx="1908176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779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++++05 05 РАБОЧИЙ СТОЛ\ПРЕЗЕНТАЦИИ МИНСК\Семья и методы воспитания\daughter-ignoring-her-mother-after-an-argument-in-living-room_1170-2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201" y="217512"/>
            <a:ext cx="9227498" cy="614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53888" y="4324295"/>
            <a:ext cx="6949379" cy="175432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53888" y="4324296"/>
            <a:ext cx="68511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Многие родители </a:t>
            </a:r>
            <a:r>
              <a:rPr lang="ru-RU" dirty="0" smtClean="0"/>
              <a:t>невольно </a:t>
            </a:r>
            <a:r>
              <a:rPr lang="ru-RU" dirty="0"/>
              <a:t>допускают грубые ошибки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воспитании, которые приводят к психологическим травмам ребенка, и бессознательно применяют такие модели воспитания, которые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дальнейшем становятся причинами невротизации детей. Соответственно, неправильный стиль общения родителей со своими детьми отрицательно влияет и на их способность к социализации.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6711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Линии поведения родителей ребенка </a:t>
            </a:r>
            <a:r>
              <a:rPr lang="ru-RU" sz="3400" b="1" dirty="0">
                <a:solidFill>
                  <a:srgbClr val="7030A0"/>
                </a:solidFill>
              </a:rPr>
              <a:t>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412528" y="2612821"/>
            <a:ext cx="3276000" cy="720000"/>
          </a:xfrm>
          <a:prstGeom prst="homePlate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БЕГСТВО </a:t>
            </a:r>
            <a:br>
              <a:rPr lang="ru-RU" sz="1600" b="1" dirty="0" smtClean="0"/>
            </a:br>
            <a:r>
              <a:rPr lang="ru-RU" sz="1600" b="1" dirty="0" smtClean="0"/>
              <a:t>(ПАССИВНАЯ АВТАРКИЯ)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63051" y="2629894"/>
            <a:ext cx="4485094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избегание </a:t>
            </a:r>
            <a:r>
              <a:rPr lang="ru-RU" sz="1800" dirty="0"/>
              <a:t>прямых контактов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 </a:t>
            </a:r>
            <a:r>
              <a:rPr lang="ru-RU" sz="1800" dirty="0"/>
              <a:t>обществом</a:t>
            </a:r>
            <a:endParaRPr lang="ru-RU" sz="1800" dirty="0">
              <a:effectLst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412528" y="3548859"/>
            <a:ext cx="3276000" cy="720000"/>
          </a:xfrm>
          <a:prstGeom prst="homePlate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/>
              <a:t>БОРЬБА </a:t>
            </a:r>
          </a:p>
          <a:p>
            <a:pPr lvl="0" algn="ctr"/>
            <a:r>
              <a:rPr lang="ru-RU" sz="1600" b="1" dirty="0" smtClean="0"/>
              <a:t>(АГРЕССИВНАЯ АВТАРКИЯ)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3051" y="3585693"/>
            <a:ext cx="448509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критика общественных норм </a:t>
            </a:r>
            <a:r>
              <a:rPr lang="ru-RU" sz="1800" dirty="0"/>
              <a:t>и </a:t>
            </a:r>
            <a:r>
              <a:rPr lang="ru-RU" sz="1800" dirty="0" smtClean="0"/>
              <a:t>ценностей </a:t>
            </a:r>
            <a:r>
              <a:rPr lang="ru-RU" sz="1800" dirty="0"/>
              <a:t>или </a:t>
            </a:r>
            <a:r>
              <a:rPr lang="ru-RU" sz="1800" dirty="0" smtClean="0"/>
              <a:t>их неадекватное восприятие</a:t>
            </a:r>
            <a:endParaRPr lang="ru-RU" sz="18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1412528" y="4514129"/>
            <a:ext cx="3276000" cy="720000"/>
          </a:xfrm>
          <a:prstGeom prst="homePlate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/>
              <a:t>ОТДЕЛЕНИЕ </a:t>
            </a:r>
          </a:p>
          <a:p>
            <a:pPr lvl="0" algn="ctr"/>
            <a:r>
              <a:rPr lang="ru-RU" sz="1600" b="1" dirty="0" smtClean="0"/>
              <a:t>(ФИЛЬТРАЦИЯ)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63051" y="4543572"/>
            <a:ext cx="448509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принятие </a:t>
            </a:r>
            <a:r>
              <a:rPr lang="ru-RU" sz="1800" dirty="0"/>
              <a:t>только </a:t>
            </a:r>
            <a:r>
              <a:rPr lang="ru-RU" sz="1800" dirty="0" smtClean="0"/>
              <a:t>тех ценностей </a:t>
            </a:r>
            <a:r>
              <a:rPr lang="ru-RU" sz="1800" dirty="0"/>
              <a:t>общества, которые совпадают с их </a:t>
            </a:r>
            <a:r>
              <a:rPr lang="ru-RU" sz="1800" dirty="0" smtClean="0"/>
              <a:t>представлениями</a:t>
            </a:r>
            <a:endParaRPr lang="ru-RU" sz="1800" dirty="0">
              <a:effectLst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1412528" y="5464441"/>
            <a:ext cx="3276000" cy="720000"/>
          </a:xfrm>
          <a:prstGeom prst="homePlate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smtClean="0"/>
              <a:t>ГИБКОСТЬ </a:t>
            </a:r>
            <a:br>
              <a:rPr lang="ru-RU" sz="1600" b="1" dirty="0" smtClean="0"/>
            </a:br>
            <a:r>
              <a:rPr lang="ru-RU" sz="1600" b="1" dirty="0" smtClean="0"/>
              <a:t>(ФЛЕКСИБИЛЬНОСТЬ)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63051" y="5464441"/>
            <a:ext cx="4485094" cy="72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sz="1800" dirty="0" smtClean="0"/>
              <a:t>формирование представлений </a:t>
            </a:r>
            <a:r>
              <a:rPr lang="ru-RU" sz="1800" dirty="0"/>
              <a:t>и </a:t>
            </a:r>
            <a:r>
              <a:rPr lang="ru-RU" sz="1800" dirty="0" smtClean="0"/>
              <a:t>ценностей</a:t>
            </a:r>
            <a:endParaRPr lang="ru-RU" sz="1800" dirty="0"/>
          </a:p>
          <a:p>
            <a:r>
              <a:rPr lang="ru-RU" sz="1800" dirty="0" smtClean="0"/>
              <a:t> под </a:t>
            </a:r>
            <a:r>
              <a:rPr lang="ru-RU" sz="1800" dirty="0"/>
              <a:t>влиянием </a:t>
            </a:r>
            <a:r>
              <a:rPr lang="ru-RU" sz="1800" dirty="0" smtClean="0"/>
              <a:t>общества</a:t>
            </a:r>
            <a:endParaRPr lang="ru-RU" sz="18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324746" y="2620369"/>
            <a:ext cx="720000" cy="727920"/>
            <a:chOff x="5324746" y="2620369"/>
            <a:chExt cx="720000" cy="727920"/>
          </a:xfrm>
        </p:grpSpPr>
        <p:sp>
          <p:nvSpPr>
            <p:cNvPr id="14" name="Блок-схема: процесс 13"/>
            <p:cNvSpPr/>
            <p:nvPr/>
          </p:nvSpPr>
          <p:spPr>
            <a:xfrm flipH="1">
              <a:off x="5324746" y="2623795"/>
              <a:ext cx="720000" cy="720000"/>
            </a:xfrm>
            <a:prstGeom prst="flowChartProcess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434" name="Picture 2" descr="C:\Users\Таня\Desktop\НОЯБРЬ\Родители ОВЗ\business-elements_1212-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t="50000" r="25000" b="24481"/>
            <a:stretch/>
          </p:blipFill>
          <p:spPr bwMode="auto">
            <a:xfrm>
              <a:off x="5331620" y="2620369"/>
              <a:ext cx="713126" cy="72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324746" y="3544899"/>
            <a:ext cx="720000" cy="727920"/>
            <a:chOff x="5324746" y="3544899"/>
            <a:chExt cx="720000" cy="727920"/>
          </a:xfrm>
        </p:grpSpPr>
        <p:sp>
          <p:nvSpPr>
            <p:cNvPr id="18" name="Блок-схема: процесс 17"/>
            <p:cNvSpPr/>
            <p:nvPr/>
          </p:nvSpPr>
          <p:spPr>
            <a:xfrm>
              <a:off x="5324746" y="3548859"/>
              <a:ext cx="720000" cy="720000"/>
            </a:xfrm>
            <a:prstGeom prst="flowChartProcess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C:\Users\Таня\Desktop\НОЯБРЬ\Родители ОВЗ\business-elements_1212-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-181" t="49861" r="75181" b="24620"/>
            <a:stretch/>
          </p:blipFill>
          <p:spPr bwMode="auto">
            <a:xfrm>
              <a:off x="5331620" y="3544899"/>
              <a:ext cx="713126" cy="72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Группа 3"/>
          <p:cNvGrpSpPr/>
          <p:nvPr/>
        </p:nvGrpSpPr>
        <p:grpSpPr>
          <a:xfrm>
            <a:off x="5324746" y="4514129"/>
            <a:ext cx="722651" cy="731659"/>
            <a:chOff x="5324746" y="4514129"/>
            <a:chExt cx="722651" cy="731659"/>
          </a:xfrm>
        </p:grpSpPr>
        <p:sp>
          <p:nvSpPr>
            <p:cNvPr id="25" name="Блок-схема: процесс 24"/>
            <p:cNvSpPr/>
            <p:nvPr/>
          </p:nvSpPr>
          <p:spPr>
            <a:xfrm flipH="1">
              <a:off x="5324746" y="4514129"/>
              <a:ext cx="720000" cy="720000"/>
            </a:xfrm>
            <a:prstGeom prst="flowChartProcess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C:\Users\Таня\Desktop\НОЯБРЬ\Родители ОВЗ\business-elements_1212-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000" t="50000" b="24481"/>
            <a:stretch/>
          </p:blipFill>
          <p:spPr bwMode="auto">
            <a:xfrm>
              <a:off x="5334271" y="4517868"/>
              <a:ext cx="713126" cy="72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5324746" y="5464441"/>
            <a:ext cx="722651" cy="756495"/>
            <a:chOff x="5324746" y="5464441"/>
            <a:chExt cx="722651" cy="75649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5324746" y="5464441"/>
              <a:ext cx="720000" cy="720000"/>
            </a:xfrm>
            <a:prstGeom prst="flowChartProcess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2" descr="C:\Users\Таня\Desktop\НОЯБРЬ\Родители ОВЗ\business-elements_1212-2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9912" t="76199" r="25088" b="-1718"/>
            <a:stretch/>
          </p:blipFill>
          <p:spPr bwMode="auto">
            <a:xfrm>
              <a:off x="5334271" y="5493016"/>
              <a:ext cx="713126" cy="727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2878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323024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Критерии оценки родительской позиции</a:t>
            </a:r>
            <a:endParaRPr lang="ru-RU" sz="7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6987" y="3431738"/>
            <a:ext cx="2934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адекватная</a:t>
            </a:r>
            <a:r>
              <a:rPr lang="ru-RU" dirty="0" smtClean="0"/>
              <a:t>:</a:t>
            </a:r>
            <a:endParaRPr lang="en-US" dirty="0" smtClean="0"/>
          </a:p>
          <a:p>
            <a:pPr algn="ctr"/>
            <a:r>
              <a:rPr lang="ru-RU" dirty="0" smtClean="0"/>
              <a:t>полное осознание особенностей </a:t>
            </a:r>
            <a:r>
              <a:rPr lang="ru-RU" dirty="0"/>
              <a:t>своего ребенка</a:t>
            </a:r>
          </a:p>
        </p:txBody>
      </p:sp>
      <p:sp>
        <p:nvSpPr>
          <p:cNvPr id="7" name="Стрелка вправо 6"/>
          <p:cNvSpPr/>
          <p:nvPr/>
        </p:nvSpPr>
        <p:spPr>
          <a:xfrm rot="16200000" flipH="1" flipV="1">
            <a:off x="2233705" y="2625137"/>
            <a:ext cx="580565" cy="46747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9000" y="3431738"/>
            <a:ext cx="2934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динамичная</a:t>
            </a:r>
            <a:r>
              <a:rPr lang="ru-RU" dirty="0" smtClean="0"/>
              <a:t>:</a:t>
            </a:r>
          </a:p>
          <a:p>
            <a:pPr algn="ctr"/>
            <a:r>
              <a:rPr lang="ru-RU" dirty="0"/>
              <a:t>ч</a:t>
            </a:r>
            <a:r>
              <a:rPr lang="ru-RU" dirty="0" smtClean="0"/>
              <a:t>астая смена позиции, изменение </a:t>
            </a:r>
            <a:r>
              <a:rPr lang="ru-RU" dirty="0"/>
              <a:t>формы и </a:t>
            </a:r>
            <a:r>
              <a:rPr lang="ru-RU" dirty="0" smtClean="0"/>
              <a:t>способов общения </a:t>
            </a:r>
            <a:br>
              <a:rPr lang="ru-RU" dirty="0" smtClean="0"/>
            </a:br>
            <a:r>
              <a:rPr lang="ru-RU" dirty="0" smtClean="0"/>
              <a:t>с ребенком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6200000" flipH="1" flipV="1">
            <a:off x="5781063" y="2625135"/>
            <a:ext cx="580564" cy="46747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7858" y="3434095"/>
            <a:ext cx="2934000" cy="1728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b="1" dirty="0"/>
              <a:t>п</a:t>
            </a:r>
            <a:r>
              <a:rPr lang="ru-RU" b="1" dirty="0" smtClean="0"/>
              <a:t>рогностическая: </a:t>
            </a:r>
          </a:p>
          <a:p>
            <a:pPr lvl="0" algn="ctr"/>
            <a:r>
              <a:rPr lang="ru-RU" dirty="0" smtClean="0"/>
              <a:t>способность перестроить взаимодействие </a:t>
            </a:r>
            <a:r>
              <a:rPr lang="ru-RU" dirty="0"/>
              <a:t>с ребенком, </a:t>
            </a:r>
            <a:r>
              <a:rPr lang="ru-RU" dirty="0" smtClean="0"/>
              <a:t>адекватно </a:t>
            </a:r>
            <a:r>
              <a:rPr lang="ru-RU" dirty="0"/>
              <a:t>оценить дальнейшие жизненные </a:t>
            </a:r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16200000" flipH="1" flipV="1">
            <a:off x="9264576" y="2601890"/>
            <a:ext cx="580565" cy="467473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8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77254" y="2753237"/>
            <a:ext cx="6210300" cy="3447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постепенное вживание ребенка </a:t>
            </a:r>
            <a:r>
              <a:rPr lang="ru-RU" dirty="0"/>
              <a:t>в свою ущербную ситуацию и </a:t>
            </a:r>
            <a:r>
              <a:rPr lang="ru-RU" dirty="0" smtClean="0"/>
              <a:t>осваивание </a:t>
            </a:r>
            <a:r>
              <a:rPr lang="ru-RU" dirty="0"/>
              <a:t>ее </a:t>
            </a:r>
            <a:r>
              <a:rPr lang="ru-RU" dirty="0" smtClean="0"/>
              <a:t>ущемляющих стандартов;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дистанцирование ребенка от </a:t>
            </a:r>
            <a:r>
              <a:rPr lang="ru-RU" dirty="0"/>
              <a:t>общества и его стандартов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результате </a:t>
            </a:r>
            <a:r>
              <a:rPr lang="ru-RU" dirty="0" smtClean="0"/>
              <a:t>создания </a:t>
            </a:r>
            <a:r>
              <a:rPr lang="ru-RU" dirty="0"/>
              <a:t>семьей защитной </a:t>
            </a:r>
            <a:r>
              <a:rPr lang="ru-RU" dirty="0" smtClean="0"/>
              <a:t>оболочки;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риобретение ребенком заболевания позднее </a:t>
            </a:r>
            <a:r>
              <a:rPr lang="ru-RU" dirty="0"/>
              <a:t>либо </a:t>
            </a:r>
            <a:r>
              <a:rPr lang="ru-RU" dirty="0" smtClean="0"/>
              <a:t>узнавание, </a:t>
            </a:r>
            <a:r>
              <a:rPr lang="ru-RU" dirty="0"/>
              <a:t>что </a:t>
            </a:r>
            <a:r>
              <a:rPr lang="ru-RU" dirty="0" smtClean="0"/>
              <a:t>оно </a:t>
            </a:r>
            <a:r>
              <a:rPr lang="ru-RU" dirty="0"/>
              <a:t>у него </a:t>
            </a:r>
            <a:r>
              <a:rPr lang="ru-RU" dirty="0" smtClean="0"/>
              <a:t>было </a:t>
            </a:r>
            <a:r>
              <a:rPr lang="ru-RU" dirty="0"/>
              <a:t>на протяжении всей </a:t>
            </a:r>
            <a:r>
              <a:rPr lang="ru-RU" dirty="0" smtClean="0"/>
              <a:t>жизни; испытывание трудностей </a:t>
            </a:r>
            <a:r>
              <a:rPr lang="ru-RU" dirty="0"/>
              <a:t>с восприятием самого себя, </a:t>
            </a:r>
            <a:br>
              <a:rPr lang="ru-RU" dirty="0"/>
            </a:br>
            <a:r>
              <a:rPr lang="ru-RU" dirty="0"/>
              <a:t>испытывание </a:t>
            </a:r>
            <a:r>
              <a:rPr lang="ru-RU" dirty="0" smtClean="0"/>
              <a:t>окружающими затруднения </a:t>
            </a:r>
            <a:r>
              <a:rPr lang="ru-RU" dirty="0"/>
              <a:t>в проявлении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ребенку </a:t>
            </a:r>
            <a:r>
              <a:rPr lang="ru-RU" dirty="0"/>
              <a:t>обычного дружеского участия</a:t>
            </a:r>
            <a:r>
              <a:rPr lang="ru-RU" dirty="0" smtClean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dirty="0" smtClean="0"/>
              <a:t>готовность ребенка учиться </a:t>
            </a:r>
            <a:r>
              <a:rPr lang="ru-RU" dirty="0"/>
              <a:t>новому образу жизни.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Модели социализации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pic>
        <p:nvPicPr>
          <p:cNvPr id="19459" name="Picture 3" descr="C:\Users\Таня\Desktop\СЕНТЯБРЬ\Коммуникативные навыки\1416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448" y="3833794"/>
            <a:ext cx="3899234" cy="17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Таня\Desktop\СЕНТЯБРЬ\Коммуникативные навыки\comunic_16-0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18" t="7662" r="10428" b="13591"/>
          <a:stretch/>
        </p:blipFill>
        <p:spPr bwMode="auto">
          <a:xfrm>
            <a:off x="2333298" y="2863599"/>
            <a:ext cx="1256514" cy="12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2988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6640" y="3444874"/>
            <a:ext cx="414068" cy="414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49707" y="2656180"/>
            <a:ext cx="5859319" cy="347787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изолированность родителей от родителей других </a:t>
            </a:r>
            <a:r>
              <a:rPr lang="ru-RU" sz="2000" dirty="0" smtClean="0"/>
              <a:t>школьников</a:t>
            </a:r>
            <a:r>
              <a:rPr lang="ru-RU" sz="2000" dirty="0"/>
              <a:t>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опасение, что особенного ребенка не примут сверстники, а он станет изгоем в классе и объектом насмешек;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отсутствие полноценного контакта ребенка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со </a:t>
            </a:r>
            <a:r>
              <a:rPr lang="ru-RU" sz="2000" dirty="0"/>
              <a:t>своими сверстниками;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нахождение родителей один на один со своими проблемами;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отсутствие объективных сведений о школьном образовательном процессе.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262078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Проблемы родителей ребенка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Таня\Desktop\НОЯБРЬ\Родители ОВЗ\cartoon-couple_1045-5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6832" y="3129580"/>
            <a:ext cx="2827054" cy="282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ня\Desktop\НОЯБРЬ\Родители ОВЗ\educational-questions-hand-drawn-speech-bubble_318-730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18203">
            <a:off x="1640556" y="2889836"/>
            <a:ext cx="1012166" cy="10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565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81181" y="3036005"/>
            <a:ext cx="701495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/>
              <a:t>Ресоциализация родителей:</a:t>
            </a:r>
          </a:p>
          <a:p>
            <a:pPr lvl="0"/>
            <a:r>
              <a:rPr lang="ru-RU" sz="2000" dirty="0" smtClean="0"/>
              <a:t> 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б</a:t>
            </a:r>
            <a:r>
              <a:rPr lang="ru-RU" sz="2000" dirty="0" smtClean="0"/>
              <a:t>иологические факторы;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социальные факторы </a:t>
            </a:r>
            <a:br>
              <a:rPr lang="ru-RU" sz="2000" dirty="0" smtClean="0"/>
            </a:br>
            <a:r>
              <a:rPr lang="ru-RU" sz="2000" dirty="0" smtClean="0"/>
              <a:t>(учет </a:t>
            </a:r>
            <a:r>
              <a:rPr lang="ru-RU" sz="2000" dirty="0"/>
              <a:t>социально-средового окружения</a:t>
            </a:r>
            <a:r>
              <a:rPr lang="ru-RU" sz="2000" dirty="0" smtClean="0"/>
              <a:t>);</a:t>
            </a:r>
          </a:p>
          <a:p>
            <a:pPr marL="342900" lvl="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сихологические факторы.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Проблемы социализации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pic>
        <p:nvPicPr>
          <p:cNvPr id="20482" name="Picture 2" descr="C:\Users\Таня\Desktop\СЕНТЯБРЬ\Коммуникативные навыки\happy-children-with-toys_23-214750888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31" t="2725" b="46774"/>
          <a:stretch/>
        </p:blipFill>
        <p:spPr bwMode="auto">
          <a:xfrm>
            <a:off x="1765738" y="2779909"/>
            <a:ext cx="2538248" cy="30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75" b="13499"/>
          <a:stretch/>
        </p:blipFill>
        <p:spPr bwMode="auto">
          <a:xfrm>
            <a:off x="9473793" y="4829670"/>
            <a:ext cx="1782871" cy="14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76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81181" y="2657162"/>
            <a:ext cx="7014950" cy="3447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одсознательное </a:t>
            </a:r>
            <a:r>
              <a:rPr lang="ru-RU" b="1" dirty="0"/>
              <a:t>«отвержение» </a:t>
            </a:r>
            <a:r>
              <a:rPr lang="ru-RU" b="1" dirty="0" smtClean="0"/>
              <a:t>ребенка родителями: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отсутствии интереса к ребенку;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грубое обращение;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физическое наказание. </a:t>
            </a:r>
          </a:p>
          <a:p>
            <a:endParaRPr lang="ru-RU" sz="2000" dirty="0"/>
          </a:p>
          <a:p>
            <a:r>
              <a:rPr lang="ru-RU" sz="1600" b="1" dirty="0" smtClean="0"/>
              <a:t>РЕБЕНОК: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считает </a:t>
            </a:r>
            <a:r>
              <a:rPr lang="ru-RU" dirty="0"/>
              <a:t>себя «плохим</a:t>
            </a:r>
            <a:r>
              <a:rPr lang="ru-RU" dirty="0" smtClean="0"/>
              <a:t>»;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уверенность, </a:t>
            </a:r>
            <a:r>
              <a:rPr lang="ru-RU" dirty="0"/>
              <a:t>что «не достоин родительской любви и внимания</a:t>
            </a:r>
            <a:r>
              <a:rPr lang="ru-RU" dirty="0" smtClean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формирование </a:t>
            </a:r>
            <a:r>
              <a:rPr lang="ru-RU" dirty="0"/>
              <a:t>у детей пониженного фона </a:t>
            </a:r>
            <a:r>
              <a:rPr lang="ru-RU" dirty="0" smtClean="0"/>
              <a:t>настроения;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резкое </a:t>
            </a:r>
            <a:r>
              <a:rPr lang="ru-RU" dirty="0"/>
              <a:t>снижение </a:t>
            </a:r>
            <a:r>
              <a:rPr lang="ru-RU" dirty="0" smtClean="0"/>
              <a:t>самооценки</a:t>
            </a:r>
            <a:r>
              <a:rPr lang="ru-RU" dirty="0"/>
              <a:t>;</a:t>
            </a:r>
            <a:r>
              <a:rPr lang="ru-RU" dirty="0" smtClean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неуверенность </a:t>
            </a:r>
            <a:r>
              <a:rPr lang="ru-RU" dirty="0"/>
              <a:t>в </a:t>
            </a:r>
            <a:r>
              <a:rPr lang="ru-RU" dirty="0" smtClean="0"/>
              <a:t>себе;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проявление </a:t>
            </a:r>
            <a:r>
              <a:rPr lang="ru-RU" dirty="0"/>
              <a:t>пассивности.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Проблемы социализации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pic>
        <p:nvPicPr>
          <p:cNvPr id="6" name="Picture 3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75" b="13499"/>
          <a:stretch/>
        </p:blipFill>
        <p:spPr bwMode="auto">
          <a:xfrm>
            <a:off x="9829752" y="5113206"/>
            <a:ext cx="1431079" cy="11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Таня\Desktop\СЕНТЯБРЬ\Коммуникативные навыки\happy-children-with-toys_23-214750888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31" t="2725" b="46774"/>
          <a:stretch/>
        </p:blipFill>
        <p:spPr bwMode="auto">
          <a:xfrm>
            <a:off x="1765738" y="2779909"/>
            <a:ext cx="2538248" cy="30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626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81181" y="3035147"/>
            <a:ext cx="7014950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Гиперопека родителей: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испытывание комплекса </a:t>
            </a:r>
            <a:r>
              <a:rPr lang="ru-RU" dirty="0"/>
              <a:t>вины перед </a:t>
            </a:r>
            <a:r>
              <a:rPr lang="ru-RU" dirty="0" smtClean="0"/>
              <a:t>ребенком;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старание </a:t>
            </a:r>
            <a:r>
              <a:rPr lang="ru-RU" dirty="0"/>
              <a:t>выполнить все его </a:t>
            </a:r>
            <a:r>
              <a:rPr lang="ru-RU" dirty="0" smtClean="0"/>
              <a:t>желания.</a:t>
            </a:r>
          </a:p>
          <a:p>
            <a:r>
              <a:rPr lang="ru-RU" dirty="0" smtClean="0"/>
              <a:t> </a:t>
            </a:r>
            <a:endParaRPr lang="ru-RU" sz="2000" dirty="0"/>
          </a:p>
          <a:p>
            <a:r>
              <a:rPr lang="ru-RU" sz="1600" b="1" dirty="0" smtClean="0"/>
              <a:t>РЕБЕНОК: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эгоцентризм;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пассивность;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несамостоятельность;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социальная и психическая незрелость.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Проблемы социализации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pic>
        <p:nvPicPr>
          <p:cNvPr id="7" name="Picture 3" descr="C:\Users\Таня\Desktop\СЕНТЯБРЬ\Коммуникативные навыки\cartoon-people-with-colores-speech-bubbles_23-214752951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1F3F2"/>
              </a:clrFrom>
              <a:clrTo>
                <a:srgbClr val="F1F3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75" b="13499"/>
          <a:stretch/>
        </p:blipFill>
        <p:spPr bwMode="auto">
          <a:xfrm>
            <a:off x="9473793" y="4829670"/>
            <a:ext cx="1782871" cy="14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Таня\Desktop\СЕНТЯБРЬ\Коммуникативные навыки\happy-children-with-toys_23-214750888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431" t="2725" b="46774"/>
          <a:stretch/>
        </p:blipFill>
        <p:spPr bwMode="auto">
          <a:xfrm>
            <a:off x="1765738" y="2779909"/>
            <a:ext cx="2538248" cy="301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953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3035147"/>
            <a:ext cx="701495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«Рентные </a:t>
            </a:r>
            <a:r>
              <a:rPr lang="ru-RU" sz="2000" b="1" dirty="0"/>
              <a:t>установки</a:t>
            </a:r>
            <a:r>
              <a:rPr lang="ru-RU" sz="2000" b="1" dirty="0" smtClean="0"/>
              <a:t>»: </a:t>
            </a:r>
          </a:p>
          <a:p>
            <a:endParaRPr lang="ru-RU" sz="2000" b="1" dirty="0" smtClean="0"/>
          </a:p>
          <a:p>
            <a:r>
              <a:rPr lang="ru-RU" sz="2000" dirty="0" smtClean="0"/>
              <a:t>требование </a:t>
            </a:r>
            <a:r>
              <a:rPr lang="ru-RU" sz="2000" dirty="0"/>
              <a:t>от врачей утяжелить диагноз их ребенку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целях повышения материальной поддержки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со </a:t>
            </a:r>
            <a:r>
              <a:rPr lang="ru-RU" sz="2000" dirty="0"/>
              <a:t>стороны государства.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721016" y="2696751"/>
              <a:ext cx="2611612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</a:t>
              </a:r>
              <a:br>
                <a:rPr lang="ru-RU" sz="1600" b="1" dirty="0" smtClean="0"/>
              </a:br>
              <a:r>
                <a:rPr lang="ru-RU" sz="1600" b="1" dirty="0" smtClean="0"/>
                <a:t>с </a:t>
              </a:r>
              <a:r>
                <a:rPr lang="ru-RU" sz="1600" b="1" dirty="0"/>
                <a:t>умственной отсталостью</a:t>
              </a:r>
            </a:p>
          </p:txBody>
        </p:sp>
      </p:grpSp>
      <p:pic>
        <p:nvPicPr>
          <p:cNvPr id="23554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++++05 05 РАБОЧИЙ СТОЛ\ПРЕЗЕНТАЦИИ МИНСК\Полушария\brain-logo-template_15146-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2829" y="4947491"/>
            <a:ext cx="1351418" cy="13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08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84787" y="3162907"/>
            <a:ext cx="6002767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Модели построения межличностных отношений </a:t>
            </a:r>
            <a:br>
              <a:rPr lang="ru-RU" sz="2000" b="1" dirty="0" smtClean="0"/>
            </a:br>
            <a:r>
              <a:rPr lang="ru-RU" sz="2000" b="1" dirty="0" smtClean="0"/>
              <a:t>в семье:</a:t>
            </a:r>
            <a:endParaRPr lang="ru-RU" sz="2000" b="1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доминирование авторитарной гиперсоциализации детей;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dirty="0"/>
              <a:t>приписывание родителями своему ребенку личной и социальной несостоятельности.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664911" y="2696751"/>
              <a:ext cx="2723823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с интеллектуальными </a:t>
              </a:r>
              <a:br>
                <a:rPr lang="ru-RU" sz="1600" b="1" dirty="0" smtClean="0"/>
              </a:br>
              <a:r>
                <a:rPr lang="ru-RU" sz="1600" b="1" dirty="0" smtClean="0"/>
                <a:t>нарушениями</a:t>
              </a:r>
              <a:endParaRPr lang="ru-RU" sz="1600" b="1" dirty="0"/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Родители ОВЗ\brain-creative-symbol-collections_7095-3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66" r="66382" b="69293"/>
          <a:stretch/>
        </p:blipFill>
        <p:spPr bwMode="auto">
          <a:xfrm>
            <a:off x="9772783" y="5297213"/>
            <a:ext cx="1747376" cy="11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042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3035147"/>
            <a:ext cx="701495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неблагоприятные психолого-педагогические </a:t>
            </a:r>
            <a:br>
              <a:rPr lang="ru-RU" sz="2000" dirty="0" smtClean="0"/>
            </a:br>
            <a:r>
              <a:rPr lang="ru-RU" sz="2000" dirty="0" smtClean="0"/>
              <a:t>и социальные условия в семье;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низкая компетентность </a:t>
            </a:r>
            <a:r>
              <a:rPr lang="ru-RU" sz="2000" dirty="0"/>
              <a:t>в вопросах </a:t>
            </a:r>
            <a:r>
              <a:rPr lang="ru-RU" sz="2000" dirty="0" smtClean="0"/>
              <a:t>развития</a:t>
            </a:r>
            <a:br>
              <a:rPr lang="ru-RU" sz="2000" dirty="0" smtClean="0"/>
            </a:br>
            <a:r>
              <a:rPr lang="ru-RU" sz="2000" dirty="0" smtClean="0"/>
              <a:t>и </a:t>
            </a:r>
            <a:r>
              <a:rPr lang="ru-RU" sz="2000" dirty="0"/>
              <a:t>воспитания </a:t>
            </a:r>
            <a:r>
              <a:rPr lang="ru-RU" sz="2000" dirty="0" smtClean="0"/>
              <a:t>детей;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/>
              <a:t>жестокое обращение с детьми</a:t>
            </a:r>
            <a:r>
              <a:rPr lang="ru-RU" sz="2000" dirty="0"/>
              <a:t>.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830822" y="2696751"/>
              <a:ext cx="2392001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</a:t>
              </a:r>
              <a:r>
                <a:rPr lang="ru-RU" sz="1600" b="1" dirty="0"/>
                <a:t>с </a:t>
              </a:r>
              <a:r>
                <a:rPr lang="ru-RU" sz="1600" b="1" dirty="0" smtClean="0"/>
                <a:t>задержкой</a:t>
              </a:r>
            </a:p>
            <a:p>
              <a:pPr algn="ctr"/>
              <a:r>
                <a:rPr lang="ru-RU" sz="1600" b="1" dirty="0" smtClean="0"/>
                <a:t> </a:t>
              </a:r>
              <a:r>
                <a:rPr lang="ru-RU" sz="1600" b="1" dirty="0"/>
                <a:t>психического развития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C:\Users\Таня\Desktop\НОЯБРЬ\Родители ОВЗ\brain-creative-symbol-collections_7095-3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82" t="9759" b="68500"/>
          <a:stretch/>
        </p:blipFill>
        <p:spPr bwMode="auto">
          <a:xfrm>
            <a:off x="9749127" y="5281915"/>
            <a:ext cx="1771031" cy="114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370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2989138"/>
            <a:ext cx="7014950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Группы родителей: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родители </a:t>
            </a:r>
            <a:r>
              <a:rPr lang="ru-RU" sz="2000" dirty="0"/>
              <a:t>с нормальным </a:t>
            </a:r>
            <a:r>
              <a:rPr lang="ru-RU" sz="2000" dirty="0" smtClean="0"/>
              <a:t>слухом;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родители</a:t>
            </a:r>
            <a:r>
              <a:rPr lang="ru-RU" sz="2000" dirty="0"/>
              <a:t>, </a:t>
            </a:r>
            <a:r>
              <a:rPr lang="ru-RU" sz="2000" dirty="0" smtClean="0"/>
              <a:t>имеющие нарушение </a:t>
            </a:r>
            <a:r>
              <a:rPr lang="ru-RU" sz="2000" dirty="0"/>
              <a:t>слуха.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  <a:p>
            <a:r>
              <a:rPr lang="ru-RU" sz="2000" b="1" dirty="0"/>
              <a:t>О</a:t>
            </a:r>
            <a:r>
              <a:rPr lang="ru-RU" sz="2000" b="1" dirty="0" smtClean="0"/>
              <a:t>тношение родителей к ребенку: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безразличие;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гиперопека;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полное принятие особенностей.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962268" y="2696751"/>
              <a:ext cx="2129109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</a:t>
              </a:r>
              <a:r>
                <a:rPr lang="ru-RU" sz="1600" b="1" dirty="0"/>
                <a:t>с </a:t>
              </a:r>
              <a:r>
                <a:rPr lang="ru-RU" sz="1600" b="1" dirty="0" smtClean="0"/>
                <a:t>нарушениями</a:t>
              </a:r>
              <a:br>
                <a:rPr lang="ru-RU" sz="1600" b="1" dirty="0" smtClean="0"/>
              </a:br>
              <a:r>
                <a:rPr lang="ru-RU" sz="1600" b="1" dirty="0" smtClean="0"/>
                <a:t>слуховой </a:t>
              </a:r>
              <a:r>
                <a:rPr lang="ru-RU" sz="1600" b="1" dirty="0"/>
                <a:t>функции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3979" y="5277266"/>
            <a:ext cx="551463" cy="91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659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3007851"/>
            <a:ext cx="5964073" cy="2862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Рождение слепого ребенка у слабовидящих </a:t>
            </a:r>
            <a:r>
              <a:rPr lang="ru-RU" sz="2000" b="1" dirty="0"/>
              <a:t>или незрячих </a:t>
            </a:r>
            <a:r>
              <a:rPr lang="ru-RU" sz="2000" b="1" dirty="0" smtClean="0"/>
              <a:t>родителей:</a:t>
            </a:r>
          </a:p>
          <a:p>
            <a:r>
              <a:rPr lang="ru-RU" sz="2000" dirty="0"/>
              <a:t>а</a:t>
            </a:r>
            <a:r>
              <a:rPr lang="ru-RU" sz="2000" dirty="0" smtClean="0"/>
              <a:t>декватное восприятие ситуации.</a:t>
            </a:r>
          </a:p>
          <a:p>
            <a:endParaRPr lang="ru-RU" sz="2000" dirty="0"/>
          </a:p>
          <a:p>
            <a:r>
              <a:rPr lang="ru-RU" sz="2000" b="1" dirty="0"/>
              <a:t>Рождение слепого ребенка </a:t>
            </a:r>
            <a:r>
              <a:rPr lang="ru-RU" sz="2000" b="1" dirty="0" smtClean="0"/>
              <a:t>в </a:t>
            </a:r>
            <a:r>
              <a:rPr lang="ru-RU" sz="2000" b="1" dirty="0"/>
              <a:t>нормальной </a:t>
            </a:r>
            <a:r>
              <a:rPr lang="ru-RU" sz="2000" b="1" dirty="0" smtClean="0"/>
              <a:t>семье: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деформация </a:t>
            </a:r>
            <a:r>
              <a:rPr lang="ru-RU" sz="2000" dirty="0"/>
              <a:t>родительско-детских </a:t>
            </a:r>
            <a:r>
              <a:rPr lang="ru-RU" sz="2000" dirty="0" smtClean="0"/>
              <a:t>взаимоотношений; </a:t>
            </a:r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затруднение социализации </a:t>
            </a:r>
            <a:r>
              <a:rPr lang="ru-RU" sz="2000" dirty="0"/>
              <a:t>ребенка.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962268" y="2696751"/>
              <a:ext cx="2129109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</a:t>
              </a:r>
              <a:r>
                <a:rPr lang="ru-RU" sz="1600" b="1" dirty="0"/>
                <a:t>с </a:t>
              </a:r>
              <a:r>
                <a:rPr lang="ru-RU" sz="1600" b="1" dirty="0" smtClean="0"/>
                <a:t>нарушениями</a:t>
              </a:r>
              <a:br>
                <a:rPr lang="ru-RU" sz="1600" b="1" dirty="0" smtClean="0"/>
              </a:br>
              <a:r>
                <a:rPr lang="ru-RU" sz="1600" b="1" dirty="0" smtClean="0"/>
                <a:t>зрения</a:t>
              </a:r>
              <a:endParaRPr lang="ru-RU" sz="1600" b="1" dirty="0"/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Принципы педагогического взаимодействия\decorative-cyber-robot-digital-look-vision-optic-eyes-set-isolated-vector-illustration_1284-2329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3" t="8093" r="53886" b="60315"/>
          <a:stretch/>
        </p:blipFill>
        <p:spPr bwMode="auto">
          <a:xfrm>
            <a:off x="10365229" y="5336275"/>
            <a:ext cx="1042387" cy="73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588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77050" y="2814635"/>
            <a:ext cx="5973171" cy="3139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тсутствие </a:t>
            </a:r>
            <a:r>
              <a:rPr lang="ru-RU" b="1" dirty="0"/>
              <a:t>возможности </a:t>
            </a:r>
            <a:r>
              <a:rPr lang="ru-RU" b="1" dirty="0" smtClean="0"/>
              <a:t>у родителей поместить </a:t>
            </a:r>
            <a:r>
              <a:rPr lang="ru-RU" b="1" dirty="0"/>
              <a:t>своего ребенка </a:t>
            </a:r>
            <a:r>
              <a:rPr lang="ru-RU" b="1" dirty="0" smtClean="0"/>
              <a:t>в </a:t>
            </a:r>
            <a:r>
              <a:rPr lang="ru-RU" b="1" dirty="0"/>
              <a:t>специальные образовательные учреждения. </a:t>
            </a:r>
          </a:p>
          <a:p>
            <a:endParaRPr lang="ru-RU" b="1" dirty="0" smtClean="0"/>
          </a:p>
          <a:p>
            <a:r>
              <a:rPr lang="ru-RU" b="1" dirty="0"/>
              <a:t>Т</a:t>
            </a:r>
            <a:r>
              <a:rPr lang="ru-RU" b="1" dirty="0" smtClean="0"/>
              <a:t>ипы </a:t>
            </a:r>
            <a:r>
              <a:rPr lang="ru-RU" b="1" dirty="0"/>
              <a:t>неадекватного материнского </a:t>
            </a:r>
            <a:r>
              <a:rPr lang="ru-RU" b="1" dirty="0" smtClean="0"/>
              <a:t>поведения: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слишком эмоциональная зависимость </a:t>
            </a:r>
            <a:r>
              <a:rPr lang="ru-RU" dirty="0"/>
              <a:t>от ребенка, </a:t>
            </a:r>
            <a:r>
              <a:rPr lang="ru-RU" dirty="0" smtClean="0"/>
              <a:t>подавление ребенка своей </a:t>
            </a:r>
            <a:r>
              <a:rPr lang="ru-RU" dirty="0"/>
              <a:t>неадекватной аффектацией;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/>
              <a:t>периодическое, часто внезапное, отвержение своего </a:t>
            </a:r>
            <a:r>
              <a:rPr lang="ru-RU" dirty="0" smtClean="0"/>
              <a:t>ребенка;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подверженность </a:t>
            </a:r>
            <a:r>
              <a:rPr lang="ru-RU" dirty="0"/>
              <a:t>депрессивному состоянию;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smtClean="0"/>
              <a:t>полное отвержение ребенка, равнодушие </a:t>
            </a:r>
            <a:r>
              <a:rPr lang="ru-RU" dirty="0"/>
              <a:t>к судьбе </a:t>
            </a:r>
            <a:r>
              <a:rPr lang="ru-RU" dirty="0" smtClean="0"/>
              <a:t>ребенка, отсутствие проявления эмоций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218748" y="2819861"/>
              <a:ext cx="1616148" cy="338554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Аутичные дети </a:t>
              </a:r>
              <a:endParaRPr lang="ru-RU" sz="1600" b="1" dirty="0"/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++++05 05 РАБОЧИЙ СТОЛ\ПРЕЗЕНТАЦИИ МИНСК\Полушария\neural-networks-human-brain-logo-icon_7280-954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39" t="13268" r="17677" b="38784"/>
          <a:stretch/>
        </p:blipFill>
        <p:spPr bwMode="auto">
          <a:xfrm>
            <a:off x="10254437" y="5446369"/>
            <a:ext cx="1168740" cy="85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66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27087" y="3035147"/>
            <a:ext cx="5964073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напряженность в отношениях между родителями;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неудовлетворенность родителей собой </a:t>
            </a:r>
            <a:r>
              <a:rPr lang="ru-RU" sz="2000" dirty="0"/>
              <a:t>и супружеской </a:t>
            </a:r>
            <a:r>
              <a:rPr lang="ru-RU" sz="2000" dirty="0" smtClean="0"/>
              <a:t>жизнью;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невозможность </a:t>
            </a:r>
            <a:r>
              <a:rPr lang="ru-RU" sz="2000" dirty="0"/>
              <a:t>наладить адекватный контакт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ребенком.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115355" y="2696751"/>
              <a:ext cx="1822935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 smtClean="0"/>
                <a:t>Дети с</a:t>
              </a:r>
            </a:p>
            <a:p>
              <a:pPr algn="ctr"/>
              <a:r>
                <a:rPr lang="ru-RU" sz="1600" b="1" dirty="0" smtClean="0"/>
                <a:t>синдромом </a:t>
              </a:r>
              <a:r>
                <a:rPr lang="ru-RU" sz="1600" b="1" dirty="0"/>
                <a:t>Дауна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Родители ОВЗ\brain-creative-symbol-collections_7095-3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382" t="68889" b="9370"/>
          <a:stretch/>
        </p:blipFill>
        <p:spPr bwMode="auto">
          <a:xfrm>
            <a:off x="9892920" y="5111121"/>
            <a:ext cx="1722999" cy="111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866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57497" y="259383"/>
            <a:ext cx="4790288" cy="4790288"/>
            <a:chOff x="1457497" y="259383"/>
            <a:chExt cx="4790288" cy="4790288"/>
          </a:xfrm>
        </p:grpSpPr>
        <p:pic>
          <p:nvPicPr>
            <p:cNvPr id="6" name="Picture 3" descr="C:\Users\Таня\Desktop\НОЯБРЬ\Родители ОВЗ\Без именdи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57497" y="259383"/>
              <a:ext cx="4790288" cy="479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2155743" y="1484311"/>
              <a:ext cx="3808129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Фактор, способствующий </a:t>
              </a:r>
              <a:r>
                <a:rPr lang="ru-RU" b="1" dirty="0"/>
                <a:t>развитию ребенка с </a:t>
              </a:r>
              <a:r>
                <a:rPr lang="ru-RU" b="1" dirty="0" smtClean="0"/>
                <a:t>ОВЗ:</a:t>
              </a:r>
            </a:p>
            <a:p>
              <a:pPr algn="ctr"/>
              <a:r>
                <a:rPr lang="ru-RU" dirty="0" smtClean="0"/>
                <a:t> постоянный </a:t>
              </a:r>
              <a:r>
                <a:rPr lang="ru-RU" dirty="0"/>
                <a:t>контакт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с </a:t>
              </a:r>
              <a:r>
                <a:rPr lang="ru-RU" dirty="0"/>
                <a:t>различными людьми,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в </a:t>
              </a:r>
              <a:r>
                <a:rPr lang="ru-RU" dirty="0"/>
                <a:t>первую очередь, со своими сверстниками</a:t>
              </a:r>
              <a:endParaRPr lang="ru-RU" b="1" dirty="0">
                <a:effectLst/>
              </a:endParaRPr>
            </a:p>
          </p:txBody>
        </p:sp>
      </p:grpSp>
      <p:pic>
        <p:nvPicPr>
          <p:cNvPr id="1032" name="Picture 8" descr="C:\Users\Таня\Desktop\НОЯБРЬ\Психолого-педагогическое сопровождение детей с ОВЗ\450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18" t="58462" r="26738" b="7433"/>
          <a:stretch/>
        </p:blipFill>
        <p:spPr bwMode="auto">
          <a:xfrm>
            <a:off x="5470058" y="3629549"/>
            <a:ext cx="2074065" cy="2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5643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45455" y="3035147"/>
            <a:ext cx="573206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возникновение трудностей </a:t>
            </a:r>
            <a:r>
              <a:rPr lang="ru-RU" sz="2000" dirty="0"/>
              <a:t>с коммуникативным </a:t>
            </a:r>
            <a:r>
              <a:rPr lang="ru-RU" sz="2000" dirty="0" smtClean="0"/>
              <a:t>поведением;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0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требование повышенного </a:t>
            </a:r>
            <a:r>
              <a:rPr lang="ru-RU" sz="2000" dirty="0"/>
              <a:t>внимания к ребенку.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003146" y="2696751"/>
              <a:ext cx="2047355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Дети </a:t>
              </a:r>
              <a:r>
                <a:rPr lang="ru-RU" sz="1600" b="1" dirty="0" smtClean="0"/>
                <a:t>с синдром </a:t>
              </a:r>
              <a:br>
                <a:rPr lang="ru-RU" sz="1600" b="1" dirty="0" smtClean="0"/>
              </a:br>
              <a:r>
                <a:rPr lang="ru-RU" sz="1600" b="1" dirty="0" smtClean="0"/>
                <a:t>дефицита </a:t>
              </a:r>
              <a:r>
                <a:rPr lang="ru-RU" sz="1600" b="1" dirty="0"/>
                <a:t>внимания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Таня\Desktop\НОЯБРЬ\Принципы педагогического взаимодействия\colorful-psychology-logo-pack_23-2147589589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47" t="17927" r="18864" b="63378"/>
          <a:stretch/>
        </p:blipFill>
        <p:spPr bwMode="auto">
          <a:xfrm>
            <a:off x="10365229" y="5361269"/>
            <a:ext cx="1040303" cy="8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402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079023" y="2702903"/>
            <a:ext cx="5950426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склонность к гиперопеке;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проявление родителями чувства фрустрации и тревожности;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появление у матерей зацикленности на психической и физической беспомощности ребенка;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проявление родителями повышенной жесткости </a:t>
            </a:r>
            <a:br>
              <a:rPr lang="ru-RU" dirty="0" smtClean="0"/>
            </a:br>
            <a:r>
              <a:rPr lang="ru-RU" dirty="0" smtClean="0"/>
              <a:t>в обращении с ребенком,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напряженные отношения между супругами, которые во многих случаях приводят к распаду семьи.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3904" y="1309376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Общие черты родителей </a:t>
            </a:r>
            <a:r>
              <a:rPr lang="ru-RU" sz="3400" b="1" dirty="0">
                <a:solidFill>
                  <a:srgbClr val="7030A0"/>
                </a:solidFill>
              </a:rPr>
              <a:t>ребенка с </a:t>
            </a:r>
            <a:r>
              <a:rPr lang="ru-RU" sz="3400" b="1" dirty="0" smtClean="0">
                <a:solidFill>
                  <a:srgbClr val="7030A0"/>
                </a:solidFill>
              </a:rPr>
              <a:t>ОВЗ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1127024" y="2578218"/>
            <a:ext cx="3857403" cy="1325040"/>
            <a:chOff x="1127024" y="2578218"/>
            <a:chExt cx="3857403" cy="1325040"/>
          </a:xfrm>
        </p:grpSpPr>
        <p:pic>
          <p:nvPicPr>
            <p:cNvPr id="6" name="Picture 2" descr="C:\Users\Таня\Desktop\ОКТЯБРЬ\Школьная оценка\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94" t="5344" r="47070" b="78602"/>
            <a:stretch/>
          </p:blipFill>
          <p:spPr bwMode="auto">
            <a:xfrm>
              <a:off x="1127024" y="2578218"/>
              <a:ext cx="3857403" cy="1325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676135" y="2696751"/>
              <a:ext cx="2701381" cy="584775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/>
              <a:r>
                <a:rPr lang="ru-RU" sz="1600" b="1" dirty="0"/>
                <a:t>Дети </a:t>
              </a:r>
              <a:r>
                <a:rPr lang="ru-RU" sz="1600" b="1" dirty="0" smtClean="0"/>
                <a:t>страдающие </a:t>
              </a:r>
              <a:br>
                <a:rPr lang="ru-RU" sz="1600" b="1" dirty="0" smtClean="0"/>
              </a:br>
              <a:r>
                <a:rPr lang="ru-RU" sz="1600" b="1" dirty="0" smtClean="0"/>
                <a:t>от </a:t>
              </a:r>
              <a:r>
                <a:rPr lang="ru-RU" sz="1600" b="1" dirty="0"/>
                <a:t>церебрального паралича</a:t>
              </a:r>
            </a:p>
          </p:txBody>
        </p:sp>
      </p:grpSp>
      <p:pic>
        <p:nvPicPr>
          <p:cNvPr id="9" name="Picture 2" descr="C:\Users\Таня\Desktop\НОЯБРЬ\Родители ОВЗ\cute-cartoon-family-mom-and-dad-vector-characters-family-in-casual-clothes-father-and-mother-with_53562-18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69" y="3476852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C:\Users\Таня\Desktop\НОЯБРЬ\Родители ОВЗ\logo-template-design_1289-169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836" t="20131" r="38161" b="52635"/>
          <a:stretch/>
        </p:blipFill>
        <p:spPr bwMode="auto">
          <a:xfrm flipH="1">
            <a:off x="10598422" y="5274121"/>
            <a:ext cx="798990" cy="94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8014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E:\++++05 05 РАБОЧИЙ СТОЛ\ПРЕЗЕНТАЦИИ МИНСК\Семья и методы воспитания\cb19d1760e2bcb2e39051e3be04e22210fd6e28e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3399" y="351103"/>
            <a:ext cx="8265114" cy="619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53888" y="4202888"/>
            <a:ext cx="6949379" cy="230832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53888" y="4202888"/>
            <a:ext cx="68511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Различные особенности отношений по линии родители-ребенок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семьях, где есть дети с ОВЗ, приводят к разным нарушениям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контактах между родителями и ребенком, что в значительной степени затрудняет процесс социализации последнего. В этой связи необходимо вести планомерную коррекционную, диагностическую и профилактическую работу с такими семьями, цель таких мероприятий – формирование конструктивных и адекватных взаимоотношений между родителями и детьми.</a:t>
            </a:r>
          </a:p>
        </p:txBody>
      </p:sp>
    </p:spTree>
    <p:extLst>
      <p:ext uri="{BB962C8B-B14F-4D97-AF65-F5344CB8AC3E}">
        <p14:creationId xmlns:p14="http://schemas.microsoft.com/office/powerpoint/2010/main" xmlns="" val="308719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899941" y="1255820"/>
            <a:ext cx="5738243" cy="427809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КОНСТРУКТИВНЫЕ РОДИТЕЛЬСКО-ДЕТСКИЕ ОТНОШЕНИЯ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dirty="0" smtClean="0"/>
              <a:t>отношения </a:t>
            </a:r>
            <a:r>
              <a:rPr lang="ru-RU" sz="2000" dirty="0"/>
              <a:t>между родителями и ребенком, которые со стороны взрослых членов семьи характеризуются эмоционально-ценностным отношением к ребенку, а также наличием адекватного представления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 </a:t>
            </a:r>
            <a:r>
              <a:rPr lang="ru-RU" sz="2000" dirty="0"/>
              <a:t>характерологических и возрастных его </a:t>
            </a:r>
            <a:r>
              <a:rPr lang="ru-RU" sz="2000" dirty="0" smtClean="0"/>
              <a:t>особенностях; </a:t>
            </a:r>
          </a:p>
          <a:p>
            <a:endParaRPr lang="ru-RU" sz="2000" dirty="0"/>
          </a:p>
          <a:p>
            <a:r>
              <a:rPr lang="ru-RU" sz="2000" b="1" dirty="0">
                <a:solidFill>
                  <a:srgbClr val="7030A0"/>
                </a:solidFill>
              </a:rPr>
              <a:t>Х</a:t>
            </a:r>
            <a:r>
              <a:rPr lang="ru-RU" sz="2000" b="1" dirty="0" smtClean="0">
                <a:solidFill>
                  <a:srgbClr val="7030A0"/>
                </a:solidFill>
              </a:rPr>
              <a:t>арактерная черта: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личностно-ориентированное общение;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организация взаимодействия на основе сотрудничества и партнерства. </a:t>
            </a:r>
            <a:endParaRPr lang="ru-RU" sz="2000" dirty="0"/>
          </a:p>
        </p:txBody>
      </p:sp>
      <p:pic>
        <p:nvPicPr>
          <p:cNvPr id="22530" name="Picture 2" descr="E:\++++05 05 РАБОЧИЙ СТОЛ\ПРЕЗЕНТАЦИИ МИНСК\Семья и методы воспитания\__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737" y="2148929"/>
            <a:ext cx="2957130" cy="27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436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966166" y="2223990"/>
            <a:ext cx="5738243" cy="2739211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КОНСТРУКТИВНЫЕ РОДИТЕЛЬСКО-ДЕТСКИЕ </a:t>
            </a:r>
            <a:r>
              <a:rPr lang="ru-RU" sz="1600" b="1" dirty="0" smtClean="0">
                <a:solidFill>
                  <a:srgbClr val="7030A0"/>
                </a:solidFill>
              </a:rPr>
              <a:t>ОТНОШЕНИЯ</a:t>
            </a:r>
            <a:r>
              <a:rPr lang="ru-RU" sz="1600" dirty="0"/>
              <a:t> </a:t>
            </a: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(</a:t>
            </a:r>
            <a:r>
              <a:rPr lang="ru-RU" sz="2000" b="1" dirty="0" smtClean="0">
                <a:solidFill>
                  <a:srgbClr val="7030A0"/>
                </a:solidFill>
              </a:rPr>
              <a:t>со </a:t>
            </a:r>
            <a:r>
              <a:rPr lang="ru-RU" sz="2000" b="1" dirty="0">
                <a:solidFill>
                  <a:srgbClr val="7030A0"/>
                </a:solidFill>
              </a:rPr>
              <a:t>стороны </a:t>
            </a:r>
            <a:r>
              <a:rPr lang="ru-RU" sz="2000" b="1" dirty="0" smtClean="0">
                <a:solidFill>
                  <a:srgbClr val="7030A0"/>
                </a:solidFill>
              </a:rPr>
              <a:t>ребенка)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dirty="0" smtClean="0"/>
              <a:t>взаимоотношения </a:t>
            </a:r>
            <a:r>
              <a:rPr lang="ru-RU" sz="2000" dirty="0"/>
              <a:t>предполагают знание, полное принятие и понимание родителями особенностей своего ребенка, поэтому все действия родителей направлены на диагностику, лечение, коррекцию, воспитание и обучение ребенка.</a:t>
            </a:r>
          </a:p>
        </p:txBody>
      </p:sp>
      <p:pic>
        <p:nvPicPr>
          <p:cNvPr id="5" name="Picture 2" descr="E:\++++05 05 РАБОЧИЙ СТОЛ\ПРЕЗЕНТАЦИИ МИНСК\Семья и методы воспитания\__logo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737" y="2148929"/>
            <a:ext cx="2957130" cy="275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436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E:\++++05 05 РАБОЧИЙ СТОЛ\ПРЕЗЕНТАЦИИ МИНСК\ВЕБИНАР СЕМЬЯ\bigstock-Cheerful-family-doing-arts-and-60522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6537" y="472840"/>
            <a:ext cx="8980825" cy="598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53888" y="4297484"/>
            <a:ext cx="6949379" cy="203132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53888" y="4297484"/>
            <a:ext cx="685117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</a:t>
            </a:r>
            <a:r>
              <a:rPr lang="ru-RU" dirty="0" smtClean="0"/>
              <a:t>емья </a:t>
            </a:r>
            <a:r>
              <a:rPr lang="ru-RU" dirty="0"/>
              <a:t>может оказывать как положительное влияние на социализацию ребенка с </a:t>
            </a:r>
            <a:r>
              <a:rPr lang="ru-RU" dirty="0" smtClean="0"/>
              <a:t>ОВЗ, </a:t>
            </a:r>
            <a:r>
              <a:rPr lang="ru-RU" dirty="0"/>
              <a:t>так и создавать значительные препятствия данному процессу. Для </a:t>
            </a:r>
            <a:r>
              <a:rPr lang="ru-RU" dirty="0" smtClean="0"/>
              <a:t>сформирования конструктивных родительско-детских взаимоотношений, </a:t>
            </a:r>
            <a:r>
              <a:rPr lang="ru-RU" dirty="0"/>
              <a:t>необходимо </a:t>
            </a:r>
            <a:r>
              <a:rPr lang="ru-RU" dirty="0" smtClean="0"/>
              <a:t>вести целенаправленную психолого-педагогическую </a:t>
            </a:r>
            <a:r>
              <a:rPr lang="ru-RU" dirty="0"/>
              <a:t>и </a:t>
            </a:r>
            <a:r>
              <a:rPr lang="ru-RU" dirty="0" smtClean="0"/>
              <a:t>медико-социальную работу </a:t>
            </a:r>
            <a:r>
              <a:rPr lang="ru-RU" dirty="0"/>
              <a:t>с семьей, ведь именно от взаимоотношений в семье напрямую зависит успешность социализации и социальной активности ребенка с </a:t>
            </a:r>
            <a:r>
              <a:rPr lang="ru-RU" dirty="0" smtClean="0"/>
              <a:t>ОВЗ.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7732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70120" y="4159183"/>
            <a:ext cx="3888000" cy="92333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dirty="0" smtClean="0"/>
              <a:t>опасаются, </a:t>
            </a:r>
            <a:r>
              <a:rPr lang="ru-RU" dirty="0"/>
              <a:t>что их ребенка могут начать обижать, </a:t>
            </a:r>
            <a:r>
              <a:rPr lang="ru-RU" dirty="0" smtClean="0"/>
              <a:t>поэтому стараются </a:t>
            </a:r>
            <a:r>
              <a:rPr lang="ru-RU" dirty="0"/>
              <a:t>максимально сузить круг его общения.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88121" y="2833391"/>
            <a:ext cx="2052000" cy="468000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РОДИТЕЛИ </a:t>
            </a:r>
            <a:endParaRPr lang="ru-RU" sz="1600" b="1" dirty="0"/>
          </a:p>
        </p:txBody>
      </p:sp>
      <p:cxnSp>
        <p:nvCxnSpPr>
          <p:cNvPr id="23" name="Прямая соединительная линия 22"/>
          <p:cNvCxnSpPr>
            <a:stCxn id="22" idx="2"/>
            <a:endCxn id="21" idx="0"/>
          </p:cNvCxnSpPr>
          <p:nvPr/>
        </p:nvCxnSpPr>
        <p:spPr>
          <a:xfrm flipH="1">
            <a:off x="3414120" y="3301391"/>
            <a:ext cx="1" cy="8577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804741" y="3612848"/>
            <a:ext cx="3898401" cy="2016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развитие депрессии, </a:t>
            </a:r>
            <a:r>
              <a:rPr lang="ru-RU" dirty="0"/>
              <a:t>так как он начинает думать, что окружающие его специально избегают и не хотят с ним </a:t>
            </a:r>
            <a:r>
              <a:rPr lang="ru-RU" dirty="0" smtClean="0"/>
              <a:t>общаться;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незнание </a:t>
            </a:r>
            <a:r>
              <a:rPr lang="ru-RU" dirty="0"/>
              <a:t>как надо </a:t>
            </a:r>
            <a:r>
              <a:rPr lang="ru-RU" dirty="0" smtClean="0"/>
              <a:t>дружить из-за отсутствия опыта </a:t>
            </a:r>
            <a:r>
              <a:rPr lang="ru-RU" dirty="0"/>
              <a:t>по выстраиванию контакта с другими </a:t>
            </a:r>
            <a:r>
              <a:rPr lang="ru-RU" dirty="0" smtClean="0"/>
              <a:t>детьми.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727942" y="2832604"/>
            <a:ext cx="2052000" cy="468000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РЕБЕНОК</a:t>
            </a:r>
            <a:endParaRPr lang="ru-RU" sz="1600" b="1" dirty="0"/>
          </a:p>
        </p:txBody>
      </p:sp>
      <p:cxnSp>
        <p:nvCxnSpPr>
          <p:cNvPr id="19" name="Прямая соединительная линия 18"/>
          <p:cNvCxnSpPr>
            <a:stCxn id="18" idx="2"/>
            <a:endCxn id="17" idx="0"/>
          </p:cNvCxnSpPr>
          <p:nvPr/>
        </p:nvCxnSpPr>
        <p:spPr>
          <a:xfrm>
            <a:off x="8753942" y="3300604"/>
            <a:ext cx="0" cy="3122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право 14"/>
          <p:cNvSpPr/>
          <p:nvPr/>
        </p:nvSpPr>
        <p:spPr>
          <a:xfrm flipV="1">
            <a:off x="5786667" y="4197802"/>
            <a:ext cx="580565" cy="467473"/>
          </a:xfrm>
          <a:prstGeom prst="rightArrow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 descr="C:\Users\Таня\Desktop\НОЯБРЬ\Принципы педагогического взаимодействия\ddd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9971" y="691713"/>
            <a:ext cx="2227941" cy="222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ня\Desktop\НОЯБРЬ\Родители ОВЗ\313451-P8V89Y-7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93" t="6501" r="66238" b="50000"/>
          <a:stretch/>
        </p:blipFill>
        <p:spPr bwMode="auto">
          <a:xfrm>
            <a:off x="2793493" y="697542"/>
            <a:ext cx="1241255" cy="209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276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7" grpId="0" animBg="1"/>
      <p:bldP spid="1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146640" y="3444874"/>
            <a:ext cx="414068" cy="414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505910" y="4955727"/>
            <a:ext cx="5859319" cy="120032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ЦЕЛЬ:</a:t>
            </a:r>
          </a:p>
          <a:p>
            <a:r>
              <a:rPr lang="ru-RU" dirty="0" smtClean="0"/>
              <a:t>оказание </a:t>
            </a:r>
            <a:r>
              <a:rPr lang="ru-RU" dirty="0"/>
              <a:t>помощи семье в решении </a:t>
            </a:r>
            <a:r>
              <a:rPr lang="ru-RU" dirty="0" smtClean="0"/>
              <a:t>проблем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воспитанием ребенка, его социальной адаптации и </a:t>
            </a:r>
            <a:r>
              <a:rPr lang="ru-RU" dirty="0" smtClean="0"/>
              <a:t>раскрытия </a:t>
            </a:r>
            <a:r>
              <a:rPr lang="ru-RU" dirty="0"/>
              <a:t>его возможностей.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904" y="1262078"/>
            <a:ext cx="10404192" cy="61555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Работа педагога с родителями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26033" y="3450383"/>
            <a:ext cx="3819074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постоянное </a:t>
            </a:r>
            <a:r>
              <a:rPr lang="ru-RU" b="1" dirty="0" smtClean="0"/>
              <a:t>обучение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26035" y="4262965"/>
            <a:ext cx="3819074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партнерство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26033" y="2661717"/>
            <a:ext cx="3819074" cy="540000"/>
          </a:xfrm>
          <a:prstGeom prst="rect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/>
              <a:t>активное </a:t>
            </a:r>
            <a:r>
              <a:rPr lang="ru-RU" b="1" dirty="0" smtClean="0"/>
              <a:t>сотрудничество</a:t>
            </a:r>
            <a:endParaRPr lang="ru-RU" b="1" dirty="0"/>
          </a:p>
        </p:txBody>
      </p:sp>
      <p:pic>
        <p:nvPicPr>
          <p:cNvPr id="13" name="Picture 3" descr="C:\Users\Таня\Desktop\НОЯБРЬ\Принципы педагогического взаимодействия\arrow-icons-collection_1063-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69" t="50000" r="9259" b="31926"/>
          <a:stretch/>
        </p:blipFill>
        <p:spPr bwMode="auto">
          <a:xfrm>
            <a:off x="7236361" y="3087384"/>
            <a:ext cx="420216" cy="43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Таня\Desktop\НОЯБРЬ\Принципы педагогического взаимодействия\arrow-icons-collection_1063-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269" t="50000" r="9259" b="31926"/>
          <a:stretch/>
        </p:blipFill>
        <p:spPr bwMode="auto">
          <a:xfrm>
            <a:off x="7261380" y="3889457"/>
            <a:ext cx="395197" cy="40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4552030" y="2667432"/>
            <a:ext cx="659698" cy="540000"/>
            <a:chOff x="5289835" y="3320421"/>
            <a:chExt cx="659698" cy="540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289835" y="3320421"/>
              <a:ext cx="659698" cy="540000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18" name="Picture 2" descr="C:\Users\Таня\Desktop\НОЯБРЬ\Психолого-педагогическое сопровождение детей с ОВЗ\abstract-people-and-family-logo-collection-people-icons-health-logo-template-care-symbol_65959-1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666" t="4609" r="29314" b="79372"/>
            <a:stretch/>
          </p:blipFill>
          <p:spPr bwMode="auto">
            <a:xfrm>
              <a:off x="5350137" y="3364156"/>
              <a:ext cx="509067" cy="452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4547648" y="3451423"/>
            <a:ext cx="659698" cy="540000"/>
            <a:chOff x="5289835" y="3989546"/>
            <a:chExt cx="659698" cy="540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289835" y="3989546"/>
              <a:ext cx="659698" cy="540000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21" name="Picture 2" descr="C:\Users\Таня\Desktop\НОЯБРЬ\Психолого-педагогическое сопровождение детей с ОВЗ\abstract-people-and-family-logo-collection-people-icons-health-logo-template-care-symbol_65959-1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64" t="5263" r="76316" b="79434"/>
            <a:stretch/>
          </p:blipFill>
          <p:spPr bwMode="auto">
            <a:xfrm>
              <a:off x="5350137" y="4043381"/>
              <a:ext cx="509067" cy="432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4554712" y="4228817"/>
            <a:ext cx="659698" cy="574148"/>
            <a:chOff x="5289835" y="4643157"/>
            <a:chExt cx="659698" cy="574148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5289835" y="4677305"/>
              <a:ext cx="659698" cy="540000"/>
            </a:xfrm>
            <a:prstGeom prst="rect">
              <a:avLst/>
            </a:prstGeom>
            <a:ln w="1905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lvl="0" algn="ctr"/>
              <a:endParaRPr lang="ru-RU" sz="2000" dirty="0"/>
            </a:p>
          </p:txBody>
        </p:sp>
        <p:pic>
          <p:nvPicPr>
            <p:cNvPr id="24" name="Picture 2" descr="C:\Users\Таня\Desktop\НОЯБРЬ\Психолого-педагогическое сопровождение детей с ОВЗ\abstract-people-and-family-logo-collection-people-icons-health-logo-template-care-symbol_65959-1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851" t="47997" r="76129" b="33692"/>
            <a:stretch/>
          </p:blipFill>
          <p:spPr bwMode="auto">
            <a:xfrm>
              <a:off x="5367833" y="4643157"/>
              <a:ext cx="509067" cy="51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C:\Users\Таня\Desktop\НОЯБРЬ\Принципы педагогического взаимодействия\blonde-bussiness-woman_10316-5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269"/>
          <a:stretch/>
        </p:blipFill>
        <p:spPr bwMode="auto">
          <a:xfrm>
            <a:off x="2221068" y="2571251"/>
            <a:ext cx="1447165" cy="34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716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++++05 05 РАБОЧИЙ СТОЛ\ПРЕЗЕНТАЦИИ МИНСК\ВЕБИНАР СЕМЬЯ\teach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956" y="434741"/>
            <a:ext cx="9043987" cy="602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53888" y="5029145"/>
            <a:ext cx="6949379" cy="147732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53888" y="5029146"/>
            <a:ext cx="68511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Педагог – посредник </a:t>
            </a:r>
            <a:r>
              <a:rPr lang="ru-RU" dirty="0"/>
              <a:t>между ребенком и взрослыми, также он играет и роль наставника ребенка при его взаимодействии с другими детьми. Именно от работы педагога и его профессионализма зависит, насколько семья с особенным ребенком понимает политику школы, проводимую по отношению </a:t>
            </a:r>
            <a:r>
              <a:rPr lang="ru-RU" dirty="0" smtClean="0"/>
              <a:t>к </a:t>
            </a:r>
            <a:r>
              <a:rPr lang="ru-RU" dirty="0"/>
              <a:t>воспитанию и обучению детей с ОВЗ.</a:t>
            </a:r>
          </a:p>
        </p:txBody>
      </p:sp>
    </p:spTree>
    <p:extLst>
      <p:ext uri="{BB962C8B-B14F-4D97-AF65-F5344CB8AC3E}">
        <p14:creationId xmlns:p14="http://schemas.microsoft.com/office/powerpoint/2010/main" xmlns="" val="19368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030062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Принципы работы педагога 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с родителями детей с ОВЗ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165" y="2674610"/>
            <a:ext cx="4490113" cy="1440000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принятие обучающегося с ОВЗ наравне с другими школьниками</a:t>
            </a:r>
            <a:endParaRPr lang="ru-RU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005166" y="4450106"/>
            <a:ext cx="4490113" cy="1440000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включение ребенка с ОВЗ в одинаковые виды деятельности, разница заключается только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постановке других задач</a:t>
            </a:r>
            <a:endParaRPr lang="ru-RU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640689" y="2674610"/>
            <a:ext cx="4490113" cy="1440000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dirty="0"/>
              <a:t>вовлечение обучающегося в групповое решение задач и коллективные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формы </a:t>
            </a:r>
            <a:r>
              <a:rPr lang="ru-RU" sz="2000" dirty="0"/>
              <a:t>обучения</a:t>
            </a:r>
            <a:endParaRPr lang="ru-RU" sz="2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640688" y="4450106"/>
            <a:ext cx="4490113" cy="1440000"/>
          </a:xfrm>
          <a:prstGeom prst="round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lvl="0" algn="ctr"/>
            <a:r>
              <a:rPr lang="ru-RU" sz="2000" dirty="0"/>
              <a:t>применение разнообразных форм коллективного </a:t>
            </a:r>
            <a:r>
              <a:rPr lang="ru-RU" sz="2000" dirty="0" smtClean="0"/>
              <a:t>участия:</a:t>
            </a:r>
            <a:endParaRPr lang="ru-RU" sz="2000" dirty="0"/>
          </a:p>
          <a:p>
            <a:pPr lvl="0" algn="ctr"/>
            <a:r>
              <a:rPr lang="ru-RU" sz="2000" dirty="0" smtClean="0"/>
              <a:t>игры</a:t>
            </a:r>
            <a:r>
              <a:rPr lang="ru-RU" sz="2000" dirty="0"/>
              <a:t>, конкурсы, совместные проекты, смотры </a:t>
            </a:r>
            <a:r>
              <a:rPr lang="ru-RU" sz="2000" dirty="0" smtClean="0"/>
              <a:t>знаний</a:t>
            </a:r>
            <a:endParaRPr lang="ru-RU" sz="2000" dirty="0"/>
          </a:p>
        </p:txBody>
      </p:sp>
      <p:sp>
        <p:nvSpPr>
          <p:cNvPr id="15" name="Овал 14"/>
          <p:cNvSpPr/>
          <p:nvPr/>
        </p:nvSpPr>
        <p:spPr>
          <a:xfrm>
            <a:off x="5272472" y="3415258"/>
            <a:ext cx="1615967" cy="1608850"/>
          </a:xfrm>
          <a:prstGeom prst="ellipse">
            <a:avLst/>
          </a:prstGeom>
          <a:solidFill>
            <a:schemeClr val="bg1"/>
          </a:solidFill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179C0"/>
              </a:solidFill>
            </a:endParaRPr>
          </a:p>
        </p:txBody>
      </p:sp>
      <p:pic>
        <p:nvPicPr>
          <p:cNvPr id="8194" name="Picture 2" descr="E:\++++05 05 РАБОЧИЙ СТОЛ\ПРЕЗЕНТАЦИИ МИНСК\ВЕБИНАР СЕМЬЯ\teamwor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3422" y="3338621"/>
            <a:ext cx="1686721" cy="177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299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29521</TotalTime>
  <Words>1482</Words>
  <Application>Microsoft Office PowerPoint</Application>
  <PresentationFormat>Произвольный</PresentationFormat>
  <Paragraphs>332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Натуральные материалы</vt:lpstr>
      <vt:lpstr>Работа с родителями детей с ограниченными возможностями здоровья в рамках реализации коррекционной работы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Катерина</cp:lastModifiedBy>
  <cp:revision>2033</cp:revision>
  <dcterms:created xsi:type="dcterms:W3CDTF">2017-01-09T10:38:11Z</dcterms:created>
  <dcterms:modified xsi:type="dcterms:W3CDTF">2019-03-13T20:12:56Z</dcterms:modified>
</cp:coreProperties>
</file>