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2" r:id="rId1"/>
  </p:sldMasterIdLst>
  <p:notesMasterIdLst>
    <p:notesMasterId r:id="rId40"/>
  </p:notesMasterIdLst>
  <p:sldIdLst>
    <p:sldId id="256" r:id="rId2"/>
    <p:sldId id="622" r:id="rId3"/>
    <p:sldId id="505" r:id="rId4"/>
    <p:sldId id="624" r:id="rId5"/>
    <p:sldId id="625" r:id="rId6"/>
    <p:sldId id="541" r:id="rId7"/>
    <p:sldId id="653" r:id="rId8"/>
    <p:sldId id="626" r:id="rId9"/>
    <p:sldId id="654" r:id="rId10"/>
    <p:sldId id="655" r:id="rId11"/>
    <p:sldId id="629" r:id="rId12"/>
    <p:sldId id="630" r:id="rId13"/>
    <p:sldId id="656" r:id="rId14"/>
    <p:sldId id="632" r:id="rId15"/>
    <p:sldId id="657" r:id="rId16"/>
    <p:sldId id="658" r:id="rId17"/>
    <p:sldId id="635" r:id="rId18"/>
    <p:sldId id="660" r:id="rId19"/>
    <p:sldId id="659" r:id="rId20"/>
    <p:sldId id="637" r:id="rId21"/>
    <p:sldId id="638" r:id="rId22"/>
    <p:sldId id="661" r:id="rId23"/>
    <p:sldId id="640" r:id="rId24"/>
    <p:sldId id="641" r:id="rId25"/>
    <p:sldId id="642" r:id="rId26"/>
    <p:sldId id="643" r:id="rId27"/>
    <p:sldId id="607" r:id="rId28"/>
    <p:sldId id="596" r:id="rId29"/>
    <p:sldId id="644" r:id="rId30"/>
    <p:sldId id="599" r:id="rId31"/>
    <p:sldId id="646" r:id="rId32"/>
    <p:sldId id="647" r:id="rId33"/>
    <p:sldId id="600" r:id="rId34"/>
    <p:sldId id="662" r:id="rId35"/>
    <p:sldId id="663" r:id="rId36"/>
    <p:sldId id="664" r:id="rId37"/>
    <p:sldId id="650" r:id="rId38"/>
    <p:sldId id="651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251" userDrawn="1">
          <p15:clr>
            <a:srgbClr val="A4A3A4"/>
          </p15:clr>
        </p15:guide>
        <p15:guide id="2" pos="39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60066"/>
    <a:srgbClr val="FF6600"/>
    <a:srgbClr val="8F45C7"/>
    <a:srgbClr val="66CCFF"/>
    <a:srgbClr val="0000CC"/>
    <a:srgbClr val="3333FF"/>
    <a:srgbClr val="D60093"/>
    <a:srgbClr val="CC0000"/>
    <a:srgbClr val="4A206A"/>
    <a:srgbClr val="BC8FD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95" autoAdjust="0"/>
    <p:restoredTop sz="94374" autoAdjust="0"/>
  </p:normalViewPr>
  <p:slideViewPr>
    <p:cSldViewPr snapToGrid="0">
      <p:cViewPr>
        <p:scale>
          <a:sx n="70" d="100"/>
          <a:sy n="70" d="100"/>
        </p:scale>
        <p:origin x="-762" y="-168"/>
      </p:cViewPr>
      <p:guideLst>
        <p:guide orient="horz" pos="2043"/>
        <p:guide pos="382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221012-5721-402A-9FFB-A5B5A886E198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13C7F5E7-A202-43B9-AA7E-E6E9DFE90E49}">
      <dgm:prSet phldrT="[Текст]"/>
      <dgm:spPr/>
      <dgm:t>
        <a:bodyPr/>
        <a:lstStyle/>
        <a:p>
          <a:r>
            <a:rPr lang="ru-RU" dirty="0" smtClean="0"/>
            <a:t>эстетические потребности</a:t>
          </a:r>
          <a:endParaRPr lang="ru-RU" dirty="0"/>
        </a:p>
      </dgm:t>
    </dgm:pt>
    <dgm:pt modelId="{C03E5DD4-7729-4B40-AB69-0A685A98E09D}" type="parTrans" cxnId="{8AAF6427-658F-460B-BBBF-6B12DF83FD27}">
      <dgm:prSet/>
      <dgm:spPr/>
      <dgm:t>
        <a:bodyPr/>
        <a:lstStyle/>
        <a:p>
          <a:endParaRPr lang="ru-RU"/>
        </a:p>
      </dgm:t>
    </dgm:pt>
    <dgm:pt modelId="{A39AECD1-3AD6-4D9D-B695-6415CB9FDDED}" type="sibTrans" cxnId="{8AAF6427-658F-460B-BBBF-6B12DF83FD27}">
      <dgm:prSet/>
      <dgm:spPr/>
      <dgm:t>
        <a:bodyPr/>
        <a:lstStyle/>
        <a:p>
          <a:endParaRPr lang="ru-RU"/>
        </a:p>
      </dgm:t>
    </dgm:pt>
    <dgm:pt modelId="{4DAE43D3-D2D4-4540-9C3B-62824B5350E6}">
      <dgm:prSet phldrT="[Текст]"/>
      <dgm:spPr/>
      <dgm:t>
        <a:bodyPr/>
        <a:lstStyle/>
        <a:p>
          <a:r>
            <a:rPr lang="ru-RU" dirty="0" smtClean="0"/>
            <a:t>эстетические идеалы</a:t>
          </a:r>
          <a:endParaRPr lang="ru-RU" dirty="0"/>
        </a:p>
      </dgm:t>
    </dgm:pt>
    <dgm:pt modelId="{6278250C-E97C-4ABE-8D4A-4133E98FEE3C}" type="parTrans" cxnId="{CFE55452-9888-4C10-B98D-491D8BDEBF6C}">
      <dgm:prSet/>
      <dgm:spPr/>
      <dgm:t>
        <a:bodyPr/>
        <a:lstStyle/>
        <a:p>
          <a:endParaRPr lang="ru-RU"/>
        </a:p>
      </dgm:t>
    </dgm:pt>
    <dgm:pt modelId="{5B2FBEE4-A048-4A5B-BC2D-C59AC4F7BA43}" type="sibTrans" cxnId="{CFE55452-9888-4C10-B98D-491D8BDEBF6C}">
      <dgm:prSet/>
      <dgm:spPr/>
      <dgm:t>
        <a:bodyPr/>
        <a:lstStyle/>
        <a:p>
          <a:endParaRPr lang="ru-RU"/>
        </a:p>
      </dgm:t>
    </dgm:pt>
    <dgm:pt modelId="{76CD33C6-4F55-4C73-9CD5-96B8105F56E4}">
      <dgm:prSet phldrT="[Текст]"/>
      <dgm:spPr/>
      <dgm:t>
        <a:bodyPr/>
        <a:lstStyle/>
        <a:p>
          <a:r>
            <a:rPr lang="ru-RU" dirty="0" smtClean="0"/>
            <a:t>эстетическое сознание</a:t>
          </a:r>
          <a:endParaRPr lang="ru-RU" dirty="0"/>
        </a:p>
      </dgm:t>
    </dgm:pt>
    <dgm:pt modelId="{C7A2483C-F68B-4C2A-B04F-9C8E544FD563}" type="parTrans" cxnId="{2575C6C3-C558-4181-823A-413124F4D427}">
      <dgm:prSet/>
      <dgm:spPr/>
      <dgm:t>
        <a:bodyPr/>
        <a:lstStyle/>
        <a:p>
          <a:endParaRPr lang="ru-RU"/>
        </a:p>
      </dgm:t>
    </dgm:pt>
    <dgm:pt modelId="{3BB70C7F-EB72-4CA6-811C-54A5AC2C45BB}" type="sibTrans" cxnId="{2575C6C3-C558-4181-823A-413124F4D427}">
      <dgm:prSet/>
      <dgm:spPr/>
      <dgm:t>
        <a:bodyPr/>
        <a:lstStyle/>
        <a:p>
          <a:endParaRPr lang="ru-RU"/>
        </a:p>
      </dgm:t>
    </dgm:pt>
    <dgm:pt modelId="{56595249-9937-49E1-9E27-625E78980101}">
      <dgm:prSet/>
      <dgm:spPr/>
      <dgm:t>
        <a:bodyPr/>
        <a:lstStyle/>
        <a:p>
          <a:r>
            <a:rPr lang="ru-RU" dirty="0" smtClean="0"/>
            <a:t>эстетические вкусы</a:t>
          </a:r>
          <a:endParaRPr lang="ru-RU" dirty="0"/>
        </a:p>
      </dgm:t>
    </dgm:pt>
    <dgm:pt modelId="{1A5D4DDB-940D-4FCA-9F48-3467E2EE649B}" type="parTrans" cxnId="{B5D0BE9C-829E-4A05-922F-F790182B86FD}">
      <dgm:prSet/>
      <dgm:spPr/>
      <dgm:t>
        <a:bodyPr/>
        <a:lstStyle/>
        <a:p>
          <a:endParaRPr lang="ru-RU"/>
        </a:p>
      </dgm:t>
    </dgm:pt>
    <dgm:pt modelId="{7FD361B6-00A2-41A5-9A21-E2284378630B}" type="sibTrans" cxnId="{B5D0BE9C-829E-4A05-922F-F790182B86FD}">
      <dgm:prSet/>
      <dgm:spPr/>
      <dgm:t>
        <a:bodyPr/>
        <a:lstStyle/>
        <a:p>
          <a:endParaRPr lang="ru-RU"/>
        </a:p>
      </dgm:t>
    </dgm:pt>
    <dgm:pt modelId="{4C49DF75-38EC-4981-9BD9-E637DE433A7C}">
      <dgm:prSet/>
      <dgm:spPr/>
      <dgm:t>
        <a:bodyPr/>
        <a:lstStyle/>
        <a:p>
          <a:r>
            <a:rPr lang="ru-RU" dirty="0" smtClean="0"/>
            <a:t>эстетическое восприятие</a:t>
          </a:r>
          <a:endParaRPr lang="ru-RU" dirty="0"/>
        </a:p>
      </dgm:t>
    </dgm:pt>
    <dgm:pt modelId="{452D1518-1635-4782-918B-2B1485D59B2D}" type="parTrans" cxnId="{D3A6E5EC-271E-438C-975A-70A2EC0BABAA}">
      <dgm:prSet/>
      <dgm:spPr/>
      <dgm:t>
        <a:bodyPr/>
        <a:lstStyle/>
        <a:p>
          <a:endParaRPr lang="ru-RU"/>
        </a:p>
      </dgm:t>
    </dgm:pt>
    <dgm:pt modelId="{3E7C969A-DC5F-470D-B9DF-F6F48F64BAFF}" type="sibTrans" cxnId="{D3A6E5EC-271E-438C-975A-70A2EC0BABAA}">
      <dgm:prSet/>
      <dgm:spPr/>
      <dgm:t>
        <a:bodyPr/>
        <a:lstStyle/>
        <a:p>
          <a:endParaRPr lang="ru-RU"/>
        </a:p>
      </dgm:t>
    </dgm:pt>
    <dgm:pt modelId="{1E5A06B4-F9F3-4DA7-BE8E-44499C1DD977}">
      <dgm:prSet/>
      <dgm:spPr/>
      <dgm:t>
        <a:bodyPr/>
        <a:lstStyle/>
        <a:p>
          <a:r>
            <a:rPr lang="ru-RU" dirty="0" smtClean="0"/>
            <a:t>эстетические чувства</a:t>
          </a:r>
          <a:endParaRPr lang="ru-RU" dirty="0"/>
        </a:p>
      </dgm:t>
    </dgm:pt>
    <dgm:pt modelId="{C90EEF96-0C46-4D9A-A76D-91E7D5C99D51}" type="parTrans" cxnId="{825E1E95-D36D-46BD-B133-0CA6EF38B919}">
      <dgm:prSet/>
      <dgm:spPr/>
      <dgm:t>
        <a:bodyPr/>
        <a:lstStyle/>
        <a:p>
          <a:endParaRPr lang="ru-RU"/>
        </a:p>
      </dgm:t>
    </dgm:pt>
    <dgm:pt modelId="{41513BB3-D252-4EDC-AD49-B27E5727508E}" type="sibTrans" cxnId="{825E1E95-D36D-46BD-B133-0CA6EF38B919}">
      <dgm:prSet/>
      <dgm:spPr/>
      <dgm:t>
        <a:bodyPr/>
        <a:lstStyle/>
        <a:p>
          <a:endParaRPr lang="ru-RU"/>
        </a:p>
      </dgm:t>
    </dgm:pt>
    <dgm:pt modelId="{FA56C5E2-0B6C-44D9-B274-8C5CFA0E2FBE}" type="pres">
      <dgm:prSet presAssocID="{60221012-5721-402A-9FFB-A5B5A886E19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2DF70064-2B17-4198-B8D8-AB5384995457}" type="pres">
      <dgm:prSet presAssocID="{60221012-5721-402A-9FFB-A5B5A886E198}" presName="Name1" presStyleCnt="0"/>
      <dgm:spPr/>
    </dgm:pt>
    <dgm:pt modelId="{E2E6CC91-3139-4D70-8445-D203F1926B73}" type="pres">
      <dgm:prSet presAssocID="{60221012-5721-402A-9FFB-A5B5A886E198}" presName="cycle" presStyleCnt="0"/>
      <dgm:spPr/>
    </dgm:pt>
    <dgm:pt modelId="{0C5F6A93-D98C-48DA-AF9D-77A5B46048E7}" type="pres">
      <dgm:prSet presAssocID="{60221012-5721-402A-9FFB-A5B5A886E198}" presName="srcNode" presStyleLbl="node1" presStyleIdx="0" presStyleCnt="6"/>
      <dgm:spPr/>
    </dgm:pt>
    <dgm:pt modelId="{3B79E1FE-5B28-4D42-B541-F1242889173A}" type="pres">
      <dgm:prSet presAssocID="{60221012-5721-402A-9FFB-A5B5A886E198}" presName="conn" presStyleLbl="parChTrans1D2" presStyleIdx="0" presStyleCnt="1"/>
      <dgm:spPr/>
      <dgm:t>
        <a:bodyPr/>
        <a:lstStyle/>
        <a:p>
          <a:endParaRPr lang="ru-RU"/>
        </a:p>
      </dgm:t>
    </dgm:pt>
    <dgm:pt modelId="{48166E6A-312F-4E1C-A09A-9D668047668E}" type="pres">
      <dgm:prSet presAssocID="{60221012-5721-402A-9FFB-A5B5A886E198}" presName="extraNode" presStyleLbl="node1" presStyleIdx="0" presStyleCnt="6"/>
      <dgm:spPr/>
    </dgm:pt>
    <dgm:pt modelId="{6BE1C7F0-AB99-4458-AACD-71454543E849}" type="pres">
      <dgm:prSet presAssocID="{60221012-5721-402A-9FFB-A5B5A886E198}" presName="dstNode" presStyleLbl="node1" presStyleIdx="0" presStyleCnt="6"/>
      <dgm:spPr/>
    </dgm:pt>
    <dgm:pt modelId="{75C06D36-EAF2-4DD8-A8A5-6244C03D9170}" type="pres">
      <dgm:prSet presAssocID="{4C49DF75-38EC-4981-9BD9-E637DE433A7C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303309-F9A2-4DA8-AAE4-9A8D33D65C42}" type="pres">
      <dgm:prSet presAssocID="{4C49DF75-38EC-4981-9BD9-E637DE433A7C}" presName="accent_1" presStyleCnt="0"/>
      <dgm:spPr/>
    </dgm:pt>
    <dgm:pt modelId="{D4B45031-6718-4155-9C56-646CF2759F14}" type="pres">
      <dgm:prSet presAssocID="{4C49DF75-38EC-4981-9BD9-E637DE433A7C}" presName="accentRepeatNode" presStyleLbl="solidFgAcc1" presStyleIdx="0" presStyleCnt="6"/>
      <dgm:spPr>
        <a:solidFill>
          <a:srgbClr val="FFFF00"/>
        </a:solidFill>
        <a:ln>
          <a:solidFill>
            <a:srgbClr val="FFC000"/>
          </a:solidFill>
        </a:ln>
      </dgm:spPr>
    </dgm:pt>
    <dgm:pt modelId="{7089AD6B-ED80-4AAF-9334-7694CECD0EBD}" type="pres">
      <dgm:prSet presAssocID="{1E5A06B4-F9F3-4DA7-BE8E-44499C1DD977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6D72D5-17A3-4CCE-AD4B-35C171CD9F97}" type="pres">
      <dgm:prSet presAssocID="{1E5A06B4-F9F3-4DA7-BE8E-44499C1DD977}" presName="accent_2" presStyleCnt="0"/>
      <dgm:spPr/>
    </dgm:pt>
    <dgm:pt modelId="{1C6D4D00-D2E2-4F39-8CE7-1B57D5E26321}" type="pres">
      <dgm:prSet presAssocID="{1E5A06B4-F9F3-4DA7-BE8E-44499C1DD977}" presName="accentRepeatNode" presStyleLbl="solidFgAcc1" presStyleIdx="1" presStyleCnt="6"/>
      <dgm:spPr>
        <a:solidFill>
          <a:srgbClr val="66CCFF"/>
        </a:solidFill>
        <a:ln>
          <a:solidFill>
            <a:srgbClr val="0070C0"/>
          </a:solidFill>
        </a:ln>
      </dgm:spPr>
    </dgm:pt>
    <dgm:pt modelId="{7E8EBC5A-01BD-4E4A-86A6-E696C698E8E9}" type="pres">
      <dgm:prSet presAssocID="{13C7F5E7-A202-43B9-AA7E-E6E9DFE90E49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00143D-8CB1-4E8A-8495-5875348ACF48}" type="pres">
      <dgm:prSet presAssocID="{13C7F5E7-A202-43B9-AA7E-E6E9DFE90E49}" presName="accent_3" presStyleCnt="0"/>
      <dgm:spPr/>
    </dgm:pt>
    <dgm:pt modelId="{F32CC181-0D79-4681-8F4F-0FB2EDBDBA6D}" type="pres">
      <dgm:prSet presAssocID="{13C7F5E7-A202-43B9-AA7E-E6E9DFE90E49}" presName="accentRepeatNode" presStyleLbl="solidFgAcc1" presStyleIdx="2" presStyleCnt="6"/>
      <dgm:spPr>
        <a:solidFill>
          <a:srgbClr val="FF0000"/>
        </a:solidFill>
      </dgm:spPr>
    </dgm:pt>
    <dgm:pt modelId="{C08DB506-E1E1-4A8B-9939-F2193099574E}" type="pres">
      <dgm:prSet presAssocID="{56595249-9937-49E1-9E27-625E78980101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761E89-CF01-4029-9660-E7B6C56BBA6A}" type="pres">
      <dgm:prSet presAssocID="{56595249-9937-49E1-9E27-625E78980101}" presName="accent_4" presStyleCnt="0"/>
      <dgm:spPr/>
    </dgm:pt>
    <dgm:pt modelId="{4BC9F97B-03CA-4153-9F50-4F6A96CBC6DF}" type="pres">
      <dgm:prSet presAssocID="{56595249-9937-49E1-9E27-625E78980101}" presName="accentRepeatNode" presStyleLbl="solidFgAcc1" presStyleIdx="3" presStyleCnt="6"/>
      <dgm:spPr>
        <a:solidFill>
          <a:srgbClr val="8F45C7"/>
        </a:solidFill>
        <a:ln>
          <a:solidFill>
            <a:srgbClr val="660066"/>
          </a:solidFill>
        </a:ln>
      </dgm:spPr>
    </dgm:pt>
    <dgm:pt modelId="{43627BE2-E44B-4D7E-8E04-2F0CBAA973A8}" type="pres">
      <dgm:prSet presAssocID="{4DAE43D3-D2D4-4540-9C3B-62824B5350E6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EF66AE-B178-450B-AAEC-4AE2A29C297C}" type="pres">
      <dgm:prSet presAssocID="{4DAE43D3-D2D4-4540-9C3B-62824B5350E6}" presName="accent_5" presStyleCnt="0"/>
      <dgm:spPr/>
    </dgm:pt>
    <dgm:pt modelId="{5CFB7E65-DD90-4DAF-BEDE-3646445AB5EA}" type="pres">
      <dgm:prSet presAssocID="{4DAE43D3-D2D4-4540-9C3B-62824B5350E6}" presName="accentRepeatNode" presStyleLbl="solidFgAcc1" presStyleIdx="4" presStyleCnt="6"/>
      <dgm:spPr>
        <a:solidFill>
          <a:srgbClr val="FF6600"/>
        </a:solidFill>
      </dgm:spPr>
    </dgm:pt>
    <dgm:pt modelId="{90D7224D-04E7-41DF-BC75-F9A37E17D0CA}" type="pres">
      <dgm:prSet presAssocID="{76CD33C6-4F55-4C73-9CD5-96B8105F56E4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1E192A-23F7-4B98-8B7F-A24E0D485AB7}" type="pres">
      <dgm:prSet presAssocID="{76CD33C6-4F55-4C73-9CD5-96B8105F56E4}" presName="accent_6" presStyleCnt="0"/>
      <dgm:spPr/>
    </dgm:pt>
    <dgm:pt modelId="{E46251BC-67E8-4E67-8B69-DEBC71ED7AFF}" type="pres">
      <dgm:prSet presAssocID="{76CD33C6-4F55-4C73-9CD5-96B8105F56E4}" presName="accentRepeatNode" presStyleLbl="solidFgAcc1" presStyleIdx="5" presStyleCnt="6"/>
      <dgm:spPr>
        <a:solidFill>
          <a:srgbClr val="00B050"/>
        </a:solidFill>
        <a:ln>
          <a:solidFill>
            <a:schemeClr val="accent6">
              <a:lumMod val="75000"/>
            </a:schemeClr>
          </a:solidFill>
        </a:ln>
      </dgm:spPr>
    </dgm:pt>
  </dgm:ptLst>
  <dgm:cxnLst>
    <dgm:cxn modelId="{38A8A4B4-F5F1-4FB4-9043-A62803CBFE8C}" type="presOf" srcId="{56595249-9937-49E1-9E27-625E78980101}" destId="{C08DB506-E1E1-4A8B-9939-F2193099574E}" srcOrd="0" destOrd="0" presId="urn:microsoft.com/office/officeart/2008/layout/VerticalCurvedList"/>
    <dgm:cxn modelId="{8AAF6427-658F-460B-BBBF-6B12DF83FD27}" srcId="{60221012-5721-402A-9FFB-A5B5A886E198}" destId="{13C7F5E7-A202-43B9-AA7E-E6E9DFE90E49}" srcOrd="2" destOrd="0" parTransId="{C03E5DD4-7729-4B40-AB69-0A685A98E09D}" sibTransId="{A39AECD1-3AD6-4D9D-B695-6415CB9FDDED}"/>
    <dgm:cxn modelId="{B5D0BE9C-829E-4A05-922F-F790182B86FD}" srcId="{60221012-5721-402A-9FFB-A5B5A886E198}" destId="{56595249-9937-49E1-9E27-625E78980101}" srcOrd="3" destOrd="0" parTransId="{1A5D4DDB-940D-4FCA-9F48-3467E2EE649B}" sibTransId="{7FD361B6-00A2-41A5-9A21-E2284378630B}"/>
    <dgm:cxn modelId="{AF921F0A-3BF5-45F8-9191-EF9C64E38C05}" type="presOf" srcId="{13C7F5E7-A202-43B9-AA7E-E6E9DFE90E49}" destId="{7E8EBC5A-01BD-4E4A-86A6-E696C698E8E9}" srcOrd="0" destOrd="0" presId="urn:microsoft.com/office/officeart/2008/layout/VerticalCurvedList"/>
    <dgm:cxn modelId="{998016CB-A171-4774-8C8C-D6324E850118}" type="presOf" srcId="{3E7C969A-DC5F-470D-B9DF-F6F48F64BAFF}" destId="{3B79E1FE-5B28-4D42-B541-F1242889173A}" srcOrd="0" destOrd="0" presId="urn:microsoft.com/office/officeart/2008/layout/VerticalCurvedList"/>
    <dgm:cxn modelId="{62ED229C-E6BE-49F9-AD0B-5C019386C093}" type="presOf" srcId="{4C49DF75-38EC-4981-9BD9-E637DE433A7C}" destId="{75C06D36-EAF2-4DD8-A8A5-6244C03D9170}" srcOrd="0" destOrd="0" presId="urn:microsoft.com/office/officeart/2008/layout/VerticalCurvedList"/>
    <dgm:cxn modelId="{3ECAFDC8-9DD2-44CD-9C6C-F4561928CDEE}" type="presOf" srcId="{4DAE43D3-D2D4-4540-9C3B-62824B5350E6}" destId="{43627BE2-E44B-4D7E-8E04-2F0CBAA973A8}" srcOrd="0" destOrd="0" presId="urn:microsoft.com/office/officeart/2008/layout/VerticalCurvedList"/>
    <dgm:cxn modelId="{CFE55452-9888-4C10-B98D-491D8BDEBF6C}" srcId="{60221012-5721-402A-9FFB-A5B5A886E198}" destId="{4DAE43D3-D2D4-4540-9C3B-62824B5350E6}" srcOrd="4" destOrd="0" parTransId="{6278250C-E97C-4ABE-8D4A-4133E98FEE3C}" sibTransId="{5B2FBEE4-A048-4A5B-BC2D-C59AC4F7BA43}"/>
    <dgm:cxn modelId="{D3A6E5EC-271E-438C-975A-70A2EC0BABAA}" srcId="{60221012-5721-402A-9FFB-A5B5A886E198}" destId="{4C49DF75-38EC-4981-9BD9-E637DE433A7C}" srcOrd="0" destOrd="0" parTransId="{452D1518-1635-4782-918B-2B1485D59B2D}" sibTransId="{3E7C969A-DC5F-470D-B9DF-F6F48F64BAFF}"/>
    <dgm:cxn modelId="{2575C6C3-C558-4181-823A-413124F4D427}" srcId="{60221012-5721-402A-9FFB-A5B5A886E198}" destId="{76CD33C6-4F55-4C73-9CD5-96B8105F56E4}" srcOrd="5" destOrd="0" parTransId="{C7A2483C-F68B-4C2A-B04F-9C8E544FD563}" sibTransId="{3BB70C7F-EB72-4CA6-811C-54A5AC2C45BB}"/>
    <dgm:cxn modelId="{0F8BEC3B-78A5-4755-ACB2-27398F1B20E3}" type="presOf" srcId="{76CD33C6-4F55-4C73-9CD5-96B8105F56E4}" destId="{90D7224D-04E7-41DF-BC75-F9A37E17D0CA}" srcOrd="0" destOrd="0" presId="urn:microsoft.com/office/officeart/2008/layout/VerticalCurvedList"/>
    <dgm:cxn modelId="{21586F0D-1C29-4D1D-B646-5797386CDB53}" type="presOf" srcId="{1E5A06B4-F9F3-4DA7-BE8E-44499C1DD977}" destId="{7089AD6B-ED80-4AAF-9334-7694CECD0EBD}" srcOrd="0" destOrd="0" presId="urn:microsoft.com/office/officeart/2008/layout/VerticalCurvedList"/>
    <dgm:cxn modelId="{9F07426E-8C51-42FB-8F89-4DD992E8D911}" type="presOf" srcId="{60221012-5721-402A-9FFB-A5B5A886E198}" destId="{FA56C5E2-0B6C-44D9-B274-8C5CFA0E2FBE}" srcOrd="0" destOrd="0" presId="urn:microsoft.com/office/officeart/2008/layout/VerticalCurvedList"/>
    <dgm:cxn modelId="{825E1E95-D36D-46BD-B133-0CA6EF38B919}" srcId="{60221012-5721-402A-9FFB-A5B5A886E198}" destId="{1E5A06B4-F9F3-4DA7-BE8E-44499C1DD977}" srcOrd="1" destOrd="0" parTransId="{C90EEF96-0C46-4D9A-A76D-91E7D5C99D51}" sibTransId="{41513BB3-D252-4EDC-AD49-B27E5727508E}"/>
    <dgm:cxn modelId="{91F68640-A154-4BBC-832F-DB12BD6335CD}" type="presParOf" srcId="{FA56C5E2-0B6C-44D9-B274-8C5CFA0E2FBE}" destId="{2DF70064-2B17-4198-B8D8-AB5384995457}" srcOrd="0" destOrd="0" presId="urn:microsoft.com/office/officeart/2008/layout/VerticalCurvedList"/>
    <dgm:cxn modelId="{535C3753-9C7C-493E-BC33-24B509175566}" type="presParOf" srcId="{2DF70064-2B17-4198-B8D8-AB5384995457}" destId="{E2E6CC91-3139-4D70-8445-D203F1926B73}" srcOrd="0" destOrd="0" presId="urn:microsoft.com/office/officeart/2008/layout/VerticalCurvedList"/>
    <dgm:cxn modelId="{3F93207C-FA62-40C5-A9B8-86C9EA65032A}" type="presParOf" srcId="{E2E6CC91-3139-4D70-8445-D203F1926B73}" destId="{0C5F6A93-D98C-48DA-AF9D-77A5B46048E7}" srcOrd="0" destOrd="0" presId="urn:microsoft.com/office/officeart/2008/layout/VerticalCurvedList"/>
    <dgm:cxn modelId="{764FE2EB-DDE0-4B30-B8A8-397E1CB5E673}" type="presParOf" srcId="{E2E6CC91-3139-4D70-8445-D203F1926B73}" destId="{3B79E1FE-5B28-4D42-B541-F1242889173A}" srcOrd="1" destOrd="0" presId="urn:microsoft.com/office/officeart/2008/layout/VerticalCurvedList"/>
    <dgm:cxn modelId="{92213E48-C6B2-4A48-9C6B-151B307298EA}" type="presParOf" srcId="{E2E6CC91-3139-4D70-8445-D203F1926B73}" destId="{48166E6A-312F-4E1C-A09A-9D668047668E}" srcOrd="2" destOrd="0" presId="urn:microsoft.com/office/officeart/2008/layout/VerticalCurvedList"/>
    <dgm:cxn modelId="{3D294449-AB7F-4D45-BB86-37E68391A8DE}" type="presParOf" srcId="{E2E6CC91-3139-4D70-8445-D203F1926B73}" destId="{6BE1C7F0-AB99-4458-AACD-71454543E849}" srcOrd="3" destOrd="0" presId="urn:microsoft.com/office/officeart/2008/layout/VerticalCurvedList"/>
    <dgm:cxn modelId="{1B4317F0-D5D8-43A1-AD40-6F05C3E4BDE9}" type="presParOf" srcId="{2DF70064-2B17-4198-B8D8-AB5384995457}" destId="{75C06D36-EAF2-4DD8-A8A5-6244C03D9170}" srcOrd="1" destOrd="0" presId="urn:microsoft.com/office/officeart/2008/layout/VerticalCurvedList"/>
    <dgm:cxn modelId="{B6C4891C-6D07-4CF0-BCA8-16483F61198B}" type="presParOf" srcId="{2DF70064-2B17-4198-B8D8-AB5384995457}" destId="{1B303309-F9A2-4DA8-AAE4-9A8D33D65C42}" srcOrd="2" destOrd="0" presId="urn:microsoft.com/office/officeart/2008/layout/VerticalCurvedList"/>
    <dgm:cxn modelId="{60073BAA-FB1E-46FC-89FC-9A4F2E2FA695}" type="presParOf" srcId="{1B303309-F9A2-4DA8-AAE4-9A8D33D65C42}" destId="{D4B45031-6718-4155-9C56-646CF2759F14}" srcOrd="0" destOrd="0" presId="urn:microsoft.com/office/officeart/2008/layout/VerticalCurvedList"/>
    <dgm:cxn modelId="{A662E4FD-6322-4B86-957E-AA35B9DE4C96}" type="presParOf" srcId="{2DF70064-2B17-4198-B8D8-AB5384995457}" destId="{7089AD6B-ED80-4AAF-9334-7694CECD0EBD}" srcOrd="3" destOrd="0" presId="urn:microsoft.com/office/officeart/2008/layout/VerticalCurvedList"/>
    <dgm:cxn modelId="{AB862D48-48F5-4819-B590-500BAB833EF5}" type="presParOf" srcId="{2DF70064-2B17-4198-B8D8-AB5384995457}" destId="{556D72D5-17A3-4CCE-AD4B-35C171CD9F97}" srcOrd="4" destOrd="0" presId="urn:microsoft.com/office/officeart/2008/layout/VerticalCurvedList"/>
    <dgm:cxn modelId="{A64D1133-41E1-45A1-AAFB-34CAC055EDE1}" type="presParOf" srcId="{556D72D5-17A3-4CCE-AD4B-35C171CD9F97}" destId="{1C6D4D00-D2E2-4F39-8CE7-1B57D5E26321}" srcOrd="0" destOrd="0" presId="urn:microsoft.com/office/officeart/2008/layout/VerticalCurvedList"/>
    <dgm:cxn modelId="{DF0B7072-58F6-4536-BEEC-9AA7ACA5E0E8}" type="presParOf" srcId="{2DF70064-2B17-4198-B8D8-AB5384995457}" destId="{7E8EBC5A-01BD-4E4A-86A6-E696C698E8E9}" srcOrd="5" destOrd="0" presId="urn:microsoft.com/office/officeart/2008/layout/VerticalCurvedList"/>
    <dgm:cxn modelId="{119BAFC7-969B-4F40-A3D7-E0E556CEF309}" type="presParOf" srcId="{2DF70064-2B17-4198-B8D8-AB5384995457}" destId="{2800143D-8CB1-4E8A-8495-5875348ACF48}" srcOrd="6" destOrd="0" presId="urn:microsoft.com/office/officeart/2008/layout/VerticalCurvedList"/>
    <dgm:cxn modelId="{90E98590-9E92-4554-84E3-DCD4BD8784E1}" type="presParOf" srcId="{2800143D-8CB1-4E8A-8495-5875348ACF48}" destId="{F32CC181-0D79-4681-8F4F-0FB2EDBDBA6D}" srcOrd="0" destOrd="0" presId="urn:microsoft.com/office/officeart/2008/layout/VerticalCurvedList"/>
    <dgm:cxn modelId="{F41C9CA2-2634-4E6A-A669-337D868D8BA6}" type="presParOf" srcId="{2DF70064-2B17-4198-B8D8-AB5384995457}" destId="{C08DB506-E1E1-4A8B-9939-F2193099574E}" srcOrd="7" destOrd="0" presId="urn:microsoft.com/office/officeart/2008/layout/VerticalCurvedList"/>
    <dgm:cxn modelId="{993A4EF4-B25D-484B-855C-274BEE601BFD}" type="presParOf" srcId="{2DF70064-2B17-4198-B8D8-AB5384995457}" destId="{7B761E89-CF01-4029-9660-E7B6C56BBA6A}" srcOrd="8" destOrd="0" presId="urn:microsoft.com/office/officeart/2008/layout/VerticalCurvedList"/>
    <dgm:cxn modelId="{E325CDFA-CF24-4604-9F59-FB93335AD4C8}" type="presParOf" srcId="{7B761E89-CF01-4029-9660-E7B6C56BBA6A}" destId="{4BC9F97B-03CA-4153-9F50-4F6A96CBC6DF}" srcOrd="0" destOrd="0" presId="urn:microsoft.com/office/officeart/2008/layout/VerticalCurvedList"/>
    <dgm:cxn modelId="{0046495D-0F59-4158-BC9E-899DF3EB5265}" type="presParOf" srcId="{2DF70064-2B17-4198-B8D8-AB5384995457}" destId="{43627BE2-E44B-4D7E-8E04-2F0CBAA973A8}" srcOrd="9" destOrd="0" presId="urn:microsoft.com/office/officeart/2008/layout/VerticalCurvedList"/>
    <dgm:cxn modelId="{27CA6EC1-DE7C-47B2-813D-73882F597D47}" type="presParOf" srcId="{2DF70064-2B17-4198-B8D8-AB5384995457}" destId="{1CEF66AE-B178-450B-AAEC-4AE2A29C297C}" srcOrd="10" destOrd="0" presId="urn:microsoft.com/office/officeart/2008/layout/VerticalCurvedList"/>
    <dgm:cxn modelId="{65BA8D1B-21E8-4B36-B008-F10B57BDF9BB}" type="presParOf" srcId="{1CEF66AE-B178-450B-AAEC-4AE2A29C297C}" destId="{5CFB7E65-DD90-4DAF-BEDE-3646445AB5EA}" srcOrd="0" destOrd="0" presId="urn:microsoft.com/office/officeart/2008/layout/VerticalCurvedList"/>
    <dgm:cxn modelId="{54403CA0-9218-4088-9023-C9F018D9AC86}" type="presParOf" srcId="{2DF70064-2B17-4198-B8D8-AB5384995457}" destId="{90D7224D-04E7-41DF-BC75-F9A37E17D0CA}" srcOrd="11" destOrd="0" presId="urn:microsoft.com/office/officeart/2008/layout/VerticalCurvedList"/>
    <dgm:cxn modelId="{83B5114E-1199-4EEC-8F9B-D5373859CFED}" type="presParOf" srcId="{2DF70064-2B17-4198-B8D8-AB5384995457}" destId="{A51E192A-23F7-4B98-8B7F-A24E0D485AB7}" srcOrd="12" destOrd="0" presId="urn:microsoft.com/office/officeart/2008/layout/VerticalCurvedList"/>
    <dgm:cxn modelId="{3D21E6F0-627F-4B5B-810A-C8AB793D5FA8}" type="presParOf" srcId="{A51E192A-23F7-4B98-8B7F-A24E0D485AB7}" destId="{E46251BC-67E8-4E67-8B69-DEBC71ED7AF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B79E1FE-5B28-4D42-B541-F1242889173A}">
      <dsp:nvSpPr>
        <dsp:cNvPr id="0" name=""/>
        <dsp:cNvSpPr/>
      </dsp:nvSpPr>
      <dsp:spPr>
        <a:xfrm>
          <a:off x="-4003507" y="-614586"/>
          <a:ext cx="4770955" cy="4770955"/>
        </a:xfrm>
        <a:prstGeom prst="blockArc">
          <a:avLst>
            <a:gd name="adj1" fmla="val 18900000"/>
            <a:gd name="adj2" fmla="val 2700000"/>
            <a:gd name="adj3" fmla="val 453"/>
          </a:avLst>
        </a:pr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C06D36-EAF2-4DD8-A8A5-6244C03D9170}">
      <dsp:nvSpPr>
        <dsp:cNvPr id="0" name=""/>
        <dsp:cNvSpPr/>
      </dsp:nvSpPr>
      <dsp:spPr>
        <a:xfrm>
          <a:off x="287051" y="186510"/>
          <a:ext cx="3938591" cy="37287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973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эстетическое восприятие</a:t>
          </a:r>
          <a:endParaRPr lang="ru-RU" sz="2000" kern="1200" dirty="0"/>
        </a:p>
      </dsp:txBody>
      <dsp:txXfrm>
        <a:off x="287051" y="186510"/>
        <a:ext cx="3938591" cy="372878"/>
      </dsp:txXfrm>
    </dsp:sp>
    <dsp:sp modelId="{D4B45031-6718-4155-9C56-646CF2759F14}">
      <dsp:nvSpPr>
        <dsp:cNvPr id="0" name=""/>
        <dsp:cNvSpPr/>
      </dsp:nvSpPr>
      <dsp:spPr>
        <a:xfrm>
          <a:off x="54002" y="139900"/>
          <a:ext cx="466098" cy="466098"/>
        </a:xfrm>
        <a:prstGeom prst="ellipse">
          <a:avLst/>
        </a:prstGeom>
        <a:solidFill>
          <a:srgbClr val="FFFF00"/>
        </a:solidFill>
        <a:ln w="15875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89AD6B-ED80-4AAF-9334-7694CECD0EBD}">
      <dsp:nvSpPr>
        <dsp:cNvPr id="0" name=""/>
        <dsp:cNvSpPr/>
      </dsp:nvSpPr>
      <dsp:spPr>
        <a:xfrm>
          <a:off x="593769" y="745757"/>
          <a:ext cx="3631873" cy="37287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973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эстетические чувства</a:t>
          </a:r>
          <a:endParaRPr lang="ru-RU" sz="2000" kern="1200" dirty="0"/>
        </a:p>
      </dsp:txBody>
      <dsp:txXfrm>
        <a:off x="593769" y="745757"/>
        <a:ext cx="3631873" cy="372878"/>
      </dsp:txXfrm>
    </dsp:sp>
    <dsp:sp modelId="{1C6D4D00-D2E2-4F39-8CE7-1B57D5E26321}">
      <dsp:nvSpPr>
        <dsp:cNvPr id="0" name=""/>
        <dsp:cNvSpPr/>
      </dsp:nvSpPr>
      <dsp:spPr>
        <a:xfrm>
          <a:off x="360720" y="699147"/>
          <a:ext cx="466098" cy="466098"/>
        </a:xfrm>
        <a:prstGeom prst="ellipse">
          <a:avLst/>
        </a:prstGeom>
        <a:solidFill>
          <a:srgbClr val="66CCFF"/>
        </a:solidFill>
        <a:ln w="15875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8EBC5A-01BD-4E4A-86A6-E696C698E8E9}">
      <dsp:nvSpPr>
        <dsp:cNvPr id="0" name=""/>
        <dsp:cNvSpPr/>
      </dsp:nvSpPr>
      <dsp:spPr>
        <a:xfrm>
          <a:off x="734024" y="1305004"/>
          <a:ext cx="3491619" cy="37287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973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эстетические потребности</a:t>
          </a:r>
          <a:endParaRPr lang="ru-RU" sz="2000" kern="1200" dirty="0"/>
        </a:p>
      </dsp:txBody>
      <dsp:txXfrm>
        <a:off x="734024" y="1305004"/>
        <a:ext cx="3491619" cy="372878"/>
      </dsp:txXfrm>
    </dsp:sp>
    <dsp:sp modelId="{F32CC181-0D79-4681-8F4F-0FB2EDBDBA6D}">
      <dsp:nvSpPr>
        <dsp:cNvPr id="0" name=""/>
        <dsp:cNvSpPr/>
      </dsp:nvSpPr>
      <dsp:spPr>
        <a:xfrm>
          <a:off x="500974" y="1258395"/>
          <a:ext cx="466098" cy="466098"/>
        </a:xfrm>
        <a:prstGeom prst="ellipse">
          <a:avLst/>
        </a:prstGeom>
        <a:solidFill>
          <a:srgbClr val="FF0000"/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8DB506-E1E1-4A8B-9939-F2193099574E}">
      <dsp:nvSpPr>
        <dsp:cNvPr id="0" name=""/>
        <dsp:cNvSpPr/>
      </dsp:nvSpPr>
      <dsp:spPr>
        <a:xfrm>
          <a:off x="734024" y="1863898"/>
          <a:ext cx="3491619" cy="37287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973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эстетические вкусы</a:t>
          </a:r>
          <a:endParaRPr lang="ru-RU" sz="2000" kern="1200" dirty="0"/>
        </a:p>
      </dsp:txBody>
      <dsp:txXfrm>
        <a:off x="734024" y="1863898"/>
        <a:ext cx="3491619" cy="372878"/>
      </dsp:txXfrm>
    </dsp:sp>
    <dsp:sp modelId="{4BC9F97B-03CA-4153-9F50-4F6A96CBC6DF}">
      <dsp:nvSpPr>
        <dsp:cNvPr id="0" name=""/>
        <dsp:cNvSpPr/>
      </dsp:nvSpPr>
      <dsp:spPr>
        <a:xfrm>
          <a:off x="500974" y="1817288"/>
          <a:ext cx="466098" cy="466098"/>
        </a:xfrm>
        <a:prstGeom prst="ellipse">
          <a:avLst/>
        </a:prstGeom>
        <a:solidFill>
          <a:srgbClr val="8F45C7"/>
        </a:solidFill>
        <a:ln w="15875" cap="flat" cmpd="sng" algn="ctr">
          <a:solidFill>
            <a:srgbClr val="66006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627BE2-E44B-4D7E-8E04-2F0CBAA973A8}">
      <dsp:nvSpPr>
        <dsp:cNvPr id="0" name=""/>
        <dsp:cNvSpPr/>
      </dsp:nvSpPr>
      <dsp:spPr>
        <a:xfrm>
          <a:off x="593769" y="2423145"/>
          <a:ext cx="3631873" cy="37287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973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эстетические идеалы</a:t>
          </a:r>
          <a:endParaRPr lang="ru-RU" sz="2000" kern="1200" dirty="0"/>
        </a:p>
      </dsp:txBody>
      <dsp:txXfrm>
        <a:off x="593769" y="2423145"/>
        <a:ext cx="3631873" cy="372878"/>
      </dsp:txXfrm>
    </dsp:sp>
    <dsp:sp modelId="{5CFB7E65-DD90-4DAF-BEDE-3646445AB5EA}">
      <dsp:nvSpPr>
        <dsp:cNvPr id="0" name=""/>
        <dsp:cNvSpPr/>
      </dsp:nvSpPr>
      <dsp:spPr>
        <a:xfrm>
          <a:off x="360720" y="2376535"/>
          <a:ext cx="466098" cy="466098"/>
        </a:xfrm>
        <a:prstGeom prst="ellipse">
          <a:avLst/>
        </a:prstGeom>
        <a:solidFill>
          <a:srgbClr val="FF6600"/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D7224D-04E7-41DF-BC75-F9A37E17D0CA}">
      <dsp:nvSpPr>
        <dsp:cNvPr id="0" name=""/>
        <dsp:cNvSpPr/>
      </dsp:nvSpPr>
      <dsp:spPr>
        <a:xfrm>
          <a:off x="287051" y="2982392"/>
          <a:ext cx="3938591" cy="37287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973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эстетическое сознание</a:t>
          </a:r>
          <a:endParaRPr lang="ru-RU" sz="2000" kern="1200" dirty="0"/>
        </a:p>
      </dsp:txBody>
      <dsp:txXfrm>
        <a:off x="287051" y="2982392"/>
        <a:ext cx="3938591" cy="372878"/>
      </dsp:txXfrm>
    </dsp:sp>
    <dsp:sp modelId="{E46251BC-67E8-4E67-8B69-DEBC71ED7AFF}">
      <dsp:nvSpPr>
        <dsp:cNvPr id="0" name=""/>
        <dsp:cNvSpPr/>
      </dsp:nvSpPr>
      <dsp:spPr>
        <a:xfrm>
          <a:off x="54002" y="2935783"/>
          <a:ext cx="466098" cy="466098"/>
        </a:xfrm>
        <a:prstGeom prst="ellipse">
          <a:avLst/>
        </a:prstGeom>
        <a:solidFill>
          <a:srgbClr val="00B050"/>
        </a:solidFill>
        <a:ln w="15875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8B7BC-16D7-4B3C-B01D-00C164507536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B1192-F8FD-4089-9937-AB6D7D8E51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6379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66E69-4234-4B75-93F0-48B2945665FB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1511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66E69-4234-4B75-93F0-48B2945665FB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1511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66E69-4234-4B75-93F0-48B2945665FB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1511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66E69-4234-4B75-93F0-48B2945665FB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1511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66E69-4234-4B75-93F0-48B2945665FB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1511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316329C-BB15-431A-8248-CE2A98DA64A5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 descr="logo2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1013770" y="0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9608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7433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83831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80722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1375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53168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0425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53071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49095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0116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75854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5339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21827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73103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5064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93791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04730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316329C-BB15-431A-8248-CE2A98DA64A5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 descr="logo2.png"/>
          <p:cNvPicPr>
            <a:picLocks noChangeAspect="1"/>
          </p:cNvPicPr>
          <p:nvPr userDrawn="1"/>
        </p:nvPicPr>
        <p:blipFill>
          <a:blip r:embed="rId20" cstate="print"/>
          <a:stretch>
            <a:fillRect/>
          </a:stretch>
        </p:blipFill>
        <p:spPr>
          <a:xfrm>
            <a:off x="11013770" y="0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098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44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Картинки по запросу ноты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61759" y="2425719"/>
            <a:ext cx="4395265" cy="240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Картинки по запросу ноты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639" y="4267530"/>
            <a:ext cx="3964428" cy="171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441486" y="569863"/>
            <a:ext cx="11228294" cy="1658987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00CC"/>
                </a:solidFill>
              </a:rPr>
              <a:t>Эстетическое воспитание как важнейший аспект личностного развития </a:t>
            </a:r>
            <a:r>
              <a:rPr lang="ru-RU" sz="3600" b="1" dirty="0" smtClean="0">
                <a:solidFill>
                  <a:srgbClr val="0000CC"/>
                </a:solidFill>
              </a:rPr>
              <a:t>учащихся</a:t>
            </a:r>
            <a:endParaRPr lang="ru-RU" sz="3600" dirty="0">
              <a:solidFill>
                <a:srgbClr val="0000CC"/>
              </a:solidFill>
            </a:endParaRPr>
          </a:p>
        </p:txBody>
      </p:sp>
      <p:pic>
        <p:nvPicPr>
          <p:cNvPr id="1026" name="Picture 2" descr="C:\Users\Tanya\Desktop\ЭСТЕТИЧЕСКОЕ ВОСПИТАНИЕ\58c260a59802c040438aef3fa88daab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1851" y="2565020"/>
            <a:ext cx="4940270" cy="363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Tanya\Desktop\Вебинар Творчество\crossing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884640">
            <a:off x="4852629" y="4000746"/>
            <a:ext cx="1722674" cy="178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42903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Картинки по запросу ребенок с мольбертом картин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5634" y="384375"/>
            <a:ext cx="8876281" cy="632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8734" y="377823"/>
            <a:ext cx="5457168" cy="2246768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07261" y="384375"/>
            <a:ext cx="540864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Эстетическое </a:t>
            </a:r>
            <a:r>
              <a:rPr lang="ru-RU" sz="2000" dirty="0"/>
              <a:t>воспитание средствами искусства позволяет не только развивать сенсорную и общую культуру учащихся, но и их индивидуальные способности, познавательную активность, наблюдательность, зрительную память, быстроту реакций, самостоятельность аналитического и образного </a:t>
            </a:r>
            <a:r>
              <a:rPr lang="ru-RU" sz="2000" dirty="0" smtClean="0"/>
              <a:t>мышления.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189326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892502" y="472841"/>
            <a:ext cx="10915650" cy="189547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00CC"/>
                </a:solidFill>
              </a:rPr>
              <a:t>Виды эстетического воспитания</a:t>
            </a:r>
            <a:endParaRPr lang="ru-RU" sz="3600" b="1" dirty="0">
              <a:solidFill>
                <a:srgbClr val="0000CC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871543" y="2847976"/>
            <a:ext cx="1785930" cy="1676399"/>
            <a:chOff x="1540170" y="3280822"/>
            <a:chExt cx="2867797" cy="2731862"/>
          </a:xfrm>
        </p:grpSpPr>
        <p:sp>
          <p:nvSpPr>
            <p:cNvPr id="10" name="Овал 9"/>
            <p:cNvSpPr/>
            <p:nvPr/>
          </p:nvSpPr>
          <p:spPr>
            <a:xfrm>
              <a:off x="1540170" y="3280822"/>
              <a:ext cx="2867797" cy="273186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54338" y="3714316"/>
              <a:ext cx="2239466" cy="7111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200" b="1" dirty="0" smtClean="0"/>
                <a:t>ЭСТЕТИЧЕСКОЕ </a:t>
              </a:r>
            </a:p>
            <a:p>
              <a:pPr algn="ctr"/>
              <a:r>
                <a:rPr lang="ru-RU" sz="1200" b="1" dirty="0" smtClean="0"/>
                <a:t>ВОСПИТАНИЕ</a:t>
              </a:r>
              <a:endParaRPr lang="ru-RU" sz="1200" b="1" dirty="0"/>
            </a:p>
          </p:txBody>
        </p:sp>
        <p:pic>
          <p:nvPicPr>
            <p:cNvPr id="12" name="Picture 5" descr="C:\Users\Tanya\Desktop\Вебинар Творчество\crossings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9884640">
              <a:off x="2255414" y="4276115"/>
              <a:ext cx="1530558" cy="1587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Пятиугольник 12"/>
          <p:cNvSpPr/>
          <p:nvPr/>
        </p:nvSpPr>
        <p:spPr>
          <a:xfrm>
            <a:off x="2906651" y="2718132"/>
            <a:ext cx="3183458" cy="540000"/>
          </a:xfrm>
          <a:prstGeom prst="homePlate">
            <a:avLst/>
          </a:prstGeom>
          <a:ln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dirty="0" smtClean="0"/>
              <a:t>эстетическое образование</a:t>
            </a:r>
            <a:endParaRPr lang="ru-RU" sz="2000" b="1" dirty="0" smtClean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313941" y="2567960"/>
            <a:ext cx="5097009" cy="74914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1900" dirty="0" smtClean="0"/>
              <a:t>закладывает </a:t>
            </a:r>
            <a:r>
              <a:rPr lang="ru-RU" sz="1900" dirty="0"/>
              <a:t>теоретические и ценностные основы эстетической культуры личности</a:t>
            </a:r>
            <a:endParaRPr lang="ru-RU" sz="1900" b="1" dirty="0" smtClean="0">
              <a:solidFill>
                <a:srgbClr val="C00000"/>
              </a:solidFill>
            </a:endParaRPr>
          </a:p>
        </p:txBody>
      </p:sp>
      <p:sp>
        <p:nvSpPr>
          <p:cNvPr id="16" name="Пятиугольник 15"/>
          <p:cNvSpPr/>
          <p:nvPr/>
        </p:nvSpPr>
        <p:spPr>
          <a:xfrm>
            <a:off x="3095030" y="3418138"/>
            <a:ext cx="2978150" cy="648000"/>
          </a:xfrm>
          <a:prstGeom prst="homePlate">
            <a:avLst/>
          </a:prstGeom>
          <a:ln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dirty="0" smtClean="0"/>
              <a:t>художественное воспитание</a:t>
            </a:r>
            <a:endParaRPr lang="ru-RU" sz="2000" b="1" dirty="0" smtClean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13942" y="3436735"/>
            <a:ext cx="5097008" cy="74914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1900" dirty="0" smtClean="0"/>
              <a:t>формирует </a:t>
            </a:r>
            <a:r>
              <a:rPr lang="ru-RU" sz="1900" dirty="0"/>
              <a:t>художественную культуру личности в единстве навыков, </a:t>
            </a:r>
            <a:r>
              <a:rPr lang="ru-RU" sz="1900" dirty="0" smtClean="0"/>
              <a:t>ценностных ориентаций</a:t>
            </a:r>
            <a:endParaRPr lang="ru-RU" sz="1900" b="1" dirty="0" smtClean="0">
              <a:solidFill>
                <a:srgbClr val="C00000"/>
              </a:solidFill>
            </a:endParaRPr>
          </a:p>
        </p:txBody>
      </p:sp>
      <p:sp>
        <p:nvSpPr>
          <p:cNvPr id="18" name="Пятиугольник 17"/>
          <p:cNvSpPr/>
          <p:nvPr/>
        </p:nvSpPr>
        <p:spPr>
          <a:xfrm>
            <a:off x="2999780" y="4362174"/>
            <a:ext cx="3076575" cy="648000"/>
          </a:xfrm>
          <a:prstGeom prst="homePlate">
            <a:avLst/>
          </a:prstGeom>
          <a:ln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dirty="0" smtClean="0"/>
              <a:t>эстетическое самообразование</a:t>
            </a:r>
            <a:endParaRPr lang="ru-RU" sz="2000" b="1" dirty="0" smtClean="0">
              <a:solidFill>
                <a:srgbClr val="C00000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313942" y="4303985"/>
            <a:ext cx="5097009" cy="74914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1900" dirty="0" smtClean="0"/>
              <a:t>ориентированно </a:t>
            </a:r>
            <a:r>
              <a:rPr lang="ru-RU" sz="1900" dirty="0"/>
              <a:t>на самосовершенствование личности</a:t>
            </a:r>
            <a:endParaRPr lang="ru-RU" sz="1900" b="1" dirty="0" smtClean="0">
              <a:solidFill>
                <a:srgbClr val="C00000"/>
              </a:solidFill>
            </a:endParaRPr>
          </a:p>
        </p:txBody>
      </p:sp>
      <p:sp>
        <p:nvSpPr>
          <p:cNvPr id="20" name="Пятиугольник 19"/>
          <p:cNvSpPr/>
          <p:nvPr/>
        </p:nvSpPr>
        <p:spPr>
          <a:xfrm>
            <a:off x="871543" y="5411298"/>
            <a:ext cx="5218566" cy="648000"/>
          </a:xfrm>
          <a:prstGeom prst="homePlate">
            <a:avLst/>
          </a:prstGeom>
          <a:ln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dirty="0"/>
              <a:t>воспитание творческих потребностей и способностей</a:t>
            </a:r>
            <a:endParaRPr lang="ru-RU" sz="2000" b="1" dirty="0" smtClean="0">
              <a:solidFill>
                <a:srgbClr val="C00000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313940" y="5220910"/>
            <a:ext cx="5097009" cy="9720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1900" dirty="0"/>
              <a:t>индивидуальная экспрессия, интуитивное мышление, творческое воображение, видение проблем, преодоление стереотипов</a:t>
            </a:r>
            <a:endParaRPr lang="ru-RU" sz="19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237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Tanya\Desktop\РАЗВИТИЕ РЕЧИ\chto-takoe-art-terapiya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1723" y="158516"/>
            <a:ext cx="9504104" cy="656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02350" y="4782009"/>
            <a:ext cx="4869272" cy="1943243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50877" y="4786260"/>
            <a:ext cx="47116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Эстетическое воспитание осуществляется на всех этапах возрастного развития личности. </a:t>
            </a:r>
            <a:r>
              <a:rPr lang="ru-RU" sz="2000" dirty="0" smtClean="0"/>
              <a:t> Чем </a:t>
            </a:r>
            <a:r>
              <a:rPr lang="ru-RU" sz="2000" dirty="0"/>
              <a:t>раньше ребенок попадает в сферу целенаправленного эстетического воздействия, тем больше оснований надеяться на его результативность. </a:t>
            </a:r>
          </a:p>
        </p:txBody>
      </p:sp>
    </p:spTree>
    <p:extLst>
      <p:ext uri="{BB962C8B-B14F-4D97-AF65-F5344CB8AC3E}">
        <p14:creationId xmlns:p14="http://schemas.microsoft.com/office/powerpoint/2010/main" xmlns="" val="3639798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Картинки по запросу бабочки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65745" flipH="1">
            <a:off x="2056054" y="2476309"/>
            <a:ext cx="2214796" cy="181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871543" y="472841"/>
            <a:ext cx="10915650" cy="189547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00CC"/>
                </a:solidFill>
              </a:rPr>
              <a:t>Методы эстетического воспитания</a:t>
            </a:r>
            <a:endParaRPr lang="ru-RU" sz="3600" b="1" dirty="0">
              <a:solidFill>
                <a:srgbClr val="0000CC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235239" y="2842596"/>
            <a:ext cx="2836446" cy="540000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ru-RU" sz="2000" b="1" dirty="0" smtClean="0">
                <a:solidFill>
                  <a:schemeClr val="tx1"/>
                </a:solidFill>
              </a:rPr>
              <a:t>ИГРА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53175" y="3710546"/>
            <a:ext cx="4600574" cy="646331"/>
          </a:xfrm>
          <a:prstGeom prst="rect">
            <a:avLst/>
          </a:prstGeom>
          <a:noFill/>
          <a:ln w="19050">
            <a:solidFill>
              <a:srgbClr val="FF9900"/>
            </a:solidFill>
            <a:prstDash val="lg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dirty="0" smtClean="0"/>
              <a:t>способ пробуждения творческих способностей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53176" y="4714662"/>
            <a:ext cx="4600574" cy="646331"/>
          </a:xfrm>
          <a:prstGeom prst="rect">
            <a:avLst/>
          </a:prstGeom>
          <a:noFill/>
          <a:ln w="19050">
            <a:solidFill>
              <a:srgbClr val="FF9900"/>
            </a:solidFill>
            <a:prstDash val="lg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dirty="0" smtClean="0"/>
              <a:t>способ развития </a:t>
            </a:r>
            <a:r>
              <a:rPr lang="ru-RU" dirty="0"/>
              <a:t>у ребенка воображения и накопления первых эстетических впечатлений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12290" name="Picture 2" descr="Картинки по запросу ребенок рисует 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2177" y="3958929"/>
            <a:ext cx="4233223" cy="238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57741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4799772" y="1517661"/>
            <a:ext cx="2134427" cy="2016114"/>
            <a:chOff x="1540170" y="3280822"/>
            <a:chExt cx="2867797" cy="2731862"/>
          </a:xfrm>
        </p:grpSpPr>
        <p:sp>
          <p:nvSpPr>
            <p:cNvPr id="12" name="Овал 11"/>
            <p:cNvSpPr/>
            <p:nvPr/>
          </p:nvSpPr>
          <p:spPr>
            <a:xfrm>
              <a:off x="1540170" y="3280822"/>
              <a:ext cx="2867797" cy="273186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854338" y="3714316"/>
              <a:ext cx="2239466" cy="7111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200" b="1" dirty="0" smtClean="0"/>
                <a:t>ЭСТЕТИЧЕСКОЕ </a:t>
              </a:r>
            </a:p>
            <a:p>
              <a:pPr algn="ctr"/>
              <a:r>
                <a:rPr lang="ru-RU" sz="1200" b="1" dirty="0" smtClean="0"/>
                <a:t>ВОСПИТАНИЕ</a:t>
              </a:r>
              <a:endParaRPr lang="ru-RU" sz="1200" b="1" dirty="0"/>
            </a:p>
          </p:txBody>
        </p:sp>
        <p:pic>
          <p:nvPicPr>
            <p:cNvPr id="14" name="Picture 5" descr="C:\Users\Tanya\Desktop\Вебинар Творчество\crossings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9884640">
              <a:off x="2255414" y="4276115"/>
              <a:ext cx="1530558" cy="1587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9532" y="1828950"/>
            <a:ext cx="1291716" cy="2044556"/>
          </a:xfrm>
          <a:prstGeom prst="rect">
            <a:avLst/>
          </a:prstGeom>
        </p:spPr>
      </p:pic>
      <p:sp>
        <p:nvSpPr>
          <p:cNvPr id="15" name="Пятиугольник 14"/>
          <p:cNvSpPr/>
          <p:nvPr/>
        </p:nvSpPr>
        <p:spPr>
          <a:xfrm>
            <a:off x="2466973" y="2341052"/>
            <a:ext cx="2247901" cy="684000"/>
          </a:xfrm>
          <a:prstGeom prst="homePlate">
            <a:avLst/>
          </a:prstGeom>
          <a:ln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b="1" dirty="0" smtClean="0"/>
              <a:t>ПОТРЕБНОСТЬ</a:t>
            </a:r>
            <a:endParaRPr lang="ru-RU" b="1" dirty="0" smtClean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87080" y="1643725"/>
            <a:ext cx="3800474" cy="540000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lg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dirty="0" smtClean="0"/>
              <a:t>условия жизнедеятельности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34272" y="2987383"/>
            <a:ext cx="3886199" cy="540000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lg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dirty="0" smtClean="0"/>
              <a:t>педагогическая среда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25710" y="4298090"/>
            <a:ext cx="3733799" cy="540000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lg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dirty="0" smtClean="0"/>
              <a:t>эстетическая среда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966971" y="2064053"/>
            <a:ext cx="6463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=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976497" y="3411841"/>
            <a:ext cx="6463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+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" name="Picture 2" descr="Картинки по запросу ноты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65200">
            <a:off x="743661" y="4839122"/>
            <a:ext cx="3025851" cy="157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1079" y="4276443"/>
            <a:ext cx="1920113" cy="192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 descr="Похожее изображение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4249099" y="4172709"/>
            <a:ext cx="3305175" cy="133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33281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3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2898" y="3243263"/>
            <a:ext cx="4657725" cy="3148010"/>
          </a:xfrm>
          <a:prstGeom prst="rect">
            <a:avLst/>
          </a:prstGeom>
        </p:spPr>
      </p:pic>
      <p:pic>
        <p:nvPicPr>
          <p:cNvPr id="6146" name="Picture 2" descr="Картинки по запросу разноцветная рамка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72841"/>
            <a:ext cx="9172576" cy="325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62200" y="925223"/>
            <a:ext cx="7315200" cy="2246769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002060"/>
                </a:solidFill>
              </a:rPr>
              <a:t>Педагогическая среда </a:t>
            </a:r>
            <a:r>
              <a:rPr lang="ru-RU" sz="2000" dirty="0" smtClean="0"/>
              <a:t>― определённым </a:t>
            </a:r>
            <a:r>
              <a:rPr lang="ru-RU" sz="2000" dirty="0"/>
              <a:t>образом </a:t>
            </a:r>
            <a:r>
              <a:rPr lang="ru-RU" sz="2000" dirty="0" smtClean="0"/>
              <a:t>организованная </a:t>
            </a:r>
            <a:r>
              <a:rPr lang="ru-RU" sz="2000" dirty="0"/>
              <a:t>и </a:t>
            </a:r>
            <a:r>
              <a:rPr lang="ru-RU" sz="2000" dirty="0" smtClean="0"/>
              <a:t>структурированная системная </a:t>
            </a:r>
            <a:r>
              <a:rPr lang="ru-RU" sz="2000" dirty="0"/>
              <a:t>совокупность материальных, организационных и духовных факторов, определяющих отношение учащихся к окружающему его миру, </a:t>
            </a:r>
            <a:r>
              <a:rPr lang="ru-RU" sz="2000" dirty="0" smtClean="0"/>
              <a:t>формирующих </a:t>
            </a:r>
            <a:r>
              <a:rPr lang="ru-RU" sz="2000" dirty="0"/>
              <a:t>в нём определённое мировоззрение, образ мышления, ценностные установки, стиль поведения, социальные ориентации, стереотипы мышления, а также способы самовыражения и </a:t>
            </a:r>
            <a:r>
              <a:rPr lang="ru-RU" sz="2000" dirty="0" smtClean="0"/>
              <a:t>самореализации.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4181474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85800" y="472841"/>
            <a:ext cx="10915650" cy="1895475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00CC"/>
                </a:solidFill>
              </a:rPr>
              <a:t>Методы эстетического воспитания</a:t>
            </a:r>
            <a:endParaRPr lang="ru-RU" sz="3600" b="1" dirty="0">
              <a:solidFill>
                <a:srgbClr val="0000CC"/>
              </a:solidFill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752475" y="2012022"/>
            <a:ext cx="4657725" cy="830997"/>
          </a:xfrm>
          <a:prstGeom prst="homePlate">
            <a:avLst/>
          </a:prstGeom>
          <a:ln w="28575">
            <a:solidFill>
              <a:srgbClr val="C000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ЭСТЕТИЧЕСКАЯ </a:t>
            </a:r>
          </a:p>
          <a:p>
            <a:pPr algn="ctr"/>
            <a:r>
              <a:rPr lang="ru-RU" sz="1600" b="1" dirty="0" smtClean="0"/>
              <a:t>ВОСПИТАТЕЛЬНО-ОБРАЗОВАТЕЛЬНАЯ СРЕДА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595763" y="2101386"/>
            <a:ext cx="5458254" cy="707886"/>
          </a:xfrm>
          <a:prstGeom prst="rect">
            <a:avLst/>
          </a:prstGeom>
          <a:ln w="28575"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система факторов</a:t>
            </a:r>
            <a:r>
              <a:rPr lang="ru-RU" sz="2000" dirty="0"/>
              <a:t>, </a:t>
            </a:r>
            <a:r>
              <a:rPr lang="ru-RU" sz="2000" dirty="0" smtClean="0"/>
              <a:t>формирующих </a:t>
            </a:r>
            <a:r>
              <a:rPr lang="ru-RU" sz="2000" dirty="0"/>
              <a:t>в человеке эстетические и нравственные </a:t>
            </a:r>
            <a:r>
              <a:rPr lang="ru-RU" sz="2000" dirty="0" smtClean="0"/>
              <a:t>начала</a:t>
            </a:r>
            <a:endParaRPr lang="ru-RU" sz="2000" dirty="0"/>
          </a:p>
        </p:txBody>
      </p:sp>
      <p:pic>
        <p:nvPicPr>
          <p:cNvPr id="11" name="Picture 2" descr="C:\Users\Tanya\Desktop\ЭСТЕТИЧЕСКОЕ ВОСПИТАНИЕ\fa46e21ddc0a3a34d62b73a3caf71af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0007" y="3147950"/>
            <a:ext cx="3612885" cy="283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трелка вправо 11"/>
          <p:cNvSpPr/>
          <p:nvPr/>
        </p:nvSpPr>
        <p:spPr>
          <a:xfrm rot="5400000">
            <a:off x="8062887" y="2954963"/>
            <a:ext cx="409704" cy="385977"/>
          </a:xfrm>
          <a:prstGeom prst="rightArrow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061556" y="3467107"/>
            <a:ext cx="2412363" cy="40011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1002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000" dirty="0"/>
              <a:t>чувство </a:t>
            </a:r>
            <a:r>
              <a:rPr lang="ru-RU" sz="2000" dirty="0" smtClean="0"/>
              <a:t>прекрасного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36126" y="3991064"/>
            <a:ext cx="3844177" cy="40011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1002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000" dirty="0"/>
              <a:t>образное видение мира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962525" y="5024481"/>
            <a:ext cx="6591300" cy="40011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1002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000" dirty="0"/>
              <a:t>ощущение сопричастности </a:t>
            </a:r>
            <a:r>
              <a:rPr lang="ru-RU" sz="2000" dirty="0" smtClean="0"/>
              <a:t>ко </a:t>
            </a:r>
            <a:r>
              <a:rPr lang="ru-RU" sz="2000" dirty="0"/>
              <a:t>всеобщей гармонии природы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62714" y="4514999"/>
            <a:ext cx="4210050" cy="40011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1002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000" dirty="0"/>
              <a:t>развитый эстетический вкус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962525" y="5543557"/>
            <a:ext cx="6659055" cy="40011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1002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000" dirty="0"/>
              <a:t>приверженность идеалам добра, справедливости, </a:t>
            </a:r>
            <a:r>
              <a:rPr lang="ru-RU" sz="2000" dirty="0" smtClean="0"/>
              <a:t>гуманизма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2086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66138" y="22968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773399" y="5425297"/>
            <a:ext cx="4665822" cy="646331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максимальное развитие </a:t>
            </a:r>
            <a:r>
              <a:rPr lang="ru-RU" b="1" dirty="0"/>
              <a:t>природных и </a:t>
            </a:r>
            <a:r>
              <a:rPr lang="ru-RU" b="1" dirty="0" smtClean="0"/>
              <a:t>приобретённых </a:t>
            </a:r>
            <a:r>
              <a:rPr lang="ru-RU" b="1" dirty="0"/>
              <a:t>способностей </a:t>
            </a:r>
            <a:endParaRPr lang="ru-RU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554348" y="2055886"/>
            <a:ext cx="3361184" cy="707886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/>
            </a:lvl1pPr>
          </a:lstStyle>
          <a:p>
            <a:r>
              <a:rPr lang="ru-RU" dirty="0"/>
              <a:t>творческое отношение </a:t>
            </a:r>
            <a:endParaRPr lang="ru-RU" dirty="0" smtClean="0"/>
          </a:p>
          <a:p>
            <a:r>
              <a:rPr lang="ru-RU" dirty="0" smtClean="0"/>
              <a:t>к </a:t>
            </a:r>
            <a:r>
              <a:rPr lang="ru-RU" dirty="0"/>
              <a:t>жизни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65741" y="2127542"/>
            <a:ext cx="3033923" cy="707886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ориентация </a:t>
            </a:r>
            <a:r>
              <a:rPr lang="ru-RU" sz="2000" dirty="0"/>
              <a:t>на высшие ценности бытия</a:t>
            </a:r>
            <a:endParaRPr lang="ru-RU" sz="2000" dirty="0" smtClean="0"/>
          </a:p>
        </p:txBody>
      </p:sp>
      <p:grpSp>
        <p:nvGrpSpPr>
          <p:cNvPr id="18" name="Группа 17"/>
          <p:cNvGrpSpPr/>
          <p:nvPr/>
        </p:nvGrpSpPr>
        <p:grpSpPr>
          <a:xfrm>
            <a:off x="4178790" y="3490085"/>
            <a:ext cx="3855040" cy="1713351"/>
            <a:chOff x="4178790" y="3699635"/>
            <a:chExt cx="3855040" cy="1713351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178790" y="3699635"/>
              <a:ext cx="3855040" cy="171335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613661" y="4539699"/>
              <a:ext cx="2940687" cy="432000"/>
            </a:xfrm>
            <a:prstGeom prst="rect">
              <a:avLst/>
            </a:prstGeom>
            <a:solidFill>
              <a:schemeClr val="bg1"/>
            </a:solidFill>
            <a:ln w="19050">
              <a:noFill/>
              <a:prstDash val="solid"/>
            </a:ln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2000"/>
              </a:lvl1pPr>
            </a:lstStyle>
            <a:p>
              <a:r>
                <a:rPr lang="ru-RU" sz="1800" b="1" dirty="0" smtClean="0"/>
                <a:t>выбор </a:t>
              </a:r>
              <a:r>
                <a:rPr lang="ru-RU" sz="1800" b="1" dirty="0"/>
                <a:t>жизненного пути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4723424" y="762000"/>
            <a:ext cx="2687507" cy="2600325"/>
            <a:chOff x="4723424" y="762000"/>
            <a:chExt cx="2687507" cy="2600325"/>
          </a:xfrm>
        </p:grpSpPr>
        <p:sp>
          <p:nvSpPr>
            <p:cNvPr id="8" name="TextBox 7"/>
            <p:cNvSpPr txBox="1"/>
            <p:nvPr/>
          </p:nvSpPr>
          <p:spPr>
            <a:xfrm>
              <a:off x="4725627" y="762000"/>
              <a:ext cx="2685304" cy="2600325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endParaRPr lang="ru-RU" sz="1600" b="1" dirty="0">
                <a:solidFill>
                  <a:srgbClr val="C00000"/>
                </a:solidFill>
              </a:endParaRPr>
            </a:p>
          </p:txBody>
        </p:sp>
        <p:pic>
          <p:nvPicPr>
            <p:cNvPr id="14338" name="Picture 2" descr="C:\Users\Tanya\Desktop\Вебинар Творчество\8550373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2376" y="1821235"/>
              <a:ext cx="1504950" cy="144452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4723424" y="996995"/>
              <a:ext cx="268378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/>
                <a:t>ЭСТЕТИЧЕСКАЯ ВОСПИТАТЕЛЬНО-ОБРАЗОВАТЕЛЬНАЯ СРЕДА </a:t>
              </a:r>
              <a:endParaRPr lang="ru-RU" sz="1200" b="1" dirty="0"/>
            </a:p>
          </p:txBody>
        </p:sp>
      </p:grpSp>
      <p:pic>
        <p:nvPicPr>
          <p:cNvPr id="1026" name="Picture 2" descr="Картинки по запросу стрелки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637531">
            <a:off x="8096371" y="3137851"/>
            <a:ext cx="860979" cy="57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Картинки по запросу стрелки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62469" flipH="1">
            <a:off x="3383140" y="3195096"/>
            <a:ext cx="860979" cy="57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стрелки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87117" flipV="1">
            <a:off x="3710351" y="1300467"/>
            <a:ext cx="778403" cy="77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Картинки по запросу стрелки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912883" flipH="1" flipV="1">
            <a:off x="7523897" y="1261103"/>
            <a:ext cx="778403" cy="77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Картинки по запросу стрелки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87117" flipV="1">
            <a:off x="3916076" y="4983676"/>
            <a:ext cx="821897" cy="81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Картинки по запросу стрелки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912883" flipH="1" flipV="1">
            <a:off x="7295544" y="4960219"/>
            <a:ext cx="946930" cy="94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46855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069911" y="2083594"/>
            <a:ext cx="4142918" cy="715089"/>
          </a:xfrm>
          <a:prstGeom prst="wedgeRoundRectCallout">
            <a:avLst>
              <a:gd name="adj1" fmla="val 41013"/>
              <a:gd name="adj2" fmla="val 107788"/>
              <a:gd name="adj3" fmla="val 16667"/>
            </a:avLst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СОЗДАНИЕ ЭСТЕТИЧЕСКОЙ СИТУАЦИИ</a:t>
            </a:r>
            <a:endParaRPr lang="ru-RU" sz="1600" b="1" dirty="0"/>
          </a:p>
        </p:txBody>
      </p:sp>
      <p:grpSp>
        <p:nvGrpSpPr>
          <p:cNvPr id="18" name="Группа 17"/>
          <p:cNvGrpSpPr/>
          <p:nvPr/>
        </p:nvGrpSpPr>
        <p:grpSpPr>
          <a:xfrm>
            <a:off x="1076325" y="1885950"/>
            <a:ext cx="4061905" cy="1861563"/>
            <a:chOff x="4178790" y="3699635"/>
            <a:chExt cx="3855040" cy="1713351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178790" y="3699635"/>
              <a:ext cx="3855040" cy="171335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613661" y="4487099"/>
              <a:ext cx="2940687" cy="530141"/>
            </a:xfrm>
            <a:prstGeom prst="rect">
              <a:avLst/>
            </a:prstGeom>
            <a:noFill/>
            <a:ln w="19050">
              <a:noFill/>
              <a:prstDash val="solid"/>
            </a:ln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2000"/>
              </a:lvl1pPr>
            </a:lstStyle>
            <a:p>
              <a:r>
                <a:rPr lang="ru-RU" sz="1800" b="1" dirty="0" smtClean="0"/>
                <a:t>ЭСТЕТИЧЕСКИЕ ПОТРЕБНОСТИ</a:t>
              </a:r>
              <a:endParaRPr lang="ru-RU" sz="1800" b="1" dirty="0"/>
            </a:p>
          </p:txBody>
        </p:sp>
      </p:grpSp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791207" y="3306054"/>
            <a:ext cx="4411046" cy="6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инки по запросу ребенок с кисточкой 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033455" y="3418296"/>
            <a:ext cx="1464870" cy="224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71801" y="2342447"/>
            <a:ext cx="1425278" cy="231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5913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2898" y="3243263"/>
            <a:ext cx="4657725" cy="3148010"/>
          </a:xfrm>
          <a:prstGeom prst="rect">
            <a:avLst/>
          </a:prstGeom>
        </p:spPr>
      </p:pic>
      <p:pic>
        <p:nvPicPr>
          <p:cNvPr id="6146" name="Picture 2" descr="Картинки по запросу разноцветная рамка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6475" y="472841"/>
            <a:ext cx="8267700" cy="325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76588" y="1129062"/>
            <a:ext cx="6305550" cy="1938992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>
                <a:solidFill>
                  <a:srgbClr val="002060"/>
                </a:solidFill>
              </a:rPr>
              <a:t>Эстетическая ситуация </a:t>
            </a:r>
            <a:r>
              <a:rPr lang="ru-RU" sz="2000" dirty="0" smtClean="0"/>
              <a:t>―</a:t>
            </a:r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dirty="0" smtClean="0"/>
              <a:t>совокупность </a:t>
            </a:r>
            <a:r>
              <a:rPr lang="ru-RU" sz="2000" dirty="0"/>
              <a:t>условий и факторов, которые приводят к возникновению воспитательного момента или эффекта, выражающегося в своеобразном порыве человека к новым смыслам через напряжение и разрешение определённого жизненно-художественного </a:t>
            </a:r>
            <a:r>
              <a:rPr lang="ru-RU" sz="2000" dirty="0" smtClean="0"/>
              <a:t>противоречия.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2808196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ребенок за компо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0987" y="415488"/>
            <a:ext cx="9045575" cy="603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506232" y="4597603"/>
            <a:ext cx="5457168" cy="1517448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554759" y="4597602"/>
            <a:ext cx="54086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Век </a:t>
            </a:r>
            <a:r>
              <a:rPr lang="ru-RU" sz="2000" dirty="0"/>
              <a:t>технического прогресса, компьютеризации принёс много достижений, удобств, комфорта в современную жизнь, но </a:t>
            </a:r>
            <a:r>
              <a:rPr lang="ru-RU" sz="2000" b="1" dirty="0"/>
              <a:t>лишил человека многих духовных ценностей и ориентиров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661153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304927" y="495301"/>
            <a:ext cx="9601196" cy="189547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00CC"/>
                </a:solidFill>
              </a:rPr>
              <a:t>Создание </a:t>
            </a:r>
            <a:r>
              <a:rPr lang="ru-RU" sz="3600" b="1" dirty="0">
                <a:solidFill>
                  <a:srgbClr val="0000CC"/>
                </a:solidFill>
              </a:rPr>
              <a:t>условий</a:t>
            </a:r>
            <a:br>
              <a:rPr lang="ru-RU" sz="3600" b="1" dirty="0">
                <a:solidFill>
                  <a:srgbClr val="0000CC"/>
                </a:solidFill>
              </a:rPr>
            </a:br>
            <a:r>
              <a:rPr lang="ru-RU" sz="3600" b="1" dirty="0">
                <a:solidFill>
                  <a:srgbClr val="0000CC"/>
                </a:solidFill>
              </a:rPr>
              <a:t> для общения с эстетическим объектом</a:t>
            </a:r>
          </a:p>
        </p:txBody>
      </p:sp>
      <p:sp>
        <p:nvSpPr>
          <p:cNvPr id="6" name="Пятиугольник 5"/>
          <p:cNvSpPr/>
          <p:nvPr/>
        </p:nvSpPr>
        <p:spPr>
          <a:xfrm>
            <a:off x="1587822" y="3049407"/>
            <a:ext cx="2901132" cy="503997"/>
          </a:xfrm>
          <a:prstGeom prst="homePlat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schemeClr val="tx1"/>
                </a:solidFill>
              </a:rPr>
              <a:t>созерцание картины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11431" y="2788653"/>
            <a:ext cx="3900064" cy="504000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звучание  музыки </a:t>
            </a:r>
            <a:r>
              <a:rPr lang="ru-RU" dirty="0"/>
              <a:t>или </a:t>
            </a:r>
            <a:r>
              <a:rPr lang="ru-RU" dirty="0" smtClean="0"/>
              <a:t>стихов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612521" y="4064090"/>
            <a:ext cx="4693654" cy="1754326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tx1"/>
                </a:solidFill>
              </a:rPr>
              <a:t>образный </a:t>
            </a:r>
            <a:r>
              <a:rPr lang="ru-RU" b="1" dirty="0">
                <a:solidFill>
                  <a:schemeClr val="tx1"/>
                </a:solidFill>
              </a:rPr>
              <a:t>и </a:t>
            </a:r>
            <a:r>
              <a:rPr lang="ru-RU" b="1" dirty="0" smtClean="0">
                <a:solidFill>
                  <a:schemeClr val="tx1"/>
                </a:solidFill>
              </a:rPr>
              <a:t>эмоциональный рассказ </a:t>
            </a:r>
            <a:r>
              <a:rPr lang="ru-RU" dirty="0" smtClean="0">
                <a:solidFill>
                  <a:schemeClr val="tx1"/>
                </a:solidFill>
              </a:rPr>
              <a:t>о </a:t>
            </a:r>
            <a:r>
              <a:rPr lang="ru-RU" dirty="0">
                <a:solidFill>
                  <a:schemeClr val="tx1"/>
                </a:solidFill>
              </a:rPr>
              <a:t>художественных произведениях </a:t>
            </a:r>
            <a:r>
              <a:rPr lang="ru-RU" dirty="0" smtClean="0">
                <a:solidFill>
                  <a:schemeClr val="tx1"/>
                </a:solidFill>
              </a:rPr>
              <a:t>искусства;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tx1"/>
                </a:solidFill>
              </a:rPr>
              <a:t>иллюстрация рассказа </a:t>
            </a:r>
            <a:r>
              <a:rPr lang="ru-RU" dirty="0">
                <a:solidFill>
                  <a:schemeClr val="tx1"/>
                </a:solidFill>
              </a:rPr>
              <a:t>интересными, историческими фактами или высказываниями художников, поэтов, музыкантов.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4375181" y="2443035"/>
            <a:ext cx="2488962" cy="1762210"/>
            <a:chOff x="399791" y="2443035"/>
            <a:chExt cx="2488962" cy="1762210"/>
          </a:xfrm>
        </p:grpSpPr>
        <p:pic>
          <p:nvPicPr>
            <p:cNvPr id="3074" name="Picture 2" descr="Картинки по запросу ребенок смотрит  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791" y="2443035"/>
              <a:ext cx="1762210" cy="1762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Картинки по запросу картина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2844" y="2616741"/>
              <a:ext cx="1285909" cy="850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Пятиугольник 16"/>
          <p:cNvSpPr/>
          <p:nvPr/>
        </p:nvSpPr>
        <p:spPr>
          <a:xfrm>
            <a:off x="3477236" y="4437256"/>
            <a:ext cx="2901132" cy="503997"/>
          </a:xfrm>
          <a:prstGeom prst="homePlat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schemeClr val="tx1"/>
                </a:solidFill>
              </a:rPr>
              <a:t>артистизм педагога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078" name="Picture 6" descr="Картинки по запросу учитель картин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6350" y="4086189"/>
            <a:ext cx="2127250" cy="175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828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18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62840" y="1358343"/>
            <a:ext cx="2475112" cy="400110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/>
            </a:lvl1pPr>
          </a:lstStyle>
          <a:p>
            <a:r>
              <a:rPr lang="ru-RU" dirty="0" smtClean="0"/>
              <a:t>кино и театр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491198" y="2557315"/>
            <a:ext cx="2475112" cy="400110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/>
            </a:lvl1pPr>
          </a:lstStyle>
          <a:p>
            <a:r>
              <a:rPr lang="ru-RU" dirty="0" smtClean="0"/>
              <a:t>природа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172419" y="5644576"/>
            <a:ext cx="4024704" cy="400110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/>
            </a:lvl1pPr>
          </a:lstStyle>
          <a:p>
            <a:r>
              <a:rPr lang="ru-RU" dirty="0" smtClean="0"/>
              <a:t>предметы художественной культуры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3965294" y="784050"/>
            <a:ext cx="3110304" cy="400110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/>
            </a:lvl1pPr>
          </a:lstStyle>
          <a:p>
            <a:r>
              <a:rPr lang="ru-RU" dirty="0" smtClean="0"/>
              <a:t>музыкальные произведения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6001746" y="1948483"/>
            <a:ext cx="2475112" cy="400110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/>
            </a:lvl1pPr>
          </a:lstStyle>
          <a:p>
            <a:r>
              <a:rPr lang="ru-RU" dirty="0" smtClean="0"/>
              <a:t>литература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5062840" y="4969248"/>
            <a:ext cx="3233827" cy="400110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/>
            </a:lvl1pPr>
          </a:lstStyle>
          <a:p>
            <a:r>
              <a:rPr lang="ru-RU" dirty="0" smtClean="0"/>
              <a:t>межличностные отношения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6514619" y="3760016"/>
            <a:ext cx="2475112" cy="400110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/>
            </a:lvl1pPr>
          </a:lstStyle>
          <a:p>
            <a:r>
              <a:rPr lang="ru-RU" dirty="0" smtClean="0"/>
              <a:t>СМИ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6895908" y="3152024"/>
            <a:ext cx="2475112" cy="400110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/>
            </a:lvl1pPr>
          </a:lstStyle>
          <a:p>
            <a:r>
              <a:rPr lang="ru-RU" dirty="0" smtClean="0"/>
              <a:t>труд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6001746" y="4375749"/>
            <a:ext cx="2475112" cy="400110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/>
            </a:lvl1pPr>
          </a:lstStyle>
          <a:p>
            <a:r>
              <a:rPr lang="ru-RU" dirty="0" smtClean="0"/>
              <a:t>личность учителя</a:t>
            </a:r>
            <a:endParaRPr lang="ru-RU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894374" y="1770638"/>
            <a:ext cx="2687507" cy="2600325"/>
            <a:chOff x="4723424" y="762000"/>
            <a:chExt cx="2687507" cy="2600325"/>
          </a:xfrm>
        </p:grpSpPr>
        <p:sp>
          <p:nvSpPr>
            <p:cNvPr id="27" name="TextBox 26"/>
            <p:cNvSpPr txBox="1"/>
            <p:nvPr/>
          </p:nvSpPr>
          <p:spPr>
            <a:xfrm>
              <a:off x="4725627" y="762000"/>
              <a:ext cx="2685304" cy="2600325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endParaRPr lang="ru-RU" sz="1600" b="1" dirty="0">
                <a:solidFill>
                  <a:srgbClr val="C00000"/>
                </a:solidFill>
              </a:endParaRPr>
            </a:p>
          </p:txBody>
        </p:sp>
        <p:pic>
          <p:nvPicPr>
            <p:cNvPr id="28" name="Picture 2" descr="C:\Users\Tanya\Desktop\Вебинар Творчество\8550373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2376" y="1821235"/>
              <a:ext cx="1504950" cy="144452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Прямоугольник 28"/>
            <p:cNvSpPr/>
            <p:nvPr/>
          </p:nvSpPr>
          <p:spPr>
            <a:xfrm>
              <a:off x="4723424" y="996995"/>
              <a:ext cx="268378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/>
                <a:t>ЭСТЕТИЧЕСКАЯ ВОСПИТАТЕЛЬНО-ОБРАЗОВАТЕЛЬНАЯ СРЕДА </a:t>
              </a:r>
              <a:endParaRPr lang="ru-RU" sz="1200" b="1" dirty="0"/>
            </a:p>
          </p:txBody>
        </p:sp>
      </p:grp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4700" y="2353356"/>
            <a:ext cx="2636280" cy="1818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Картинки по запросу ноты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80685">
            <a:off x="7164375" y="762393"/>
            <a:ext cx="1682092" cy="56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Картинки по запросу кино иконки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9278" y="1286420"/>
            <a:ext cx="1229277" cy="54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тинки по запросу театриконки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14403" y="897329"/>
            <a:ext cx="904875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Картинки по запросу литература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022084" y="1770638"/>
            <a:ext cx="1050356" cy="123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Похожее изображение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71313" y="2589152"/>
            <a:ext cx="1682656" cy="168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Картинки по запросу эйфелевая башня иконки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14403" y="3960070"/>
            <a:ext cx="1361198" cy="217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0170" y="4575804"/>
            <a:ext cx="924941" cy="15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7097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871543" y="472841"/>
            <a:ext cx="10915650" cy="189547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00CC"/>
                </a:solidFill>
              </a:rPr>
              <a:t>Приемы эстетического воспитания</a:t>
            </a:r>
            <a:endParaRPr lang="ru-RU" sz="3600" b="1" dirty="0">
              <a:solidFill>
                <a:srgbClr val="0000CC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048386" y="3243263"/>
            <a:ext cx="1554350" cy="252677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797424" y="2471738"/>
            <a:ext cx="6213475" cy="36371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1002">
            <a:schemeClr val="lt1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>
              <a:buFont typeface="Wingdings" pitchFamily="2" charset="2"/>
              <a:buChar char="Ø"/>
            </a:pPr>
            <a:r>
              <a:rPr lang="ru-RU" sz="2000" dirty="0" smtClean="0"/>
              <a:t>отработка </a:t>
            </a:r>
            <a:r>
              <a:rPr lang="ru-RU" sz="2000" dirty="0"/>
              <a:t>культуры соблюдения тишины и порядка;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000" dirty="0"/>
              <a:t>бережливое отношения к книгам и тетрадям, школьной мебели;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000" dirty="0"/>
              <a:t> доброжелательные отношения и вежливость между учащимися;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000" dirty="0"/>
              <a:t> беседы о нравственности, этикете, культуре речи и внешнем облике человека, его манерах; 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000" dirty="0"/>
              <a:t>ознакомление с современной модой: встречи с модельерами, </a:t>
            </a:r>
            <a:r>
              <a:rPr lang="ru-RU" sz="2000" dirty="0" smtClean="0"/>
              <a:t>артистами.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75217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304927" y="495301"/>
            <a:ext cx="9601196" cy="189547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00CC"/>
                </a:solidFill>
              </a:rPr>
              <a:t>Формы </a:t>
            </a:r>
            <a:r>
              <a:rPr lang="ru-RU" sz="3600" b="1" dirty="0">
                <a:solidFill>
                  <a:srgbClr val="0000CC"/>
                </a:solidFill>
              </a:rPr>
              <a:t>эстетического воспитания</a:t>
            </a:r>
            <a:endParaRPr lang="ru-RU" sz="3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8434" name="Picture 2" descr="C:\Users\Tanya\Desktop\Вебинар Творчество\Icon-569x42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8236" y="2969507"/>
            <a:ext cx="3489941" cy="260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074079" y="2454269"/>
            <a:ext cx="6213475" cy="36371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1002">
            <a:schemeClr val="lt1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000" dirty="0"/>
              <a:t>беседы, лекции, встречи за круглым столом; </a:t>
            </a:r>
          </a:p>
          <a:p>
            <a:pPr marL="342900" lvl="0" indent="-342900"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000" dirty="0"/>
              <a:t>«университеты» культуры; </a:t>
            </a:r>
          </a:p>
          <a:p>
            <a:pPr marL="342900" lvl="0" indent="-342900"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000" dirty="0"/>
              <a:t>клубы друзей искусства; </a:t>
            </a:r>
          </a:p>
          <a:p>
            <a:pPr marL="342900" lvl="0" indent="-342900"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000" dirty="0"/>
              <a:t>экскурсии, фестивали, устные журналы, тематические вечера, выставки, студии, музыкальная фонотека, певческая деятельность, утренники и вечера; </a:t>
            </a:r>
          </a:p>
          <a:p>
            <a:pPr marL="342900" lvl="0" indent="-342900"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000" dirty="0"/>
              <a:t>«капустники», «посиделки»; </a:t>
            </a:r>
          </a:p>
          <a:p>
            <a:pPr marL="342900" lvl="0" indent="-342900"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000" dirty="0"/>
              <a:t>посещение кинотеатров и театров и многое др.</a:t>
            </a:r>
          </a:p>
        </p:txBody>
      </p:sp>
    </p:spTree>
    <p:extLst>
      <p:ext uri="{BB962C8B-B14F-4D97-AF65-F5344CB8AC3E}">
        <p14:creationId xmlns:p14="http://schemas.microsoft.com/office/powerpoint/2010/main" xmlns="" val="500889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Tanya\Desktop\ЭСТЕТИЧЕСКОЕ ВОСПИТАНИЕ\000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8616" y="1646734"/>
            <a:ext cx="2437903" cy="319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Tanya\Desktop\ВебинарФорум театр\frame0052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1570" y="1860844"/>
            <a:ext cx="5708103" cy="316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5146070" y="2988902"/>
            <a:ext cx="5431809" cy="19522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i="1" dirty="0" smtClean="0"/>
              <a:t>В </a:t>
            </a:r>
            <a:r>
              <a:rPr lang="ru-RU" sz="2800" i="1" dirty="0"/>
              <a:t>любом предмете есть более </a:t>
            </a:r>
            <a:endParaRPr lang="ru-RU" sz="2800" i="1" dirty="0" smtClean="0"/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i="1" dirty="0" smtClean="0"/>
              <a:t>или </a:t>
            </a:r>
            <a:r>
              <a:rPr lang="ru-RU" sz="2800" i="1" dirty="0"/>
              <a:t>менее эстетический </a:t>
            </a:r>
            <a:r>
              <a:rPr lang="ru-RU" sz="2800" i="1" dirty="0" smtClean="0"/>
              <a:t>элемент.</a:t>
            </a:r>
            <a:endParaRPr lang="ru-RU" sz="3200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28932" y="5011414"/>
            <a:ext cx="2683200" cy="60745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К.Д. Ушинский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502950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7996" y="2485153"/>
            <a:ext cx="2198404" cy="151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894425" y="1681915"/>
            <a:ext cx="2460246" cy="2372541"/>
            <a:chOff x="1540170" y="3280822"/>
            <a:chExt cx="2867797" cy="2731862"/>
          </a:xfrm>
        </p:grpSpPr>
        <p:sp>
          <p:nvSpPr>
            <p:cNvPr id="10" name="Овал 9"/>
            <p:cNvSpPr/>
            <p:nvPr/>
          </p:nvSpPr>
          <p:spPr>
            <a:xfrm>
              <a:off x="1540170" y="3280822"/>
              <a:ext cx="2867797" cy="273186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02305" y="3714316"/>
              <a:ext cx="2343533" cy="6733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b="1" dirty="0" smtClean="0"/>
                <a:t>ЭСТЕТИЧЕСКОЕ </a:t>
              </a:r>
            </a:p>
            <a:p>
              <a:pPr algn="ctr"/>
              <a:r>
                <a:rPr lang="ru-RU" sz="1600" b="1" dirty="0" smtClean="0"/>
                <a:t>ВОСПИТАНИЕ</a:t>
              </a:r>
              <a:endParaRPr lang="ru-RU" sz="1600" b="1" dirty="0"/>
            </a:p>
          </p:txBody>
        </p:sp>
        <p:pic>
          <p:nvPicPr>
            <p:cNvPr id="14" name="Picture 5" descr="C:\Users\Tanya\Desktop\Вебинар Творчество\crossing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9884640">
              <a:off x="2255414" y="4276115"/>
              <a:ext cx="1530558" cy="1587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Пятиугольник 1"/>
          <p:cNvSpPr/>
          <p:nvPr/>
        </p:nvSpPr>
        <p:spPr>
          <a:xfrm>
            <a:off x="5349875" y="2718468"/>
            <a:ext cx="1847850" cy="524795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ЗАДАЧА</a:t>
            </a:r>
            <a:endParaRPr lang="ru-RU" b="1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7398541" y="1538570"/>
            <a:ext cx="3813175" cy="1966189"/>
            <a:chOff x="7398541" y="1538570"/>
            <a:chExt cx="3813175" cy="1966189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7398541" y="1538570"/>
              <a:ext cx="3813175" cy="196618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7548560" y="1796186"/>
              <a:ext cx="3513136" cy="132343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2000" dirty="0" smtClean="0"/>
                <a:t>развивать и совершенствовать склонности </a:t>
              </a:r>
              <a:r>
                <a:rPr lang="ru-RU" sz="2000" dirty="0"/>
                <a:t>и способности </a:t>
              </a:r>
              <a:r>
                <a:rPr lang="ru-RU" sz="2000" dirty="0" smtClean="0"/>
                <a:t> ребенка к </a:t>
              </a:r>
              <a:r>
                <a:rPr lang="ru-RU" sz="2000" dirty="0"/>
                <a:t>художественно-творческой деятельности</a:t>
              </a:r>
              <a:endParaRPr lang="ru-RU" sz="2000" b="1" dirty="0"/>
            </a:p>
          </p:txBody>
        </p:sp>
      </p:grpSp>
      <p:pic>
        <p:nvPicPr>
          <p:cNvPr id="5122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1730"/>
            <a:ext cx="3930590" cy="241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Картинки по запросу ноты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639" y="4267530"/>
            <a:ext cx="5387486" cy="171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30739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438799" y="1119187"/>
            <a:ext cx="3780000" cy="2160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000" dirty="0" smtClean="0"/>
              <a:t>иллюстрации </a:t>
            </a:r>
            <a:r>
              <a:rPr lang="ru-RU" sz="2000" dirty="0"/>
              <a:t>к литературным произведениям,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dirty="0" smtClean="0"/>
              <a:t>пейзажные </a:t>
            </a:r>
            <a:r>
              <a:rPr lang="ru-RU" sz="2000" dirty="0"/>
              <a:t>зарисовки родной природы,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dirty="0" smtClean="0"/>
              <a:t>написание стихов и рассказов. </a:t>
            </a:r>
            <a:endParaRPr lang="ru-RU" sz="2000" i="1" dirty="0"/>
          </a:p>
        </p:txBody>
      </p:sp>
      <p:sp>
        <p:nvSpPr>
          <p:cNvPr id="8" name="Стрелка вправо 7"/>
          <p:cNvSpPr/>
          <p:nvPr/>
        </p:nvSpPr>
        <p:spPr>
          <a:xfrm flipV="1">
            <a:off x="4287778" y="2991792"/>
            <a:ext cx="2399626" cy="418157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515100" y="3909991"/>
            <a:ext cx="3703699" cy="2016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занятия – средство 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совершенствования 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художественного опыта, 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умений и навыков </a:t>
            </a:r>
            <a:endParaRPr lang="ru-RU" sz="2000" i="1" dirty="0">
              <a:solidFill>
                <a:schemeClr val="tx1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322002" y="1068612"/>
            <a:ext cx="3276000" cy="2160000"/>
            <a:chOff x="1322002" y="1068612"/>
            <a:chExt cx="3276000" cy="21600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322002" y="1068612"/>
              <a:ext cx="3276000" cy="2160000"/>
            </a:xfrm>
            <a:prstGeom prst="rect">
              <a:avLst/>
            </a:prstGeom>
            <a:noFill/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ru-RU" sz="2000" b="1" dirty="0" smtClean="0">
                  <a:solidFill>
                    <a:schemeClr val="tx1"/>
                  </a:solidFill>
                </a:rPr>
                <a:t>ШКОЛЬНИКИ </a:t>
              </a:r>
              <a:endPara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829150" y="1536700"/>
              <a:ext cx="2409825" cy="1606550"/>
            </a:xfrm>
            <a:prstGeom prst="rect">
              <a:avLst/>
            </a:prstGeom>
          </p:spPr>
        </p:pic>
      </p:grpSp>
      <p:grpSp>
        <p:nvGrpSpPr>
          <p:cNvPr id="4" name="Группа 3"/>
          <p:cNvGrpSpPr/>
          <p:nvPr/>
        </p:nvGrpSpPr>
        <p:grpSpPr>
          <a:xfrm>
            <a:off x="1322002" y="3728283"/>
            <a:ext cx="3240000" cy="2160000"/>
            <a:chOff x="1322002" y="3728283"/>
            <a:chExt cx="3240000" cy="216000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1322002" y="3728283"/>
              <a:ext cx="3240000" cy="2160000"/>
            </a:xfrm>
            <a:prstGeom prst="rect">
              <a:avLst/>
            </a:prstGeom>
            <a:noFill/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ru-RU" b="1" dirty="0" smtClean="0">
                  <a:solidFill>
                    <a:schemeClr val="tx1"/>
                  </a:solidFill>
                </a:rPr>
                <a:t>ДЕТИ С ТВОРЧЕСКИМИ СПОСОБНОСТЯМИ</a:t>
              </a:r>
              <a:endPara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9218" name="Picture 2" descr="Похожее изображение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8414" y="4238646"/>
              <a:ext cx="1527175" cy="1579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Стрелка вправо 15"/>
          <p:cNvSpPr/>
          <p:nvPr/>
        </p:nvSpPr>
        <p:spPr>
          <a:xfrm flipV="1">
            <a:off x="4287778" y="5679204"/>
            <a:ext cx="2399626" cy="418157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74985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13771" y="4382269"/>
            <a:ext cx="4598774" cy="1728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b">
            <a:spAutoFit/>
          </a:bodyPr>
          <a:lstStyle/>
          <a:p>
            <a:pPr lvl="0" algn="ctr">
              <a:buClr>
                <a:srgbClr val="6B327A"/>
              </a:buClr>
              <a:buSzPct val="115000"/>
            </a:pPr>
            <a:r>
              <a:rPr lang="ru-RU" dirty="0">
                <a:solidFill>
                  <a:schemeClr val="tx1"/>
                </a:solidFill>
              </a:rPr>
              <a:t>У</a:t>
            </a:r>
            <a:r>
              <a:rPr lang="ru-RU" dirty="0" smtClean="0">
                <a:solidFill>
                  <a:schemeClr val="tx1"/>
                </a:solidFill>
              </a:rPr>
              <a:t>роки музыки посвящаются:</a:t>
            </a:r>
          </a:p>
          <a:p>
            <a:pPr marL="285750" lvl="0" indent="-285750">
              <a:buSzPct val="115000"/>
              <a:buFont typeface="Wingdings" pitchFamily="2" charset="2"/>
              <a:buChar char="ü"/>
            </a:pPr>
            <a:r>
              <a:rPr lang="ru-RU" dirty="0" smtClean="0"/>
              <a:t>практическому </a:t>
            </a:r>
            <a:r>
              <a:rPr lang="ru-RU" dirty="0"/>
              <a:t>изучению музыкальных произведений, </a:t>
            </a:r>
            <a:endParaRPr lang="ru-RU" dirty="0" smtClean="0"/>
          </a:p>
          <a:p>
            <a:pPr marL="285750" lvl="0" indent="-285750">
              <a:buClr>
                <a:srgbClr val="002060"/>
              </a:buClr>
              <a:buSzPct val="115000"/>
              <a:buFont typeface="Wingdings" pitchFamily="2" charset="2"/>
              <a:buChar char="ü"/>
            </a:pPr>
            <a:r>
              <a:rPr lang="ru-RU" dirty="0" smtClean="0"/>
              <a:t>глубокому </a:t>
            </a:r>
            <a:r>
              <a:rPr lang="ru-RU" dirty="0"/>
              <a:t>ознакомлению учащихся с </a:t>
            </a:r>
            <a:r>
              <a:rPr lang="ru-RU" dirty="0" smtClean="0"/>
              <a:t>отражением в </a:t>
            </a:r>
            <a:r>
              <a:rPr lang="ru-RU" dirty="0"/>
              <a:t>музыкальных произведениях явлений жизни, нравственности людей</a:t>
            </a:r>
            <a:endParaRPr lang="ru-RU" b="1" dirty="0">
              <a:solidFill>
                <a:srgbClr val="002060"/>
              </a:solidFill>
              <a:effectLst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81183" y="3279028"/>
            <a:ext cx="3492499" cy="720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композитор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Д.Б</a:t>
            </a:r>
            <a:r>
              <a:rPr lang="ru-RU" sz="2000" b="1" dirty="0"/>
              <a:t>. </a:t>
            </a:r>
            <a:r>
              <a:rPr lang="ru-RU" sz="2000" b="1" dirty="0" err="1"/>
              <a:t>Кабалевский</a:t>
            </a:r>
            <a:r>
              <a:rPr lang="ru-RU" sz="2000" b="1" dirty="0"/>
              <a:t>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620540" y="4362660"/>
            <a:ext cx="4598774" cy="1728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>
              <a:buClr>
                <a:srgbClr val="6B327A"/>
              </a:buClr>
              <a:buSzPct val="115000"/>
            </a:pPr>
            <a:r>
              <a:rPr lang="ru-RU" dirty="0" smtClean="0">
                <a:solidFill>
                  <a:schemeClr val="tx1"/>
                </a:solidFill>
              </a:rPr>
              <a:t>Разработал программу по ИЗО:</a:t>
            </a:r>
          </a:p>
          <a:p>
            <a:pPr marL="285750" lvl="0" indent="-285750">
              <a:buSzPct val="115000"/>
              <a:buFont typeface="Wingdings" pitchFamily="2" charset="2"/>
              <a:buChar char="ü"/>
            </a:pPr>
            <a:r>
              <a:rPr lang="ru-RU" dirty="0" smtClean="0"/>
              <a:t>побуждение детей к творческому </a:t>
            </a:r>
            <a:r>
              <a:rPr lang="ru-RU" dirty="0"/>
              <a:t>отражению окружающей жизни средствами изобразительного </a:t>
            </a:r>
            <a:r>
              <a:rPr lang="ru-RU" dirty="0" smtClean="0"/>
              <a:t>искусства.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801718" y="3284868"/>
            <a:ext cx="2236417" cy="720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х</a:t>
            </a:r>
            <a:r>
              <a:rPr lang="ru-RU" sz="2000" b="1" dirty="0" smtClean="0"/>
              <a:t>удожник </a:t>
            </a:r>
          </a:p>
          <a:p>
            <a:pPr algn="ctr"/>
            <a:r>
              <a:rPr lang="ru-RU" sz="2000" b="1" dirty="0" smtClean="0"/>
              <a:t>Б.М</a:t>
            </a:r>
            <a:r>
              <a:rPr lang="ru-RU" sz="2000" b="1" dirty="0"/>
              <a:t>. </a:t>
            </a:r>
            <a:r>
              <a:rPr lang="ru-RU" sz="2000" b="1" dirty="0" err="1"/>
              <a:t>Неменский</a:t>
            </a:r>
            <a:endParaRPr lang="ru-RU" sz="2000" b="1" dirty="0"/>
          </a:p>
        </p:txBody>
      </p:sp>
      <p:pic>
        <p:nvPicPr>
          <p:cNvPr id="21506" name="Picture 2" descr="C:\Users\Tanya\Desktop\ЭСТЕТИЧЕСКОЕ ВОСПИТАНИЕ\281214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1183" y="997314"/>
            <a:ext cx="34925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Tanya\Desktop\ЭСТЕТИЧЕСКОЕ ВОСПИТАНИЕ\nemensk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01719" y="1044986"/>
            <a:ext cx="2236416" cy="220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24668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66138" y="33750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184554" y="1376366"/>
            <a:ext cx="3985147" cy="175432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соблюдения тишины и </a:t>
            </a:r>
            <a:r>
              <a:rPr lang="ru-RU" dirty="0" smtClean="0"/>
              <a:t>порядка,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бережное </a:t>
            </a:r>
            <a:r>
              <a:rPr lang="ru-RU" dirty="0"/>
              <a:t>отношение к книгам и тетрадям, школьной мебели и учебному оборудованию,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благожелательное </a:t>
            </a:r>
            <a:r>
              <a:rPr lang="ru-RU" dirty="0"/>
              <a:t>отношение и </a:t>
            </a:r>
            <a:r>
              <a:rPr lang="ru-RU" dirty="0" smtClean="0"/>
              <a:t>вежливость.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70277" y="2843153"/>
            <a:ext cx="3361184" cy="504000"/>
          </a:xfrm>
          <a:prstGeom prst="homePlate">
            <a:avLst/>
          </a:prstGeom>
          <a:noFill/>
          <a:ln w="19050">
            <a:solidFill>
              <a:srgbClr val="C00000"/>
            </a:solidFill>
            <a:prstDash val="lgDash"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/>
            </a:lvl1pPr>
          </a:lstStyle>
          <a:p>
            <a:r>
              <a:rPr lang="ru-RU" dirty="0" smtClean="0"/>
              <a:t>система </a:t>
            </a:r>
            <a:r>
              <a:rPr lang="ru-RU" dirty="0"/>
              <a:t>урочных занятий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70277" y="4303042"/>
            <a:ext cx="3379159" cy="540000"/>
          </a:xfrm>
          <a:prstGeom prst="homePlate">
            <a:avLst/>
          </a:prstGeom>
          <a:noFill/>
          <a:ln w="19050">
            <a:solidFill>
              <a:srgbClr val="C0000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в</a:t>
            </a:r>
            <a:r>
              <a:rPr lang="ru-RU" sz="2000" dirty="0" smtClean="0"/>
              <a:t>неклассная работа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35731" y="3744343"/>
            <a:ext cx="3985147" cy="175432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кружки и </a:t>
            </a:r>
            <a:r>
              <a:rPr lang="ru-RU" dirty="0" smtClean="0"/>
              <a:t>студии,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 коллективы </a:t>
            </a:r>
            <a:r>
              <a:rPr lang="ru-RU" dirty="0"/>
              <a:t>художественной самодеятельности, </a:t>
            </a:r>
            <a:endParaRPr lang="ru-RU" dirty="0" smtClean="0"/>
          </a:p>
          <a:p>
            <a:pPr marL="285750" indent="-285750">
              <a:buClr>
                <a:srgbClr val="002060"/>
              </a:buClr>
              <a:buFont typeface="Wingdings" pitchFamily="2" charset="2"/>
              <a:buChar char="ü"/>
            </a:pPr>
            <a:r>
              <a:rPr lang="ru-RU" dirty="0" smtClean="0"/>
              <a:t>встречи </a:t>
            </a:r>
            <a:r>
              <a:rPr lang="ru-RU" dirty="0"/>
              <a:t>с работниками </a:t>
            </a:r>
            <a:r>
              <a:rPr lang="ru-RU" dirty="0" smtClean="0"/>
              <a:t>искусства,</a:t>
            </a:r>
          </a:p>
          <a:p>
            <a:pPr marL="285750" indent="-285750">
              <a:buClr>
                <a:srgbClr val="002060"/>
              </a:buClr>
              <a:buFont typeface="Wingdings" pitchFamily="2" charset="2"/>
              <a:buChar char="ü"/>
            </a:pPr>
            <a:r>
              <a:rPr lang="ru-RU" dirty="0" smtClean="0"/>
              <a:t>художественно-творческие конкурсы</a:t>
            </a:r>
          </a:p>
          <a:p>
            <a:pPr marL="285750" indent="-285750">
              <a:buClr>
                <a:srgbClr val="002060"/>
              </a:buClr>
              <a:buFont typeface="Wingdings" pitchFamily="2" charset="2"/>
              <a:buChar char="ü"/>
            </a:pPr>
            <a:r>
              <a:rPr lang="ru-RU" dirty="0" smtClean="0"/>
              <a:t>олимпиады</a:t>
            </a:r>
            <a:r>
              <a:rPr lang="ru-RU" dirty="0"/>
              <a:t>. </a:t>
            </a:r>
          </a:p>
        </p:txBody>
      </p:sp>
      <p:pic>
        <p:nvPicPr>
          <p:cNvPr id="22531" name="Picture 3" descr="C:\Users\Tanya\Desktop\Вебинар Творчество\37c079d03f09a862373029327e2e3051_weekly-word-for-june-30-2017-epiphany-seattle-things-we-do-in-school-clipart_1050-45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0638" y="1168069"/>
            <a:ext cx="3510999" cy="153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710063" y="2279224"/>
            <a:ext cx="2460246" cy="2372541"/>
            <a:chOff x="710060" y="2796631"/>
            <a:chExt cx="2460246" cy="2372541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710060" y="2796631"/>
              <a:ext cx="2460246" cy="2372541"/>
              <a:chOff x="1540170" y="3280822"/>
              <a:chExt cx="2867797" cy="2731862"/>
            </a:xfrm>
          </p:grpSpPr>
          <p:sp>
            <p:nvSpPr>
              <p:cNvPr id="16" name="Овал 15"/>
              <p:cNvSpPr/>
              <p:nvPr/>
            </p:nvSpPr>
            <p:spPr>
              <a:xfrm>
                <a:off x="1540170" y="3280822"/>
                <a:ext cx="2867797" cy="2731862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C0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035874" y="3714316"/>
                <a:ext cx="1876396" cy="6733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1600" b="1" dirty="0" smtClean="0"/>
                  <a:t>ЭСТЕТИКА </a:t>
                </a:r>
              </a:p>
              <a:p>
                <a:pPr algn="ctr"/>
                <a:r>
                  <a:rPr lang="ru-RU" sz="1600" b="1" dirty="0" smtClean="0"/>
                  <a:t>ПОВЕДЕНИЯ</a:t>
                </a:r>
                <a:endParaRPr lang="ru-RU" sz="1600" b="1" dirty="0"/>
              </a:p>
            </p:txBody>
          </p:sp>
        </p:grpSp>
        <p:pic>
          <p:nvPicPr>
            <p:cNvPr id="10242" name="Picture 2" descr="Похожее изображение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515" y="3645649"/>
              <a:ext cx="2043572" cy="1321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4121849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0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410734" y="1731155"/>
            <a:ext cx="3985147" cy="175432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о нравственном </a:t>
            </a:r>
            <a:r>
              <a:rPr lang="ru-RU" dirty="0" smtClean="0"/>
              <a:t>этикете,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о </a:t>
            </a:r>
            <a:r>
              <a:rPr lang="ru-RU" dirty="0"/>
              <a:t>культуре </a:t>
            </a:r>
            <a:r>
              <a:rPr lang="ru-RU" dirty="0" smtClean="0"/>
              <a:t>речи,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о </a:t>
            </a:r>
            <a:r>
              <a:rPr lang="ru-RU" dirty="0"/>
              <a:t>внешнем виде человека и манере его </a:t>
            </a:r>
            <a:r>
              <a:rPr lang="ru-RU" dirty="0" smtClean="0"/>
              <a:t>поступков,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ознакомление </a:t>
            </a:r>
            <a:r>
              <a:rPr lang="ru-RU" dirty="0"/>
              <a:t>их с современной модой в одежде, обуви и прическе. 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25388" y="2576483"/>
            <a:ext cx="3361184" cy="540000"/>
          </a:xfrm>
          <a:prstGeom prst="homePlate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/>
            </a:lvl1pPr>
          </a:lstStyle>
          <a:p>
            <a:r>
              <a:rPr lang="ru-RU" dirty="0"/>
              <a:t>беседы с учащимися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63643" y="4355096"/>
            <a:ext cx="3379159" cy="540000"/>
          </a:xfrm>
          <a:prstGeom prst="homePlate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внеурочное время</a:t>
            </a:r>
            <a:endParaRPr lang="ru-RU" sz="20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7410733" y="4149862"/>
            <a:ext cx="3985147" cy="147732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навести чистоту в школьном </a:t>
            </a:r>
            <a:r>
              <a:rPr lang="ru-RU" dirty="0" smtClean="0"/>
              <a:t>дворе,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 </a:t>
            </a:r>
            <a:r>
              <a:rPr lang="ru-RU" dirty="0"/>
              <a:t>привести в порядок посадки декоративных </a:t>
            </a:r>
            <a:r>
              <a:rPr lang="ru-RU" dirty="0" smtClean="0"/>
              <a:t>кустов,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выкрасить забор,</a:t>
            </a:r>
            <a:endParaRPr lang="ru-RU" dirty="0"/>
          </a:p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вырастить </a:t>
            </a:r>
            <a:r>
              <a:rPr lang="ru-RU" dirty="0" smtClean="0"/>
              <a:t>цветы.</a:t>
            </a:r>
            <a:endParaRPr lang="ru-RU" dirty="0"/>
          </a:p>
        </p:txBody>
      </p:sp>
      <p:pic>
        <p:nvPicPr>
          <p:cNvPr id="23554" name="Picture 2" descr="C:\Users\Tanya\Desktop\ВЕБИНАР ПОЭТАПНОЕ ФОРМИРОВАНИЕ ДЕЙСтВИЙ\809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1663" y="1223930"/>
            <a:ext cx="3324892" cy="119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912636" y="2522555"/>
            <a:ext cx="2460246" cy="2372541"/>
            <a:chOff x="710060" y="2796631"/>
            <a:chExt cx="2460246" cy="2372541"/>
          </a:xfrm>
        </p:grpSpPr>
        <p:grpSp>
          <p:nvGrpSpPr>
            <p:cNvPr id="16" name="Группа 15"/>
            <p:cNvGrpSpPr/>
            <p:nvPr/>
          </p:nvGrpSpPr>
          <p:grpSpPr>
            <a:xfrm>
              <a:off x="710060" y="2796631"/>
              <a:ext cx="2460246" cy="2372541"/>
              <a:chOff x="1540170" y="3280822"/>
              <a:chExt cx="2867797" cy="2731862"/>
            </a:xfrm>
          </p:grpSpPr>
          <p:sp>
            <p:nvSpPr>
              <p:cNvPr id="18" name="Овал 17"/>
              <p:cNvSpPr/>
              <p:nvPr/>
            </p:nvSpPr>
            <p:spPr>
              <a:xfrm>
                <a:off x="1540170" y="3280822"/>
                <a:ext cx="2867797" cy="2731862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C0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035874" y="3714316"/>
                <a:ext cx="1876396" cy="6733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1600" b="1" dirty="0" smtClean="0"/>
                  <a:t>ЭСТЕТИКА </a:t>
                </a:r>
              </a:p>
              <a:p>
                <a:pPr algn="ctr"/>
                <a:r>
                  <a:rPr lang="ru-RU" sz="1600" b="1" dirty="0" smtClean="0"/>
                  <a:t>ПОВЕДЕНИЯ</a:t>
                </a:r>
                <a:endParaRPr lang="ru-RU" sz="1600" b="1" dirty="0"/>
              </a:p>
            </p:txBody>
          </p:sp>
        </p:grpSp>
        <p:pic>
          <p:nvPicPr>
            <p:cNvPr id="17" name="Picture 2" descr="Похожее изображение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515" y="3645649"/>
              <a:ext cx="2043572" cy="1321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218052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0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ятиугольник 10"/>
          <p:cNvSpPr/>
          <p:nvPr/>
        </p:nvSpPr>
        <p:spPr>
          <a:xfrm flipH="1">
            <a:off x="8127494" y="2114551"/>
            <a:ext cx="3060000" cy="612000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МЫСЛИТ</a:t>
            </a:r>
          </a:p>
        </p:txBody>
      </p:sp>
      <p:sp>
        <p:nvSpPr>
          <p:cNvPr id="12" name="Пятиугольник 11"/>
          <p:cNvSpPr/>
          <p:nvPr/>
        </p:nvSpPr>
        <p:spPr>
          <a:xfrm>
            <a:off x="866774" y="2599231"/>
            <a:ext cx="3121237" cy="1342720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укрепление</a:t>
            </a:r>
          </a:p>
          <a:p>
            <a:pPr algn="ctr"/>
            <a:r>
              <a:rPr lang="ru-RU" sz="2000" dirty="0" smtClean="0"/>
              <a:t> благородных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ЧУВСТВ И МЫСЛЕЙ</a:t>
            </a:r>
            <a:endParaRPr lang="ru-RU" b="1" dirty="0">
              <a:solidFill>
                <a:schemeClr val="tx1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296831" y="1550507"/>
            <a:ext cx="3563963" cy="3440168"/>
            <a:chOff x="3857624" y="1550507"/>
            <a:chExt cx="3563963" cy="3440168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3857624" y="1550507"/>
              <a:ext cx="3563963" cy="3440168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  <a:prstDash val="sysDash"/>
            </a:ln>
          </p:spPr>
          <p:style>
            <a:lnRef idx="1">
              <a:schemeClr val="accent2"/>
            </a:lnRef>
            <a:fillRef idx="1002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endParaRPr lang="ru-RU" b="1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3074" name="Picture 2" descr="Похожее изображение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8941" y="2679965"/>
              <a:ext cx="1961328" cy="1964345"/>
            </a:xfrm>
            <a:prstGeom prst="ellipse">
              <a:avLst/>
            </a:prstGeom>
            <a:ln>
              <a:solidFill>
                <a:srgbClr val="C00000"/>
              </a:solidFill>
              <a:prstDash val="sysDash"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Пятиугольник 14"/>
          <p:cNvSpPr/>
          <p:nvPr/>
        </p:nvSpPr>
        <p:spPr>
          <a:xfrm flipH="1">
            <a:off x="8127491" y="2957773"/>
            <a:ext cx="3060000" cy="612000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СРАВНИВАЕТ</a:t>
            </a:r>
          </a:p>
        </p:txBody>
      </p:sp>
      <p:sp>
        <p:nvSpPr>
          <p:cNvPr id="16" name="Пятиугольник 15"/>
          <p:cNvSpPr/>
          <p:nvPr/>
        </p:nvSpPr>
        <p:spPr>
          <a:xfrm flipH="1">
            <a:off x="8127494" y="3838929"/>
            <a:ext cx="3060000" cy="612000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СОПОСТАВЛЯЕТ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25274" y="1895554"/>
            <a:ext cx="2497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ОБЩЕНИЕ С МИРОМ ХУДОЖЕСТВЕННОЙ КУЛЬТУРЫ </a:t>
            </a:r>
          </a:p>
        </p:txBody>
      </p:sp>
    </p:spTree>
    <p:extLst>
      <p:ext uri="{BB962C8B-B14F-4D97-AF65-F5344CB8AC3E}">
        <p14:creationId xmlns:p14="http://schemas.microsoft.com/office/powerpoint/2010/main" xmlns="" val="679323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082070" y="2708925"/>
            <a:ext cx="6395228" cy="3473509"/>
          </a:xfrm>
          <a:prstGeom prst="rect">
            <a:avLst/>
          </a:prstGeom>
          <a:noFill/>
          <a:ln w="1905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endParaRPr lang="ru-RU" sz="1900" dirty="0"/>
          </a:p>
        </p:txBody>
      </p:sp>
      <p:pic>
        <p:nvPicPr>
          <p:cNvPr id="24579" name="Picture 3" descr="C:\Users\Tanya\Desktop\СИСТЕМЫ ОЦЕНКИ КАЧЕСТВА ОБР\1c05f7ff567f55358c662074cd0bcf3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5389" y="2815189"/>
            <a:ext cx="2377153" cy="246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73175" y="472841"/>
            <a:ext cx="9601200" cy="1394059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00CC"/>
                </a:solidFill>
              </a:rPr>
              <a:t>Критерии эстетической воспитанности</a:t>
            </a:r>
            <a:endParaRPr lang="ru-RU" sz="3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57600" y="1925822"/>
            <a:ext cx="807687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ü"/>
            </a:pPr>
            <a:r>
              <a:rPr lang="ru-RU" dirty="0" smtClean="0"/>
              <a:t>эмоционально-чувственная отзывчивость </a:t>
            </a:r>
            <a:r>
              <a:rPr lang="ru-RU" dirty="0"/>
              <a:t>на прекрасное и безобразное, </a:t>
            </a:r>
            <a:r>
              <a:rPr lang="ru-RU" dirty="0" smtClean="0"/>
              <a:t>способность </a:t>
            </a:r>
            <a:r>
              <a:rPr lang="ru-RU" dirty="0"/>
              <a:t>управлять своими чувствами;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/>
              <a:t>знание и понимание сущности эстетического в искусстве и окружающей действительности, художественную грамотность, правильные представления, суждения и убеждения, связанные с эстетическим восприятием произведений искусства и явлений жизни;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/>
              <a:t>наличие эстетического идеала и способность на его основе верно оценивать произведения искусства, эмоциональный отклик на эти произведения;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/>
              <a:t>овладение культурным наследием прошлого, отношение к современному искусству и чуткость к прогрессивным тенденциям в развитии искусства;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/>
              <a:t>степень развития творческих способностей, интерес и стремление к эстетическому освоению мира;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/>
              <a:t>практическое участие в создании прекрасного в жизни;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/>
              <a:t>потребность и умение строить жизнь «по законам красоты» и утверждать идеалы красоты в отношениях с людьми, в труде и общественной деятельности.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1752600" y="1800225"/>
            <a:ext cx="87058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56195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Tanya\Desktop\РАЗВИТИЕ РЕЧИ\sunday-school-craf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81360" y="306978"/>
            <a:ext cx="11184829" cy="628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00024" y="4172486"/>
            <a:ext cx="6516085" cy="2212562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48552" y="4298600"/>
            <a:ext cx="65936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Приобщая </a:t>
            </a:r>
            <a:r>
              <a:rPr lang="ru-RU" sz="2000" dirty="0"/>
              <a:t>к красоте искусства и действительности, </a:t>
            </a:r>
            <a:r>
              <a:rPr lang="ru-RU" sz="2000" b="1" dirty="0" smtClean="0"/>
              <a:t>общеобразовательная школа  </a:t>
            </a:r>
            <a:r>
              <a:rPr lang="ru-RU" sz="2000" dirty="0"/>
              <a:t>развивает способности ребёнка творчески воспринимать любое проявление эстетического и учит умению его различать, </a:t>
            </a:r>
            <a:endParaRPr lang="ru-RU" sz="2000" dirty="0" smtClean="0"/>
          </a:p>
          <a:p>
            <a:r>
              <a:rPr lang="ru-RU" sz="2000" dirty="0" smtClean="0"/>
              <a:t>формирует </a:t>
            </a:r>
            <a:r>
              <a:rPr lang="ru-RU" sz="2000" dirty="0"/>
              <a:t>потребность в эстетическом, развивает навыки оценки любого явления искусства и действительности.</a:t>
            </a:r>
          </a:p>
        </p:txBody>
      </p:sp>
    </p:spTree>
    <p:extLst>
      <p:ext uri="{BB962C8B-B14F-4D97-AF65-F5344CB8AC3E}">
        <p14:creationId xmlns:p14="http://schemas.microsoft.com/office/powerpoint/2010/main" xmlns="" val="1202399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49975" y="3572805"/>
            <a:ext cx="4403725" cy="209503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/>
              <a:t>помочь </a:t>
            </a:r>
            <a:r>
              <a:rPr lang="ru-RU" sz="2000" dirty="0" smtClean="0"/>
              <a:t>сформировать эстетическую потребность ,  </a:t>
            </a:r>
            <a:r>
              <a:rPr lang="ru-RU" sz="2000" dirty="0" smtClean="0">
                <a:solidFill>
                  <a:schemeClr val="tx1"/>
                </a:solidFill>
              </a:rPr>
              <a:t>исходя из: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>особенностей 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smtClean="0"/>
              <a:t>духовного склада,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индивидуальных  интересов,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характера</a:t>
            </a:r>
            <a:r>
              <a:rPr lang="ru-RU" sz="2000" dirty="0"/>
              <a:t>,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эрудиции  </a:t>
            </a:r>
            <a:r>
              <a:rPr lang="ru-RU" sz="2000" dirty="0" smtClean="0">
                <a:solidFill>
                  <a:schemeClr val="tx1"/>
                </a:solidFill>
              </a:rPr>
              <a:t>учащегося.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05651" y="1226505"/>
            <a:ext cx="4371974" cy="207068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осознаёт </a:t>
            </a:r>
            <a:r>
              <a:rPr lang="ru-RU" sz="2000" dirty="0">
                <a:solidFill>
                  <a:schemeClr val="tx1"/>
                </a:solidFill>
              </a:rPr>
              <a:t>необходимость </a:t>
            </a:r>
            <a:endParaRPr lang="ru-RU" sz="20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постоянного </a:t>
            </a:r>
            <a:r>
              <a:rPr lang="ru-RU" sz="2000" dirty="0"/>
              <a:t>расширения эстетического кругозора,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совершенствование </a:t>
            </a:r>
            <a:r>
              <a:rPr lang="ru-RU" sz="2000" dirty="0"/>
              <a:t>своего вкуса, </a:t>
            </a:r>
            <a:endParaRPr lang="ru-RU" sz="20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совершенствование общего </a:t>
            </a:r>
            <a:r>
              <a:rPr lang="ru-RU" sz="2000" dirty="0"/>
              <a:t>развития эстетической </a:t>
            </a:r>
            <a:r>
              <a:rPr lang="ru-RU" sz="2000" dirty="0" smtClean="0"/>
              <a:t>культуры.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539436" y="3145092"/>
            <a:ext cx="3349419" cy="3349419"/>
            <a:chOff x="2539436" y="3145092"/>
            <a:chExt cx="3349419" cy="3349419"/>
          </a:xfrm>
        </p:grpSpPr>
        <p:pic>
          <p:nvPicPr>
            <p:cNvPr id="26626" name="Picture 2" descr="C:\Users\Tanya\Desktop\РЕФЛЕКСИЯ\o_1bo2f5mnk101151o13cr1mad1nkqa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DFF"/>
                </a:clrFrom>
                <a:clrTo>
                  <a:srgbClr val="FFFD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539436" y="3145092"/>
              <a:ext cx="3349419" cy="3349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936387" y="3952574"/>
              <a:ext cx="13436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ЗАДАЧА </a:t>
              </a:r>
            </a:p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УЧИТЕЛЯ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7937" y="995762"/>
            <a:ext cx="1291716" cy="2044556"/>
          </a:xfrm>
          <a:prstGeom prst="rect">
            <a:avLst/>
          </a:prstGeom>
        </p:spPr>
      </p:pic>
      <p:sp>
        <p:nvSpPr>
          <p:cNvPr id="12" name="Пятиугольник 11"/>
          <p:cNvSpPr/>
          <p:nvPr/>
        </p:nvSpPr>
        <p:spPr>
          <a:xfrm>
            <a:off x="3629025" y="1694874"/>
            <a:ext cx="3302000" cy="720000"/>
          </a:xfrm>
          <a:prstGeom prst="homePlate">
            <a:avLst/>
          </a:prstGeom>
          <a:ln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b="1" dirty="0" smtClean="0"/>
              <a:t>ЭСТЕТИЧЕСКА</a:t>
            </a:r>
            <a:r>
              <a:rPr lang="ru-RU" b="1" dirty="0" smtClean="0">
                <a:solidFill>
                  <a:schemeClr val="tx1"/>
                </a:solidFill>
              </a:rPr>
              <a:t>Я</a:t>
            </a:r>
            <a:r>
              <a:rPr lang="ru-RU" b="1" dirty="0" smtClean="0"/>
              <a:t> ПОТРЕБНОСТЬ</a:t>
            </a:r>
            <a:endParaRPr lang="ru-RU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1979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ая прямоугольная выноска 7"/>
          <p:cNvSpPr/>
          <p:nvPr/>
        </p:nvSpPr>
        <p:spPr>
          <a:xfrm>
            <a:off x="3833374" y="3771167"/>
            <a:ext cx="4234302" cy="2383631"/>
          </a:xfrm>
          <a:prstGeom prst="wedgeRoundRectCallout">
            <a:avLst>
              <a:gd name="adj1" fmla="val -63525"/>
              <a:gd name="adj2" fmla="val -727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900" dirty="0" smtClean="0"/>
              <a:t>Что </a:t>
            </a:r>
            <a:r>
              <a:rPr lang="ru-RU" sz="1900" dirty="0"/>
              <a:t>ему нравится в музыке, </a:t>
            </a:r>
            <a:r>
              <a:rPr lang="ru-RU" sz="1900" dirty="0" smtClean="0"/>
              <a:t>живописи и </a:t>
            </a:r>
            <a:r>
              <a:rPr lang="ru-RU" sz="1900" dirty="0"/>
              <a:t>других видах искусства? </a:t>
            </a:r>
            <a:endParaRPr lang="ru-RU" sz="1900" dirty="0" smtClean="0"/>
          </a:p>
          <a:p>
            <a:endParaRPr lang="ru-RU" sz="900" dirty="0" smtClean="0"/>
          </a:p>
          <a:p>
            <a:r>
              <a:rPr lang="ru-RU" sz="1900" dirty="0" smtClean="0"/>
              <a:t>Какими </a:t>
            </a:r>
            <a:r>
              <a:rPr lang="ru-RU" sz="1900" dirty="0"/>
              <a:t>видами природы он любовался</a:t>
            </a:r>
            <a:r>
              <a:rPr lang="ru-RU" sz="1900" dirty="0" smtClean="0"/>
              <a:t>?</a:t>
            </a:r>
          </a:p>
          <a:p>
            <a:r>
              <a:rPr lang="ru-RU" sz="1100" dirty="0" smtClean="0"/>
              <a:t> </a:t>
            </a:r>
            <a:endParaRPr lang="ru-RU" sz="600" dirty="0" smtClean="0"/>
          </a:p>
          <a:p>
            <a:r>
              <a:rPr lang="ru-RU" sz="1900" dirty="0" smtClean="0"/>
              <a:t>В </a:t>
            </a:r>
            <a:r>
              <a:rPr lang="ru-RU" sz="1900" dirty="0"/>
              <a:t>каком виде творческой деятельности пробовал свои </a:t>
            </a:r>
            <a:r>
              <a:rPr lang="ru-RU" sz="1900" dirty="0" smtClean="0"/>
              <a:t>силы?</a:t>
            </a:r>
            <a:endParaRPr lang="ru-RU" sz="1900" dirty="0"/>
          </a:p>
        </p:txBody>
      </p:sp>
      <p:sp>
        <p:nvSpPr>
          <p:cNvPr id="28" name="Заголовок 1"/>
          <p:cNvSpPr>
            <a:spLocks noGrp="1"/>
          </p:cNvSpPr>
          <p:nvPr>
            <p:ph type="title"/>
          </p:nvPr>
        </p:nvSpPr>
        <p:spPr>
          <a:xfrm>
            <a:off x="801688" y="619126"/>
            <a:ext cx="10544173" cy="164782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00CC"/>
                </a:solidFill>
              </a:rPr>
              <a:t>Педагогическое  руководство самовоспитанием</a:t>
            </a:r>
            <a:br>
              <a:rPr lang="ru-RU" sz="3600" b="1" dirty="0" smtClean="0">
                <a:solidFill>
                  <a:srgbClr val="0000CC"/>
                </a:solidFill>
              </a:rPr>
            </a:br>
            <a:endParaRPr lang="ru-RU" sz="3600" b="1" dirty="0">
              <a:solidFill>
                <a:srgbClr val="0000C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96476" y="1748909"/>
            <a:ext cx="14542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1 ЭТАП</a:t>
            </a:r>
            <a:endParaRPr lang="ru-RU" sz="2800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823745" y="3620576"/>
            <a:ext cx="1532255" cy="24908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1074" y="2521121"/>
            <a:ext cx="4788477" cy="923330"/>
          </a:xfrm>
          <a:prstGeom prst="rect">
            <a:avLst/>
          </a:prstGeom>
          <a:ln>
            <a:solidFill>
              <a:srgbClr val="C00000"/>
            </a:solidFill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ПЕДАГОГ</a:t>
            </a:r>
          </a:p>
          <a:p>
            <a:pPr algn="ctr"/>
            <a:r>
              <a:rPr lang="ru-RU" dirty="0"/>
              <a:t>побуждает учащегося познать свои склонности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 </a:t>
            </a:r>
            <a:r>
              <a:rPr lang="ru-RU" dirty="0"/>
              <a:t>интересы к </a:t>
            </a:r>
            <a:r>
              <a:rPr lang="ru-RU" dirty="0" smtClean="0"/>
              <a:t>искусству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7285416" y="2596930"/>
            <a:ext cx="4029075" cy="923330"/>
          </a:xfrm>
          <a:prstGeom prst="rect">
            <a:avLst/>
          </a:prstGeom>
          <a:ln>
            <a:solidFill>
              <a:srgbClr val="FFC000"/>
            </a:solidFill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ШКОЛЬНИК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составляет </a:t>
            </a:r>
            <a:r>
              <a:rPr lang="ru-RU" dirty="0" err="1"/>
              <a:t>самохарактеристику</a:t>
            </a:r>
            <a:endParaRPr lang="ru-RU" dirty="0"/>
          </a:p>
        </p:txBody>
      </p:sp>
      <p:sp>
        <p:nvSpPr>
          <p:cNvPr id="31" name="Стрелка вниз 30"/>
          <p:cNvSpPr/>
          <p:nvPr/>
        </p:nvSpPr>
        <p:spPr>
          <a:xfrm rot="16200000">
            <a:off x="6417924" y="2619237"/>
            <a:ext cx="353681" cy="1650426"/>
          </a:xfrm>
          <a:prstGeom prst="down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26527" y="4000957"/>
            <a:ext cx="1401437" cy="204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2892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30" grpId="0" animBg="1"/>
      <p:bldP spid="3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ая прямоугольная выноска 7"/>
          <p:cNvSpPr/>
          <p:nvPr/>
        </p:nvSpPr>
        <p:spPr>
          <a:xfrm>
            <a:off x="3485136" y="3698006"/>
            <a:ext cx="4877814" cy="2366605"/>
          </a:xfrm>
          <a:prstGeom prst="wedgeRoundRectCallout">
            <a:avLst>
              <a:gd name="adj1" fmla="val -63525"/>
              <a:gd name="adj2" fmla="val -727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900" dirty="0" smtClean="0"/>
              <a:t>1) Выделить доступные виды деятельности: </a:t>
            </a:r>
          </a:p>
          <a:p>
            <a:r>
              <a:rPr lang="ru-RU" sz="1900" dirty="0" smtClean="0"/>
              <a:t>- Какую </a:t>
            </a:r>
            <a:r>
              <a:rPr lang="ru-RU" sz="1900" dirty="0"/>
              <a:t>литературу об искусстве </a:t>
            </a:r>
            <a:r>
              <a:rPr lang="ru-RU" sz="1900" dirty="0" smtClean="0"/>
              <a:t>прочитать.</a:t>
            </a:r>
          </a:p>
          <a:p>
            <a:r>
              <a:rPr lang="ru-RU" sz="1900" dirty="0" smtClean="0"/>
              <a:t>- Какие </a:t>
            </a:r>
            <a:r>
              <a:rPr lang="ru-RU" sz="1900" dirty="0"/>
              <a:t>выставки и музеи </a:t>
            </a:r>
            <a:r>
              <a:rPr lang="ru-RU" sz="1900" dirty="0" smtClean="0"/>
              <a:t>посетить.</a:t>
            </a:r>
          </a:p>
          <a:p>
            <a:r>
              <a:rPr lang="ru-RU" sz="1900" dirty="0" smtClean="0"/>
              <a:t>- Какие </a:t>
            </a:r>
            <a:r>
              <a:rPr lang="ru-RU" sz="1900" dirty="0"/>
              <a:t>кинофильмы </a:t>
            </a:r>
            <a:r>
              <a:rPr lang="ru-RU" sz="1900" dirty="0" smtClean="0"/>
              <a:t>посмотреть.</a:t>
            </a:r>
          </a:p>
          <a:p>
            <a:r>
              <a:rPr lang="ru-RU" sz="1900" dirty="0" smtClean="0"/>
              <a:t>- В </a:t>
            </a:r>
            <a:r>
              <a:rPr lang="ru-RU" sz="1900" dirty="0"/>
              <a:t>какой кружок </a:t>
            </a:r>
            <a:r>
              <a:rPr lang="ru-RU" sz="1900" dirty="0" smtClean="0"/>
              <a:t>записаться.</a:t>
            </a:r>
          </a:p>
          <a:p>
            <a:r>
              <a:rPr lang="ru-RU" sz="1900" dirty="0" smtClean="0"/>
              <a:t>2) Установить </a:t>
            </a:r>
            <a:r>
              <a:rPr lang="ru-RU" sz="1900" dirty="0"/>
              <a:t>реальные сроки выполнения, чтобы предупредить </a:t>
            </a:r>
            <a:r>
              <a:rPr lang="ru-RU" sz="1900" dirty="0" smtClean="0"/>
              <a:t>перегрузки.</a:t>
            </a:r>
            <a:endParaRPr lang="ru-RU" sz="1900" dirty="0"/>
          </a:p>
        </p:txBody>
      </p:sp>
      <p:sp>
        <p:nvSpPr>
          <p:cNvPr id="28" name="Заголовок 1"/>
          <p:cNvSpPr>
            <a:spLocks noGrp="1"/>
          </p:cNvSpPr>
          <p:nvPr>
            <p:ph type="title"/>
          </p:nvPr>
        </p:nvSpPr>
        <p:spPr>
          <a:xfrm>
            <a:off x="801688" y="619126"/>
            <a:ext cx="10544173" cy="164782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00CC"/>
                </a:solidFill>
              </a:rPr>
              <a:t>Педагогическое  руководство самовоспитанием</a:t>
            </a:r>
            <a:br>
              <a:rPr lang="ru-RU" sz="3600" b="1" dirty="0" smtClean="0">
                <a:solidFill>
                  <a:srgbClr val="0000CC"/>
                </a:solidFill>
              </a:rPr>
            </a:br>
            <a:endParaRPr lang="ru-RU" sz="3600" b="1" dirty="0">
              <a:solidFill>
                <a:srgbClr val="0000C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96476" y="1748909"/>
            <a:ext cx="14798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2 </a:t>
            </a:r>
            <a:r>
              <a:rPr lang="ru-RU" sz="2800" b="1" dirty="0"/>
              <a:t>ЭТАП</a:t>
            </a:r>
            <a:endParaRPr lang="ru-RU" sz="2800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633245" y="3620576"/>
            <a:ext cx="1532255" cy="24908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6799" y="2521121"/>
            <a:ext cx="5006975" cy="923330"/>
          </a:xfrm>
          <a:prstGeom prst="rect">
            <a:avLst/>
          </a:prstGeom>
          <a:ln>
            <a:solidFill>
              <a:srgbClr val="C00000"/>
            </a:solidFill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ПЕДАГОГ</a:t>
            </a:r>
          </a:p>
          <a:p>
            <a:pPr algn="ctr"/>
            <a:r>
              <a:rPr lang="ru-RU" dirty="0" smtClean="0"/>
              <a:t>помогает </a:t>
            </a:r>
            <a:r>
              <a:rPr lang="ru-RU" dirty="0"/>
              <a:t>наметить программу работы над собой и включить ее в общую программу самовоспитания</a:t>
            </a:r>
            <a:endParaRPr lang="ru-RU" b="1" dirty="0" smtClean="0"/>
          </a:p>
        </p:txBody>
      </p:sp>
      <p:sp>
        <p:nvSpPr>
          <p:cNvPr id="30" name="TextBox 29"/>
          <p:cNvSpPr txBox="1"/>
          <p:nvPr/>
        </p:nvSpPr>
        <p:spPr>
          <a:xfrm>
            <a:off x="7285416" y="2596930"/>
            <a:ext cx="4029075" cy="923330"/>
          </a:xfrm>
          <a:prstGeom prst="rect">
            <a:avLst/>
          </a:prstGeom>
          <a:ln>
            <a:solidFill>
              <a:srgbClr val="FFC000"/>
            </a:solidFill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ШКОЛЬНИК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выполняет рекомендации </a:t>
            </a:r>
            <a:endParaRPr lang="ru-RU" dirty="0"/>
          </a:p>
        </p:txBody>
      </p:sp>
      <p:sp>
        <p:nvSpPr>
          <p:cNvPr id="31" name="Стрелка вниз 30"/>
          <p:cNvSpPr/>
          <p:nvPr/>
        </p:nvSpPr>
        <p:spPr>
          <a:xfrm rot="16200000">
            <a:off x="6417924" y="2619237"/>
            <a:ext cx="353681" cy="1650426"/>
          </a:xfrm>
          <a:prstGeom prst="down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26527" y="4000957"/>
            <a:ext cx="1401437" cy="204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1844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30" grpId="0" animBg="1"/>
      <p:bldP spid="3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ая прямоугольная выноска 7"/>
          <p:cNvSpPr/>
          <p:nvPr/>
        </p:nvSpPr>
        <p:spPr>
          <a:xfrm>
            <a:off x="3485136" y="3840881"/>
            <a:ext cx="4411089" cy="1804749"/>
          </a:xfrm>
          <a:prstGeom prst="wedgeRoundRectCallout">
            <a:avLst>
              <a:gd name="adj1" fmla="val -63525"/>
              <a:gd name="adj2" fmla="val -727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900" dirty="0" smtClean="0"/>
              <a:t>1) Помочь </a:t>
            </a:r>
            <a:r>
              <a:rPr lang="ru-RU" sz="2000" dirty="0" smtClean="0"/>
              <a:t>организовать </a:t>
            </a:r>
            <a:r>
              <a:rPr lang="ru-RU" sz="2000" dirty="0"/>
              <a:t>разумный и стабильный режим, </a:t>
            </a:r>
            <a:r>
              <a:rPr lang="ru-RU" sz="2000" dirty="0" smtClean="0"/>
              <a:t>чтобы найти </a:t>
            </a:r>
            <a:r>
              <a:rPr lang="ru-RU" sz="2000" dirty="0"/>
              <a:t>место занятиям по искусству. </a:t>
            </a:r>
            <a:endParaRPr lang="ru-RU" sz="2000" dirty="0" smtClean="0"/>
          </a:p>
          <a:p>
            <a:r>
              <a:rPr lang="ru-RU" sz="2000" dirty="0" smtClean="0"/>
              <a:t>2) Познакомить </a:t>
            </a:r>
            <a:r>
              <a:rPr lang="ru-RU" sz="2000" dirty="0"/>
              <a:t>с методами </a:t>
            </a:r>
            <a:r>
              <a:rPr lang="ru-RU" sz="2000" dirty="0" smtClean="0"/>
              <a:t>самовоспитания.</a:t>
            </a:r>
            <a:endParaRPr lang="ru-RU" sz="1900" dirty="0"/>
          </a:p>
        </p:txBody>
      </p:sp>
      <p:sp>
        <p:nvSpPr>
          <p:cNvPr id="28" name="Заголовок 1"/>
          <p:cNvSpPr>
            <a:spLocks noGrp="1"/>
          </p:cNvSpPr>
          <p:nvPr>
            <p:ph type="title"/>
          </p:nvPr>
        </p:nvSpPr>
        <p:spPr>
          <a:xfrm>
            <a:off x="801688" y="619126"/>
            <a:ext cx="10544173" cy="164782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00CC"/>
                </a:solidFill>
              </a:rPr>
              <a:t>Педагогическое  руководство самовоспитанием</a:t>
            </a:r>
            <a:br>
              <a:rPr lang="ru-RU" sz="3600" b="1" dirty="0" smtClean="0">
                <a:solidFill>
                  <a:srgbClr val="0000CC"/>
                </a:solidFill>
              </a:rPr>
            </a:br>
            <a:endParaRPr lang="ru-RU" sz="3600" b="1" dirty="0">
              <a:solidFill>
                <a:srgbClr val="0000C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96476" y="1748909"/>
            <a:ext cx="14798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3 </a:t>
            </a:r>
            <a:r>
              <a:rPr lang="ru-RU" sz="2800" b="1" dirty="0"/>
              <a:t>ЭТАП</a:t>
            </a:r>
            <a:endParaRPr lang="ru-RU" sz="2800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633245" y="3620576"/>
            <a:ext cx="1532255" cy="24908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6799" y="2521121"/>
            <a:ext cx="5006975" cy="923330"/>
          </a:xfrm>
          <a:prstGeom prst="rect">
            <a:avLst/>
          </a:prstGeom>
          <a:ln>
            <a:solidFill>
              <a:srgbClr val="C00000"/>
            </a:solidFill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ПЕДАГОГ</a:t>
            </a:r>
          </a:p>
          <a:p>
            <a:pPr algn="ctr"/>
            <a:r>
              <a:rPr lang="ru-RU" dirty="0" smtClean="0"/>
              <a:t>учит переходить от намерений к практическим действиям</a:t>
            </a:r>
            <a:endParaRPr lang="ru-RU" b="1" dirty="0" smtClean="0"/>
          </a:p>
        </p:txBody>
      </p:sp>
      <p:sp>
        <p:nvSpPr>
          <p:cNvPr id="30" name="TextBox 29"/>
          <p:cNvSpPr txBox="1"/>
          <p:nvPr/>
        </p:nvSpPr>
        <p:spPr>
          <a:xfrm>
            <a:off x="7285416" y="2596930"/>
            <a:ext cx="4029075" cy="923330"/>
          </a:xfrm>
          <a:prstGeom prst="rect">
            <a:avLst/>
          </a:prstGeom>
          <a:ln>
            <a:solidFill>
              <a:srgbClr val="FFC000"/>
            </a:solidFill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ШКОЛЬНИК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учится </a:t>
            </a:r>
            <a:r>
              <a:rPr lang="ru-RU" dirty="0"/>
              <a:t>не сникать при неудачах</a:t>
            </a:r>
          </a:p>
        </p:txBody>
      </p:sp>
      <p:sp>
        <p:nvSpPr>
          <p:cNvPr id="31" name="Стрелка вниз 30"/>
          <p:cNvSpPr/>
          <p:nvPr/>
        </p:nvSpPr>
        <p:spPr>
          <a:xfrm rot="16200000">
            <a:off x="6417924" y="2619237"/>
            <a:ext cx="353681" cy="1650426"/>
          </a:xfrm>
          <a:prstGeom prst="down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83652" y="3843875"/>
            <a:ext cx="1401437" cy="204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8332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30" grpId="0" animBg="1"/>
      <p:bldP spid="3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ая прямоугольная выноска 7"/>
          <p:cNvSpPr/>
          <p:nvPr/>
        </p:nvSpPr>
        <p:spPr>
          <a:xfrm>
            <a:off x="3485137" y="3840881"/>
            <a:ext cx="4020564" cy="1464231"/>
          </a:xfrm>
          <a:prstGeom prst="wedgeRoundRectCallout">
            <a:avLst>
              <a:gd name="adj1" fmla="val -63525"/>
              <a:gd name="adj2" fmla="val -727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900" dirty="0" smtClean="0"/>
              <a:t>1) Составление </a:t>
            </a:r>
            <a:r>
              <a:rPr lang="ru-RU" sz="2000" dirty="0" smtClean="0"/>
              <a:t>самоотчета </a:t>
            </a:r>
            <a:r>
              <a:rPr lang="ru-RU" sz="2000" dirty="0"/>
              <a:t>в конце дня с объяснением причин успехов и </a:t>
            </a:r>
            <a:r>
              <a:rPr lang="ru-RU" sz="2000" dirty="0" smtClean="0"/>
              <a:t>неудач.</a:t>
            </a:r>
          </a:p>
          <a:p>
            <a:r>
              <a:rPr lang="ru-RU" sz="2000" dirty="0" smtClean="0"/>
              <a:t>2) Ведение </a:t>
            </a:r>
            <a:r>
              <a:rPr lang="ru-RU" sz="2000" dirty="0"/>
              <a:t>дневника.</a:t>
            </a:r>
            <a:endParaRPr lang="ru-RU" sz="1900" dirty="0"/>
          </a:p>
        </p:txBody>
      </p:sp>
      <p:sp>
        <p:nvSpPr>
          <p:cNvPr id="28" name="Заголовок 1"/>
          <p:cNvSpPr>
            <a:spLocks noGrp="1"/>
          </p:cNvSpPr>
          <p:nvPr>
            <p:ph type="title"/>
          </p:nvPr>
        </p:nvSpPr>
        <p:spPr>
          <a:xfrm>
            <a:off x="801688" y="619126"/>
            <a:ext cx="10544173" cy="164782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00CC"/>
                </a:solidFill>
              </a:rPr>
              <a:t>Педагогическое  руководство самовоспитанием</a:t>
            </a:r>
            <a:br>
              <a:rPr lang="ru-RU" sz="3600" b="1" dirty="0" smtClean="0">
                <a:solidFill>
                  <a:srgbClr val="0000CC"/>
                </a:solidFill>
              </a:rPr>
            </a:br>
            <a:endParaRPr lang="ru-RU" sz="3600" b="1" dirty="0">
              <a:solidFill>
                <a:srgbClr val="0000C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96476" y="1748909"/>
            <a:ext cx="14798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4 </a:t>
            </a:r>
            <a:r>
              <a:rPr lang="ru-RU" sz="2800" b="1" dirty="0"/>
              <a:t>ЭТАП</a:t>
            </a:r>
            <a:endParaRPr lang="ru-RU" sz="2800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633245" y="3620576"/>
            <a:ext cx="1532255" cy="24908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9649" y="2596930"/>
            <a:ext cx="4597977" cy="923330"/>
          </a:xfrm>
          <a:prstGeom prst="rect">
            <a:avLst/>
          </a:prstGeom>
          <a:ln>
            <a:solidFill>
              <a:srgbClr val="C00000"/>
            </a:solidFill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ПЕДАГОГ</a:t>
            </a:r>
          </a:p>
          <a:p>
            <a:pPr algn="ctr"/>
            <a:endParaRPr lang="ru-RU" b="1" dirty="0" smtClean="0"/>
          </a:p>
          <a:p>
            <a:pPr algn="ctr"/>
            <a:r>
              <a:rPr lang="ru-RU" dirty="0"/>
              <a:t>знакомит </a:t>
            </a:r>
            <a:r>
              <a:rPr lang="ru-RU" dirty="0" smtClean="0"/>
              <a:t>с </a:t>
            </a:r>
            <a:r>
              <a:rPr lang="ru-RU" dirty="0"/>
              <a:t>методами самоконтроля</a:t>
            </a:r>
            <a:endParaRPr lang="ru-RU" b="1" dirty="0" smtClean="0"/>
          </a:p>
        </p:txBody>
      </p:sp>
      <p:sp>
        <p:nvSpPr>
          <p:cNvPr id="30" name="TextBox 29"/>
          <p:cNvSpPr txBox="1"/>
          <p:nvPr/>
        </p:nvSpPr>
        <p:spPr>
          <a:xfrm>
            <a:off x="7285416" y="2596930"/>
            <a:ext cx="4029075" cy="936000"/>
          </a:xfrm>
          <a:prstGeom prst="rect">
            <a:avLst/>
          </a:prstGeom>
          <a:ln>
            <a:solidFill>
              <a:srgbClr val="FFC000"/>
            </a:solidFill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ШКОЛЬНИК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овладевает методами самовоспитания</a:t>
            </a:r>
            <a:endParaRPr lang="ru-RU" dirty="0"/>
          </a:p>
        </p:txBody>
      </p:sp>
      <p:sp>
        <p:nvSpPr>
          <p:cNvPr id="31" name="Стрелка вниз 30"/>
          <p:cNvSpPr/>
          <p:nvPr/>
        </p:nvSpPr>
        <p:spPr>
          <a:xfrm rot="16200000">
            <a:off x="6417924" y="2619237"/>
            <a:ext cx="353681" cy="1650426"/>
          </a:xfrm>
          <a:prstGeom prst="down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83652" y="3843875"/>
            <a:ext cx="1401437" cy="204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3235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30" grpId="0" animBg="1"/>
      <p:bldP spid="3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C:\Users\Tanya\Desktop\ВЕБИНАР ПОЭТАПНОЕ ФОРМИРОВАНИЕ ДЕЙСтВИЙ\6511,0,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4622" y="196614"/>
            <a:ext cx="9523704" cy="647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099587" y="3879651"/>
            <a:ext cx="5110292" cy="2554545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126342" y="3879651"/>
            <a:ext cx="506565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Самовоспитание</a:t>
            </a:r>
            <a:r>
              <a:rPr lang="ru-RU" sz="2000" dirty="0"/>
              <a:t> — это индивидуальная работа школьника над собой, но протекает она в ученическом и семейном коллективах, поэтому важно, чтобы школьник опирался на мнение и помощь товарищей и родителей, а последние, идя навстречу подростку и доверяя ему, тактично помогали </a:t>
            </a:r>
            <a:r>
              <a:rPr lang="ru-RU" sz="2000" dirty="0" smtClean="0"/>
              <a:t>преодолевать </a:t>
            </a:r>
            <a:r>
              <a:rPr lang="ru-RU" sz="2000" dirty="0"/>
              <a:t>трудности эстетического саморазвития.</a:t>
            </a:r>
          </a:p>
        </p:txBody>
      </p:sp>
    </p:spTree>
    <p:extLst>
      <p:ext uri="{BB962C8B-B14F-4D97-AF65-F5344CB8AC3E}">
        <p14:creationId xmlns:p14="http://schemas.microsoft.com/office/powerpoint/2010/main" xmlns="" val="159518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Картинки по запросу н г чернышевский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657"/>
          <a:stretch/>
        </p:blipFill>
        <p:spPr bwMode="auto">
          <a:xfrm>
            <a:off x="1390650" y="1668462"/>
            <a:ext cx="2600325" cy="326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4639104" y="1570328"/>
            <a:ext cx="6648450" cy="35966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i="1" dirty="0"/>
              <a:t>Образованным человеком называется тот, кто приобрел много знаний и, кроме того, привык быстро и верно соображать, что хорошо и что дурно, что справедливо и что несправедливо, или, как выражаются одним словом, привык «мыслить», и, наконец, у кого понятия и чувства получили благородное и возвышенное направление, то есть приобрели сильную любовь ко всему доброму и прекрасному. Все эти три качества — обширные знания, привычка мыслить и благородство чувств — необходимы для того, чтобы человек был образованным в полном смысле </a:t>
            </a:r>
            <a:r>
              <a:rPr lang="ru-RU" i="1" dirty="0" smtClean="0"/>
              <a:t>слова.</a:t>
            </a:r>
            <a:endParaRPr lang="ru-RU" sz="2800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90650" y="4837341"/>
            <a:ext cx="2600325" cy="720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Н.Г</a:t>
            </a:r>
            <a:r>
              <a:rPr lang="ru-RU" sz="2000" b="1" dirty="0"/>
              <a:t>. </a:t>
            </a:r>
            <a:r>
              <a:rPr lang="ru-RU" sz="2000" b="1" dirty="0" smtClean="0"/>
              <a:t>Чернышевский </a:t>
            </a:r>
            <a:endParaRPr lang="ru-RU" sz="2000" b="1" dirty="0"/>
          </a:p>
        </p:txBody>
      </p:sp>
      <p:pic>
        <p:nvPicPr>
          <p:cNvPr id="11268" name="Picture 4" descr="Картинки по запросу вензеля для текст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823" t="19134" r="4331" b="69304"/>
          <a:stretch/>
        </p:blipFill>
        <p:spPr bwMode="auto">
          <a:xfrm>
            <a:off x="6553200" y="5513982"/>
            <a:ext cx="2981325" cy="64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Похожее изображени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570" r="50000" b="69517"/>
          <a:stretch/>
        </p:blipFill>
        <p:spPr bwMode="auto">
          <a:xfrm>
            <a:off x="5987255" y="691713"/>
            <a:ext cx="4179887" cy="99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63599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89650" y="1392381"/>
            <a:ext cx="4759325" cy="900000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000" dirty="0"/>
              <a:t>способствует </a:t>
            </a:r>
            <a:endParaRPr lang="ru-RU" sz="2000" dirty="0" smtClean="0"/>
          </a:p>
          <a:p>
            <a:pPr lvl="0" algn="ctr"/>
            <a:r>
              <a:rPr lang="ru-RU" sz="2000" dirty="0" smtClean="0"/>
              <a:t>духовному </a:t>
            </a:r>
            <a:r>
              <a:rPr lang="ru-RU" sz="2000" dirty="0"/>
              <a:t>прогрессу общества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89650" y="3060846"/>
            <a:ext cx="4759325" cy="900000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000" dirty="0" smtClean="0"/>
              <a:t>оказывает </a:t>
            </a:r>
            <a:r>
              <a:rPr lang="ru-RU" sz="2000" dirty="0"/>
              <a:t>влияние</a:t>
            </a:r>
            <a:endParaRPr lang="ru-RU" sz="2000" dirty="0" smtClean="0"/>
          </a:p>
          <a:p>
            <a:pPr lvl="0" algn="ctr"/>
            <a:r>
              <a:rPr lang="ru-RU" sz="2000" dirty="0" smtClean="0"/>
              <a:t>на </a:t>
            </a:r>
            <a:r>
              <a:rPr lang="ru-RU" sz="2000" dirty="0"/>
              <a:t>личностное развитие </a:t>
            </a:r>
            <a:r>
              <a:rPr lang="ru-RU" sz="2000" dirty="0" smtClean="0"/>
              <a:t>человека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89650" y="4727530"/>
            <a:ext cx="4759325" cy="900000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000" dirty="0"/>
              <a:t>оказывает влияние</a:t>
            </a:r>
          </a:p>
          <a:p>
            <a:pPr algn="ctr"/>
            <a:r>
              <a:rPr lang="ru-RU" sz="2000" dirty="0" smtClean="0"/>
              <a:t>на деятельность человека</a:t>
            </a:r>
            <a:endParaRPr lang="ru-RU" sz="2000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3602991" y="1156446"/>
            <a:ext cx="1185614" cy="4531045"/>
            <a:chOff x="3655373" y="1074558"/>
            <a:chExt cx="1383382" cy="4531045"/>
          </a:xfrm>
        </p:grpSpPr>
        <p:sp>
          <p:nvSpPr>
            <p:cNvPr id="11" name="Заголовок 1"/>
            <p:cNvSpPr txBox="1">
              <a:spLocks/>
            </p:cNvSpPr>
            <p:nvPr/>
          </p:nvSpPr>
          <p:spPr>
            <a:xfrm>
              <a:off x="3839355" y="1074558"/>
              <a:ext cx="1199400" cy="4531045"/>
            </a:xfrm>
            <a:prstGeom prst="rect">
              <a:avLst/>
            </a:prstGeom>
          </p:spPr>
          <p:txBody>
            <a:bodyPr vert="wordArtVert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 cap="none">
                  <a:ln w="3175" cmpd="sng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ru-RU" sz="2400" b="1" spc="-300" dirty="0" smtClean="0">
                  <a:solidFill>
                    <a:srgbClr val="C00000"/>
                  </a:solidFill>
                </a:rPr>
                <a:t>ИСКУССТВО</a:t>
              </a:r>
              <a:endParaRPr lang="ru-RU" sz="2400" b="1" spc="-300" dirty="0">
                <a:solidFill>
                  <a:srgbClr val="C00000"/>
                </a:solidFill>
              </a:endParaRPr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>
              <a:off x="3655373" y="1509623"/>
              <a:ext cx="1110361" cy="3838754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Стрелка вправо 11"/>
          <p:cNvSpPr/>
          <p:nvPr/>
        </p:nvSpPr>
        <p:spPr>
          <a:xfrm>
            <a:off x="4799710" y="3208025"/>
            <a:ext cx="1013381" cy="605642"/>
          </a:xfrm>
          <a:prstGeom prst="rightArrow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трелка вправо 12"/>
          <p:cNvSpPr/>
          <p:nvPr/>
        </p:nvSpPr>
        <p:spPr>
          <a:xfrm rot="19911828">
            <a:off x="4748318" y="1973794"/>
            <a:ext cx="1013381" cy="605642"/>
          </a:xfrm>
          <a:prstGeom prst="rightArrow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трелка вправо 15"/>
          <p:cNvSpPr/>
          <p:nvPr/>
        </p:nvSpPr>
        <p:spPr>
          <a:xfrm rot="1688172" flipV="1">
            <a:off x="4748318" y="4319310"/>
            <a:ext cx="1013381" cy="605642"/>
          </a:xfrm>
          <a:prstGeom prst="rightArrow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124" name="Picture 4" descr="C:\Users\Tanya\Desktop\ЭСТЕТИЧЕСКОЕ ВОСПИТАНИЕ\4837радуга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046" y="2596488"/>
            <a:ext cx="292576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Tanya\Desktop\ВебинарФорум театр\Happy_and_Sad_-_PixyPen_2014_scanpi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15798" y="4061452"/>
            <a:ext cx="2232156" cy="223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49333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2" grpId="0" animBg="1"/>
      <p:bldP spid="13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по запросу ноты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378568">
            <a:off x="3875531" y="3175873"/>
            <a:ext cx="3324225" cy="172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Картинки по запросу ноты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20136" y="3218003"/>
            <a:ext cx="3586156" cy="195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638925" y="1181185"/>
            <a:ext cx="4380960" cy="132343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формирование </a:t>
            </a:r>
            <a:r>
              <a:rPr lang="ru-RU" sz="2000" dirty="0"/>
              <a:t>способности воспринимать и преобразовывать действительность по законам красоты во всех сферах деятельности человека</a:t>
            </a:r>
            <a:endParaRPr lang="ru-RU" sz="2000" b="1" dirty="0" smtClean="0">
              <a:solidFill>
                <a:srgbClr val="C00000"/>
              </a:solidFill>
            </a:endParaRPr>
          </a:p>
        </p:txBody>
      </p:sp>
      <p:pic>
        <p:nvPicPr>
          <p:cNvPr id="9218" name="Picture 2" descr="C:\Users\Tanya\Desktop\ВЕБИНАР СЕМЬЯ\famil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7574" y="2730085"/>
            <a:ext cx="3066040" cy="293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1506575" y="910586"/>
            <a:ext cx="2867797" cy="2731862"/>
          </a:xfrm>
          <a:prstGeom prst="ellipse">
            <a:avLst/>
          </a:prstGeom>
          <a:solidFill>
            <a:schemeClr val="bg1"/>
          </a:solidFill>
          <a:ln w="571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968826" y="2683662"/>
            <a:ext cx="20104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/>
              <a:t>ЭСТЕТИЧЕСКОЕ </a:t>
            </a:r>
          </a:p>
          <a:p>
            <a:pPr algn="ctr"/>
            <a:r>
              <a:rPr lang="ru-RU" sz="1600" b="1" dirty="0" smtClean="0"/>
              <a:t>ВОСПИТАНИЕ</a:t>
            </a:r>
            <a:endParaRPr lang="ru-RU" sz="1600" b="1" dirty="0"/>
          </a:p>
        </p:txBody>
      </p:sp>
      <p:sp>
        <p:nvSpPr>
          <p:cNvPr id="16" name="Стрелка вправо 15"/>
          <p:cNvSpPr/>
          <p:nvPr/>
        </p:nvSpPr>
        <p:spPr>
          <a:xfrm>
            <a:off x="5025260" y="1540084"/>
            <a:ext cx="1194565" cy="605642"/>
          </a:xfrm>
          <a:prstGeom prst="rightArrow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Стрелка вправо 16"/>
          <p:cNvSpPr/>
          <p:nvPr/>
        </p:nvSpPr>
        <p:spPr>
          <a:xfrm rot="5400000">
            <a:off x="2725168" y="3843881"/>
            <a:ext cx="497800" cy="467071"/>
          </a:xfrm>
          <a:prstGeom prst="rightArrow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084588" y="4646754"/>
            <a:ext cx="3778962" cy="10156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формирование эстетического сознания </a:t>
            </a:r>
            <a:r>
              <a:rPr lang="ru-RU" sz="2000" dirty="0"/>
              <a:t>и </a:t>
            </a:r>
            <a:r>
              <a:rPr lang="ru-RU" sz="2000" dirty="0" smtClean="0"/>
              <a:t>эстетического поведения</a:t>
            </a:r>
            <a:endParaRPr lang="ru-RU" sz="2000" b="1" dirty="0" smtClean="0">
              <a:solidFill>
                <a:srgbClr val="C00000"/>
              </a:solidFill>
            </a:endParaRPr>
          </a:p>
        </p:txBody>
      </p:sp>
      <p:pic>
        <p:nvPicPr>
          <p:cNvPr id="20" name="Picture 5" descr="C:\Users\Tanya\Desktop\Вебинар Творчество\crossing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884640">
            <a:off x="2097156" y="999515"/>
            <a:ext cx="1530558" cy="158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46541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2898" y="3252788"/>
            <a:ext cx="4657725" cy="3148010"/>
          </a:xfrm>
          <a:prstGeom prst="rect">
            <a:avLst/>
          </a:prstGeom>
        </p:spPr>
      </p:pic>
      <p:pic>
        <p:nvPicPr>
          <p:cNvPr id="6146" name="Picture 2" descr="Картинки по запросу разноцветная рамка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5974" y="472841"/>
            <a:ext cx="7839076" cy="325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14713" y="1129062"/>
            <a:ext cx="5318124" cy="1938992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>
                <a:solidFill>
                  <a:srgbClr val="002060"/>
                </a:solidFill>
              </a:rPr>
              <a:t>Э</a:t>
            </a:r>
            <a:r>
              <a:rPr lang="ru-RU" sz="2000" b="1" i="1" dirty="0" smtClean="0">
                <a:solidFill>
                  <a:srgbClr val="002060"/>
                </a:solidFill>
              </a:rPr>
              <a:t>стетика</a:t>
            </a:r>
            <a:r>
              <a:rPr lang="ru-RU" sz="2000" dirty="0" smtClean="0"/>
              <a:t> </a:t>
            </a:r>
            <a:r>
              <a:rPr lang="ru-RU" sz="2000" dirty="0"/>
              <a:t>- наука об общих закономерностях художественного освоения </a:t>
            </a:r>
            <a:r>
              <a:rPr lang="ru-RU" sz="2000" dirty="0" smtClean="0"/>
              <a:t>действительности человеком</a:t>
            </a:r>
            <a:r>
              <a:rPr lang="ru-RU" sz="2000" dirty="0"/>
              <a:t>, о сущности и формах отражения действительности и преобразования жизни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 </a:t>
            </a:r>
            <a:r>
              <a:rPr lang="ru-RU" sz="2000" dirty="0"/>
              <a:t>соответствии с законами красоты, о роли искусства в развитии общества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1355492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0" descr="Картинки по запросу ноты летят 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422619">
            <a:off x="4689464" y="1336880"/>
            <a:ext cx="2841747" cy="128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ятиугольник 10"/>
          <p:cNvSpPr/>
          <p:nvPr/>
        </p:nvSpPr>
        <p:spPr>
          <a:xfrm flipH="1">
            <a:off x="4550842" y="2734539"/>
            <a:ext cx="4509050" cy="707886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/>
              <a:t>формирование </a:t>
            </a:r>
            <a:r>
              <a:rPr lang="ru-RU" sz="2000" dirty="0" smtClean="0"/>
              <a:t>способности воспринимать </a:t>
            </a:r>
            <a:r>
              <a:rPr lang="ru-RU" sz="2000" dirty="0"/>
              <a:t>и </a:t>
            </a:r>
            <a:r>
              <a:rPr lang="ru-RU" sz="2000" dirty="0" smtClean="0"/>
              <a:t>понимать прекрасное</a:t>
            </a:r>
            <a:endParaRPr lang="ru-RU" sz="2000" b="1" dirty="0" smtClean="0">
              <a:solidFill>
                <a:srgbClr val="C00000"/>
              </a:solidFill>
            </a:endParaRPr>
          </a:p>
        </p:txBody>
      </p:sp>
      <p:sp>
        <p:nvSpPr>
          <p:cNvPr id="17" name="Стрелка вправо 16"/>
          <p:cNvSpPr/>
          <p:nvPr/>
        </p:nvSpPr>
        <p:spPr>
          <a:xfrm rot="5400000">
            <a:off x="2771792" y="2100285"/>
            <a:ext cx="497800" cy="467071"/>
          </a:xfrm>
          <a:prstGeom prst="rightArrow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227463" y="964214"/>
            <a:ext cx="3778962" cy="10156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организация </a:t>
            </a:r>
            <a:r>
              <a:rPr lang="ru-RU" sz="2000" dirty="0"/>
              <a:t>разнообразной художественно-эстетической деятельности </a:t>
            </a:r>
            <a:endParaRPr lang="ru-RU" sz="2000" b="1" dirty="0" smtClean="0">
              <a:solidFill>
                <a:srgbClr val="C00000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511595" y="2734539"/>
            <a:ext cx="2867797" cy="2731862"/>
            <a:chOff x="1540170" y="3280822"/>
            <a:chExt cx="2867797" cy="2731862"/>
          </a:xfrm>
        </p:grpSpPr>
        <p:sp>
          <p:nvSpPr>
            <p:cNvPr id="5" name="Овал 4"/>
            <p:cNvSpPr/>
            <p:nvPr/>
          </p:nvSpPr>
          <p:spPr>
            <a:xfrm>
              <a:off x="1540170" y="3280822"/>
              <a:ext cx="2867797" cy="273186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68826" y="3714316"/>
              <a:ext cx="20104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b="1" dirty="0" smtClean="0"/>
                <a:t>ЭСТЕТИЧЕСКОЕ </a:t>
              </a:r>
            </a:p>
            <a:p>
              <a:pPr algn="ctr"/>
              <a:r>
                <a:rPr lang="ru-RU" sz="1600" b="1" dirty="0" smtClean="0"/>
                <a:t>ВОСПИТАНИЕ</a:t>
              </a:r>
              <a:endParaRPr lang="ru-RU" sz="1600" b="1" dirty="0"/>
            </a:p>
          </p:txBody>
        </p:sp>
        <p:pic>
          <p:nvPicPr>
            <p:cNvPr id="20" name="Picture 5" descr="C:\Users\Tanya\Desktop\Вебинар Творчество\crossing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9884640">
              <a:off x="2255414" y="4276115"/>
              <a:ext cx="1530558" cy="1587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Пятиугольник 14"/>
          <p:cNvSpPr/>
          <p:nvPr/>
        </p:nvSpPr>
        <p:spPr>
          <a:xfrm flipH="1">
            <a:off x="4855767" y="4008702"/>
            <a:ext cx="4896090" cy="707886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выработка </a:t>
            </a:r>
            <a:r>
              <a:rPr lang="ru-RU" sz="2000" dirty="0"/>
              <a:t>эстетических представлений, понятий, вкусов и </a:t>
            </a:r>
            <a:r>
              <a:rPr lang="ru-RU" sz="2000" dirty="0" smtClean="0"/>
              <a:t>убеждений</a:t>
            </a:r>
            <a:endParaRPr lang="ru-RU" sz="2000" b="1" dirty="0" smtClean="0">
              <a:solidFill>
                <a:srgbClr val="C00000"/>
              </a:solidFill>
            </a:endParaRPr>
          </a:p>
        </p:txBody>
      </p:sp>
      <p:sp>
        <p:nvSpPr>
          <p:cNvPr id="19" name="Пятиугольник 18"/>
          <p:cNvSpPr/>
          <p:nvPr/>
        </p:nvSpPr>
        <p:spPr>
          <a:xfrm flipH="1">
            <a:off x="5073099" y="5112458"/>
            <a:ext cx="6214454" cy="707886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развитие </a:t>
            </a:r>
            <a:r>
              <a:rPr lang="ru-RU" sz="2000" dirty="0"/>
              <a:t>творческих задатков и дарований в области </a:t>
            </a:r>
            <a:r>
              <a:rPr lang="ru-RU" sz="2000" dirty="0" smtClean="0"/>
              <a:t>искусства</a:t>
            </a:r>
            <a:endParaRPr lang="ru-RU" sz="2000" b="1" dirty="0" smtClean="0">
              <a:solidFill>
                <a:srgbClr val="C00000"/>
              </a:solidFill>
            </a:endParaRPr>
          </a:p>
        </p:txBody>
      </p:sp>
      <p:pic>
        <p:nvPicPr>
          <p:cNvPr id="7170" name="Picture 2" descr="Картинки по запросу дети поют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3900" y="691713"/>
            <a:ext cx="1892400" cy="177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Картинки по запросу ноты летят 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441534">
            <a:off x="8105975" y="2081688"/>
            <a:ext cx="3037777" cy="128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9980762" y="2834402"/>
            <a:ext cx="1837761" cy="1768846"/>
            <a:chOff x="9980762" y="2834402"/>
            <a:chExt cx="1837761" cy="1768846"/>
          </a:xfrm>
        </p:grpSpPr>
        <p:pic>
          <p:nvPicPr>
            <p:cNvPr id="7182" name="Picture 14" descr="Похожее изображение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0762" y="2834402"/>
              <a:ext cx="1837761" cy="1768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2" descr="Картинки по запросу ноты летят  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0719370">
              <a:off x="10347338" y="3199502"/>
              <a:ext cx="387158" cy="538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078056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18" grpId="0" animBg="1"/>
      <p:bldP spid="15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anya\Desktop\ЭСТЕТИЧЕСКОЕ ВОСПИТАНИЕ\3e5a6e730c6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601" y="3046183"/>
            <a:ext cx="2725946" cy="239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5"/>
          <p:cNvSpPr>
            <a:spLocks noGrp="1"/>
          </p:cNvSpPr>
          <p:nvPr>
            <p:ph type="title" idx="4294967295"/>
          </p:nvPr>
        </p:nvSpPr>
        <p:spPr>
          <a:xfrm>
            <a:off x="441486" y="569863"/>
            <a:ext cx="11228294" cy="1658987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CC"/>
                </a:solidFill>
              </a:rPr>
              <a:t>Задачи </a:t>
            </a:r>
            <a:r>
              <a:rPr lang="ru-RU" sz="3600" b="1" dirty="0">
                <a:solidFill>
                  <a:srgbClr val="0000CC"/>
                </a:solidFill>
              </a:rPr>
              <a:t>эстетического воспитания</a:t>
            </a:r>
            <a:endParaRPr lang="ru-RU" sz="3600" dirty="0">
              <a:solidFill>
                <a:srgbClr val="0000C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08430" y="2597248"/>
            <a:ext cx="652965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ü"/>
            </a:pPr>
            <a:r>
              <a:rPr lang="ru-RU" dirty="0"/>
              <a:t>формирование эстетического </a:t>
            </a:r>
            <a:r>
              <a:rPr lang="ru-RU" dirty="0" smtClean="0"/>
              <a:t>сознания;</a:t>
            </a:r>
            <a:endParaRPr lang="ru-RU" dirty="0"/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 smtClean="0"/>
              <a:t>развитие способности </a:t>
            </a:r>
            <a:r>
              <a:rPr lang="ru-RU" dirty="0"/>
              <a:t>понимать и отличать подлинно прекрасное в </a:t>
            </a:r>
            <a:r>
              <a:rPr lang="ru-RU" dirty="0" smtClean="0"/>
              <a:t>искусстве;</a:t>
            </a:r>
            <a:endParaRPr lang="ru-RU" dirty="0"/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/>
              <a:t>формирование эстетических чувств, вкусов; 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/>
              <a:t>педагогически корректное противодействие дезориентирующим влияниям </a:t>
            </a:r>
            <a:r>
              <a:rPr lang="ru-RU" dirty="0" err="1"/>
              <a:t>псевдокультуры</a:t>
            </a:r>
            <a:r>
              <a:rPr lang="ru-RU" dirty="0"/>
              <a:t>; 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/>
              <a:t>развитие мотивации </a:t>
            </a:r>
            <a:r>
              <a:rPr lang="ru-RU" dirty="0" smtClean="0"/>
              <a:t>и способности </a:t>
            </a:r>
            <a:r>
              <a:rPr lang="ru-RU" dirty="0"/>
              <a:t>к художественно-творческой деятельности;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/>
              <a:t>формирование способов художественно-творческой деятельности;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/>
              <a:t> поддержка одаренных детей; 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/>
              <a:t>выработка опыта </a:t>
            </a:r>
            <a:r>
              <a:rPr lang="ru-RU" dirty="0" smtClean="0"/>
              <a:t>организации окружающей среды с </a:t>
            </a:r>
            <a:r>
              <a:rPr lang="ru-RU" dirty="0"/>
              <a:t>учетом эстетических норм и ценностей.</a:t>
            </a:r>
          </a:p>
        </p:txBody>
      </p:sp>
    </p:spTree>
    <p:extLst>
      <p:ext uri="{BB962C8B-B14F-4D97-AF65-F5344CB8AC3E}">
        <p14:creationId xmlns:p14="http://schemas.microsoft.com/office/powerpoint/2010/main" xmlns="" val="2374676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5"/>
          <p:cNvSpPr>
            <a:spLocks noGrp="1"/>
          </p:cNvSpPr>
          <p:nvPr>
            <p:ph type="title" idx="4294967295"/>
          </p:nvPr>
        </p:nvSpPr>
        <p:spPr>
          <a:xfrm>
            <a:off x="441486" y="569863"/>
            <a:ext cx="11228294" cy="1658987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CC"/>
                </a:solidFill>
              </a:rPr>
              <a:t>Цель </a:t>
            </a:r>
            <a:r>
              <a:rPr lang="ru-RU" sz="3600" b="1" dirty="0">
                <a:solidFill>
                  <a:srgbClr val="0000CC"/>
                </a:solidFill>
              </a:rPr>
              <a:t>эстетического воспитания</a:t>
            </a:r>
            <a:endParaRPr lang="ru-RU" sz="3600" dirty="0">
              <a:solidFill>
                <a:srgbClr val="0000CC"/>
              </a:solidFill>
            </a:endParaRPr>
          </a:p>
        </p:txBody>
      </p:sp>
      <p:pic>
        <p:nvPicPr>
          <p:cNvPr id="6" name="Picture 3" descr="C:\Users\Tanya\Desktop\РАЗВИТИЕ РЕЧИ\BC-book-and-kids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9680" y="3252786"/>
            <a:ext cx="4566041" cy="304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ятиугольник 6"/>
          <p:cNvSpPr/>
          <p:nvPr/>
        </p:nvSpPr>
        <p:spPr>
          <a:xfrm>
            <a:off x="1230450" y="2683007"/>
            <a:ext cx="5161723" cy="707886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формирование </a:t>
            </a:r>
            <a:r>
              <a:rPr lang="ru-RU" sz="2000" dirty="0"/>
              <a:t>эстетической культуры личности</a:t>
            </a:r>
            <a:endParaRPr lang="ru-RU" sz="2000" b="1" dirty="0" smtClean="0">
              <a:solidFill>
                <a:srgbClr val="C00000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2844398628"/>
              </p:ext>
            </p:extLst>
          </p:nvPr>
        </p:nvGraphicFramePr>
        <p:xfrm>
          <a:off x="6605328" y="2725913"/>
          <a:ext cx="4272582" cy="35417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012772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79E1FE-5B28-4D42-B541-F124288917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">
                                            <p:graphicEl>
                                              <a:dgm id="{3B79E1FE-5B28-4D42-B541-F124288917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4B45031-6718-4155-9C56-646CF2759F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4">
                                            <p:graphicEl>
                                              <a:dgm id="{D4B45031-6718-4155-9C56-646CF2759F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5C06D36-EAF2-4DD8-A8A5-6244C03D91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4">
                                            <p:graphicEl>
                                              <a:dgm id="{75C06D36-EAF2-4DD8-A8A5-6244C03D91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6D4D00-D2E2-4F39-8CE7-1B57D5E26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4">
                                            <p:graphicEl>
                                              <a:dgm id="{1C6D4D00-D2E2-4F39-8CE7-1B57D5E263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089AD6B-ED80-4AAF-9334-7694CECD0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4">
                                            <p:graphicEl>
                                              <a:dgm id="{7089AD6B-ED80-4AAF-9334-7694CECD0E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32CC181-0D79-4681-8F4F-0FB2EDBDBA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4">
                                            <p:graphicEl>
                                              <a:dgm id="{F32CC181-0D79-4681-8F4F-0FB2EDBDBA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E8EBC5A-01BD-4E4A-86A6-E696C698E8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4">
                                            <p:graphicEl>
                                              <a:dgm id="{7E8EBC5A-01BD-4E4A-86A6-E696C698E8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C9F97B-03CA-4153-9F50-4F6A96CBC6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4">
                                            <p:graphicEl>
                                              <a:dgm id="{4BC9F97B-03CA-4153-9F50-4F6A96CBC6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8DB506-E1E1-4A8B-9939-F21930995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4">
                                            <p:graphicEl>
                                              <a:dgm id="{C08DB506-E1E1-4A8B-9939-F219309957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CFB7E65-DD90-4DAF-BEDE-3646445AB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4">
                                            <p:graphicEl>
                                              <a:dgm id="{5CFB7E65-DD90-4DAF-BEDE-3646445AB5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3627BE2-E44B-4D7E-8E04-2F0CBAA973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4">
                                            <p:graphicEl>
                                              <a:dgm id="{43627BE2-E44B-4D7E-8E04-2F0CBAA973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46251BC-67E8-4E67-8B69-DEBC71ED7A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>
                                            <p:graphicEl>
                                              <a:dgm id="{E46251BC-67E8-4E67-8B69-DEBC71ED7A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2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0D7224D-04E7-41DF-BC75-F9A37E17D0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4">
                                            <p:graphicEl>
                                              <a:dgm id="{90D7224D-04E7-41DF-BC75-F9A37E17D0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Graphic spid="4" grpId="0">
        <p:bldSub>
          <a:bldDgm bld="one"/>
        </p:bldSub>
      </p:bldGraphic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8032</TotalTime>
  <Words>1424</Words>
  <Application>Microsoft Office PowerPoint</Application>
  <PresentationFormat>Произвольный</PresentationFormat>
  <Paragraphs>240</Paragraphs>
  <Slides>38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Натуральные материалы</vt:lpstr>
      <vt:lpstr>Эстетическое воспитание как важнейший аспект личностного развития учащихся</vt:lpstr>
      <vt:lpstr>Слайд 2</vt:lpstr>
      <vt:lpstr>Слайд 3</vt:lpstr>
      <vt:lpstr>Слайд 4</vt:lpstr>
      <vt:lpstr>Слайд 5</vt:lpstr>
      <vt:lpstr>Слайд 6</vt:lpstr>
      <vt:lpstr>Слайд 7</vt:lpstr>
      <vt:lpstr>Задачи эстетического воспитания</vt:lpstr>
      <vt:lpstr>Цель эстетического воспитания</vt:lpstr>
      <vt:lpstr>Слайд 10</vt:lpstr>
      <vt:lpstr>Виды эстетического воспитания</vt:lpstr>
      <vt:lpstr>Слайд 12</vt:lpstr>
      <vt:lpstr>Методы эстетического воспитания</vt:lpstr>
      <vt:lpstr>Слайд 14</vt:lpstr>
      <vt:lpstr>Слайд 15</vt:lpstr>
      <vt:lpstr>Методы эстетического воспитания</vt:lpstr>
      <vt:lpstr>Слайд 17</vt:lpstr>
      <vt:lpstr>Слайд 18</vt:lpstr>
      <vt:lpstr>Слайд 19</vt:lpstr>
      <vt:lpstr>Создание условий  для общения с эстетическим объектом</vt:lpstr>
      <vt:lpstr>Слайд 21</vt:lpstr>
      <vt:lpstr>Приемы эстетического воспитания</vt:lpstr>
      <vt:lpstr>Формы эстетического воспитания</vt:lpstr>
      <vt:lpstr>Слайд 24</vt:lpstr>
      <vt:lpstr>Слайд 25</vt:lpstr>
      <vt:lpstr>Слайд 26</vt:lpstr>
      <vt:lpstr>Слайд 27</vt:lpstr>
      <vt:lpstr>Слайд 28</vt:lpstr>
      <vt:lpstr>Слайд 29</vt:lpstr>
      <vt:lpstr>Критерии эстетической воспитанности</vt:lpstr>
      <vt:lpstr>Слайд 31</vt:lpstr>
      <vt:lpstr>Слайд 32</vt:lpstr>
      <vt:lpstr>Педагогическое  руководство самовоспитанием </vt:lpstr>
      <vt:lpstr>Педагогическое  руководство самовоспитанием </vt:lpstr>
      <vt:lpstr>Педагогическое  руководство самовоспитанием </vt:lpstr>
      <vt:lpstr>Педагогическое  руководство самовоспитанием </vt:lpstr>
      <vt:lpstr>Слайд 37</vt:lpstr>
      <vt:lpstr>Слайд 38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 </cp:lastModifiedBy>
  <cp:revision>792</cp:revision>
  <dcterms:created xsi:type="dcterms:W3CDTF">2017-01-09T10:38:11Z</dcterms:created>
  <dcterms:modified xsi:type="dcterms:W3CDTF">2018-12-28T11:10:29Z</dcterms:modified>
</cp:coreProperties>
</file>