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3"/>
    <p:sldId id="1058" r:id="rId4"/>
    <p:sldId id="1059" r:id="rId5"/>
    <p:sldId id="1060" r:id="rId6"/>
    <p:sldId id="1061" r:id="rId7"/>
    <p:sldId id="1062" r:id="rId8"/>
    <p:sldId id="1063" r:id="rId9"/>
    <p:sldId id="1065" r:id="rId10"/>
    <p:sldId id="1064" r:id="rId11"/>
    <p:sldId id="1066" r:id="rId12"/>
    <p:sldId id="1067" r:id="rId13"/>
    <p:sldId id="1068" r:id="rId14"/>
    <p:sldId id="1069" r:id="rId15"/>
    <p:sldId id="1070" r:id="rId16"/>
    <p:sldId id="1071" r:id="rId17"/>
    <p:sldId id="1072" r:id="rId18"/>
    <p:sldId id="1073" r:id="rId19"/>
    <p:sldId id="1074" r:id="rId20"/>
    <p:sldId id="1075" r:id="rId21"/>
    <p:sldId id="1102" r:id="rId22"/>
    <p:sldId id="1076" r:id="rId23"/>
    <p:sldId id="1077" r:id="rId24"/>
    <p:sldId id="1078" r:id="rId25"/>
    <p:sldId id="1079" r:id="rId26"/>
    <p:sldId id="1080" r:id="rId27"/>
    <p:sldId id="1081" r:id="rId28"/>
    <p:sldId id="1082" r:id="rId29"/>
    <p:sldId id="1083" r:id="rId30"/>
    <p:sldId id="1084" r:id="rId31"/>
    <p:sldId id="1085" r:id="rId32"/>
    <p:sldId id="1086" r:id="rId33"/>
    <p:sldId id="1087" r:id="rId34"/>
    <p:sldId id="1088" r:id="rId35"/>
    <p:sldId id="1089" r:id="rId36"/>
    <p:sldId id="1090" r:id="rId37"/>
    <p:sldId id="1091" r:id="rId38"/>
    <p:sldId id="1092" r:id="rId39"/>
    <p:sldId id="1093" r:id="rId40"/>
    <p:sldId id="1094" r:id="rId41"/>
    <p:sldId id="1100" r:id="rId42"/>
    <p:sldId id="1101" r:id="rId43"/>
    <p:sldId id="1099" r:id="rId44"/>
    <p:sldId id="1095" r:id="rId45"/>
    <p:sldId id="1096" r:id="rId46"/>
    <p:sldId id="1097" r:id="rId47"/>
    <p:sldId id="1098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CC0000"/>
    <a:srgbClr val="66CCFF"/>
    <a:srgbClr val="006600"/>
    <a:srgbClr val="D9B247"/>
    <a:srgbClr val="3333FF"/>
    <a:srgbClr val="4A206A"/>
    <a:srgbClr val="BC8FDD"/>
    <a:srgbClr val="6B327A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88790" autoAdjust="0"/>
  </p:normalViewPr>
  <p:slideViewPr>
    <p:cSldViewPr snapToGrid="0">
      <p:cViewPr varScale="1">
        <p:scale>
          <a:sx n="117" d="100"/>
          <a:sy n="117" d="100"/>
        </p:scale>
        <p:origin x="300" y="108"/>
      </p:cViewPr>
      <p:guideLst>
        <p:guide orient="horz" pos="2160"/>
        <p:guide pos="3863"/>
        <p:guide pos="3840"/>
        <p:guide orient="horz" pos="2152"/>
        <p:guide pos="3837"/>
        <p:guide orient="horz" pos="2148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notesMaster" Target="notesMasters/notesMaster1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2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Ð°Ð½ÑÐ¸Ð¸Ð³ÑÑÑÐºÐ°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775" y="2534370"/>
            <a:ext cx="2289232" cy="231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680279" y="482366"/>
            <a:ext cx="11177517" cy="17872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Игрушка и </a:t>
            </a:r>
            <a:r>
              <a:rPr lang="ru-RU" sz="3600" b="1" dirty="0" err="1">
                <a:solidFill>
                  <a:srgbClr val="0070C0"/>
                </a:solidFill>
              </a:rPr>
              <a:t>антиигрушка</a:t>
            </a:r>
            <a:r>
              <a:rPr lang="ru-RU" sz="3600" b="1" dirty="0">
                <a:solidFill>
                  <a:srgbClr val="0070C0"/>
                </a:solidFill>
              </a:rPr>
              <a:t>. 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Как </a:t>
            </a:r>
            <a:r>
              <a:rPr lang="ru-RU" sz="3600" b="1" dirty="0">
                <a:solidFill>
                  <a:srgbClr val="0070C0"/>
                </a:solidFill>
              </a:rPr>
              <a:t>сделать правильный выбор?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93194" y="44851"/>
            <a:ext cx="1432560" cy="43774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661175" y="2750137"/>
            <a:ext cx="4652674" cy="3200721"/>
            <a:chOff x="1638794" y="2511095"/>
            <a:chExt cx="5079124" cy="3494089"/>
          </a:xfrm>
        </p:grpSpPr>
        <p:pic>
          <p:nvPicPr>
            <p:cNvPr id="46083" name="Picture 3" descr="C:\Users\Таня\Desktop\ФЕВРАЛЬ\АНТИИГРУШКА\486073-PHHRSG-84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918" y="4303384"/>
              <a:ext cx="4953000" cy="170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085" name="Picture 5" descr="C:\Users\Таня\Desktop\ЯНВАРЬ\КУКЛА\art-car-picture-series-bear_1308-112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64" b="61015"/>
            <a:stretch>
              <a:fillRect/>
            </a:stretch>
          </p:blipFill>
          <p:spPr bwMode="auto">
            <a:xfrm>
              <a:off x="1638794" y="2511095"/>
              <a:ext cx="2095005" cy="206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Таня\Desktop\ФЕВРАЛЬ\АНТИИГРУШКА\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3755" y="1295525"/>
            <a:ext cx="74781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АНТИИГРУШКА</a:t>
            </a:r>
            <a:r>
              <a:rPr lang="ru-RU" sz="2000" dirty="0"/>
              <a:t>:</a:t>
            </a:r>
            <a:endParaRPr lang="ru-RU" dirty="0"/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искажает представление ребенка об окружающем </a:t>
            </a:r>
            <a:r>
              <a:rPr lang="ru-RU" sz="2000" dirty="0" smtClean="0"/>
              <a:t>мире;</a:t>
            </a:r>
            <a:endParaRPr lang="ru-RU" sz="2000" dirty="0" smtClean="0"/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вызывает у детей </a:t>
            </a:r>
            <a:r>
              <a:rPr lang="ru-RU" sz="2000" dirty="0" smtClean="0"/>
              <a:t>тревогу;</a:t>
            </a:r>
            <a:endParaRPr lang="ru-RU" sz="2000" dirty="0" smtClean="0"/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ru-RU" sz="2000" dirty="0" smtClean="0"/>
              <a:t>перегружает восприятие ребенка слишком </a:t>
            </a:r>
            <a:r>
              <a:rPr lang="ru-RU" sz="2000" dirty="0"/>
              <a:t>яркими красками, образами и непривычными </a:t>
            </a:r>
            <a:r>
              <a:rPr lang="ru-RU" sz="2000" dirty="0" smtClean="0"/>
              <a:t>звуками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ru-RU" sz="2000" dirty="0" smtClean="0"/>
              <a:t>ориентирует </a:t>
            </a:r>
            <a:r>
              <a:rPr lang="ru-RU" sz="2000" dirty="0"/>
              <a:t>детей только лишь не бесконечное получение </a:t>
            </a:r>
            <a:r>
              <a:rPr lang="ru-RU" sz="2000" dirty="0" smtClean="0"/>
              <a:t>вещей;</a:t>
            </a:r>
            <a:endParaRPr lang="ru-RU" sz="2000" dirty="0" smtClean="0"/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е вызывает стремления создавать </a:t>
            </a:r>
            <a:r>
              <a:rPr lang="ru-RU" sz="2000" dirty="0"/>
              <a:t>сюжет игры и использовать имеющиеся у </a:t>
            </a:r>
            <a:r>
              <a:rPr lang="ru-RU" sz="2000" dirty="0" smtClean="0"/>
              <a:t>игрушки.</a:t>
            </a:r>
            <a:endParaRPr lang="ru-RU" sz="2000" dirty="0"/>
          </a:p>
        </p:txBody>
      </p:sp>
      <p:pic>
        <p:nvPicPr>
          <p:cNvPr id="1026" name="Picture 2" descr="ÐÐ°ÑÑÐ¸Ð½ÐºÐ¸ Ð¿Ð¾ Ð·Ð°Ð¿ÑÐ¾ÑÑ Ð°Ð½ÑÐ¸Ð¸Ð³ÑÑÑ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1666873"/>
            <a:ext cx="3358405" cy="34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59234" y="37124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ФЕВРАЛЬ\АНТИИГРУШКА\6,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49672" y="4843045"/>
            <a:ext cx="7010079" cy="10156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</a:rPr>
              <a:t>Главная функция игрушки </a:t>
            </a:r>
            <a:r>
              <a:rPr lang="ru-RU" sz="2000" dirty="0"/>
              <a:t>– мотивирование ребенка на игру. </a:t>
            </a:r>
            <a:r>
              <a:rPr lang="ru-RU" sz="2000" dirty="0" smtClean="0"/>
              <a:t>Игрушка </a:t>
            </a:r>
            <a:r>
              <a:rPr lang="ru-RU" sz="2000" dirty="0"/>
              <a:t>является источником развития. Играя, ребенок самостоятельно осуществляет творческую </a:t>
            </a:r>
            <a:r>
              <a:rPr lang="ru-RU" sz="2000" dirty="0" smtClean="0"/>
              <a:t>деятельность.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7014" y="3032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Таня\Desktop\ЯНВАРЬ\КУКЛА\maxresdefaul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58925" y="5086519"/>
            <a:ext cx="6486326" cy="124651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27165" y="5119061"/>
            <a:ext cx="6295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</a:t>
            </a:r>
            <a:r>
              <a:rPr lang="ru-RU" dirty="0" smtClean="0"/>
              <a:t>овременные </a:t>
            </a:r>
            <a:r>
              <a:rPr lang="ru-RU" dirty="0"/>
              <a:t>игрушки не позволяют ребенку придумывать сюжет, они навязывают детям строгий алгоритм </a:t>
            </a:r>
            <a:r>
              <a:rPr lang="ru-RU" dirty="0" smtClean="0"/>
              <a:t>действий. Если </a:t>
            </a:r>
            <a:r>
              <a:rPr lang="ru-RU" dirty="0"/>
              <a:t>ребенка с самого раннего детства окружают </a:t>
            </a:r>
            <a:r>
              <a:rPr lang="ru-RU" dirty="0" err="1"/>
              <a:t>антиигрушки</a:t>
            </a:r>
            <a:r>
              <a:rPr lang="ru-RU" dirty="0"/>
              <a:t>, то ему сложно научиться состраданию, сочувствию и милосердию.</a:t>
            </a:r>
            <a:endParaRPr lang="ru-RU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41188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ФЕВРАЛЬ\АНТИИГРУШКА\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5289" y="1207324"/>
            <a:ext cx="67920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Психологи </a:t>
            </a:r>
            <a:r>
              <a:rPr lang="ru-RU" sz="2000" b="1" dirty="0"/>
              <a:t>отмечают, что любое действие, которое ребенок совершает с игрушкой, может быть воспроизведено в </a:t>
            </a:r>
            <a:r>
              <a:rPr lang="ru-RU" sz="2000" b="1" dirty="0" smtClean="0"/>
              <a:t>реальности:</a:t>
            </a:r>
            <a:endParaRPr lang="ru-RU" sz="2000" b="1" dirty="0" smtClean="0"/>
          </a:p>
          <a:p>
            <a:pPr algn="just"/>
            <a:endParaRPr lang="ru-RU" sz="2000" b="1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игры гуманны – ребенок гуманно поступает с людьми; </a:t>
            </a:r>
            <a:endParaRPr lang="ru-RU" sz="2000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/>
              <a:t>игра </a:t>
            </a:r>
            <a:r>
              <a:rPr lang="ru-RU" sz="2000" dirty="0"/>
              <a:t>вынуждает ребенка вести себя </a:t>
            </a:r>
            <a:r>
              <a:rPr lang="ru-RU" sz="2000" dirty="0" smtClean="0"/>
              <a:t>агрессивно – ребенок может повести себя агрессивно в </a:t>
            </a:r>
            <a:r>
              <a:rPr lang="ru-RU" sz="2000" dirty="0"/>
              <a:t>реальной ситуации. </a:t>
            </a:r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r>
              <a:rPr lang="ru-RU" sz="2000" dirty="0" err="1" smtClean="0"/>
              <a:t>Антиигрушки</a:t>
            </a:r>
            <a:r>
              <a:rPr lang="ru-RU" sz="2000" dirty="0" smtClean="0"/>
              <a:t> </a:t>
            </a:r>
            <a:r>
              <a:rPr lang="ru-RU" sz="2000" dirty="0"/>
              <a:t>способны провоцировать детей на проявление агрессии.</a:t>
            </a:r>
            <a:endParaRPr lang="ru-RU" sz="2000" dirty="0"/>
          </a:p>
          <a:p>
            <a:pPr algn="just"/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8738" y="2821128"/>
            <a:ext cx="3726875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Опасность </a:t>
            </a:r>
            <a:r>
              <a:rPr lang="ru-RU" sz="3200" b="1" dirty="0" err="1" smtClean="0">
                <a:solidFill>
                  <a:srgbClr val="0070C0"/>
                </a:solidFill>
              </a:rPr>
              <a:t>антиигрушек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27599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ФЕВРАЛЬ\АНТИИГРУШКА\антиигрушка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70238" y="472841"/>
            <a:ext cx="5010638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Признаки </a:t>
            </a:r>
            <a:r>
              <a:rPr lang="ru-RU" sz="3200" b="1" dirty="0" err="1" smtClean="0">
                <a:solidFill>
                  <a:srgbClr val="0070C0"/>
                </a:solidFill>
              </a:rPr>
              <a:t>антиигрушки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6696" y="2797550"/>
            <a:ext cx="4772403" cy="64633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</a:t>
            </a:r>
            <a:r>
              <a:rPr lang="ru-RU" dirty="0" smtClean="0"/>
              <a:t>очная </a:t>
            </a:r>
            <a:r>
              <a:rPr lang="ru-RU" dirty="0"/>
              <a:t>копия предмета, уменьшенная модель, </a:t>
            </a:r>
            <a:endParaRPr lang="ru-RU" dirty="0" smtClean="0"/>
          </a:p>
          <a:p>
            <a:pPr algn="ctr"/>
            <a:r>
              <a:rPr lang="ru-RU" dirty="0" smtClean="0"/>
              <a:t>которая </a:t>
            </a:r>
            <a:r>
              <a:rPr lang="ru-RU" dirty="0"/>
              <a:t>не несет в себе творческого </a:t>
            </a:r>
            <a:r>
              <a:rPr lang="ru-RU" dirty="0" smtClean="0"/>
              <a:t>начала 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86968" y="4588381"/>
            <a:ext cx="4169625" cy="64633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Излишне </a:t>
            </a:r>
            <a:r>
              <a:rPr lang="ru-RU" dirty="0"/>
              <a:t>абстрактные, немыслимые, </a:t>
            </a:r>
            <a:endParaRPr lang="ru-RU" dirty="0" smtClean="0"/>
          </a:p>
          <a:p>
            <a:pPr algn="ctr"/>
            <a:r>
              <a:rPr lang="ru-RU" dirty="0" smtClean="0"/>
              <a:t>не </a:t>
            </a:r>
            <a:r>
              <a:rPr lang="ru-RU" dirty="0"/>
              <a:t>встречающиеся в природе </a:t>
            </a:r>
            <a:r>
              <a:rPr lang="ru-RU" dirty="0" smtClean="0"/>
              <a:t>предметы</a:t>
            </a:r>
            <a:endParaRPr lang="ru-RU" sz="2000" b="1" dirty="0"/>
          </a:p>
        </p:txBody>
      </p:sp>
      <p:pic>
        <p:nvPicPr>
          <p:cNvPr id="10245" name="Picture 5" descr="ÐÐ°ÑÑÐ¸Ð½ÐºÐ¸ Ð¿Ð¾ Ð·Ð°Ð¿ÑÐ¾ÑÑ Ð±ÐµÑÐ¿Ð¾Ð»ÐµÐ·Ð½ÑÐµ Ð¸Ð³ÑÑÑÐºÐ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45" y="3982048"/>
            <a:ext cx="3703119" cy="18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Ð¸Ð³ÑÑÑÐºÐ¸ Ð±ÐµÑÐ¿Ð¾Ð»ÐµÐ·Ð½Ñ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513" y="1689528"/>
            <a:ext cx="2532080" cy="253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59234" y="47284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ФЕВРАЛЬ\АНТИИГРУШКА\антиигрушка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630822" y="2622393"/>
            <a:ext cx="3466766" cy="64633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</a:t>
            </a:r>
            <a:r>
              <a:rPr lang="ru-RU" dirty="0" smtClean="0"/>
              <a:t>еханизированные </a:t>
            </a:r>
            <a:endParaRPr lang="ru-RU" dirty="0" smtClean="0"/>
          </a:p>
          <a:p>
            <a:pPr algn="ctr"/>
            <a:r>
              <a:rPr lang="ru-RU" dirty="0" smtClean="0"/>
              <a:t>игрушки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94925" y="4920477"/>
            <a:ext cx="3953302" cy="64633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Монстроподобные</a:t>
            </a:r>
            <a:r>
              <a:rPr lang="ru-RU" dirty="0" smtClean="0"/>
              <a:t> </a:t>
            </a:r>
            <a:endParaRPr lang="ru-RU" dirty="0" smtClean="0"/>
          </a:p>
          <a:p>
            <a:pPr algn="ctr"/>
            <a:r>
              <a:rPr lang="ru-RU" dirty="0" smtClean="0"/>
              <a:t>игрушки</a:t>
            </a:r>
            <a:endParaRPr lang="ru-RU" sz="2000" b="1" dirty="0"/>
          </a:p>
        </p:txBody>
      </p:sp>
      <p:pic>
        <p:nvPicPr>
          <p:cNvPr id="11266" name="Picture 2" descr="C:\Users\Таня\Desktop\ФЕВРАЛЬ\АНТИИГРУШКА\WowWee_CHiP_1-1000x8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38" y="2131227"/>
            <a:ext cx="2758656" cy="22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Таня\Desktop\ФЕВРАЛЬ\АНТИИГРУШКА\23f4d35c1ecae64c59b2ad35eefb205a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15" y="3706158"/>
            <a:ext cx="2662580" cy="24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0238" y="472841"/>
            <a:ext cx="5010638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Признаки </a:t>
            </a:r>
            <a:r>
              <a:rPr lang="ru-RU" sz="3200" b="1" dirty="0" err="1" smtClean="0">
                <a:solidFill>
                  <a:srgbClr val="0070C0"/>
                </a:solidFill>
              </a:rPr>
              <a:t>антиигрушки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59234" y="32996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ФЕВРАЛЬ\АНТИИГРУШКА\ВИДЫ ИГРУШЕК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1750" y="1862411"/>
            <a:ext cx="71693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излишне детализированные </a:t>
            </a:r>
            <a:r>
              <a:rPr lang="ru-RU" dirty="0"/>
              <a:t>современные </a:t>
            </a:r>
            <a:r>
              <a:rPr lang="ru-RU" dirty="0" smtClean="0"/>
              <a:t>игрушки;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к</a:t>
            </a:r>
            <a:r>
              <a:rPr lang="ru-RU" dirty="0" smtClean="0"/>
              <a:t>иборги – страшная пародия </a:t>
            </a:r>
            <a:r>
              <a:rPr lang="ru-RU" dirty="0"/>
              <a:t>на </a:t>
            </a:r>
            <a:r>
              <a:rPr lang="ru-RU" dirty="0" smtClean="0"/>
              <a:t>человека</a:t>
            </a:r>
            <a:r>
              <a:rPr lang="ru-RU" dirty="0"/>
              <a:t>;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куклы </a:t>
            </a:r>
            <a:r>
              <a:rPr lang="ru-RU" dirty="0"/>
              <a:t>со страшными, искаженными </a:t>
            </a:r>
            <a:r>
              <a:rPr lang="ru-RU" dirty="0" smtClean="0"/>
              <a:t>лицами;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монстры </a:t>
            </a:r>
            <a:r>
              <a:rPr lang="ru-RU" dirty="0"/>
              <a:t>со </a:t>
            </a:r>
            <a:r>
              <a:rPr lang="ru-RU" dirty="0" smtClean="0"/>
              <a:t>шрамами</a:t>
            </a:r>
            <a:r>
              <a:rPr lang="ru-RU" dirty="0"/>
              <a:t>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современные </a:t>
            </a:r>
            <a:r>
              <a:rPr lang="ru-RU" dirty="0"/>
              <a:t>игрушечные супергерои такие же агрессивные, как и </a:t>
            </a:r>
            <a:r>
              <a:rPr lang="ru-RU" dirty="0" smtClean="0"/>
              <a:t>злодеи;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отвратительные монстры, которые выступают </a:t>
            </a:r>
            <a:r>
              <a:rPr lang="ru-RU" dirty="0"/>
              <a:t>добрыми </a:t>
            </a:r>
            <a:r>
              <a:rPr lang="ru-RU" dirty="0" smtClean="0"/>
              <a:t>героями </a:t>
            </a:r>
            <a:br>
              <a:rPr lang="ru-RU" dirty="0" smtClean="0"/>
            </a:br>
            <a:r>
              <a:rPr lang="ru-RU" dirty="0" smtClean="0"/>
              <a:t>в детских мультфильмах </a:t>
            </a:r>
            <a:r>
              <a:rPr lang="ru-RU" dirty="0"/>
              <a:t>и </a:t>
            </a:r>
            <a:r>
              <a:rPr lang="ru-RU" dirty="0" smtClean="0"/>
              <a:t>сказках.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dirty="0"/>
          </a:p>
          <a:p>
            <a:r>
              <a:rPr lang="ru-RU" b="1" dirty="0" smtClean="0"/>
              <a:t>Последствия игры:</a:t>
            </a:r>
            <a:endParaRPr lang="ru-RU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перегрузка психики ребенка;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развиваются неконтролируемые страхи;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возникновение диссонанса у маленьких детей;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стирается грань между добром и злом;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дети творят зло безнаказанно.</a:t>
            </a:r>
            <a:endParaRPr lang="ru-RU" dirty="0" smtClean="0"/>
          </a:p>
          <a:p>
            <a:pPr algn="just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5908" y="4445211"/>
            <a:ext cx="3726875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В</a:t>
            </a:r>
            <a:r>
              <a:rPr lang="ru-RU" sz="3200" b="1" dirty="0" smtClean="0">
                <a:solidFill>
                  <a:srgbClr val="0070C0"/>
                </a:solidFill>
              </a:rPr>
              <a:t>иды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антиигрушек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8171" y="1263012"/>
            <a:ext cx="4261297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Страшные игрушки</a:t>
            </a:r>
            <a:endParaRPr lang="ru-RU" sz="24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096000" y="1774206"/>
            <a:ext cx="4269229" cy="1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374" y="3967004"/>
            <a:ext cx="2078574" cy="203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44629" y="32996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ФЕВРАЛЬ\АНТИИГРУШКА\ВИДЫ ИГРУШЕК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4454" y="2176368"/>
            <a:ext cx="71693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излишне детализированные игрушки;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к</a:t>
            </a:r>
            <a:r>
              <a:rPr lang="ru-RU" sz="2000" dirty="0" smtClean="0"/>
              <a:t>уклы, которые </a:t>
            </a:r>
            <a:r>
              <a:rPr lang="ru-RU" sz="2000" dirty="0"/>
              <a:t>трудноотличимы от живых </a:t>
            </a:r>
            <a:r>
              <a:rPr lang="ru-RU" sz="2000" dirty="0" smtClean="0"/>
              <a:t>людей </a:t>
            </a:r>
            <a:br>
              <a:rPr lang="ru-RU" sz="2000" dirty="0" smtClean="0"/>
            </a:br>
            <a:r>
              <a:rPr lang="ru-RU" sz="2000" dirty="0" smtClean="0"/>
              <a:t>с тщательно проработанными  телами </a:t>
            </a:r>
            <a:r>
              <a:rPr lang="ru-RU" sz="2000" dirty="0"/>
              <a:t>и </a:t>
            </a:r>
            <a:r>
              <a:rPr lang="ru-RU" sz="2000" dirty="0" smtClean="0"/>
              <a:t>лицами. </a:t>
            </a:r>
            <a:endParaRPr lang="ru-RU" sz="2000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Последствия </a:t>
            </a:r>
            <a:r>
              <a:rPr lang="ru-RU" sz="2000" b="1" dirty="0"/>
              <a:t>игры:</a:t>
            </a:r>
            <a:endParaRPr lang="ru-RU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ребенку не нужно додумывать эмоции;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ребенок </a:t>
            </a:r>
            <a:r>
              <a:rPr lang="ru-RU" sz="2000" dirty="0"/>
              <a:t>не старается придумать свой собственный </a:t>
            </a:r>
            <a:br>
              <a:rPr lang="ru-RU" sz="2000" dirty="0" smtClean="0"/>
            </a:br>
            <a:r>
              <a:rPr lang="ru-RU" sz="2000" dirty="0" smtClean="0"/>
              <a:t>игровой сюжет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творческие </a:t>
            </a:r>
            <a:r>
              <a:rPr lang="ru-RU" sz="2000" dirty="0"/>
              <a:t>способности детей </a:t>
            </a:r>
            <a:br>
              <a:rPr lang="ru-RU" sz="2000" dirty="0"/>
            </a:br>
            <a:r>
              <a:rPr lang="ru-RU" sz="2000" dirty="0" smtClean="0"/>
              <a:t>не </a:t>
            </a:r>
            <a:r>
              <a:rPr lang="ru-RU" sz="2000" dirty="0"/>
              <a:t>развиваются. </a:t>
            </a:r>
            <a:endParaRPr lang="ru-RU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908" y="4445211"/>
            <a:ext cx="3726875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В</a:t>
            </a:r>
            <a:r>
              <a:rPr lang="ru-RU" sz="3200" b="1" dirty="0" smtClean="0">
                <a:solidFill>
                  <a:srgbClr val="0070C0"/>
                </a:solidFill>
              </a:rPr>
              <a:t>иды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антиигрушек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8171" y="1373148"/>
            <a:ext cx="4261297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Детализированные игрушки</a:t>
            </a:r>
            <a:endParaRPr lang="ru-RU" sz="24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096000" y="1965278"/>
            <a:ext cx="4269229" cy="1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ÐÐ°ÑÑÐ¸Ð½ÐºÐ¸ Ð¿Ð¾ Ð·Ð°Ð¿ÑÐ¾ÑÑ Ð²ÐµÐ´ÑÐ¼Ð° Ð¸Ð³ÑÑÑÐºÐ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22" y="4196175"/>
            <a:ext cx="2032492" cy="203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59234" y="37060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ФЕВРАЛЬ\АНТИИГРУШКА\ВИДЫ ИГРУШЕК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7160" y="2108130"/>
            <a:ext cx="71693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иностранные роботы </a:t>
            </a:r>
            <a:r>
              <a:rPr lang="ru-RU" sz="2000" dirty="0"/>
              <a:t>и </a:t>
            </a:r>
            <a:r>
              <a:rPr lang="ru-RU" sz="2000" dirty="0" smtClean="0"/>
              <a:t>куклы;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игрушки, чуждые </a:t>
            </a:r>
            <a:r>
              <a:rPr lang="ru-RU" sz="2000" dirty="0"/>
              <a:t>отечественной культуре.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/>
              <a:t>Последствия игры:</a:t>
            </a:r>
            <a:endParaRPr lang="ru-RU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ребенок вводится </a:t>
            </a:r>
            <a:r>
              <a:rPr lang="ru-RU" sz="2000" dirty="0"/>
              <a:t>в культурную среду другого </a:t>
            </a:r>
            <a:r>
              <a:rPr lang="ru-RU" sz="2000" dirty="0" smtClean="0"/>
              <a:t>народа </a:t>
            </a:r>
            <a:r>
              <a:rPr lang="ru-RU" sz="2000" dirty="0"/>
              <a:t>с иным </a:t>
            </a:r>
            <a:r>
              <a:rPr lang="ru-RU" sz="2000" dirty="0" smtClean="0"/>
              <a:t>менталитетом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о</a:t>
            </a:r>
            <a:r>
              <a:rPr lang="ru-RU" sz="2000" dirty="0" smtClean="0"/>
              <a:t>тсутствует гармоничное </a:t>
            </a:r>
            <a:r>
              <a:rPr lang="ru-RU" sz="2000" dirty="0"/>
              <a:t>духовно-нравственному </a:t>
            </a:r>
            <a:r>
              <a:rPr lang="ru-RU" sz="2000" dirty="0" smtClean="0"/>
              <a:t>развитие детей;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разрушаются </a:t>
            </a:r>
            <a:r>
              <a:rPr lang="ru-RU" sz="2000" dirty="0"/>
              <a:t>связи между </a:t>
            </a:r>
            <a:r>
              <a:rPr lang="ru-RU" sz="2000" dirty="0" smtClean="0"/>
              <a:t>поколениями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изменяется менталитет </a:t>
            </a:r>
            <a:r>
              <a:rPr lang="ru-RU" sz="2000" dirty="0"/>
              <a:t>современных </a:t>
            </a:r>
            <a:r>
              <a:rPr lang="ru-RU" sz="2000" dirty="0" smtClean="0"/>
              <a:t>детей.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5908" y="4445211"/>
            <a:ext cx="3726875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В</a:t>
            </a:r>
            <a:r>
              <a:rPr lang="ru-RU" sz="3200" b="1" dirty="0" smtClean="0">
                <a:solidFill>
                  <a:srgbClr val="0070C0"/>
                </a:solidFill>
              </a:rPr>
              <a:t>иды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антиигрушек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8171" y="1373148"/>
            <a:ext cx="4261297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Иностранные игрушки</a:t>
            </a:r>
            <a:endParaRPr lang="ru-RU" sz="24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096000" y="1965278"/>
            <a:ext cx="4269229" cy="1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 descr="ÐÐ°ÑÑÐ¸Ð½ÐºÐ¸ Ð¿Ð¾ Ð·Ð°Ð¿ÑÐ¾ÑÑ Ð¸Ð½Ð¾ÑÑÑÐ°Ð½Ð½ÑÐµ Ð¸Ð³ÑÑÑÐºÐ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322" y="4349677"/>
            <a:ext cx="1701510" cy="170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59234" y="46585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ФЕВРАЛЬ\АНТИИГРУШКА\ВИДЫ ИГРУШЕК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8098" y="2216610"/>
            <a:ext cx="71693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Кукла </a:t>
            </a:r>
            <a:r>
              <a:rPr lang="ru-RU" sz="2000" dirty="0"/>
              <a:t>– это символ будущего ребенка для девочек. </a:t>
            </a:r>
            <a:endParaRPr lang="ru-RU" sz="2000" dirty="0" smtClean="0"/>
          </a:p>
          <a:p>
            <a:r>
              <a:rPr lang="ru-RU" sz="2000" dirty="0" smtClean="0"/>
              <a:t>Девочки </a:t>
            </a:r>
            <a:r>
              <a:rPr lang="ru-RU" sz="2000" dirty="0"/>
              <a:t>постоянно общаются с куклой, пеленают ее, одевают, раздевают, что готовит их к будущему материнству. </a:t>
            </a:r>
            <a:endParaRPr lang="ru-RU" sz="2000" dirty="0" smtClean="0"/>
          </a:p>
          <a:p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Барби </a:t>
            </a:r>
            <a:r>
              <a:rPr lang="ru-RU" sz="2000" dirty="0"/>
              <a:t>– псевдо идеальная модель </a:t>
            </a:r>
            <a:r>
              <a:rPr lang="ru-RU" sz="2000" dirty="0" smtClean="0"/>
              <a:t>женщины</a:t>
            </a:r>
            <a:r>
              <a:rPr lang="ru-RU" sz="2000" dirty="0"/>
              <a:t>: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транслирует </a:t>
            </a:r>
            <a:r>
              <a:rPr lang="ru-RU" sz="2000" dirty="0"/>
              <a:t>определенный образ </a:t>
            </a:r>
            <a:r>
              <a:rPr lang="ru-RU" sz="2000" dirty="0" smtClean="0"/>
              <a:t>жизни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представляет </a:t>
            </a:r>
            <a:r>
              <a:rPr lang="ru-RU" sz="2000" dirty="0"/>
              <a:t>западные ценности общества потребления. </a:t>
            </a:r>
            <a:endParaRPr lang="ru-RU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908" y="4445211"/>
            <a:ext cx="3726875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В</a:t>
            </a:r>
            <a:r>
              <a:rPr lang="ru-RU" sz="3200" b="1" dirty="0" smtClean="0">
                <a:solidFill>
                  <a:srgbClr val="0070C0"/>
                </a:solidFill>
              </a:rPr>
              <a:t>иды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антиигрушек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8171" y="1373148"/>
            <a:ext cx="4261297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Куклы </a:t>
            </a:r>
            <a:r>
              <a:rPr lang="ru-RU" sz="2000" b="1" dirty="0"/>
              <a:t>Б</a:t>
            </a:r>
            <a:r>
              <a:rPr lang="ru-RU" sz="2000" b="1" dirty="0" smtClean="0"/>
              <a:t>арби</a:t>
            </a:r>
            <a:endParaRPr lang="ru-RU" sz="24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096000" y="1965278"/>
            <a:ext cx="4269229" cy="1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94" y="4422575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ÐÐ°ÑÑÐ¸Ð½ÐºÐ¸ Ð¿Ð¾ Ð·Ð°Ð¿ÑÐ¾ÑÑ Ð±Ð°ÑÐ±Ð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14" y="4515668"/>
            <a:ext cx="1487038" cy="14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59234" y="38394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Таня\Desktop\ФЕВРАЛЬ\АНТИИГРУШКА\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1486" y="4693817"/>
            <a:ext cx="7174617" cy="132343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Игра всегда была любимым занятием детей. </a:t>
            </a:r>
            <a:endParaRPr lang="en-US" sz="2000" dirty="0"/>
          </a:p>
          <a:p>
            <a:pPr algn="just"/>
            <a:r>
              <a:rPr lang="ru-RU" sz="2000" dirty="0" smtClean="0"/>
              <a:t>Ведущее </a:t>
            </a:r>
            <a:r>
              <a:rPr lang="ru-RU" sz="2000" dirty="0"/>
              <a:t>положение игры определяется не количеством времени, которое ребенок посвящает игре, а тем, что она удовлетворяет его основные </a:t>
            </a:r>
            <a:r>
              <a:rPr lang="ru-RU" sz="2000" dirty="0" smtClean="0"/>
              <a:t>потребности.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15343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ФЕВРАЛЬ\АНТИИГРУШКА\ВИДЫ ИГРУШЕК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8098" y="2175664"/>
            <a:ext cx="71693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Последствия </a:t>
            </a:r>
            <a:r>
              <a:rPr lang="ru-RU" sz="2000" b="1" dirty="0"/>
              <a:t>игры:</a:t>
            </a:r>
            <a:endParaRPr lang="ru-RU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 девочках воспитывается  эгоцентризм;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излишне акцентируется </a:t>
            </a:r>
            <a:r>
              <a:rPr lang="ru-RU" sz="2000" dirty="0"/>
              <a:t>внимание на женской </a:t>
            </a:r>
            <a:r>
              <a:rPr lang="ru-RU" sz="2000" dirty="0" smtClean="0"/>
              <a:t>сексуальности;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девочка </a:t>
            </a:r>
            <a:r>
              <a:rPr lang="ru-RU" sz="2000" dirty="0"/>
              <a:t>оказывается в плену </a:t>
            </a:r>
            <a:r>
              <a:rPr lang="ru-RU" sz="2000" dirty="0" smtClean="0"/>
              <a:t>стереотипов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девочке </a:t>
            </a:r>
            <a:r>
              <a:rPr lang="ru-RU" sz="2000" dirty="0"/>
              <a:t>навязывается определенный стиль поведения. 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5908" y="4445211"/>
            <a:ext cx="3726875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В</a:t>
            </a:r>
            <a:r>
              <a:rPr lang="ru-RU" sz="3200" b="1" dirty="0" smtClean="0">
                <a:solidFill>
                  <a:srgbClr val="0070C0"/>
                </a:solidFill>
              </a:rPr>
              <a:t>иды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антиигрушек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8171" y="1373148"/>
            <a:ext cx="4261297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Куклы </a:t>
            </a:r>
            <a:r>
              <a:rPr lang="ru-RU" sz="2000" b="1" dirty="0"/>
              <a:t>Б</a:t>
            </a:r>
            <a:r>
              <a:rPr lang="ru-RU" sz="2000" b="1" dirty="0" smtClean="0"/>
              <a:t>арби</a:t>
            </a:r>
            <a:endParaRPr lang="ru-RU" sz="24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6096000" y="1965278"/>
            <a:ext cx="4269229" cy="1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0" name="Picture 2" descr="ÐÐ°ÑÑÐ¸Ð½ÐºÐ¸ Ð¿Ð¾ Ð·Ð°Ð¿ÑÐ¾ÑÑ Ð±Ð°ÑÐ±Ð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21" y="4026880"/>
            <a:ext cx="1913883" cy="191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14" y="4026880"/>
            <a:ext cx="2241685" cy="19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59234" y="34330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Таня\Desktop\ФЕВРАЛЬ\АНТИИГРУШКА\1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58925" y="5086519"/>
            <a:ext cx="6486326" cy="150987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27165" y="5119061"/>
            <a:ext cx="62952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</a:t>
            </a:r>
            <a:r>
              <a:rPr lang="ru-RU" dirty="0" smtClean="0"/>
              <a:t>овременные </a:t>
            </a:r>
            <a:r>
              <a:rPr lang="ru-RU" dirty="0"/>
              <a:t>игрушки являются в большинстве своем </a:t>
            </a:r>
            <a:r>
              <a:rPr lang="ru-RU" dirty="0" err="1"/>
              <a:t>антиигрушками</a:t>
            </a:r>
            <a:r>
              <a:rPr lang="ru-RU" dirty="0"/>
              <a:t>. Они не ориентируют детей на позитивные ценности, а насаждают стремление к насилию и жестокости. Такие </a:t>
            </a:r>
            <a:r>
              <a:rPr lang="ru-RU" dirty="0" err="1"/>
              <a:t>антиигрушки</a:t>
            </a:r>
            <a:r>
              <a:rPr lang="ru-RU" dirty="0"/>
              <a:t> могут причинить вред психическому здоровью детей.</a:t>
            </a:r>
            <a:endParaRPr lang="ru-RU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38457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ФЕВРАЛЬ\АНТИИГРУШКА\какие предметы нужны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" y="0"/>
            <a:ext cx="12182476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699" y="5430911"/>
            <a:ext cx="7874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</a:t>
            </a:r>
            <a:r>
              <a:rPr lang="ru-RU" sz="2000" dirty="0" smtClean="0"/>
              <a:t>укольная </a:t>
            </a:r>
            <a:r>
              <a:rPr lang="ru-RU" sz="2000" dirty="0"/>
              <a:t>семья, </a:t>
            </a:r>
            <a:r>
              <a:rPr lang="ru-RU" sz="2000" dirty="0" smtClean="0"/>
              <a:t>кукольный дом, </a:t>
            </a:r>
            <a:r>
              <a:rPr lang="ru-RU" sz="2000" dirty="0"/>
              <a:t>мебель, посуда, машинки, </a:t>
            </a:r>
            <a:br>
              <a:rPr lang="ru-RU" sz="2000" dirty="0" smtClean="0"/>
            </a:br>
            <a:r>
              <a:rPr lang="ru-RU" sz="2000" dirty="0" smtClean="0"/>
              <a:t>наборы </a:t>
            </a:r>
            <a:r>
              <a:rPr lang="ru-RU" sz="2000" dirty="0"/>
              <a:t>для игры в магазин, доктора, парикмахерскую, инструменты, железная </a:t>
            </a:r>
            <a:r>
              <a:rPr lang="ru-RU" sz="2000" dirty="0" smtClean="0"/>
              <a:t>дорога.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1008" y="402865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Игрушки, которые необходимы детям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60" y="2598104"/>
            <a:ext cx="2866030" cy="132343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Игрушки, похожие </a:t>
            </a:r>
            <a:br>
              <a:rPr lang="ru-RU" sz="2000" b="1" dirty="0" smtClean="0"/>
            </a:br>
            <a:r>
              <a:rPr lang="ru-RU" sz="2000" b="1" dirty="0" smtClean="0"/>
              <a:t>на </a:t>
            </a:r>
            <a:r>
              <a:rPr lang="ru-RU" sz="2000" b="1" dirty="0"/>
              <a:t>предметы или героев из реальной жизни</a:t>
            </a:r>
            <a:endParaRPr lang="ru-RU" sz="2400" b="1" dirty="0"/>
          </a:p>
        </p:txBody>
      </p:sp>
      <p:pic>
        <p:nvPicPr>
          <p:cNvPr id="15364" name="Picture 4" descr="ÐÐ°ÑÑÐ¸Ð½ÐºÐ¸ Ð¿Ð¾ Ð·Ð°Ð¿ÑÐ¾ÑÑ ÐÑÐºÐ¾Ð»ÑÐ½Ð°Ñ ÑÐµÐ¼ÑÑ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47" y="2047052"/>
            <a:ext cx="1480213" cy="14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53" y="2798225"/>
            <a:ext cx="1477483" cy="16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ÐÐ°ÑÑÐ¸Ð½ÐºÐ¸ Ð¿Ð¾ Ð·Ð°Ð¿ÑÐ¾ÑÑ Ð¿Ð¾ÑÑÐ´Ðº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10" y="1966225"/>
            <a:ext cx="1942539" cy="14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99" y="2645520"/>
            <a:ext cx="1970180" cy="197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49709" y="40235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ФЕВРАЛЬ\АНТИИГРУШКА\какие предметы нужны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4" y="3483"/>
            <a:ext cx="12182476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699" y="5540095"/>
            <a:ext cx="7874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Солдатики</a:t>
            </a:r>
            <a:r>
              <a:rPr lang="ru-RU" sz="2000" dirty="0"/>
              <a:t>, игрушечное оружие, </a:t>
            </a:r>
            <a:r>
              <a:rPr lang="ru-RU" sz="2000" dirty="0" smtClean="0"/>
              <a:t>мячи и </a:t>
            </a:r>
            <a:r>
              <a:rPr lang="ru-RU" sz="2000" dirty="0"/>
              <a:t>надувные груши, скакалки, </a:t>
            </a:r>
            <a:r>
              <a:rPr lang="ru-RU" sz="2000" dirty="0" smtClean="0"/>
              <a:t>дротики для метания.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45660" y="2598104"/>
            <a:ext cx="2866030" cy="132343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Игрушки, позволяющие приемлемым образом выплеснуть агрессию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1008" y="402865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Игрушки, которые необходимы детям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266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93" y="2049413"/>
            <a:ext cx="2063826" cy="15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ÐÐ°ÑÑÐ¸Ð½ÐºÐ¸ Ð¿Ð¾ Ð·Ð°Ð¿ÑÐ¾ÑÑ Ð¸Ð³ÑÑÑÐµÑÐ½Ð¾Ðµ Ð¾ÑÑÐ¶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01" y="3278106"/>
            <a:ext cx="3100361" cy="13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86" y="2006478"/>
            <a:ext cx="1862674" cy="18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ÐÐ°ÑÑÐ¸Ð½ÐºÐ¸ Ð¿Ð¾ Ð·Ð°Ð¿ÑÐ¾ÑÑ Ð´Ð°ÑÑÑ Ð´ÐµÑÑÐºÐ¸Ð¹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60" y="3094522"/>
            <a:ext cx="2065680" cy="15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45899" y="40235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ФЕВРАЛЬ\АНТИИГРУШКА\какие предметы нужны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" y="0"/>
            <a:ext cx="12182476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699" y="5744815"/>
            <a:ext cx="7874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</a:t>
            </a:r>
            <a:r>
              <a:rPr lang="ru-RU" sz="2000" dirty="0" smtClean="0"/>
              <a:t>убики</a:t>
            </a:r>
            <a:r>
              <a:rPr lang="ru-RU" sz="2000" dirty="0"/>
              <a:t>, матрешки, пирамидки, </a:t>
            </a:r>
            <a:r>
              <a:rPr lang="ru-RU" sz="2000" dirty="0" smtClean="0"/>
              <a:t>конструкторы.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45660" y="2751990"/>
            <a:ext cx="2866030" cy="1015663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Игрушки для развития творческой фантазии самовыражения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1008" y="402865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Игрушки, которые необходимы детям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25602" name="Picture 2" descr="ÐÐ°ÑÑÐ¸Ð½ÐºÐ¸ Ð¿Ð¾ Ð·Ð°Ð¿ÑÐ¾ÑÑ ÐÑÐ±Ð¸ÐºÐ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76" y="2121081"/>
            <a:ext cx="1658028" cy="16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83" y="3221545"/>
            <a:ext cx="2164870" cy="14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28" y="1963305"/>
            <a:ext cx="1888809" cy="18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169" y="3066733"/>
            <a:ext cx="2663432" cy="15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49709" y="40235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Таня\Desktop\ФЕВРАЛЬ\АНТИИГРУШКА\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8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49672" y="4692917"/>
            <a:ext cx="7010079" cy="132343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Дети нуждаются в таких игрушках, с которыми можно играть </a:t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разнообразные игры, придумывать сюжет и варианты </a:t>
            </a:r>
            <a:r>
              <a:rPr lang="ru-RU" sz="2000" dirty="0" smtClean="0"/>
              <a:t>деятельности. Игрушки </a:t>
            </a:r>
            <a:r>
              <a:rPr lang="ru-RU" sz="2000" dirty="0"/>
              <a:t>должны соответствовать возрастным и индивидуальным особенностям детей. 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1139" y="34330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8259" y="2283444"/>
            <a:ext cx="6437269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должны развивать органы чувств: предметы</a:t>
            </a:r>
            <a:r>
              <a:rPr lang="ru-RU" sz="2000" dirty="0"/>
              <a:t>, издающие разнообразные звуки, активизирующие тактильное </a:t>
            </a:r>
            <a:r>
              <a:rPr lang="ru-RU" sz="2000" dirty="0" smtClean="0"/>
              <a:t>восприятие;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должны быть изготовлены </a:t>
            </a:r>
            <a:r>
              <a:rPr lang="ru-RU" sz="2000" dirty="0"/>
              <a:t>из безопасных материалов, которые ребенок может взять в рот, </a:t>
            </a:r>
            <a:r>
              <a:rPr lang="ru-RU" sz="2000" dirty="0" smtClean="0"/>
              <a:t>чтобы их </a:t>
            </a:r>
            <a:r>
              <a:rPr lang="ru-RU" sz="2000" dirty="0"/>
              <a:t>можно было легко </a:t>
            </a:r>
            <a:r>
              <a:rPr lang="ru-RU" sz="2000" dirty="0" smtClean="0"/>
              <a:t>вымыть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должны быть </a:t>
            </a:r>
            <a:r>
              <a:rPr lang="ru-RU" sz="2000" dirty="0" smtClean="0"/>
              <a:t>ярких </a:t>
            </a:r>
            <a:r>
              <a:rPr lang="ru-RU" sz="2000" dirty="0"/>
              <a:t>цветов.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12812" y="2404391"/>
            <a:ext cx="285206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для малышей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7412" name="Picture 4" descr="ÐÐ°ÑÑÐ¸Ð½ÐºÐ¸ Ð¿Ð¾ Ð·Ð°Ð¿ÑÐ¾ÑÑ Ð¿ÐµÑÐ²ÑÐµ Ð¸Ð³ÑÑÑÐºÐ¸ ÑÐµÐ±ÐµÐ½ÐºÐ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041" y="2968277"/>
            <a:ext cx="1632282" cy="16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31929" y="35663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36598" y="1771953"/>
            <a:ext cx="6777533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пирамидки </a:t>
            </a:r>
            <a:r>
              <a:rPr lang="ru-RU" sz="2000" dirty="0"/>
              <a:t>из 3-4 колец разного </a:t>
            </a:r>
            <a:r>
              <a:rPr lang="ru-RU" sz="2000" dirty="0" smtClean="0"/>
              <a:t>цвета;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игрушки </a:t>
            </a:r>
            <a:r>
              <a:rPr lang="ru-RU" sz="2000" dirty="0"/>
              <a:t>разных размеров, которые можно вкладывать друг в </a:t>
            </a:r>
            <a:r>
              <a:rPr lang="ru-RU" sz="2000" dirty="0" smtClean="0"/>
              <a:t>друга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кубики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 smtClean="0"/>
              <a:t>Манипуляции </a:t>
            </a:r>
            <a:r>
              <a:rPr lang="ru-RU" sz="2000" b="1" dirty="0"/>
              <a:t>с такими предметами помогает развиваться интеллекту.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89142" y="2292851"/>
            <a:ext cx="249940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для годовалых детей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24578" name="Picture 2" descr="ÐÐ°ÑÑÐ¸Ð½ÐºÐ¸ Ð¿Ð¾ Ð·Ð°Ð¿ÑÐ¾ÑÑ Ð¿Ð¸ÑÐ°Ð¼Ð¸Ð´ÐºÐ¸ Ð¸Ð· 3-4 ÐºÐ¾Ð»ÐµÑ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2707" r="27699"/>
          <a:stretch>
            <a:fillRect/>
          </a:stretch>
        </p:blipFill>
        <p:spPr bwMode="auto">
          <a:xfrm>
            <a:off x="1152509" y="3088885"/>
            <a:ext cx="1172668" cy="15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ÐÐ°ÑÑÐ¸Ð½ÐºÐ¸ Ð¿Ð¾ Ð·Ð°Ð¿ÑÐ¾ÑÑ ÐÐ£ÐÐÐÐ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04" y="4538002"/>
            <a:ext cx="2718426" cy="16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31929" y="4302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3541" y="1726533"/>
            <a:ext cx="745906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7-8 </a:t>
            </a:r>
            <a:r>
              <a:rPr lang="ru-RU" sz="2000" dirty="0"/>
              <a:t>составные </a:t>
            </a:r>
            <a:r>
              <a:rPr lang="ru-RU" sz="2000" dirty="0" smtClean="0"/>
              <a:t>пирамидки;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мяч;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большая </a:t>
            </a:r>
            <a:r>
              <a:rPr lang="ru-RU" sz="2000" dirty="0"/>
              <a:t>пластмассовая коробка, в которую малыш будет складывать свои </a:t>
            </a:r>
            <a:r>
              <a:rPr lang="ru-RU" sz="2000" dirty="0" smtClean="0"/>
              <a:t>игрушки и приучаться к </a:t>
            </a:r>
            <a:r>
              <a:rPr lang="ru-RU" sz="2000" dirty="0"/>
              <a:t>самостоятельности.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 smtClean="0"/>
              <a:t>Желательно</a:t>
            </a:r>
            <a:r>
              <a:rPr lang="ru-RU" sz="2000" b="1" dirty="0"/>
              <a:t>, чтобы у детей такого возраста было свое собственное игровое место </a:t>
            </a:r>
            <a:r>
              <a:rPr lang="ru-RU" sz="2000" b="1" dirty="0" smtClean="0"/>
              <a:t>в </a:t>
            </a:r>
            <a:r>
              <a:rPr lang="ru-RU" sz="2000" b="1" dirty="0"/>
              <a:t>квартире.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41854" y="2308617"/>
            <a:ext cx="25939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для двухлетних </a:t>
            </a:r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детей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23554" name="Picture 2" descr="ÐÐ°ÑÑÐ¸Ð½ÐºÐ¸ Ð¿Ð¾ Ð·Ð°Ð¿ÑÐ¾ÑÑ ÑÐ¾ÑÑÐ°Ð²Ð½ÑÐµ Ð¿Ð¸ÑÐ°Ð¼Ð¸Ð´ÐºÐ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46" y="4588855"/>
            <a:ext cx="1479515" cy="14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3561" name="Picture 9" descr="C:\Users\Таня\Desktop\ФЕВРАЛЬ\АНТИИГРУШКА\myachik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3" y="3048035"/>
            <a:ext cx="1691671" cy="169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86" y="4688203"/>
            <a:ext cx="1657460" cy="139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31929" y="35663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21769" y="1712100"/>
            <a:ext cx="7223995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простые конструкторы;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наборы </a:t>
            </a:r>
            <a:r>
              <a:rPr lang="ru-RU" sz="2000" dirty="0"/>
              <a:t>для различных сюжетных </a:t>
            </a:r>
            <a:r>
              <a:rPr lang="ru-RU" sz="2000" dirty="0" smtClean="0"/>
              <a:t>игр: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игровые наборы;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посуда </a:t>
            </a:r>
            <a:r>
              <a:rPr lang="ru-RU" sz="2000" dirty="0"/>
              <a:t>и мебель,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инструменты;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дочки-матери;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в магазин;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в доктора.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 smtClean="0"/>
              <a:t>Важно</a:t>
            </a:r>
            <a:r>
              <a:rPr lang="ru-RU" sz="2000" b="1" dirty="0"/>
              <a:t>, чтобы игрушки, представляющие собой </a:t>
            </a:r>
            <a:endParaRPr lang="ru-RU" sz="2000" b="1" dirty="0" smtClean="0"/>
          </a:p>
          <a:p>
            <a:r>
              <a:rPr lang="ru-RU" sz="2000" b="1" dirty="0" smtClean="0"/>
              <a:t>предметы </a:t>
            </a:r>
            <a:r>
              <a:rPr lang="ru-RU" sz="2000" b="1" dirty="0"/>
              <a:t>быта, были прочными и </a:t>
            </a:r>
            <a:endParaRPr lang="ru-RU" sz="2000" b="1" dirty="0" smtClean="0"/>
          </a:p>
          <a:p>
            <a:r>
              <a:rPr lang="ru-RU" sz="2000" b="1" dirty="0" smtClean="0"/>
              <a:t>похожими </a:t>
            </a:r>
            <a:r>
              <a:rPr lang="ru-RU" sz="2000" b="1" dirty="0"/>
              <a:t>на реальные предметы.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22192" y="2308379"/>
            <a:ext cx="223330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для детей трех лет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225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3" y="3063563"/>
            <a:ext cx="1704482" cy="17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451" y="1816539"/>
            <a:ext cx="2193103" cy="139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11" y="2783368"/>
            <a:ext cx="1643116" cy="16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17324" y="4302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ФЕВРАЛЬ\АНТИИГРУШКА\преимущества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9881" y="1330155"/>
            <a:ext cx="65736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в </a:t>
            </a:r>
            <a:r>
              <a:rPr lang="ru-RU" sz="2000" dirty="0" smtClean="0"/>
              <a:t>игре </a:t>
            </a:r>
            <a:r>
              <a:rPr lang="ru-RU" sz="2000" dirty="0"/>
              <a:t>формируются основные новообразования; 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 </a:t>
            </a:r>
            <a:r>
              <a:rPr lang="ru-RU" sz="2000" dirty="0"/>
              <a:t>игре </a:t>
            </a:r>
            <a:r>
              <a:rPr lang="ru-RU" sz="2000" dirty="0" smtClean="0"/>
              <a:t>ребенок: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приобретает </a:t>
            </a:r>
            <a:r>
              <a:rPr lang="ru-RU" sz="2000" dirty="0"/>
              <a:t>новые знания и </a:t>
            </a:r>
            <a:r>
              <a:rPr lang="ru-RU" sz="2000" dirty="0" smtClean="0"/>
              <a:t>умения;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пополняет </a:t>
            </a:r>
            <a:r>
              <a:rPr lang="ru-RU" sz="2000" dirty="0"/>
              <a:t>и активизирует </a:t>
            </a:r>
            <a:r>
              <a:rPr lang="ru-RU" sz="2000" dirty="0" smtClean="0"/>
              <a:t>словарь;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развивает </a:t>
            </a:r>
            <a:r>
              <a:rPr lang="ru-RU" sz="2000" dirty="0"/>
              <a:t>познавательные </a:t>
            </a:r>
            <a:r>
              <a:rPr lang="ru-RU" sz="2000" dirty="0" smtClean="0"/>
              <a:t>способности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тренирует </a:t>
            </a:r>
            <a:r>
              <a:rPr lang="ru-RU" sz="2000" dirty="0"/>
              <a:t>волю, смелость, </a:t>
            </a:r>
            <a:r>
              <a:rPr lang="ru-RU" sz="2000" dirty="0" smtClean="0"/>
              <a:t>выдержку;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развивает </a:t>
            </a:r>
            <a:r>
              <a:rPr lang="ru-RU" sz="2000" dirty="0"/>
              <a:t>коммуникативные </a:t>
            </a:r>
            <a:r>
              <a:rPr lang="ru-RU" sz="2000" dirty="0" smtClean="0"/>
              <a:t>навыки;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осваивает </a:t>
            </a:r>
            <a:r>
              <a:rPr lang="ru-RU" sz="2000" dirty="0"/>
              <a:t>опыт человеческой </a:t>
            </a:r>
            <a:r>
              <a:rPr lang="ru-RU" sz="2000" dirty="0" smtClean="0"/>
              <a:t>деятельности;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изображает </a:t>
            </a:r>
            <a:r>
              <a:rPr lang="ru-RU" sz="2000" dirty="0"/>
              <a:t>то, что видел, слышал, пережил, </a:t>
            </a:r>
            <a:br>
              <a:rPr lang="ru-RU" sz="2000" dirty="0" smtClean="0"/>
            </a:br>
            <a:r>
              <a:rPr lang="ru-RU" sz="2000" dirty="0" smtClean="0"/>
              <a:t>свое </a:t>
            </a:r>
            <a:r>
              <a:rPr lang="ru-RU" sz="2000" dirty="0"/>
              <a:t>отношение к людям, к жизни, к ситуации. 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68738" y="2821128"/>
            <a:ext cx="3726875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Преимущества игры</a:t>
            </a:r>
            <a:endParaRPr lang="ru-RU" sz="900" b="1" dirty="0" smtClean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19407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41781" y="1780415"/>
            <a:ext cx="6545521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ролевые игры, где содержание </a:t>
            </a:r>
            <a:r>
              <a:rPr lang="ru-RU" sz="2000" dirty="0"/>
              <a:t>намного </a:t>
            </a:r>
            <a:r>
              <a:rPr lang="ru-RU" sz="2000" dirty="0" smtClean="0"/>
              <a:t>усложняется;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функциональные игрушки.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/>
              <a:t>Некоторые игрушки становятся ненужными, поскольку ребенок, фантазируя, может играть </a:t>
            </a:r>
            <a:br>
              <a:rPr lang="ru-RU" sz="2000" b="1" dirty="0" smtClean="0"/>
            </a:br>
            <a:r>
              <a:rPr lang="ru-RU" sz="2000" b="1" dirty="0" smtClean="0"/>
              <a:t>с </a:t>
            </a:r>
            <a:r>
              <a:rPr lang="ru-RU" sz="2000" b="1" dirty="0"/>
              <a:t>воображаемыми предметами. 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6168" y="2254265"/>
            <a:ext cx="268535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для детей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четырех </a:t>
            </a:r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лет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21506" name="Picture 2" descr="ÐÐ°ÑÑÐ¸Ð½ÐºÐ¸ Ð¿Ð¾ Ð·Ð°Ð¿ÑÐ¾ÑÑ ÑÐ¾Ð»ÐµÐ²ÑÐµ Ð´ÐµÑÑÐºÐ¸Ðµ Ð¸Ð³ÑÑÑÐºÐ¸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80" y="4163662"/>
            <a:ext cx="2194276" cy="21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ÐÐ°ÑÑÐ¸Ð½ÐºÐ¸ Ð¿Ð¾ Ð·Ð°Ð¿ÑÐ¾ÑÑ ÑÐ¾Ð»ÐµÐ²ÑÐµ Ð´ÐµÑÑÐºÐ¸Ðµ Ð¸Ð³ÑÑÑÐºÐ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65" y="3931650"/>
            <a:ext cx="2686172" cy="21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ÐÐ°ÑÑÐ¸Ð½ÐºÐ¸ Ð¿Ð¾ Ð·Ð°Ð¿ÑÐ¾ÑÑ ÑÐ¾Ð»ÐµÐ²ÑÐµ Ð´ÐµÑÑÐºÐ¸Ðµ Ð¸Ð³ÑÑÑÐºÐ¸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9" y="2841083"/>
            <a:ext cx="2069010" cy="206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31929" y="4302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55430" y="1790300"/>
            <a:ext cx="6832124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/>
              <a:t>наборы зверей;</a:t>
            </a:r>
            <a:endParaRPr lang="ru-RU" sz="20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/>
              <a:t>наборы </a:t>
            </a:r>
            <a:r>
              <a:rPr lang="ru-RU" sz="2000" dirty="0" smtClean="0"/>
              <a:t>солдатиков;</a:t>
            </a:r>
            <a:endParaRPr lang="ru-RU" sz="20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/>
              <a:t>куклы.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 smtClean="0"/>
              <a:t>У ребенка </a:t>
            </a:r>
            <a:r>
              <a:rPr lang="ru-RU" sz="2000" b="1" dirty="0"/>
              <a:t>хорошо развиты фантазия и воображение, мышление перестает быть конкретным</a:t>
            </a:r>
            <a:r>
              <a:rPr lang="ru-RU" sz="2000" b="1" dirty="0" smtClean="0"/>
              <a:t>,</a:t>
            </a:r>
            <a:br>
              <a:rPr lang="ru-RU" sz="2000" b="1" dirty="0" smtClean="0"/>
            </a:br>
            <a:r>
              <a:rPr lang="ru-RU" sz="2000" b="1" dirty="0" smtClean="0"/>
              <a:t>эмоциональный </a:t>
            </a:r>
            <a:r>
              <a:rPr lang="ru-RU" sz="2000" b="1" dirty="0"/>
              <a:t>мир </a:t>
            </a:r>
            <a:r>
              <a:rPr lang="ru-RU" sz="2000" b="1" dirty="0" smtClean="0"/>
              <a:t>богаче</a:t>
            </a:r>
            <a:r>
              <a:rPr lang="ru-RU" sz="2000" b="1" dirty="0"/>
              <a:t>, чем у младших детей.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4560" y="2340275"/>
            <a:ext cx="226857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для детей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пяти </a:t>
            </a:r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лет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20482" name="Picture 2" descr="ÐÐ°ÑÑÐ¸Ð½ÐºÐ¸ Ð¿Ð¾ Ð·Ð°Ð¿ÑÐ¾ÑÑ Ð½Ð°Ð±Ð¾Ñ Ð·Ð²ÐµÑÑÑ Ð´Ð»Ñ Ð´ÐµÑÐµÐ¹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543" y="1801062"/>
            <a:ext cx="1622536" cy="162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ÐÐ°ÑÑÐ¸Ð½ÐºÐ¸ Ð¿Ð¾ Ð·Ð°Ð¿ÑÐ¾ÑÑ Ð½Ð°Ð±Ð¾ÑÑ ÑÐ¾Ð»Ð´Ð°ÑÐ¸ÐºÐ¾Ð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72" y="4720685"/>
            <a:ext cx="2679314" cy="133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448" y="3178953"/>
            <a:ext cx="2833980" cy="14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31929" y="4302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32599" y="1669293"/>
            <a:ext cx="7281646" cy="3170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конструктор;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модели;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наборы для рисования;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наборы для изготовления поделок;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наборы для шитья и вязания;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игрушки-подарки – поделки, которые можно подарить родителям и родственникам.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 smtClean="0"/>
              <a:t>Родители </a:t>
            </a:r>
            <a:r>
              <a:rPr lang="ru-RU" sz="2000" b="1" dirty="0"/>
              <a:t>должны приветствовать любое желание </a:t>
            </a:r>
            <a:endParaRPr lang="ru-RU" sz="2000" b="1" dirty="0" smtClean="0"/>
          </a:p>
          <a:p>
            <a:r>
              <a:rPr lang="ru-RU" sz="2000" b="1" dirty="0" smtClean="0"/>
              <a:t>ребенка </a:t>
            </a:r>
            <a:r>
              <a:rPr lang="ru-RU" sz="2000" b="1" dirty="0"/>
              <a:t>что-то </a:t>
            </a:r>
            <a:r>
              <a:rPr lang="ru-RU" sz="2000" b="1" dirty="0" smtClean="0"/>
              <a:t>смастерить</a:t>
            </a:r>
            <a:r>
              <a:rPr lang="ru-RU" sz="2000" b="1" dirty="0"/>
              <a:t>.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00342" y="2322503"/>
            <a:ext cx="244971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для детей </a:t>
            </a:r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шести </a:t>
            </a:r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лет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9462" name="Picture 6" descr="ÐÐ°ÑÑÐ¸Ð½ÐºÐ¸ Ð¿Ð¾ Ð·Ð°Ð¿ÑÐ¾ÑÑ Ð½Ð°Ð±Ð¾ÑÑ Ð´Ð»Ñ ÑÐ¸ÑÐ¾Ð²Ð°Ð½Ð¸Ñ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4566" y="1738194"/>
            <a:ext cx="2412396" cy="160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ÐÐ°ÑÑÐ¸Ð½ÐºÐ¸ Ð¿Ð¾ Ð·Ð°Ð¿ÑÐ¾ÑÑ Ð½Ð°Ð±Ð¾ÑÑ Ð´Ð»Ñ ÑÐ¸ÑÑÑ Ð´ÐµÐ²Ð¾ÑÐºÐ°Ð¼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2" y="2940942"/>
            <a:ext cx="1898450" cy="1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ÐÐ°ÑÑÐ¸Ð½ÐºÐ¸ Ð¿Ð¾ Ð·Ð°Ð¿ÑÐ¾ÑÑ Ð½Ð°Ð±Ð¾Ñ Ð´Ð»Ñ ÑÐ²Ð¾ÑÑÐµÑÑÐ²Ð° Ð´ÐµÑÑÐ¼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60" y="4509935"/>
            <a:ext cx="1790324" cy="158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31929" y="4302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ФЕВРАЛЬ\АНТИИГРУШКА\как выбрать игрушку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15342" y="2123941"/>
            <a:ext cx="6872212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настольные командные игры.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Дети играют в </a:t>
            </a:r>
            <a:r>
              <a:rPr lang="ru-RU" sz="2000" b="1" dirty="0"/>
              <a:t>игры со </a:t>
            </a:r>
            <a:r>
              <a:rPr lang="ru-RU" sz="2000" b="1" dirty="0" smtClean="0"/>
              <a:t>сверстниками, учатся </a:t>
            </a:r>
            <a:r>
              <a:rPr lang="ru-RU" sz="2000" b="1" dirty="0"/>
              <a:t>выигрывать и проигрывать, признавать свои поражения, учатся сотрудничеству. 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23421" y="2267911"/>
            <a:ext cx="263084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Игрушки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для детей школьного </a:t>
            </a:r>
            <a:endParaRPr lang="ru-RU" sz="20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возраста</a:t>
            </a:r>
            <a:endParaRPr lang="ru-RU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812" y="356646"/>
            <a:ext cx="10404192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Выбор игрушек в соответствии с возрастом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ÐÐ°ÑÑÐ¸Ð½ÐºÐ¸ Ð¿Ð¾ Ð·Ð°Ð¿ÑÐ¾ÑÑ Ð½Ð°ÑÑÐ¾Ð»ÑÐ½ÑÐ¹ ÑÑÑÐ±Ð¾Ð»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4"/>
          <a:stretch>
            <a:fillRect/>
          </a:stretch>
        </p:blipFill>
        <p:spPr bwMode="auto">
          <a:xfrm>
            <a:off x="860811" y="3217809"/>
            <a:ext cx="1701477" cy="14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ÐÐ°ÑÑÐ¸Ð½ÐºÐ¸ Ð¿Ð¾ Ð·Ð°Ð¿ÑÐ¾ÑÑ Ð½Ð°ÑÑÐ¾Ð»ÑÐ½ÑÐµ Ð´ÐµÑÑÐºÐ¸Ðµ Ð¸Ð³Ñ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45" y="4227744"/>
            <a:ext cx="2342572" cy="16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310" y="3745207"/>
            <a:ext cx="2228866" cy="18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17324" y="4302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ня\Desktop\ФЕВРАЛЬ\АНТИИГРУШКА\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8925" y="204214"/>
            <a:ext cx="6876304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Критерии оценки психологической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безопасности игрушек</a:t>
            </a:r>
            <a:endParaRPr lang="ru-RU" sz="900" dirty="0" smtClean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9348" y="2172894"/>
            <a:ext cx="6919096" cy="2308324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Педагогический (дидактический):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Чему </a:t>
            </a:r>
            <a:r>
              <a:rPr lang="ru-RU" dirty="0"/>
              <a:t>научит </a:t>
            </a:r>
            <a:r>
              <a:rPr lang="ru-RU" dirty="0" smtClean="0"/>
              <a:t>игрушка?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Какие </a:t>
            </a:r>
            <a:r>
              <a:rPr lang="ru-RU" dirty="0"/>
              <a:t>разовьет умения, творческие, способности?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r>
              <a:rPr lang="ru-RU" b="1" dirty="0" smtClean="0"/>
              <a:t>Психоэмоциональный</a:t>
            </a:r>
            <a:r>
              <a:rPr lang="ru-RU" b="1" dirty="0"/>
              <a:t>: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Что </a:t>
            </a:r>
            <a:r>
              <a:rPr lang="ru-RU" dirty="0"/>
              <a:t>несет в себе, игрушка, каково ее назначение?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Какие </a:t>
            </a:r>
            <a:r>
              <a:rPr lang="ru-RU" dirty="0"/>
              <a:t>чувства </a:t>
            </a:r>
            <a:r>
              <a:rPr lang="ru-RU" dirty="0" smtClean="0"/>
              <a:t>пробудит игрушка?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05706" y="431353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Эстетический: 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Соответствует ли игрушка представлениям о красоте?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Развивает ли чувства прекрасного, гармоничного?</a:t>
            </a:r>
            <a:endParaRPr lang="ru-RU" dirty="0"/>
          </a:p>
          <a:p>
            <a:endParaRPr lang="ru-RU" dirty="0"/>
          </a:p>
          <a:p>
            <a:r>
              <a:rPr lang="ru-RU" b="1" dirty="0"/>
              <a:t>Социальный: 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Даст ли игрушка возможность совместной деятельности, сотрудничества, договориться в спорной ситуации, сопереживать? </a:t>
            </a:r>
            <a:endParaRPr lang="ru-RU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42521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Таня\Desktop\ФЕВРАЛЬ\АНТИИГРУШКА\1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41328" y="691713"/>
            <a:ext cx="6486326" cy="13688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9568" y="765199"/>
            <a:ext cx="6295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Социально-психологический климат </a:t>
            </a:r>
            <a:r>
              <a:rPr lang="ru-RU" dirty="0"/>
              <a:t>в группах детей может определяться, отношением воспитателей и родителей </a:t>
            </a:r>
            <a:br>
              <a:rPr lang="ru-RU" dirty="0" smtClean="0"/>
            </a:br>
            <a:r>
              <a:rPr lang="ru-RU" dirty="0" smtClean="0"/>
              <a:t>к </a:t>
            </a:r>
            <a:r>
              <a:rPr lang="ru-RU" dirty="0"/>
              <a:t>игрушкам и </a:t>
            </a:r>
            <a:r>
              <a:rPr lang="ru-RU" dirty="0" err="1"/>
              <a:t>антиигрушкам</a:t>
            </a:r>
            <a:r>
              <a:rPr lang="ru-RU" dirty="0"/>
              <a:t>, моделями коммуникативного и игрового поведения воспитанников.</a:t>
            </a:r>
            <a:endParaRPr lang="ru-RU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49316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Таня\Desktop\ФЕВРАЛЬ\АНТИИГРУШКА\воспитатели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26093" y="1268381"/>
            <a:ext cx="6338275" cy="4154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1  ГРУППА  ВОСПИТАТЕЛЕЙ: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демонстрирует </a:t>
            </a:r>
            <a:r>
              <a:rPr lang="ru-RU" dirty="0"/>
              <a:t>демократичный подход </a:t>
            </a:r>
            <a:br>
              <a:rPr lang="ru-RU" dirty="0" smtClean="0"/>
            </a:br>
            <a:r>
              <a:rPr lang="ru-RU" dirty="0" smtClean="0"/>
              <a:t>к </a:t>
            </a:r>
            <a:r>
              <a:rPr lang="ru-RU" dirty="0"/>
              <a:t>взаимодействию с </a:t>
            </a:r>
            <a:r>
              <a:rPr lang="ru-RU" dirty="0" smtClean="0"/>
              <a:t>воспитанниками;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дает </a:t>
            </a:r>
            <a:r>
              <a:rPr lang="ru-RU" dirty="0"/>
              <a:t>возможность детям играть в то, что они хотят. </a:t>
            </a:r>
            <a:endParaRPr lang="ru-RU" dirty="0" smtClean="0"/>
          </a:p>
          <a:p>
            <a:endParaRPr lang="ru-RU" sz="1600" b="1" dirty="0" smtClean="0">
              <a:solidFill>
                <a:srgbClr val="0070C0"/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ДЕТИ:</a:t>
            </a:r>
            <a:endParaRPr lang="ru-RU" sz="16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играют </a:t>
            </a:r>
            <a:r>
              <a:rPr lang="ru-RU" dirty="0"/>
              <a:t>с симпатичной </a:t>
            </a:r>
            <a:r>
              <a:rPr lang="ru-RU" dirty="0" smtClean="0"/>
              <a:t>игрушкой и постепенно отождествляют </a:t>
            </a:r>
            <a:r>
              <a:rPr lang="ru-RU" dirty="0"/>
              <a:t>себя с </a:t>
            </a:r>
            <a:r>
              <a:rPr lang="ru-RU" dirty="0" smtClean="0"/>
              <a:t>ней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</a:t>
            </a:r>
            <a:r>
              <a:rPr lang="ru-RU" dirty="0"/>
              <a:t>проявляют должной активности, </a:t>
            </a:r>
            <a:r>
              <a:rPr lang="ru-RU" dirty="0" smtClean="0"/>
              <a:t>интереса;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</a:t>
            </a:r>
            <a:r>
              <a:rPr lang="ru-RU" dirty="0"/>
              <a:t>конструируют сами новые </a:t>
            </a:r>
            <a:r>
              <a:rPr lang="ru-RU" dirty="0" smtClean="0"/>
              <a:t>игрушки;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</a:t>
            </a:r>
            <a:r>
              <a:rPr lang="ru-RU" dirty="0"/>
              <a:t>создают сюжетных игр. </a:t>
            </a:r>
            <a:endParaRPr lang="ru-RU" dirty="0" smtClean="0"/>
          </a:p>
          <a:p>
            <a:endParaRPr lang="ru-RU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СОЦИАЛЬНО-ПСИХОЛОГИЧЕСКИЙ  КЛИМАТ: 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характеризуется </a:t>
            </a:r>
            <a:r>
              <a:rPr lang="ru-RU" dirty="0"/>
              <a:t>ограниченностью </a:t>
            </a:r>
            <a:br>
              <a:rPr lang="ru-RU" dirty="0"/>
            </a:br>
            <a:r>
              <a:rPr lang="ru-RU" dirty="0" smtClean="0"/>
              <a:t>коммуникативных </a:t>
            </a:r>
            <a:r>
              <a:rPr lang="ru-RU" dirty="0"/>
              <a:t>связей и их избирательностью.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5321" y="3841439"/>
            <a:ext cx="3726875" cy="10156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Позиции воспитателей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по отношению </a:t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 err="1" smtClean="0"/>
              <a:t>антиигрушкам</a:t>
            </a:r>
            <a:endParaRPr lang="ru-RU" sz="600" b="1" dirty="0" smtClean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7014" y="42521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Таня\Desktop\ФЕВРАЛЬ\АНТИИГРУШКА\воспитатели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03261" y="1282029"/>
            <a:ext cx="6338275" cy="4431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2</a:t>
            </a:r>
            <a:r>
              <a:rPr lang="ru-RU" sz="1600" b="1" dirty="0" smtClean="0">
                <a:solidFill>
                  <a:srgbClr val="0070C0"/>
                </a:solidFill>
              </a:rPr>
              <a:t>  ГРУППА ВОСПИТАТЕЛЕЙ: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интересуется </a:t>
            </a:r>
            <a:r>
              <a:rPr lang="ru-RU" dirty="0"/>
              <a:t>проблемой </a:t>
            </a:r>
            <a:r>
              <a:rPr lang="ru-RU" dirty="0" err="1" smtClean="0"/>
              <a:t>антиигрушки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старается </a:t>
            </a:r>
            <a:r>
              <a:rPr lang="ru-RU" dirty="0"/>
              <a:t>проводить родительские собрания и беседы 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родителями о вреде современных западных мультфильмов и </a:t>
            </a:r>
            <a:r>
              <a:rPr lang="ru-RU" dirty="0" err="1" smtClean="0"/>
              <a:t>антиигрушек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исключает </a:t>
            </a:r>
            <a:r>
              <a:rPr lang="ru-RU" dirty="0" err="1"/>
              <a:t>антиигрушки</a:t>
            </a:r>
            <a:r>
              <a:rPr lang="ru-RU" dirty="0"/>
              <a:t> из игровой </a:t>
            </a:r>
            <a:r>
              <a:rPr lang="ru-RU" dirty="0" smtClean="0"/>
              <a:t>среды.</a:t>
            </a:r>
            <a:endParaRPr lang="ru-RU" dirty="0" smtClean="0"/>
          </a:p>
          <a:p>
            <a:endParaRPr lang="ru-RU" sz="1600" dirty="0"/>
          </a:p>
          <a:p>
            <a:r>
              <a:rPr lang="ru-RU" sz="1600" b="1" dirty="0">
                <a:solidFill>
                  <a:srgbClr val="0070C0"/>
                </a:solidFill>
              </a:rPr>
              <a:t>СОЦИАЛЬНО-ПСИХОЛОГИЧЕСКИЙ  </a:t>
            </a:r>
            <a:r>
              <a:rPr lang="ru-RU" sz="1600" b="1" dirty="0" smtClean="0">
                <a:solidFill>
                  <a:srgbClr val="0070C0"/>
                </a:solidFill>
              </a:rPr>
              <a:t>КЛИМАТ В ГРУППЕ: </a:t>
            </a:r>
            <a:endParaRPr lang="ru-RU" sz="16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преобладание дружеской атмосферы;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дети организуют игру самостоятельно, без видимой помощи со стороны взрослых;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дети могут создавать недостающие атрибуты для игр </a:t>
            </a:r>
            <a:br>
              <a:rPr lang="ru-RU" dirty="0" smtClean="0"/>
            </a:br>
            <a:r>
              <a:rPr lang="ru-RU" dirty="0" smtClean="0"/>
              <a:t>при помощи подручного материала.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/>
              <a:t>П</a:t>
            </a:r>
            <a:r>
              <a:rPr lang="ru-RU" b="1" dirty="0" smtClean="0"/>
              <a:t>рямой </a:t>
            </a:r>
            <a:r>
              <a:rPr lang="ru-RU" b="1" dirty="0"/>
              <a:t>запрет на использование </a:t>
            </a:r>
            <a:r>
              <a:rPr lang="ru-RU" b="1" dirty="0" err="1" smtClean="0"/>
              <a:t>антиигрушек</a:t>
            </a:r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b="1" dirty="0"/>
              <a:t>в группе не является верным решением </a:t>
            </a:r>
            <a:r>
              <a:rPr lang="ru-RU" b="1" dirty="0" smtClean="0"/>
              <a:t>проблемы.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5321" y="3841439"/>
            <a:ext cx="3726875" cy="10156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Позиции воспитателей </a:t>
            </a:r>
            <a:endParaRPr lang="ru-RU" sz="2000" b="1" dirty="0"/>
          </a:p>
          <a:p>
            <a:pPr algn="ctr"/>
            <a:r>
              <a:rPr lang="ru-RU" sz="2000" b="1" dirty="0"/>
              <a:t>по отношению </a:t>
            </a:r>
            <a:br>
              <a:rPr lang="ru-RU" sz="2000" b="1" dirty="0"/>
            </a:br>
            <a:r>
              <a:rPr lang="ru-RU" sz="2000" b="1" dirty="0"/>
              <a:t>к </a:t>
            </a:r>
            <a:r>
              <a:rPr lang="ru-RU" sz="2000" b="1" dirty="0" err="1"/>
              <a:t>антиигрушкам</a:t>
            </a:r>
            <a:endParaRPr lang="ru-RU" sz="600" b="1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7014" y="43855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Таня\Desktop\ФЕВРАЛЬ\АНТИИГРУШКА\воспитатели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26091" y="1458589"/>
            <a:ext cx="6765907" cy="3293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3 ГРУППА ВОСПИТАТЕЛЕЙ: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lain" startAt="3"/>
            </a:pPr>
            <a:endParaRPr lang="ru-RU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придерживается </a:t>
            </a:r>
            <a:r>
              <a:rPr lang="ru-RU" dirty="0"/>
              <a:t>либерального стиля взаимодействия с </a:t>
            </a:r>
            <a:r>
              <a:rPr lang="ru-RU" dirty="0" smtClean="0"/>
              <a:t>детьми;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беспокоится, когда в игровой </a:t>
            </a:r>
            <a:r>
              <a:rPr lang="ru-RU" dirty="0"/>
              <a:t>среде наряду с игрушками присутствуют и </a:t>
            </a:r>
            <a:r>
              <a:rPr lang="ru-RU" dirty="0" err="1" smtClean="0"/>
              <a:t>антиигрушки</a:t>
            </a:r>
            <a:r>
              <a:rPr lang="ru-RU" dirty="0" smtClean="0"/>
              <a:t>,  поскольку </a:t>
            </a:r>
            <a:r>
              <a:rPr lang="ru-RU" dirty="0"/>
              <a:t>взрослые считают их естественными для современного поколения детей.</a:t>
            </a:r>
            <a:endParaRPr lang="ru-RU" dirty="0"/>
          </a:p>
          <a:p>
            <a:endParaRPr lang="ru-RU" sz="1600" dirty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ИГРА  С  АНТИИГРУШКАМИ: 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развивается </a:t>
            </a:r>
            <a:r>
              <a:rPr lang="ru-RU" dirty="0"/>
              <a:t>в соответствии с характером </a:t>
            </a:r>
            <a:r>
              <a:rPr lang="ru-RU" dirty="0" smtClean="0"/>
              <a:t>игрушки;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проявляется </a:t>
            </a:r>
            <a:r>
              <a:rPr lang="ru-RU" dirty="0"/>
              <a:t>в агрессивных действиях в отношении других персонажей.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5321" y="3841439"/>
            <a:ext cx="3726875" cy="101566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Позиции воспитателей </a:t>
            </a:r>
            <a:endParaRPr lang="ru-RU" sz="2000" b="1" dirty="0"/>
          </a:p>
          <a:p>
            <a:pPr algn="ctr"/>
            <a:r>
              <a:rPr lang="ru-RU" sz="2000" b="1" dirty="0"/>
              <a:t>по отношению </a:t>
            </a:r>
            <a:br>
              <a:rPr lang="ru-RU" sz="2000" b="1" dirty="0"/>
            </a:br>
            <a:r>
              <a:rPr lang="ru-RU" sz="2000" b="1" dirty="0"/>
              <a:t>к </a:t>
            </a:r>
            <a:r>
              <a:rPr lang="ru-RU" sz="2000" b="1" dirty="0" err="1"/>
              <a:t>антиигрушкам</a:t>
            </a:r>
            <a:endParaRPr lang="ru-RU" sz="600" b="1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7014" y="42521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Таня\Desktop\ФЕВРАЛЬ\АНТИИГРУШКА\1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1092" y="1999355"/>
            <a:ext cx="7150575" cy="3693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Р</a:t>
            </a:r>
            <a:r>
              <a:rPr lang="ru-RU" b="1" dirty="0" smtClean="0"/>
              <a:t>азработана </a:t>
            </a:r>
            <a:r>
              <a:rPr lang="ru-RU" b="1" dirty="0"/>
              <a:t>на </a:t>
            </a:r>
            <a:r>
              <a:rPr lang="ru-RU" b="1" dirty="0" smtClean="0"/>
              <a:t>основе: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методики </a:t>
            </a:r>
            <a:r>
              <a:rPr lang="ru-RU" dirty="0"/>
              <a:t>морального воспитания С.Г. </a:t>
            </a:r>
            <a:r>
              <a:rPr lang="ru-RU" dirty="0" smtClean="0"/>
              <a:t>Якобсон;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методики </a:t>
            </a:r>
            <a:r>
              <a:rPr lang="ru-RU" dirty="0"/>
              <a:t>«нравственной лесенки» Л.П. Стрелковой</a:t>
            </a:r>
            <a:r>
              <a:rPr lang="ru-RU" dirty="0" smtClean="0"/>
              <a:t>.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algn="just"/>
            <a:r>
              <a:rPr lang="ru-RU" b="1" dirty="0" smtClean="0"/>
              <a:t>Суть методики </a:t>
            </a:r>
            <a:r>
              <a:rPr lang="ru-RU" dirty="0" smtClean="0"/>
              <a:t>– формирование </a:t>
            </a:r>
            <a:r>
              <a:rPr lang="ru-RU" dirty="0"/>
              <a:t>личного эмоционального  отношения осуществляется путем чтения и показа построенных по определенной </a:t>
            </a:r>
            <a:r>
              <a:rPr lang="ru-RU" b="1" dirty="0"/>
              <a:t>схеме сценок</a:t>
            </a:r>
            <a:r>
              <a:rPr lang="ru-RU" dirty="0" smtClean="0"/>
              <a:t>.</a:t>
            </a:r>
            <a:endParaRPr lang="ru-RU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Персонажи сценок:</a:t>
            </a:r>
            <a:endParaRPr lang="ru-RU" b="1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жертва </a:t>
            </a:r>
            <a:r>
              <a:rPr lang="ru-RU" dirty="0" smtClean="0"/>
              <a:t>– страдает </a:t>
            </a:r>
            <a:r>
              <a:rPr lang="ru-RU" dirty="0"/>
              <a:t>вследствие нарушения различных </a:t>
            </a:r>
            <a:r>
              <a:rPr lang="ru-RU" dirty="0" smtClean="0"/>
              <a:t>норм;</a:t>
            </a: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бидчик – тот</a:t>
            </a:r>
            <a:r>
              <a:rPr lang="ru-RU" dirty="0"/>
              <a:t>, от кого страдает </a:t>
            </a:r>
            <a:r>
              <a:rPr lang="ru-RU" dirty="0" smtClean="0"/>
              <a:t>жертва;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помощник –  вмешивается </a:t>
            </a:r>
            <a:r>
              <a:rPr lang="ru-RU" dirty="0"/>
              <a:t>в ситуацию и </a:t>
            </a:r>
            <a:br>
              <a:rPr lang="ru-RU" dirty="0" smtClean="0"/>
            </a:br>
            <a:r>
              <a:rPr lang="ru-RU" dirty="0" smtClean="0"/>
              <a:t>помогает жертве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8347" y="399325"/>
            <a:ext cx="9410771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Методика обыгрывания </a:t>
            </a:r>
            <a:r>
              <a:rPr lang="ru-RU" sz="3200" b="1" dirty="0" err="1">
                <a:solidFill>
                  <a:srgbClr val="0070C0"/>
                </a:solidFill>
              </a:rPr>
              <a:t>антиигрушек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39918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ня\Desktop\ФЕВРАЛЬ\АНТИИГРУШКА\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" y="3483"/>
            <a:ext cx="1218247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64764" y="4788340"/>
            <a:ext cx="7174617" cy="120032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России на протяжении веков складывался  </a:t>
            </a:r>
            <a:r>
              <a:rPr lang="ru-RU" b="1" dirty="0"/>
              <a:t>высокий уровень детской игровой </a:t>
            </a:r>
            <a:r>
              <a:rPr lang="ru-RU" b="1" dirty="0" smtClean="0"/>
              <a:t>культуры</a:t>
            </a:r>
            <a:r>
              <a:rPr lang="ru-RU" dirty="0" smtClean="0"/>
              <a:t>. </a:t>
            </a:r>
            <a:r>
              <a:rPr lang="ru-RU" dirty="0"/>
              <a:t>Взрослые никогда не приостанавливали начатые игры, не разрушали игровые постройки, с любовью изготавливали игрушки и сохраняли их, передавая от старших к младшим детям. </a:t>
            </a:r>
            <a:endParaRPr lang="ru-RU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3679" y="26202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Таня\Desktop\ФЕВРАЛЬ\АНТИИГРУШКА\1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1092" y="1958411"/>
            <a:ext cx="7150575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Сценки показываются: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группе </a:t>
            </a:r>
            <a:r>
              <a:rPr lang="ru-RU" dirty="0"/>
              <a:t>в </a:t>
            </a:r>
            <a:r>
              <a:rPr lang="ru-RU" dirty="0" smtClean="0"/>
              <a:t>целом;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нескольким детям;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одному </a:t>
            </a:r>
            <a:r>
              <a:rPr lang="ru-RU" dirty="0"/>
              <a:t>единственному ребенку. </a:t>
            </a:r>
            <a:endParaRPr lang="ru-RU" dirty="0" smtClean="0"/>
          </a:p>
          <a:p>
            <a:endParaRPr lang="ru-RU" i="1" dirty="0"/>
          </a:p>
          <a:p>
            <a:r>
              <a:rPr lang="ru-RU" b="1" dirty="0" smtClean="0"/>
              <a:t>Общие </a:t>
            </a:r>
            <a:r>
              <a:rPr lang="ru-RU" b="1" dirty="0"/>
              <a:t>цели: </a:t>
            </a:r>
            <a:endParaRPr lang="ru-RU" b="1" dirty="0" smtClean="0"/>
          </a:p>
          <a:p>
            <a:pPr algn="just"/>
            <a:r>
              <a:rPr lang="ru-RU" dirty="0" smtClean="0"/>
              <a:t>вызвать </a:t>
            </a:r>
            <a:r>
              <a:rPr lang="ru-RU" dirty="0"/>
              <a:t>у детей сочувствие жертвам неблаговидных поступков, возмущение действиями обидчиков и одобрение тех, кто восстанавливает справедливость.</a:t>
            </a:r>
            <a:endParaRPr lang="ru-RU" dirty="0"/>
          </a:p>
          <a:p>
            <a:endParaRPr lang="ru-RU" i="1" dirty="0" smtClean="0"/>
          </a:p>
          <a:p>
            <a:r>
              <a:rPr lang="ru-RU" b="1" dirty="0" smtClean="0"/>
              <a:t>Ожидаемые </a:t>
            </a:r>
            <a:r>
              <a:rPr lang="ru-RU" b="1" dirty="0"/>
              <a:t>переживания и поведение детей: 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появление </a:t>
            </a:r>
            <a:r>
              <a:rPr lang="ru-RU" dirty="0"/>
              <a:t>эмоционального отношения к хорошим и </a:t>
            </a:r>
            <a:r>
              <a:rPr lang="ru-RU" dirty="0" smtClean="0"/>
              <a:t>плохим </a:t>
            </a:r>
            <a:r>
              <a:rPr lang="ru-RU" dirty="0"/>
              <a:t>поступкам </a:t>
            </a:r>
            <a:r>
              <a:rPr lang="ru-RU" dirty="0" smtClean="0"/>
              <a:t>персонажей;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самостоятельное </a:t>
            </a:r>
            <a:r>
              <a:rPr lang="ru-RU" dirty="0"/>
              <a:t>разыгрывание моральных ситуаций.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8347" y="399325"/>
            <a:ext cx="9410771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Методика обыгрывания </a:t>
            </a:r>
            <a:r>
              <a:rPr lang="ru-RU" sz="3200" b="1" dirty="0" err="1">
                <a:solidFill>
                  <a:srgbClr val="0070C0"/>
                </a:solidFill>
              </a:rPr>
              <a:t>антиигрушек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47284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Таня\Desktop\ФЕВРАЛЬ\АНТИИГРУШКА\1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1092" y="2176779"/>
            <a:ext cx="7150575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зготовление персонажей </a:t>
            </a:r>
            <a:r>
              <a:rPr lang="ru-RU" dirty="0"/>
              <a:t>пьесок, </a:t>
            </a:r>
            <a:r>
              <a:rPr lang="ru-RU" dirty="0" smtClean="0"/>
              <a:t>плоскостных изображений;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просмотр </a:t>
            </a:r>
            <a:r>
              <a:rPr lang="ru-RU" dirty="0"/>
              <a:t>и </a:t>
            </a:r>
            <a:r>
              <a:rPr lang="ru-RU" dirty="0" smtClean="0"/>
              <a:t>разыгрывание коротких пьесок </a:t>
            </a:r>
            <a:r>
              <a:rPr lang="ru-RU" dirty="0"/>
              <a:t>с участием игрушек и </a:t>
            </a:r>
            <a:r>
              <a:rPr lang="ru-RU" dirty="0" err="1" smtClean="0"/>
              <a:t>антиигрушек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рименение педагогом приема </a:t>
            </a:r>
            <a:r>
              <a:rPr lang="ru-RU" dirty="0"/>
              <a:t>«нравственной лесенки</a:t>
            </a:r>
            <a:r>
              <a:rPr lang="ru-RU" dirty="0" smtClean="0"/>
              <a:t>»: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проводиться </a:t>
            </a:r>
            <a:r>
              <a:rPr lang="ru-RU" dirty="0"/>
              <a:t>с каждым ребенком </a:t>
            </a:r>
            <a:r>
              <a:rPr lang="ru-RU" dirty="0" smtClean="0"/>
              <a:t>индивидуально; 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вырезается </a:t>
            </a:r>
            <a:r>
              <a:rPr lang="ru-RU" dirty="0"/>
              <a:t>контур лесенки из семи </a:t>
            </a:r>
            <a:r>
              <a:rPr lang="ru-RU" dirty="0" smtClean="0"/>
              <a:t>ступенек;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р</a:t>
            </a:r>
            <a:r>
              <a:rPr lang="ru-RU" dirty="0" smtClean="0"/>
              <a:t>ебенок располагает </a:t>
            </a:r>
            <a:r>
              <a:rPr lang="ru-RU" dirty="0"/>
              <a:t>картинки с изображением самых лучших героев вверху, затем нейтральных, еще ниже не очень </a:t>
            </a:r>
            <a:r>
              <a:rPr lang="ru-RU" dirty="0" smtClean="0"/>
              <a:t>хороших </a:t>
            </a:r>
            <a:r>
              <a:rPr lang="ru-RU" dirty="0"/>
              <a:t>и в самом низу лесенки </a:t>
            </a:r>
            <a:r>
              <a:rPr lang="ru-RU" dirty="0" smtClean="0"/>
              <a:t>плохих;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педагог </a:t>
            </a:r>
            <a:r>
              <a:rPr lang="ru-RU" dirty="0"/>
              <a:t>добавляет еще одну ступеньку и добавляет картинку, обозначающего самого </a:t>
            </a:r>
            <a:r>
              <a:rPr lang="ru-RU" dirty="0" smtClean="0"/>
              <a:t>ребенка</a:t>
            </a:r>
            <a:r>
              <a:rPr lang="ru-RU" dirty="0"/>
              <a:t>;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р</a:t>
            </a:r>
            <a:r>
              <a:rPr lang="ru-RU" dirty="0" smtClean="0"/>
              <a:t>ебенок  располагает </a:t>
            </a:r>
            <a:r>
              <a:rPr lang="ru-RU" dirty="0"/>
              <a:t>всех героев, </a:t>
            </a:r>
            <a:br>
              <a:rPr lang="ru-RU" dirty="0" smtClean="0"/>
            </a:br>
            <a:r>
              <a:rPr lang="ru-RU" dirty="0" smtClean="0"/>
              <a:t>включая </a:t>
            </a:r>
            <a:r>
              <a:rPr lang="ru-RU" dirty="0"/>
              <a:t>себя самого на лесенке.</a:t>
            </a:r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8344" y="5137347"/>
            <a:ext cx="3726875" cy="400110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Сценарий работы</a:t>
            </a:r>
            <a:endParaRPr lang="ru-RU" sz="6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08347" y="399325"/>
            <a:ext cx="9410771" cy="58477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Методика обыгрывания </a:t>
            </a:r>
            <a:r>
              <a:rPr lang="ru-RU" sz="3200" b="1" dirty="0" err="1">
                <a:solidFill>
                  <a:srgbClr val="0070C0"/>
                </a:solidFill>
              </a:rPr>
              <a:t>антиигрушек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39918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Таня\Desktop\ФЕВРАЛЬ\АНТИИГРУШКА\рекомендаціі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85646" y="1786140"/>
            <a:ext cx="7219665" cy="418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Взяв в руки понравившуюся игрушку, не торопитесь ее покупать. </a:t>
            </a:r>
            <a:endParaRPr lang="en-US" b="1" dirty="0" smtClean="0"/>
          </a:p>
          <a:p>
            <a:r>
              <a:rPr lang="ru-RU" b="1" dirty="0" smtClean="0"/>
              <a:t>Ответьте </a:t>
            </a:r>
            <a:r>
              <a:rPr lang="ru-RU" b="1" dirty="0"/>
              <a:t>на </a:t>
            </a:r>
            <a:r>
              <a:rPr lang="ru-RU" b="1" dirty="0" smtClean="0"/>
              <a:t>вопросы:</a:t>
            </a:r>
            <a:endParaRPr lang="ru-RU" b="1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Что несет в себе игрушка?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Какие чувства она может пробудить у ребенка?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Соответствует ли игрушка представлениям о красоте, развивает ли чувство прекрасного?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Способствует ли формированию морального сознания, различению добра и зла? </a:t>
            </a:r>
            <a:endParaRPr lang="en-US" dirty="0" smtClean="0"/>
          </a:p>
          <a:p>
            <a:endParaRPr lang="en-US" sz="1600" dirty="0" smtClean="0"/>
          </a:p>
          <a:p>
            <a:r>
              <a:rPr lang="ru-RU" b="1" dirty="0" smtClean="0"/>
              <a:t>При </a:t>
            </a:r>
            <a:r>
              <a:rPr lang="ru-RU" b="1" dirty="0"/>
              <a:t>выборе игрушки обратите внимание </a:t>
            </a:r>
            <a:r>
              <a:rPr lang="ru-RU" b="1" dirty="0" smtClean="0"/>
              <a:t>на простоту </a:t>
            </a:r>
            <a:r>
              <a:rPr lang="ru-RU" b="1" dirty="0"/>
              <a:t>и </a:t>
            </a:r>
            <a:r>
              <a:rPr lang="ru-RU" b="1" dirty="0" smtClean="0"/>
              <a:t>доступность.</a:t>
            </a:r>
            <a:endParaRPr lang="en-US" b="1" dirty="0" smtClean="0"/>
          </a:p>
          <a:p>
            <a:r>
              <a:rPr lang="ru-RU" b="1" dirty="0"/>
              <a:t>Ответьте на вопросы:</a:t>
            </a:r>
            <a:endParaRPr lang="ru-RU" b="1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Стимулирует </a:t>
            </a:r>
            <a:r>
              <a:rPr lang="ru-RU" dirty="0"/>
              <a:t>ли игрушка ребенка к активным  действиям?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Открыта ли для преобразований?</a:t>
            </a:r>
            <a:endParaRPr lang="ru-RU" dirty="0"/>
          </a:p>
          <a:p>
            <a:pPr lvl="0"/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44824" y="159173"/>
            <a:ext cx="8505172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Рекомендации взрослым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по выбору игрушек для детей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47855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Таня\Desktop\ФЕВРАЛЬ\АНТИИГРУШКА\рекомендаціі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03525" y="1862874"/>
            <a:ext cx="7579058" cy="4247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Учитывайте возраст </a:t>
            </a:r>
            <a:r>
              <a:rPr lang="ru-RU" b="1" dirty="0" smtClean="0"/>
              <a:t>ребенка</a:t>
            </a:r>
            <a:r>
              <a:rPr lang="ru-RU" b="1" dirty="0"/>
              <a:t>:</a:t>
            </a:r>
            <a:endParaRPr lang="ru-RU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из </a:t>
            </a:r>
            <a:r>
              <a:rPr lang="ru-RU" dirty="0"/>
              <a:t>соображений </a:t>
            </a:r>
            <a:r>
              <a:rPr lang="ru-RU" dirty="0" smtClean="0"/>
              <a:t>безопасности;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покупка </a:t>
            </a:r>
            <a:r>
              <a:rPr lang="ru-RU" dirty="0"/>
              <a:t>игрушек для старшего возраста может вызвать потерю интереса. </a:t>
            </a:r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Учитывайте </a:t>
            </a:r>
            <a:r>
              <a:rPr lang="ru-RU" b="1" dirty="0"/>
              <a:t>размер </a:t>
            </a:r>
            <a:r>
              <a:rPr lang="ru-RU" b="1" dirty="0" smtClean="0"/>
              <a:t>игрушки.</a:t>
            </a:r>
            <a:endParaRPr lang="ru-RU" b="1" dirty="0" smtClean="0"/>
          </a:p>
          <a:p>
            <a:endParaRPr lang="ru-RU" dirty="0"/>
          </a:p>
          <a:p>
            <a:r>
              <a:rPr lang="ru-RU" b="1" dirty="0" smtClean="0"/>
              <a:t>Не </a:t>
            </a:r>
            <a:r>
              <a:rPr lang="ru-RU" b="1" dirty="0"/>
              <a:t>пренебрегайте  вопросами безопасности: </a:t>
            </a:r>
            <a:endParaRPr lang="ru-RU" b="1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обратите внимание на маркировку: </a:t>
            </a:r>
            <a:endParaRPr lang="ru-RU" dirty="0" smtClean="0"/>
          </a:p>
          <a:p>
            <a:pPr marL="285750" lvl="0" indent="-285750">
              <a:buFontTx/>
              <a:buChar char="-"/>
            </a:pPr>
            <a:r>
              <a:rPr lang="ru-RU" dirty="0" smtClean="0"/>
              <a:t>на этикетке должна указываться фирма-производитель и </a:t>
            </a:r>
            <a:br>
              <a:rPr lang="ru-RU" dirty="0" smtClean="0"/>
            </a:br>
            <a:r>
              <a:rPr lang="ru-RU" dirty="0" smtClean="0"/>
              <a:t>страна-производитель; </a:t>
            </a:r>
            <a:endParaRPr lang="ru-RU" dirty="0" smtClean="0"/>
          </a:p>
          <a:p>
            <a:pPr marL="285750" lvl="0" indent="-285750">
              <a:buFontTx/>
              <a:buChar char="-"/>
            </a:pPr>
            <a:r>
              <a:rPr lang="ru-RU" dirty="0" smtClean="0"/>
              <a:t>к товару должен прилагаться гигиенический сертификат;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обратите внимание на звуки, которые издает игрушка: 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посмотрите удобна ли игрушка в эксплуатации, </a:t>
            </a:r>
            <a:br>
              <a:rPr lang="ru-RU" dirty="0" smtClean="0"/>
            </a:br>
            <a:r>
              <a:rPr lang="ru-RU" dirty="0" smtClean="0"/>
              <a:t>можно ли ее мыть и стирать.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4824" y="159173"/>
            <a:ext cx="8505172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Рекомендации взрослым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по выбору игрушек для детей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0344" y="47855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Таня\Desktop\ФЕВРАЛЬ\АНТИИГРУШКА\рекомендаціі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21639" y="1753691"/>
            <a:ext cx="7579058" cy="4247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покупайте  ребенку игрушки, как только он этого захотел;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руководствуйтесь правилом «пусть игрушек будет как можно больше»;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покупая игрушки, не обращайте внимание ребенка на то, что ни у кого из друзей таких «классных» игрушек нет;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подчеркивайте, что, хотя ребенок и не заслуживает подарков, </a:t>
            </a:r>
            <a:br>
              <a:rPr lang="ru-RU" dirty="0" smtClean="0"/>
            </a:br>
            <a:r>
              <a:rPr lang="ru-RU" dirty="0" smtClean="0"/>
              <a:t>вы покупаете ему дорогие игрушки;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следует выбрасывать сломанные игрушки в мусорную корзину </a:t>
            </a:r>
            <a:br>
              <a:rPr lang="ru-RU" dirty="0" smtClean="0"/>
            </a:br>
            <a:r>
              <a:rPr lang="ru-RU" dirty="0" smtClean="0"/>
              <a:t>при ребенке;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не запрещайте  ребенку делиться игрушками со сверстниками; 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если с прогулки ребенок принес новую игрушку, </a:t>
            </a:r>
            <a:br>
              <a:rPr lang="ru-RU" dirty="0" smtClean="0"/>
            </a:br>
            <a:r>
              <a:rPr lang="ru-RU" dirty="0" smtClean="0"/>
              <a:t>не делайте вид, что вы этого не заметили;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помните, что никакие самые роскошные, дорогие </a:t>
            </a:r>
            <a:br>
              <a:rPr lang="ru-RU" dirty="0" smtClean="0"/>
            </a:br>
            <a:r>
              <a:rPr lang="ru-RU" dirty="0" smtClean="0"/>
              <a:t>игрушки не заменят вашего живого, </a:t>
            </a:r>
            <a:br>
              <a:rPr lang="ru-RU" dirty="0" smtClean="0"/>
            </a:br>
            <a:r>
              <a:rPr lang="ru-RU" dirty="0" smtClean="0"/>
              <a:t>любовного общения с ребенком.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4824" y="159173"/>
            <a:ext cx="8505172" cy="1077218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Рекомендации взрослым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по выбору игрушек для детей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47855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Таня\Desktop\ФЕВРАЛЬ\АНТИИГРУШКА\1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8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67784" y="4692917"/>
            <a:ext cx="7010079" cy="132343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</a:rPr>
              <a:t>Настоящая игрушка </a:t>
            </a:r>
            <a:r>
              <a:rPr lang="ru-RU" sz="2000" dirty="0"/>
              <a:t>должна быть проста и выразительна, радовать сердце и глаз чистыми линиями и естественными красками, чтобы вызывать активный творческий процесс </a:t>
            </a:r>
            <a:br>
              <a:rPr lang="ru-RU" sz="2000" dirty="0" smtClean="0"/>
            </a:br>
            <a:r>
              <a:rPr lang="ru-RU" sz="2000" dirty="0" smtClean="0"/>
              <a:t>у ребенка.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1139" y="50649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Таня\Desktop\ФЕВРАЛЬ\АНТИИГРУШКА\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" y="3483"/>
            <a:ext cx="12182476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47162" y="5047646"/>
            <a:ext cx="7206019" cy="1323439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Д</a:t>
            </a:r>
            <a:r>
              <a:rPr lang="ru-RU" sz="2000" dirty="0" smtClean="0"/>
              <a:t>уховно-нравственный </a:t>
            </a:r>
            <a:r>
              <a:rPr lang="ru-RU" sz="2000" dirty="0"/>
              <a:t>смысл игрушки представляет собой </a:t>
            </a:r>
            <a:endParaRPr lang="ru-RU" sz="2000" dirty="0" smtClean="0"/>
          </a:p>
          <a:p>
            <a:pPr algn="just"/>
            <a:r>
              <a:rPr lang="ru-RU" sz="2000" dirty="0" smtClean="0"/>
              <a:t>важнейшую </a:t>
            </a:r>
            <a:r>
              <a:rPr lang="ru-RU" sz="2000" dirty="0"/>
              <a:t>ее характеристику. </a:t>
            </a:r>
            <a:endParaRPr lang="ru-RU" sz="2000" dirty="0" smtClean="0"/>
          </a:p>
          <a:p>
            <a:pPr algn="just"/>
            <a:r>
              <a:rPr lang="ru-RU" sz="2000" b="1" dirty="0">
                <a:solidFill>
                  <a:srgbClr val="0070C0"/>
                </a:solidFill>
              </a:rPr>
              <a:t>М</a:t>
            </a:r>
            <a:r>
              <a:rPr lang="ru-RU" sz="2000" b="1" dirty="0" smtClean="0">
                <a:solidFill>
                  <a:srgbClr val="0070C0"/>
                </a:solidFill>
              </a:rPr>
              <a:t>удрые </a:t>
            </a:r>
            <a:r>
              <a:rPr lang="ru-RU" sz="2000" b="1" dirty="0">
                <a:solidFill>
                  <a:srgbClr val="0070C0"/>
                </a:solidFill>
              </a:rPr>
              <a:t>игрушки: </a:t>
            </a:r>
            <a:r>
              <a:rPr lang="ru-RU" sz="2000" dirty="0"/>
              <a:t>мягкие </a:t>
            </a:r>
            <a:r>
              <a:rPr lang="ru-RU" sz="2000" dirty="0" smtClean="0"/>
              <a:t>игрушки-персонажи – Филя</a:t>
            </a:r>
            <a:r>
              <a:rPr lang="ru-RU" sz="2000" dirty="0"/>
              <a:t>, </a:t>
            </a:r>
            <a:r>
              <a:rPr lang="ru-RU" sz="2000" dirty="0" err="1"/>
              <a:t>Хрюша</a:t>
            </a:r>
            <a:r>
              <a:rPr lang="ru-RU" sz="2000" dirty="0"/>
              <a:t>, </a:t>
            </a:r>
            <a:r>
              <a:rPr lang="ru-RU" sz="2000" dirty="0" smtClean="0"/>
              <a:t>Степашка, </a:t>
            </a:r>
            <a:r>
              <a:rPr lang="ru-RU" sz="2000" dirty="0"/>
              <a:t>наборы для </a:t>
            </a:r>
            <a:r>
              <a:rPr lang="ru-RU" sz="2000" dirty="0" smtClean="0"/>
              <a:t>построек, </a:t>
            </a:r>
            <a:r>
              <a:rPr lang="ru-RU" sz="2000" dirty="0"/>
              <a:t>наборы для вышивания, </a:t>
            </a:r>
            <a:r>
              <a:rPr lang="ru-RU" sz="2000" dirty="0" smtClean="0"/>
              <a:t>вязания.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49709" y="37060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07560" y="1351216"/>
            <a:ext cx="5710686" cy="4205538"/>
            <a:chOff x="5480264" y="1187521"/>
            <a:chExt cx="5710686" cy="420553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480264" y="2132934"/>
              <a:ext cx="5710686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i="1" dirty="0"/>
                <a:t>Малых неисправностей при игре не унимать. </a:t>
              </a:r>
              <a:endParaRPr lang="ru-RU" sz="2400" i="1" dirty="0" smtClean="0"/>
            </a:p>
            <a:p>
              <a:pPr algn="ctr"/>
              <a:r>
                <a:rPr lang="ru-RU" sz="2400" i="1" dirty="0" smtClean="0"/>
                <a:t>В </a:t>
              </a:r>
              <a:r>
                <a:rPr lang="ru-RU" sz="2400" i="1" dirty="0"/>
                <a:t>игру их приставникам не мешаться, разве сами попросят, чтобы в оной участвовали. </a:t>
              </a:r>
              <a:br>
                <a:rPr lang="en-US" sz="2400" i="1" dirty="0" smtClean="0"/>
              </a:br>
              <a:r>
                <a:rPr lang="ru-RU" sz="2400" i="1" dirty="0" smtClean="0"/>
                <a:t>Игры </a:t>
              </a:r>
              <a:r>
                <a:rPr lang="ru-RU" sz="2400" i="1" dirty="0"/>
                <a:t>должны быть в воле детей, лишь бы те игры невинны были, и здоровье их от оных </a:t>
              </a:r>
              <a:br>
                <a:rPr lang="en-US" sz="2400" i="1" dirty="0" smtClean="0"/>
              </a:br>
              <a:r>
                <a:rPr lang="ru-RU" sz="2400" i="1" dirty="0" smtClean="0"/>
                <a:t>не </a:t>
              </a:r>
              <a:r>
                <a:rPr lang="ru-RU" sz="2400" i="1" dirty="0"/>
                <a:t>претерпело </a:t>
              </a:r>
              <a:r>
                <a:rPr lang="ru-RU" sz="2400" i="1" dirty="0" smtClean="0"/>
                <a:t>вреда.</a:t>
              </a:r>
              <a:endParaRPr lang="ru-RU" sz="2400" i="1" dirty="0"/>
            </a:p>
          </p:txBody>
        </p:sp>
        <p:pic>
          <p:nvPicPr>
            <p:cNvPr id="28675" name="Picture 3" descr="C:\Users\Таня\Desktop\ФЕВРАЛЬ\ИСХОДНИКИ ЛИНЕЙКА\111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607" y="1187521"/>
              <a:ext cx="25400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Таня\Desktop\ФЕВРАЛЬ\ИСХОДНИКИ ЛИНЕЙКА\111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103375" y="4631059"/>
              <a:ext cx="25400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2041326" y="4941754"/>
            <a:ext cx="2017273" cy="46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Екатерина</a:t>
            </a:r>
            <a:r>
              <a:rPr lang="en-US" sz="2000" b="1" dirty="0" smtClean="0"/>
              <a:t> II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098" name="Picture 2" descr="C:\Users\Таня\Desktop\ФЕВРАЛЬ\АНТИИГРУШКА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029" y="1723947"/>
            <a:ext cx="4423869" cy="29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93194" y="4485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ня\Desktop\ФЕВРАЛЬ\АНТИИГРУШКА\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3756" y="1391067"/>
            <a:ext cx="74781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ИГРУШКА </a:t>
            </a:r>
            <a:r>
              <a:rPr lang="ru-RU" sz="2000" dirty="0" smtClean="0"/>
              <a:t>– 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/>
              <a:t>с</a:t>
            </a:r>
            <a:r>
              <a:rPr lang="ru-RU" sz="2000" dirty="0" smtClean="0"/>
              <a:t>пециально </a:t>
            </a:r>
            <a:r>
              <a:rPr lang="ru-RU" sz="2000" dirty="0"/>
              <a:t>предназначенный для детских игр </a:t>
            </a:r>
            <a:r>
              <a:rPr lang="ru-RU" sz="2000" dirty="0" smtClean="0"/>
              <a:t>предмет.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endParaRPr lang="ru-RU" sz="2000" dirty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ИГРУШКА</a:t>
            </a:r>
            <a:r>
              <a:rPr lang="ru-RU" sz="2000" dirty="0" smtClean="0"/>
              <a:t> </a:t>
            </a:r>
            <a:r>
              <a:rPr lang="ru-RU" sz="2000" dirty="0"/>
              <a:t>должна быть такой, чтобы ребенок мог с нею активно действовать, выразительно разыгрывать свою роль. 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ГЛАВНАЯ ЦЕЛЬ ИГРУШКИ </a:t>
            </a:r>
            <a:r>
              <a:rPr lang="ru-RU" sz="2000" dirty="0" smtClean="0"/>
              <a:t>– </a:t>
            </a:r>
            <a:r>
              <a:rPr lang="ru-RU" sz="2000" dirty="0"/>
              <a:t>умственное и нравственное развитие ребенка.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НАСТОЯЩАЯ ИГРУШКА: 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воссоздает </a:t>
            </a:r>
            <a:r>
              <a:rPr lang="ru-RU" sz="2000" dirty="0"/>
              <a:t>реальные или воображаемые </a:t>
            </a:r>
            <a:r>
              <a:rPr lang="ru-RU" sz="2000" dirty="0" smtClean="0"/>
              <a:t>предметы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помогает </a:t>
            </a:r>
            <a:r>
              <a:rPr lang="ru-RU" sz="2000" dirty="0"/>
              <a:t>познать </a:t>
            </a:r>
            <a:r>
              <a:rPr lang="ru-RU" sz="2000" dirty="0" smtClean="0"/>
              <a:t>мир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приучает </a:t>
            </a:r>
            <a:r>
              <a:rPr lang="ru-RU" sz="2000" dirty="0"/>
              <a:t>малыша действовать активно и </a:t>
            </a:r>
            <a:r>
              <a:rPr lang="ru-RU" sz="2000" dirty="0" smtClean="0"/>
              <a:t>целенаправленно</a:t>
            </a:r>
            <a:r>
              <a:rPr lang="ru-RU" sz="2000" dirty="0"/>
              <a:t>;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помогает </a:t>
            </a:r>
            <a:r>
              <a:rPr lang="ru-RU" sz="2000" dirty="0"/>
              <a:t>развитию мышления и памяти, </a:t>
            </a:r>
            <a:r>
              <a:rPr lang="ru-RU" sz="2000" dirty="0" smtClean="0"/>
              <a:t>речи и </a:t>
            </a:r>
            <a:br>
              <a:rPr lang="ru-RU" sz="2000" dirty="0" smtClean="0"/>
            </a:br>
            <a:r>
              <a:rPr lang="ru-RU" sz="2000" dirty="0" smtClean="0"/>
              <a:t>эмоциональной </a:t>
            </a:r>
            <a:r>
              <a:rPr lang="ru-RU" sz="2000" dirty="0"/>
              <a:t>сферы. 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23535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ня\Desktop\ФЕВРАЛЬ\АНТИИГРУШКА\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3755" y="1732261"/>
            <a:ext cx="74781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1600" b="1" dirty="0" smtClean="0">
                <a:solidFill>
                  <a:srgbClr val="0070C0"/>
                </a:solidFill>
              </a:rPr>
              <a:t>ФОРМУ И СОДЕРЖАНИЕ ИГРУШКИ ОПРЕДЕЛЯЮТ: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endParaRPr lang="ru-RU" sz="1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специфика </a:t>
            </a:r>
            <a:r>
              <a:rPr lang="ru-RU" sz="2000" dirty="0"/>
              <a:t>воспитательных задач, которые </a:t>
            </a:r>
            <a:r>
              <a:rPr lang="ru-RU" sz="2000" dirty="0" smtClean="0"/>
              <a:t>педагог ставит перед</a:t>
            </a:r>
            <a:br>
              <a:rPr lang="ru-RU" sz="2000" dirty="0" smtClean="0"/>
            </a:br>
            <a:r>
              <a:rPr lang="ru-RU" sz="2000" dirty="0" smtClean="0"/>
              <a:t>игрушкой;</a:t>
            </a:r>
            <a:endParaRPr lang="ru-RU" sz="2000" dirty="0" smtClean="0"/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ru-RU" sz="2000" dirty="0" smtClean="0"/>
              <a:t>социальный строй общества; </a:t>
            </a:r>
            <a:endParaRPr lang="ru-RU" sz="2000" dirty="0" smtClean="0"/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ru-RU" sz="2000" dirty="0" smtClean="0"/>
              <a:t>уровень культуры общества. 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9234" y="38457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я\Desktop\ФЕВРАЛЬ\АНТИИГРУШКА\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3483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0743" y="271317"/>
            <a:ext cx="6509093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70C0"/>
                </a:solidFill>
              </a:rPr>
              <a:t>Игра и игрушка </a:t>
            </a:r>
            <a:br>
              <a:rPr lang="ru-RU" sz="3400" b="1" dirty="0" smtClean="0">
                <a:solidFill>
                  <a:srgbClr val="0070C0"/>
                </a:solidFill>
              </a:rPr>
            </a:br>
            <a:r>
              <a:rPr lang="ru-RU" sz="3400" b="1" dirty="0" smtClean="0">
                <a:solidFill>
                  <a:srgbClr val="0070C0"/>
                </a:solidFill>
              </a:rPr>
              <a:t>в жизни современных детей</a:t>
            </a:r>
            <a:endParaRPr lang="ru-RU" sz="1000" dirty="0" smtClean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3878" y="2816698"/>
            <a:ext cx="5323482" cy="286232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происходит </a:t>
            </a:r>
            <a:r>
              <a:rPr lang="ru-RU" sz="2000" dirty="0"/>
              <a:t>деформация антропологических смыслов игровой практики детей и </a:t>
            </a:r>
            <a:r>
              <a:rPr lang="ru-RU" sz="2000" dirty="0" smtClean="0"/>
              <a:t>игрушки;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изменилось </a:t>
            </a:r>
            <a:r>
              <a:rPr lang="ru-RU" sz="2000" dirty="0"/>
              <a:t>отношение к </a:t>
            </a:r>
            <a:r>
              <a:rPr lang="ru-RU" sz="2000" dirty="0" smtClean="0"/>
              <a:t>игрушке;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существенно </a:t>
            </a:r>
            <a:r>
              <a:rPr lang="ru-RU" sz="2000" dirty="0"/>
              <a:t>изменился игровой набор  </a:t>
            </a:r>
            <a:r>
              <a:rPr lang="ru-RU" sz="2000" dirty="0" smtClean="0"/>
              <a:t>ребёнка;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изменились принципы </a:t>
            </a:r>
            <a:r>
              <a:rPr lang="ru-RU" sz="2000" dirty="0"/>
              <a:t>организации игровой </a:t>
            </a:r>
            <a:r>
              <a:rPr lang="ru-RU" sz="2000" dirty="0" smtClean="0"/>
              <a:t>среды;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современный </a:t>
            </a:r>
            <a:r>
              <a:rPr lang="ru-RU" sz="2000" dirty="0"/>
              <a:t>производитель предлагает детям </a:t>
            </a:r>
            <a:r>
              <a:rPr lang="ru-RU" sz="2000" dirty="0" err="1" smtClean="0"/>
              <a:t>антигрушки</a:t>
            </a:r>
            <a:r>
              <a:rPr lang="ru-RU" sz="2000" dirty="0"/>
              <a:t>.</a:t>
            </a:r>
            <a:endParaRPr lang="ru-RU" sz="2000" dirty="0"/>
          </a:p>
        </p:txBody>
      </p:sp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3679" y="270911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Таня\Desktop\ФЕВРАЛЬ\АНТИИГРУШКА\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3755" y="1295525"/>
            <a:ext cx="7478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АНТИИГРУШКА</a:t>
            </a:r>
            <a:r>
              <a:rPr lang="ru-RU" sz="2000" dirty="0" smtClean="0"/>
              <a:t> – плохая </a:t>
            </a:r>
            <a:r>
              <a:rPr lang="ru-RU" sz="2000" dirty="0"/>
              <a:t>или </a:t>
            </a:r>
            <a:r>
              <a:rPr lang="ru-RU" sz="2000" dirty="0" smtClean="0"/>
              <a:t>некрасивая игрушка.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АНТИИГРУШКА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/>
              <a:t>–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предмет, </a:t>
            </a:r>
            <a:r>
              <a:rPr lang="ru-RU" sz="2000" dirty="0"/>
              <a:t>который способен сформировать искаженные ценности в душе ребенка. </a:t>
            </a:r>
            <a:endParaRPr lang="ru-RU" sz="2000" dirty="0" smtClean="0"/>
          </a:p>
          <a:p>
            <a:endParaRPr lang="ru-RU" sz="1600" dirty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АНТИИГРУШКИ </a:t>
            </a:r>
            <a:r>
              <a:rPr lang="ru-RU" sz="2000" dirty="0" smtClean="0"/>
              <a:t>невозможно </a:t>
            </a:r>
            <a:r>
              <a:rPr lang="ru-RU" sz="2000" dirty="0"/>
              <a:t>соотнести с реальными персонажами, образами из жизни или персонажами детских сказок. </a:t>
            </a:r>
            <a:endParaRPr lang="ru-RU" sz="2000" dirty="0" smtClean="0"/>
          </a:p>
          <a:p>
            <a:endParaRPr lang="ru-RU" sz="1600" b="1" dirty="0" smtClean="0">
              <a:solidFill>
                <a:srgbClr val="0070C0"/>
              </a:solidFill>
            </a:endParaRPr>
          </a:p>
          <a:p>
            <a:r>
              <a:rPr lang="ru-RU" sz="1600" b="1" dirty="0" smtClean="0">
                <a:solidFill>
                  <a:srgbClr val="0070C0"/>
                </a:solidFill>
              </a:rPr>
              <a:t>АНТИИГРУШКИ: 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имеют </a:t>
            </a:r>
            <a:r>
              <a:rPr lang="ru-RU" sz="2000" dirty="0"/>
              <a:t>искаженные пропорции лица или частей </a:t>
            </a:r>
            <a:r>
              <a:rPr lang="ru-RU" sz="2000" dirty="0" smtClean="0"/>
              <a:t>тела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имеют неестественные </a:t>
            </a:r>
            <a:r>
              <a:rPr lang="ru-RU" sz="2000" dirty="0"/>
              <a:t>цвета и формы. </a:t>
            </a:r>
            <a:endParaRPr lang="ru-RU" sz="2000" dirty="0"/>
          </a:p>
        </p:txBody>
      </p:sp>
      <p:pic>
        <p:nvPicPr>
          <p:cNvPr id="6" name="Picture 2" descr="ÐÐ°ÑÑÐ¸Ð½ÐºÐ¸ Ð¿Ð¾ Ð·Ð°Ð¿ÑÐ¾ÑÑ Ð°Ð½ÑÐ¸Ð¸Ð³ÑÑÑ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1666873"/>
            <a:ext cx="3358405" cy="34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cer5740g\Desktop\Без імені.pngБез імені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59234" y="343936"/>
            <a:ext cx="1432560" cy="43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14376</Words>
  <Application>WPS Presentation</Application>
  <PresentationFormat>Широкоэкранный</PresentationFormat>
  <Paragraphs>452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7" baseType="lpstr">
      <vt:lpstr>Arial</vt:lpstr>
      <vt:lpstr>SimSun</vt:lpstr>
      <vt:lpstr>Wingdings</vt:lpstr>
      <vt:lpstr>Arial</vt:lpstr>
      <vt:lpstr>Garamond</vt:lpstr>
      <vt:lpstr>Segoe Print</vt:lpstr>
      <vt:lpstr>Microsoft YaHei</vt:lpstr>
      <vt:lpstr/>
      <vt:lpstr>Arial Unicode MS</vt:lpstr>
      <vt:lpstr>Calibri</vt:lpstr>
      <vt:lpstr>Натуральные материалы</vt:lpstr>
      <vt:lpstr>Игрушка и антиигрушка.  Как сделать правильный выбор?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acer5740g</cp:lastModifiedBy>
  <cp:revision>2436</cp:revision>
  <dcterms:created xsi:type="dcterms:W3CDTF">2017-01-09T10:38:00Z</dcterms:created>
  <dcterms:modified xsi:type="dcterms:W3CDTF">2019-05-01T09:52:42Z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1049-11.2.0.8333</vt:lpwstr>
  </property>
</Properties>
</file>