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37"/>
  </p:notesMasterIdLst>
  <p:sldIdLst>
    <p:sldId id="256" r:id="rId2"/>
    <p:sldId id="901" r:id="rId3"/>
    <p:sldId id="943" r:id="rId4"/>
    <p:sldId id="904" r:id="rId5"/>
    <p:sldId id="945" r:id="rId6"/>
    <p:sldId id="946" r:id="rId7"/>
    <p:sldId id="947" r:id="rId8"/>
    <p:sldId id="948" r:id="rId9"/>
    <p:sldId id="949" r:id="rId10"/>
    <p:sldId id="950" r:id="rId11"/>
    <p:sldId id="951" r:id="rId12"/>
    <p:sldId id="872" r:id="rId13"/>
    <p:sldId id="911" r:id="rId14"/>
    <p:sldId id="952" r:id="rId15"/>
    <p:sldId id="953" r:id="rId16"/>
    <p:sldId id="954" r:id="rId17"/>
    <p:sldId id="903" r:id="rId18"/>
    <p:sldId id="920" r:id="rId19"/>
    <p:sldId id="955" r:id="rId20"/>
    <p:sldId id="956" r:id="rId21"/>
    <p:sldId id="957" r:id="rId22"/>
    <p:sldId id="959" r:id="rId23"/>
    <p:sldId id="960" r:id="rId24"/>
    <p:sldId id="961" r:id="rId25"/>
    <p:sldId id="963" r:id="rId26"/>
    <p:sldId id="965" r:id="rId27"/>
    <p:sldId id="962" r:id="rId28"/>
    <p:sldId id="958" r:id="rId29"/>
    <p:sldId id="968" r:id="rId30"/>
    <p:sldId id="966" r:id="rId31"/>
    <p:sldId id="969" r:id="rId32"/>
    <p:sldId id="964" r:id="rId33"/>
    <p:sldId id="967" r:id="rId34"/>
    <p:sldId id="944" r:id="rId35"/>
    <p:sldId id="970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63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3831">
          <p15:clr>
            <a:srgbClr val="A4A3A4"/>
          </p15:clr>
        </p15:guide>
        <p15:guide id="5" pos="3840">
          <p15:clr>
            <a:srgbClr val="A4A3A4"/>
          </p15:clr>
        </p15:guide>
        <p15:guide id="6" pos="3837">
          <p15:clr>
            <a:srgbClr val="A4A3A4"/>
          </p15:clr>
        </p15:guide>
        <p15:guide id="7" orient="horz" pos="2137">
          <p15:clr>
            <a:srgbClr val="A4A3A4"/>
          </p15:clr>
        </p15:guide>
        <p15:guide id="8" pos="38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179C0"/>
    <a:srgbClr val="8F4D11"/>
    <a:srgbClr val="EABE78"/>
    <a:srgbClr val="006600"/>
    <a:srgbClr val="D9B247"/>
    <a:srgbClr val="CC0000"/>
    <a:srgbClr val="3333FF"/>
    <a:srgbClr val="66CCFF"/>
    <a:srgbClr val="4A206A"/>
    <a:srgbClr val="BC8F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495" autoAdjust="0"/>
    <p:restoredTop sz="88790" autoAdjust="0"/>
  </p:normalViewPr>
  <p:slideViewPr>
    <p:cSldViewPr snapToGrid="0">
      <p:cViewPr varScale="1">
        <p:scale>
          <a:sx n="74" d="100"/>
          <a:sy n="74" d="100"/>
        </p:scale>
        <p:origin x="-600" y="-96"/>
      </p:cViewPr>
      <p:guideLst>
        <p:guide orient="horz" pos="2160"/>
        <p:guide orient="horz" pos="2137"/>
        <p:guide pos="3863"/>
        <p:guide pos="3831"/>
        <p:guide pos="3840"/>
        <p:guide pos="3837"/>
        <p:guide pos="38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8B7BC-16D7-4B3C-B01D-00C164507536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B1192-F8FD-4089-9937-AB6D7D8E5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637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04513" y="0"/>
            <a:ext cx="14017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2960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743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383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072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37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316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42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307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909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11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585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33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1827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310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5064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379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73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8" descr="logo.png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0704513" y="0"/>
            <a:ext cx="14017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67566" y="788789"/>
            <a:ext cx="11228294" cy="1787270"/>
          </a:xfrm>
        </p:spPr>
        <p:txBody>
          <a:bodyPr>
            <a:noAutofit/>
          </a:bodyPr>
          <a:lstStyle/>
          <a:p>
            <a:r>
              <a:rPr lang="ru-RU" sz="3400" b="1" dirty="0">
                <a:solidFill>
                  <a:srgbClr val="0179C0"/>
                </a:solidFill>
              </a:rPr>
              <a:t>Алгоритмическая грамотность как основа </a:t>
            </a:r>
            <a:r>
              <a:rPr lang="ru-RU" sz="3400" b="1" dirty="0" smtClean="0">
                <a:solidFill>
                  <a:srgbClr val="0179C0"/>
                </a:solidFill>
              </a:rPr>
              <a:t/>
            </a:r>
            <a:br>
              <a:rPr lang="ru-RU" sz="3400" b="1" dirty="0" smtClean="0">
                <a:solidFill>
                  <a:srgbClr val="0179C0"/>
                </a:solidFill>
              </a:rPr>
            </a:br>
            <a:r>
              <a:rPr lang="ru-RU" sz="3400" b="1" dirty="0" smtClean="0">
                <a:solidFill>
                  <a:srgbClr val="0179C0"/>
                </a:solidFill>
              </a:rPr>
              <a:t>для </a:t>
            </a:r>
            <a:r>
              <a:rPr lang="ru-RU" sz="3400" b="1" dirty="0">
                <a:solidFill>
                  <a:srgbClr val="0179C0"/>
                </a:solidFill>
              </a:rPr>
              <a:t>формирования самостоятельного и творческого мышления обучающихся</a:t>
            </a:r>
            <a:endParaRPr lang="ru-RU" sz="3400" dirty="0">
              <a:solidFill>
                <a:srgbClr val="0179C0"/>
              </a:solidFill>
            </a:endParaRPr>
          </a:p>
        </p:txBody>
      </p:sp>
      <p:pic>
        <p:nvPicPr>
          <p:cNvPr id="1026" name="Picture 2" descr="C:\Users\Таня\Desktop\ЯНВАРЬ\Алгоритмическая грамотность\children-learning-math-number_1308-208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1966" y="3405188"/>
            <a:ext cx="5019213" cy="27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ня\Desktop\ЯНВАРЬ\Алгоритмическая грамотность\defcdw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72376" y="3742596"/>
            <a:ext cx="3440248" cy="190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Таня\Desktop\ЯНВАРЬ\Алгоритмическая грамотность\asdas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4091" y="3919730"/>
            <a:ext cx="2801138" cy="155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Таня\Desktop\ЯНВАРЬ\Алгоритмическая грамотность\cdsc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3617" y="2618900"/>
            <a:ext cx="2346742" cy="130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290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124758" y="3000953"/>
            <a:ext cx="5484351" cy="24470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342900" lvl="0" indent="-342900" algn="just">
              <a:buFont typeface="Wingdings" pitchFamily="2" charset="2"/>
              <a:buChar char="ü"/>
            </a:pPr>
            <a:r>
              <a:rPr lang="ru-RU" sz="2000" dirty="0"/>
              <a:t>признаки любого явления имеют определенную логическую структуру и существует определенное конечное число этих структур;</a:t>
            </a: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000" dirty="0"/>
              <a:t>структура алгоритма зависит от структуры признаков распознаваемого явления и однозначно определяется этой структурой.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64090" y="1258364"/>
            <a:ext cx="9467851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179C0"/>
                </a:solidFill>
              </a:rPr>
              <a:t>Предпосылки для создания алгоритма</a:t>
            </a:r>
            <a:endParaRPr lang="ru-RU" sz="2400" b="1" dirty="0" smtClean="0"/>
          </a:p>
        </p:txBody>
      </p:sp>
      <p:grpSp>
        <p:nvGrpSpPr>
          <p:cNvPr id="13" name="Группа 12"/>
          <p:cNvGrpSpPr/>
          <p:nvPr/>
        </p:nvGrpSpPr>
        <p:grpSpPr>
          <a:xfrm>
            <a:off x="1503428" y="2943492"/>
            <a:ext cx="3628431" cy="3441541"/>
            <a:chOff x="1090938" y="2943492"/>
            <a:chExt cx="3628431" cy="3441541"/>
          </a:xfrm>
        </p:grpSpPr>
        <p:pic>
          <p:nvPicPr>
            <p:cNvPr id="15" name="Picture 3" descr="C:\Users\Таня\Desktop\ДЕКАБРЬ\САмоопределение\рлрпл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428" y="2943492"/>
              <a:ext cx="1282700" cy="129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:\Users\Таня\Desktop\ДЕКАБРЬ\САмоопределение\businessman-entrepreneur-working-at-office-desk_3446-678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7875"/>
            <a:stretch/>
          </p:blipFill>
          <p:spPr bwMode="auto">
            <a:xfrm>
              <a:off x="1090938" y="3405188"/>
              <a:ext cx="3628431" cy="2979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3" descr="C:\Users\Tanya\Desktop\СИСТЕМЫ ОЦЕНКИ КАЧЕСТВА ОБР\tantangan-ekonomi-2017-Ps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2042" y="5102771"/>
            <a:ext cx="1565512" cy="104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8020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10757" y="2213785"/>
            <a:ext cx="6114330" cy="2308324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Обучив </a:t>
            </a:r>
            <a:r>
              <a:rPr lang="ru-RU" sz="2400" i="1" dirty="0"/>
              <a:t>некоторому алгоритму решения задач, 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мы </a:t>
            </a:r>
            <a:r>
              <a:rPr lang="ru-RU" sz="2400" i="1" dirty="0"/>
              <a:t>даем человеку не только средство управления теми объектами, которые он будет преобразовывать 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с </a:t>
            </a:r>
            <a:r>
              <a:rPr lang="ru-RU" sz="2400" i="1" dirty="0"/>
              <a:t>помощью алгоритма, но и средство управления самим собой, своим мышлением и </a:t>
            </a:r>
            <a:endParaRPr lang="ru-RU" sz="2400" i="1" dirty="0" smtClean="0"/>
          </a:p>
          <a:p>
            <a:pPr algn="ctr"/>
            <a:r>
              <a:rPr lang="ru-RU" sz="2400" i="1" dirty="0" smtClean="0"/>
              <a:t>практическими действиями.</a:t>
            </a:r>
            <a:endParaRPr lang="ru-RU" sz="16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059800" y="4547863"/>
            <a:ext cx="1548000" cy="468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i="1" dirty="0" err="1"/>
              <a:t>Ланда</a:t>
            </a:r>
            <a:r>
              <a:rPr lang="ru-RU" b="1" i="1" dirty="0"/>
              <a:t> </a:t>
            </a:r>
            <a:r>
              <a:rPr lang="ru-RU" b="1" i="1" dirty="0" smtClean="0"/>
              <a:t>Л.Н</a:t>
            </a:r>
            <a:r>
              <a:rPr lang="ru-RU" b="1" i="1" dirty="0"/>
              <a:t>. </a:t>
            </a:r>
            <a:endParaRPr lang="ru-RU" b="1" i="1" dirty="0" smtClean="0"/>
          </a:p>
        </p:txBody>
      </p:sp>
      <p:pic>
        <p:nvPicPr>
          <p:cNvPr id="7" name="Picture 2" descr="C:\Users\Таня\Desktop\ОКТЯБРЬ\Партфолио\OR9Z2Z0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15" t="23984" r="32823" b="71569"/>
          <a:stretch/>
        </p:blipFill>
        <p:spPr bwMode="auto">
          <a:xfrm>
            <a:off x="2031361" y="1656517"/>
            <a:ext cx="4273122" cy="59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Таня\Desktop\ОКТЯБРЬ\Партфолио\OR9Z2Z0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15" t="23984" r="29805" b="71569"/>
          <a:stretch/>
        </p:blipFill>
        <p:spPr bwMode="auto">
          <a:xfrm flipV="1">
            <a:off x="2031361" y="4478021"/>
            <a:ext cx="4674212" cy="59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4397" y="1935272"/>
            <a:ext cx="1578805" cy="223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3927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ня\Desktop\ДЕКАБРЬ\САмоопределение\96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62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68703" y="1079501"/>
            <a:ext cx="5796000" cy="45285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rgbClr val="0179C0"/>
                </a:solidFill>
              </a:rPr>
              <a:t>РОЛЬ АЛГОРИТМА В ОБУЧЕНИИ:</a:t>
            </a:r>
          </a:p>
          <a:p>
            <a:pPr algn="just"/>
            <a:endParaRPr lang="ru-RU" sz="1000" b="1" dirty="0" smtClean="0">
              <a:solidFill>
                <a:srgbClr val="0179C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000" dirty="0" smtClean="0"/>
              <a:t>осознание </a:t>
            </a:r>
            <a:r>
              <a:rPr lang="ru-RU" sz="2000" dirty="0"/>
              <a:t>практических и умственных операций, посредством которых осуществляется человеческая деятельность, и целенаправленное и произвольное управление этими процессами;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000" dirty="0" smtClean="0"/>
              <a:t>систематизация </a:t>
            </a:r>
            <a:r>
              <a:rPr lang="ru-RU" sz="2000" dirty="0"/>
              <a:t>операций и знаний;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000" dirty="0" smtClean="0"/>
              <a:t>проникновение </a:t>
            </a:r>
            <a:r>
              <a:rPr lang="ru-RU" sz="2000" dirty="0"/>
              <a:t>в структуры предметов и явлений внешнего мира, а также мыслительных процессов, познание значения общих методов мышления, умение их выявлять, анализировать, синтезировать и применять;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000" dirty="0" smtClean="0"/>
              <a:t>воспитание </a:t>
            </a:r>
            <a:r>
              <a:rPr lang="ru-RU" sz="2000" dirty="0"/>
              <a:t>привычки задумываться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над </a:t>
            </a:r>
            <a:r>
              <a:rPr lang="ru-RU" sz="2000" dirty="0"/>
              <a:t>рациональностью различных способов действий и выбирать из них наиболее рациональные.</a:t>
            </a:r>
          </a:p>
        </p:txBody>
      </p:sp>
    </p:spTree>
    <p:extLst>
      <p:ext uri="{BB962C8B-B14F-4D97-AF65-F5344CB8AC3E}">
        <p14:creationId xmlns:p14="http://schemas.microsoft.com/office/powerpoint/2010/main" xmlns="" val="3369711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0012" y="957287"/>
            <a:ext cx="9467851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179C0"/>
                </a:solidFill>
              </a:rPr>
              <a:t>Требования к педагогам при использовании алгоритмов в обучении</a:t>
            </a:r>
            <a:endParaRPr lang="ru-RU" sz="2400" b="1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4618151" y="3075671"/>
            <a:ext cx="6745598" cy="262060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определение смысла </a:t>
            </a:r>
            <a:r>
              <a:rPr lang="ru-RU" sz="2000" dirty="0"/>
              <a:t>понятия алгоритма с точки зрения педагогики и </a:t>
            </a:r>
            <a:r>
              <a:rPr lang="ru-RU" sz="2000" dirty="0" smtClean="0"/>
              <a:t>психологии</a:t>
            </a:r>
            <a:r>
              <a:rPr lang="ru-RU" sz="2000" dirty="0"/>
              <a:t>;</a:t>
            </a:r>
            <a:endParaRPr lang="ru-RU" sz="2000" dirty="0" smtClean="0"/>
          </a:p>
          <a:p>
            <a:endParaRPr lang="ru-RU" sz="1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определение области </a:t>
            </a:r>
            <a:r>
              <a:rPr lang="ru-RU" sz="2000" dirty="0"/>
              <a:t>применения </a:t>
            </a:r>
            <a:r>
              <a:rPr lang="ru-RU" sz="2000" dirty="0" smtClean="0"/>
              <a:t>алгоритмов; </a:t>
            </a:r>
          </a:p>
          <a:p>
            <a:endParaRPr lang="ru-RU" sz="1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определение области задач, </a:t>
            </a:r>
            <a:r>
              <a:rPr lang="ru-RU" sz="2000" dirty="0"/>
              <a:t>решаемых с помощью алгоритмов. </a:t>
            </a:r>
          </a:p>
        </p:txBody>
      </p:sp>
      <p:pic>
        <p:nvPicPr>
          <p:cNvPr id="7" name="Picture 3" descr="C:\Users\Таня\Desktop\НОЯБРЬ\Гендерная компетенстность педагога - в работе\4526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D2D3D5"/>
              </a:clrFrom>
              <a:clrTo>
                <a:srgbClr val="D2D3D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654" t="50150" r="55681" b="2618"/>
          <a:stretch/>
        </p:blipFill>
        <p:spPr bwMode="auto">
          <a:xfrm flipH="1">
            <a:off x="1557524" y="2707231"/>
            <a:ext cx="3376614" cy="312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Таня\Desktop\СЕНТЯБРЬ\Компетентностный подход\online-training_41910-184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58" t="11206" r="9471" b="21754"/>
          <a:stretch/>
        </p:blipFill>
        <p:spPr bwMode="auto">
          <a:xfrm>
            <a:off x="9158590" y="5122645"/>
            <a:ext cx="2128964" cy="107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6005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0012" y="970935"/>
            <a:ext cx="9467851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179C0"/>
                </a:solidFill>
              </a:rPr>
              <a:t>Факторы целесообразности </a:t>
            </a:r>
            <a:br>
              <a:rPr lang="ru-RU" sz="3400" b="1" dirty="0" smtClean="0">
                <a:solidFill>
                  <a:srgbClr val="0179C0"/>
                </a:solidFill>
              </a:rPr>
            </a:br>
            <a:r>
              <a:rPr lang="ru-RU" sz="3400" b="1" dirty="0" smtClean="0">
                <a:solidFill>
                  <a:srgbClr val="0179C0"/>
                </a:solidFill>
              </a:rPr>
              <a:t>использования алгоритмов</a:t>
            </a:r>
            <a:endParaRPr lang="ru-RU" sz="2400" b="1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4460069" y="2761820"/>
            <a:ext cx="6745598" cy="32431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сложность алгоритма;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количество задач, которые должны решаться посредством алгоритма;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степень вреда, который приносит нерешение или ошибочное решение задачи в случае незнания алгоритма;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общие </a:t>
            </a:r>
            <a:r>
              <a:rPr lang="ru-RU" sz="2000" dirty="0"/>
              <a:t>затраты времени на обучение алгоритмам и последующее решение задач по алгоритмам </a:t>
            </a:r>
            <a:r>
              <a:rPr lang="ru-RU" sz="2000" dirty="0" smtClean="0"/>
              <a:t> должны быть меньше </a:t>
            </a:r>
            <a:r>
              <a:rPr lang="ru-RU" sz="2000" dirty="0"/>
              <a:t>общих затрат времени на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/>
              <a:t>неалгоритмическое» </a:t>
            </a:r>
            <a:r>
              <a:rPr lang="ru-RU" sz="2000" dirty="0" smtClean="0"/>
              <a:t>обучение </a:t>
            </a:r>
            <a:r>
              <a:rPr lang="ru-RU" sz="2000" dirty="0"/>
              <a:t>и последующее</a:t>
            </a:r>
            <a:br>
              <a:rPr lang="ru-RU" sz="2000" dirty="0"/>
            </a:br>
            <a:r>
              <a:rPr lang="ru-RU" sz="2000" dirty="0"/>
              <a:t>решение задач без знания алгоритма.</a:t>
            </a:r>
          </a:p>
        </p:txBody>
      </p:sp>
      <p:pic>
        <p:nvPicPr>
          <p:cNvPr id="8" name="Picture 2" descr="C:\Users\Таня\Desktop\НОЯБРЬ\Гендерная компетенстность педагога - в работе\business-couple-with-paperboard-training-avatars-characters_24877-214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DAAE2"/>
              </a:clrFrom>
              <a:clrTo>
                <a:srgbClr val="2DAA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3187" y="2895338"/>
            <a:ext cx="2845418" cy="284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anya\Desktop\Вебинар Групповые методы обучения\research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96189" y="4938717"/>
            <a:ext cx="991688" cy="152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21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0012" y="970935"/>
            <a:ext cx="9467851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179C0"/>
                </a:solidFill>
              </a:rPr>
              <a:t>Формирование алгоритмической </a:t>
            </a:r>
            <a:br>
              <a:rPr lang="ru-RU" sz="3400" b="1" dirty="0" smtClean="0">
                <a:solidFill>
                  <a:srgbClr val="0179C0"/>
                </a:solidFill>
              </a:rPr>
            </a:br>
            <a:r>
              <a:rPr lang="ru-RU" sz="3400" b="1" dirty="0" smtClean="0">
                <a:solidFill>
                  <a:srgbClr val="0179C0"/>
                </a:solidFill>
              </a:rPr>
              <a:t>грамотности обучающихся</a:t>
            </a:r>
            <a:endParaRPr lang="ru-RU" sz="2400" b="1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4691514" y="2733566"/>
            <a:ext cx="6087757" cy="32431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учебные предметы, обеспечивающие получение основополагающих понятий </a:t>
            </a:r>
            <a:r>
              <a:rPr lang="ru-RU" sz="2000" dirty="0"/>
              <a:t>в области логики и </a:t>
            </a:r>
            <a:r>
              <a:rPr lang="ru-RU" sz="2000" dirty="0" smtClean="0"/>
              <a:t>алгоритмизации:</a:t>
            </a:r>
          </a:p>
          <a:p>
            <a:pPr marL="342900" lvl="0" indent="-342900">
              <a:buFontTx/>
              <a:buChar char="-"/>
            </a:pPr>
            <a:r>
              <a:rPr lang="ru-RU" sz="2000" dirty="0" smtClean="0"/>
              <a:t>математика;</a:t>
            </a:r>
          </a:p>
          <a:p>
            <a:pPr marL="342900" lvl="0" indent="-342900">
              <a:buFontTx/>
              <a:buChar char="-"/>
            </a:pPr>
            <a:r>
              <a:rPr lang="ru-RU" sz="2000" dirty="0"/>
              <a:t>ф</a:t>
            </a:r>
            <a:r>
              <a:rPr lang="ru-RU" sz="2000" dirty="0" smtClean="0"/>
              <a:t>илософия:</a:t>
            </a:r>
          </a:p>
          <a:p>
            <a:pPr marL="342900" lvl="0" indent="-342900">
              <a:buFontTx/>
              <a:buChar char="-"/>
            </a:pPr>
            <a:endParaRPr lang="ru-RU" sz="10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учебные </a:t>
            </a:r>
            <a:r>
              <a:rPr lang="ru-RU" sz="2000" dirty="0" smtClean="0"/>
              <a:t>предметы, где использование </a:t>
            </a:r>
            <a:r>
              <a:rPr lang="ru-RU" sz="2000" dirty="0"/>
              <a:t>алгоритмов носит прикладной </a:t>
            </a:r>
            <a:r>
              <a:rPr lang="ru-RU" sz="2000" dirty="0" smtClean="0"/>
              <a:t>характер:</a:t>
            </a:r>
          </a:p>
          <a:p>
            <a:pPr marL="342900" lvl="0" indent="-342900">
              <a:buFontTx/>
              <a:buChar char="-"/>
            </a:pPr>
            <a:r>
              <a:rPr lang="ru-RU" sz="2000" dirty="0" smtClean="0"/>
              <a:t>русский язык – система </a:t>
            </a:r>
            <a:r>
              <a:rPr lang="ru-RU" sz="2000" dirty="0"/>
              <a:t>кодов, </a:t>
            </a:r>
            <a:r>
              <a:rPr lang="ru-RU" sz="2000" dirty="0" smtClean="0"/>
              <a:t>необходимая </a:t>
            </a:r>
            <a:br>
              <a:rPr lang="ru-RU" sz="2000" dirty="0" smtClean="0"/>
            </a:br>
            <a:r>
              <a:rPr lang="ru-RU" sz="2000" dirty="0" smtClean="0"/>
              <a:t>для </a:t>
            </a:r>
            <a:r>
              <a:rPr lang="ru-RU" sz="2000" dirty="0"/>
              <a:t>общения людей и выделяющую человека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из </a:t>
            </a:r>
            <a:r>
              <a:rPr lang="ru-RU" sz="2000" dirty="0"/>
              <a:t>всего природного </a:t>
            </a:r>
            <a:r>
              <a:rPr lang="ru-RU" sz="2000" dirty="0" smtClean="0"/>
              <a:t>мира. </a:t>
            </a:r>
            <a:endParaRPr lang="ru-RU" sz="2000" dirty="0"/>
          </a:p>
        </p:txBody>
      </p:sp>
      <p:pic>
        <p:nvPicPr>
          <p:cNvPr id="7" name="Picture 2" descr="C:\Users\Таня\Desktop\ДЕКАБРЬ\Блог класса как развивающая образовательная среда\gvrtgr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0012" y="2733566"/>
            <a:ext cx="3143059" cy="314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Tanya\Desktop\РЕФЛЕКСИЯ\otherbook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90094" y="5247113"/>
            <a:ext cx="1097460" cy="96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7025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88181" y="2791375"/>
            <a:ext cx="6114330" cy="1200329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/>
              <a:t>С</a:t>
            </a:r>
            <a:r>
              <a:rPr lang="ru-RU" sz="2400" i="1" dirty="0" smtClean="0"/>
              <a:t>истема </a:t>
            </a:r>
            <a:r>
              <a:rPr lang="ru-RU" sz="2400" i="1" dirty="0"/>
              <a:t>кодов </a:t>
            </a:r>
            <a:r>
              <a:rPr lang="ru-RU" sz="2400" i="1" dirty="0" smtClean="0"/>
              <a:t>языка ведет </a:t>
            </a:r>
            <a:br>
              <a:rPr lang="ru-RU" sz="2400" i="1" dirty="0" smtClean="0"/>
            </a:br>
            <a:r>
              <a:rPr lang="ru-RU" sz="2400" i="1" dirty="0" smtClean="0"/>
              <a:t>к </a:t>
            </a:r>
            <a:r>
              <a:rPr lang="ru-RU" sz="2400" i="1" dirty="0"/>
              <a:t>формированию </a:t>
            </a:r>
            <a:r>
              <a:rPr lang="ru-RU" sz="2400" i="1" dirty="0" smtClean="0"/>
              <a:t>отвлеченного </a:t>
            </a:r>
            <a:r>
              <a:rPr lang="ru-RU" sz="2400" i="1" dirty="0"/>
              <a:t>мышления, 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к </a:t>
            </a:r>
            <a:r>
              <a:rPr lang="ru-RU" sz="2400" i="1" dirty="0"/>
              <a:t>формированию «категориального» </a:t>
            </a:r>
            <a:r>
              <a:rPr lang="ru-RU" sz="2400" i="1" dirty="0" smtClean="0"/>
              <a:t>сознания.</a:t>
            </a:r>
            <a:endParaRPr lang="ru-RU" sz="16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059800" y="4597197"/>
            <a:ext cx="1548000" cy="468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i="1" dirty="0" err="1"/>
              <a:t>Лурия</a:t>
            </a:r>
            <a:r>
              <a:rPr lang="ru-RU" b="1" i="1" dirty="0"/>
              <a:t> </a:t>
            </a:r>
            <a:r>
              <a:rPr lang="ru-RU" b="1" i="1" dirty="0" smtClean="0"/>
              <a:t>А.Р.</a:t>
            </a:r>
          </a:p>
        </p:txBody>
      </p:sp>
      <p:pic>
        <p:nvPicPr>
          <p:cNvPr id="7" name="Picture 2" descr="C:\Users\Таня\Desktop\ОКТЯБРЬ\Партфолио\OR9Z2Z0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15" t="23984" r="32823" b="71569"/>
          <a:stretch/>
        </p:blipFill>
        <p:spPr bwMode="auto">
          <a:xfrm>
            <a:off x="2208785" y="2244711"/>
            <a:ext cx="4273122" cy="59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Таня\Desktop\ОКТЯБРЬ\Партфолио\OR9Z2Z0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15" t="23984" r="29805" b="71569"/>
          <a:stretch/>
        </p:blipFill>
        <p:spPr bwMode="auto">
          <a:xfrm flipV="1">
            <a:off x="2208785" y="3992645"/>
            <a:ext cx="4674212" cy="59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ÐÐ°ÑÑÐ¸Ð½ÐºÐ¸ Ð¿Ð¾ Ð·Ð°Ð¿ÑÐ¾ÑÑ ÐÑÑÐ¸Ñ Ð.Ð . Ð¿ÑÐ¸ÑÐ¾Ð»Ð¾Ð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837436" y="1801505"/>
            <a:ext cx="1992728" cy="250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2844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798186" y="554234"/>
            <a:ext cx="4249787" cy="3860223"/>
            <a:chOff x="3798186" y="554234"/>
            <a:chExt cx="4249787" cy="3860223"/>
          </a:xfrm>
        </p:grpSpPr>
        <p:pic>
          <p:nvPicPr>
            <p:cNvPr id="1028" name="Picture 4" descr="C:\Users\Таня\Desktop\ДЕКАБРЬ\САмоопределение\Векторный смарт-объекggт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798186" y="554234"/>
              <a:ext cx="4249787" cy="3860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3911975" y="1716367"/>
              <a:ext cx="4049507" cy="1754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/>
                <a:t>Целенаправленная работа </a:t>
              </a:r>
              <a:endParaRPr lang="ru-RU" b="1" dirty="0" smtClean="0"/>
            </a:p>
            <a:p>
              <a:pPr algn="ctr"/>
              <a:r>
                <a:rPr lang="ru-RU" b="1" dirty="0" smtClean="0"/>
                <a:t>по </a:t>
              </a:r>
              <a:r>
                <a:rPr lang="ru-RU" b="1" dirty="0"/>
                <a:t>формированию </a:t>
              </a:r>
              <a:r>
                <a:rPr lang="ru-RU" b="1" dirty="0" smtClean="0"/>
                <a:t>алгоритмической </a:t>
              </a:r>
            </a:p>
            <a:p>
              <a:pPr algn="ctr"/>
              <a:r>
                <a:rPr lang="ru-RU" b="1" dirty="0" smtClean="0"/>
                <a:t>грамотности </a:t>
              </a:r>
              <a:r>
                <a:rPr lang="ru-RU" b="1" dirty="0"/>
                <a:t>способна разрешить </a:t>
              </a:r>
              <a:endParaRPr lang="ru-RU" b="1" dirty="0" smtClean="0"/>
            </a:p>
            <a:p>
              <a:pPr algn="ctr"/>
              <a:r>
                <a:rPr lang="ru-RU" b="1" dirty="0" smtClean="0"/>
                <a:t>трудности, возникающие </a:t>
              </a:r>
            </a:p>
            <a:p>
              <a:pPr algn="ctr"/>
              <a:r>
                <a:rPr lang="ru-RU" b="1" dirty="0" smtClean="0"/>
                <a:t>при </a:t>
              </a:r>
              <a:r>
                <a:rPr lang="ru-RU" b="1" dirty="0"/>
                <a:t>усвоении предметов </a:t>
              </a:r>
              <a:r>
                <a:rPr lang="ru-RU" b="1" dirty="0" smtClean="0"/>
                <a:t/>
              </a:r>
              <a:br>
                <a:rPr lang="ru-RU" b="1" dirty="0" smtClean="0"/>
              </a:br>
              <a:r>
                <a:rPr lang="ru-RU" b="1" dirty="0" smtClean="0"/>
                <a:t>гуманитарного </a:t>
              </a:r>
              <a:r>
                <a:rPr lang="ru-RU" b="1" dirty="0"/>
                <a:t>цикла. </a:t>
              </a:r>
              <a:endParaRPr lang="ru-RU" dirty="0"/>
            </a:p>
          </p:txBody>
        </p:sp>
      </p:grpSp>
      <p:pic>
        <p:nvPicPr>
          <p:cNvPr id="1026" name="Picture 2" descr="C:\Users\Таня\Desktop\ДЕКАБРЬ\САмоопределение\bcfbcf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857"/>
          <a:stretch/>
        </p:blipFill>
        <p:spPr bwMode="auto">
          <a:xfrm flipH="1">
            <a:off x="1692125" y="2634469"/>
            <a:ext cx="5122087" cy="37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Таня\Desktop\ЯНВАРЬ\Алгоритмическая грамотность\414383-PETC4G-73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6493" y="4449441"/>
            <a:ext cx="1607639" cy="176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3397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трелка вправо 28"/>
          <p:cNvSpPr/>
          <p:nvPr/>
        </p:nvSpPr>
        <p:spPr>
          <a:xfrm flipV="1">
            <a:off x="4539290" y="1486736"/>
            <a:ext cx="580565" cy="467473"/>
          </a:xfrm>
          <a:prstGeom prst="rightArrow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08079" y="1360473"/>
            <a:ext cx="4259710" cy="720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 smtClean="0"/>
              <a:t>облегчение восприятия </a:t>
            </a:r>
            <a:r>
              <a:rPr lang="ru-RU" sz="2000" dirty="0"/>
              <a:t>материала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508078" y="2602331"/>
            <a:ext cx="4259710" cy="40011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 smtClean="0"/>
              <a:t>систематизация знаний</a:t>
            </a:r>
            <a:endParaRPr lang="ru-RU" sz="2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508078" y="3571044"/>
            <a:ext cx="4259710" cy="720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/>
              <a:t>п</a:t>
            </a:r>
            <a:r>
              <a:rPr lang="ru-RU" sz="2000" dirty="0" smtClean="0"/>
              <a:t>овышение эффективности </a:t>
            </a:r>
            <a:r>
              <a:rPr lang="ru-RU" sz="2000" dirty="0"/>
              <a:t>подготовки к практическим занятиям</a:t>
            </a:r>
          </a:p>
        </p:txBody>
      </p:sp>
      <p:sp>
        <p:nvSpPr>
          <p:cNvPr id="12" name="Стрелка вправо 11"/>
          <p:cNvSpPr/>
          <p:nvPr/>
        </p:nvSpPr>
        <p:spPr>
          <a:xfrm flipV="1">
            <a:off x="4539290" y="2568649"/>
            <a:ext cx="580565" cy="467473"/>
          </a:xfrm>
          <a:prstGeom prst="rightArrow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 flipV="1">
            <a:off x="4539290" y="3697307"/>
            <a:ext cx="580565" cy="467473"/>
          </a:xfrm>
          <a:prstGeom prst="rightArrow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Picture 4" descr="C:\Users\Таня\Desktop\ДЕКАБРЬ\САмоопределение\445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52" t="13392" r="71360" b="6843"/>
          <a:stretch/>
        </p:blipFill>
        <p:spPr bwMode="auto">
          <a:xfrm>
            <a:off x="10009071" y="3292179"/>
            <a:ext cx="1342959" cy="285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508078" y="4680407"/>
            <a:ext cx="4259710" cy="1015663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/>
              <a:t>формирование </a:t>
            </a:r>
            <a:r>
              <a:rPr lang="ru-RU" sz="2000" dirty="0" smtClean="0"/>
              <a:t>качеств </a:t>
            </a:r>
            <a:r>
              <a:rPr lang="ru-RU" sz="2000" dirty="0"/>
              <a:t>самостоятельного и творческого </a:t>
            </a:r>
            <a:r>
              <a:rPr lang="ru-RU" sz="2000" dirty="0" smtClean="0"/>
              <a:t>мышления</a:t>
            </a:r>
            <a:endParaRPr lang="ru-RU" sz="2000" dirty="0"/>
          </a:p>
        </p:txBody>
      </p:sp>
      <p:sp>
        <p:nvSpPr>
          <p:cNvPr id="15" name="Стрелка вправо 14"/>
          <p:cNvSpPr/>
          <p:nvPr/>
        </p:nvSpPr>
        <p:spPr>
          <a:xfrm flipV="1">
            <a:off x="4539290" y="4954501"/>
            <a:ext cx="580565" cy="467473"/>
          </a:xfrm>
          <a:prstGeom prst="rightArrow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88038" y="3487607"/>
            <a:ext cx="2700000" cy="1116000"/>
          </a:xfrm>
          <a:prstGeom prst="roundRect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/>
              <a:t>ИСПОЛЬЗОВАНИЕ АЛГОРИТМОВ </a:t>
            </a:r>
            <a:br>
              <a:rPr lang="ru-RU" sz="1400" b="1" dirty="0" smtClean="0"/>
            </a:br>
            <a:r>
              <a:rPr lang="ru-RU" sz="1400" b="1" dirty="0" smtClean="0"/>
              <a:t>В ПРЕПОДАВАНИИ УЧЕБНЫХ ПРЕДМЕТОВ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Таня\Desktop\СЕНТЯБРЬ\Внеклассное чтение\kids-in-class-background_1308-29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D2DD75"/>
              </a:clrFrom>
              <a:clrTo>
                <a:srgbClr val="D2DD7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6" t="16587" r="1701" b="16120"/>
          <a:stretch/>
        </p:blipFill>
        <p:spPr bwMode="auto">
          <a:xfrm>
            <a:off x="1781004" y="1741904"/>
            <a:ext cx="2114068" cy="147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328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" grpId="0" animBg="1"/>
      <p:bldP spid="20" grpId="0" animBg="1"/>
      <p:bldP spid="2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31"/>
          <p:cNvSpPr/>
          <p:nvPr/>
        </p:nvSpPr>
        <p:spPr>
          <a:xfrm>
            <a:off x="1452548" y="3770848"/>
            <a:ext cx="1692000" cy="540000"/>
          </a:xfrm>
          <a:prstGeom prst="roundRect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/>
              <a:t>ШКОЛЬНОЕ ОБРАЗОВАНИЕ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712231" y="2416139"/>
            <a:ext cx="2268000" cy="720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/>
              <a:t>а</a:t>
            </a:r>
            <a:r>
              <a:rPr lang="ru-RU" sz="2000" dirty="0" smtClean="0"/>
              <a:t>лгоритмический </a:t>
            </a:r>
          </a:p>
          <a:p>
            <a:pPr algn="ctr"/>
            <a:r>
              <a:rPr lang="ru-RU" sz="2000" dirty="0"/>
              <a:t>т</a:t>
            </a:r>
            <a:r>
              <a:rPr lang="ru-RU" sz="2000" dirty="0" smtClean="0"/>
              <a:t>ип приемов</a:t>
            </a:r>
            <a:endParaRPr lang="ru-RU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4070299" y="2295028"/>
            <a:ext cx="3093090" cy="720000"/>
          </a:xfrm>
          <a:prstGeom prst="rect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ЦЕЛЬ</a:t>
            </a:r>
            <a:endParaRPr lang="ru-RU" sz="16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712231" y="3426688"/>
            <a:ext cx="2268000" cy="720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/>
              <a:t>э</a:t>
            </a:r>
            <a:r>
              <a:rPr lang="ru-RU" sz="2000" dirty="0" smtClean="0"/>
              <a:t>вристический </a:t>
            </a:r>
          </a:p>
          <a:p>
            <a:pPr algn="ctr"/>
            <a:r>
              <a:rPr lang="ru-RU" sz="2000" dirty="0" smtClean="0"/>
              <a:t>тип приемов</a:t>
            </a:r>
            <a:endParaRPr lang="ru-RU" sz="2000" dirty="0"/>
          </a:p>
        </p:txBody>
      </p:sp>
      <p:sp>
        <p:nvSpPr>
          <p:cNvPr id="26" name="Стрелка вправо 25"/>
          <p:cNvSpPr/>
          <p:nvPr/>
        </p:nvSpPr>
        <p:spPr>
          <a:xfrm flipV="1">
            <a:off x="7678283" y="2542403"/>
            <a:ext cx="580565" cy="467473"/>
          </a:xfrm>
          <a:prstGeom prst="rightArrow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трелка вправо 26"/>
          <p:cNvSpPr/>
          <p:nvPr/>
        </p:nvSpPr>
        <p:spPr>
          <a:xfrm flipV="1">
            <a:off x="7678283" y="3552952"/>
            <a:ext cx="580565" cy="467473"/>
          </a:xfrm>
          <a:prstGeom prst="rightArrow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4070299" y="3191816"/>
            <a:ext cx="3093090" cy="1015663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/>
              <a:t>развитие </a:t>
            </a:r>
            <a:r>
              <a:rPr lang="ru-RU" sz="2000" dirty="0"/>
              <a:t>у обучающихся обобщенных приемов умственной деятельности</a:t>
            </a:r>
          </a:p>
        </p:txBody>
      </p:sp>
      <p:cxnSp>
        <p:nvCxnSpPr>
          <p:cNvPr id="3" name="Прямая соединительная линия 2"/>
          <p:cNvCxnSpPr>
            <a:stCxn id="22" idx="2"/>
            <a:endCxn id="30" idx="0"/>
          </p:cNvCxnSpPr>
          <p:nvPr/>
        </p:nvCxnSpPr>
        <p:spPr>
          <a:xfrm>
            <a:off x="5616844" y="3015028"/>
            <a:ext cx="0" cy="1767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C:\Users\Таня\Desktop\ОКТЯБРЬ\Урок семинар\children-sitting-at-school_23-214760532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990" b="7428"/>
          <a:stretch/>
        </p:blipFill>
        <p:spPr bwMode="auto">
          <a:xfrm>
            <a:off x="4434578" y="4476465"/>
            <a:ext cx="2364531" cy="164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Таня\Desktop\СЕНТЯБРЬ\Компетентностный подход\modern-hand-drawn-education-concept_23-2147903608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47" b="12931"/>
          <a:stretch/>
        </p:blipFill>
        <p:spPr bwMode="auto">
          <a:xfrm>
            <a:off x="1242419" y="2003323"/>
            <a:ext cx="2112257" cy="161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Таня\Desktop\ЯНВАРЬ\Алгоритмическая грамотность\questionnaire-clipboard-evaluation-planning-project_1200-42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7290" y="691713"/>
            <a:ext cx="1579105" cy="157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3951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4" grpId="0" animBg="1"/>
      <p:bldP spid="26" grpId="0" animBg="1"/>
      <p:bldP spid="27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97794" y="2752186"/>
            <a:ext cx="3348000" cy="1224000"/>
          </a:xfrm>
          <a:prstGeom prst="homePlate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/>
              <a:t>активное внедрение средств новых информационных технологий во все сферы человеческой деятельности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11228" y="2762568"/>
            <a:ext cx="3780000" cy="92333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формирование умения </a:t>
            </a:r>
            <a:r>
              <a:rPr lang="ru-RU" dirty="0"/>
              <a:t>использовать современные средства новых информационных технологий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11227" y="1850794"/>
            <a:ext cx="3780000" cy="584775"/>
          </a:xfrm>
          <a:prstGeom prst="rect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СИСТЕМА ОБУЧЕНИЯ ПОДРАСТАЮЩЕГО ПОКОЛЕНИЯ</a:t>
            </a:r>
            <a:endParaRPr lang="ru-RU" sz="1600" b="1" dirty="0"/>
          </a:p>
        </p:txBody>
      </p:sp>
      <p:cxnSp>
        <p:nvCxnSpPr>
          <p:cNvPr id="16" name="Прямая соединительная линия 15"/>
          <p:cNvCxnSpPr>
            <a:stCxn id="13" idx="2"/>
            <a:endCxn id="11" idx="0"/>
          </p:cNvCxnSpPr>
          <p:nvPr/>
        </p:nvCxnSpPr>
        <p:spPr>
          <a:xfrm>
            <a:off x="9401227" y="2435569"/>
            <a:ext cx="1" cy="3269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511227" y="3962538"/>
            <a:ext cx="3780000" cy="92333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получение знаний </a:t>
            </a:r>
            <a:r>
              <a:rPr lang="ru-RU" dirty="0"/>
              <a:t>и </a:t>
            </a:r>
            <a:r>
              <a:rPr lang="ru-RU" dirty="0" smtClean="0"/>
              <a:t>понимание детьми принципов работы </a:t>
            </a:r>
            <a:r>
              <a:rPr lang="ru-RU" dirty="0"/>
              <a:t>новых информационных </a:t>
            </a:r>
            <a:r>
              <a:rPr lang="ru-RU" dirty="0" smtClean="0"/>
              <a:t>технологий</a:t>
            </a:r>
            <a:endParaRPr lang="ru-RU" dirty="0"/>
          </a:p>
        </p:txBody>
      </p:sp>
      <p:pic>
        <p:nvPicPr>
          <p:cNvPr id="22" name="Picture 4" descr="C:\Users\Таня\Desktop\СЕНТЯБРЬ\Компетентностный подход\3742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9E491"/>
              </a:clrFrom>
              <a:clrTo>
                <a:srgbClr val="F9E49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835" t="57745" r="6805" b="5671"/>
          <a:stretch/>
        </p:blipFill>
        <p:spPr bwMode="auto">
          <a:xfrm>
            <a:off x="7069678" y="1333947"/>
            <a:ext cx="883100" cy="88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Таня\Desktop\НОЯБРЬ\Гендерная компетенстность педагога - в работе\амвыпмыку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3565" y="1771633"/>
            <a:ext cx="1961107" cy="196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Таня\Desktop\ОКТЯБРЬ\Теория поколений\company-team-pack-in-flat-design_23-2147569647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EBEBE1"/>
              </a:clrFrom>
              <a:clrTo>
                <a:srgbClr val="EBEB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092" b="6265"/>
          <a:stretch/>
        </p:blipFill>
        <p:spPr bwMode="auto">
          <a:xfrm>
            <a:off x="1280213" y="2534632"/>
            <a:ext cx="2015565" cy="162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894118" y="4325294"/>
            <a:ext cx="2520000" cy="540000"/>
          </a:xfrm>
          <a:prstGeom prst="roundRect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/>
              <a:t>СОВРЕМЕННЫЙ ЭТАП РАЗВИТИЯ ОБЩЕСТВА 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9" name="Picture 2" descr="E:\++++05 05 РАБОЧИЙ СТОЛ\ПРЕЗЕНТАЦИИ МИНСК\ВЕБИНАР ИНТЕРАКТИВ\Content-Marketing-Hom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0671" y="4297996"/>
            <a:ext cx="2044339" cy="163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4844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3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40765" y="1344547"/>
            <a:ext cx="568687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179C0"/>
                </a:solidFill>
              </a:rPr>
              <a:t>АЛГОРИТМ  В ПЕДАГОГИЧЕСКОЙ ЛИТЕРАТУРЕ </a:t>
            </a:r>
            <a:r>
              <a:rPr lang="ru-RU" sz="2000" dirty="0" smtClean="0"/>
              <a:t>– </a:t>
            </a:r>
            <a:r>
              <a:rPr lang="ru-RU" dirty="0"/>
              <a:t>необходимое средство интенсификации процесса обучения. </a:t>
            </a:r>
            <a:endParaRPr lang="ru-RU" dirty="0" smtClean="0"/>
          </a:p>
          <a:p>
            <a:pPr algn="just"/>
            <a:endParaRPr lang="ru-RU" sz="1000" dirty="0"/>
          </a:p>
          <a:p>
            <a:pPr algn="just"/>
            <a:r>
              <a:rPr lang="ru-RU" sz="1600" b="1" dirty="0">
                <a:solidFill>
                  <a:srgbClr val="0179C0"/>
                </a:solidFill>
              </a:rPr>
              <a:t>АЛГОРИТМ</a:t>
            </a:r>
            <a:r>
              <a:rPr lang="ru-RU" sz="2000" b="1" dirty="0">
                <a:solidFill>
                  <a:srgbClr val="0179C0"/>
                </a:solidFill>
              </a:rPr>
              <a:t> </a:t>
            </a:r>
            <a:r>
              <a:rPr lang="ru-RU" dirty="0" smtClean="0"/>
              <a:t>позволяет </a:t>
            </a:r>
            <a:r>
              <a:rPr lang="ru-RU" dirty="0"/>
              <a:t>в несколько раз сократить время на изучение тех явлений, ознакомление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которыми при помощи традиционных методов требует значительных его затрат. </a:t>
            </a:r>
            <a:endParaRPr lang="ru-RU" sz="2000" dirty="0" smtClean="0"/>
          </a:p>
          <a:p>
            <a:pPr algn="just"/>
            <a:endParaRPr lang="ru-RU" sz="1000" dirty="0"/>
          </a:p>
          <a:p>
            <a:pPr algn="just"/>
            <a:r>
              <a:rPr lang="ru-RU" sz="1600" b="1" dirty="0" smtClean="0">
                <a:solidFill>
                  <a:srgbClr val="0179C0"/>
                </a:solidFill>
              </a:rPr>
              <a:t>АЛГОРИТМИЗАЦИЯ В УЧЕБНОМ ПРОЦЕССЕ: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/>
              <a:t>применение в разделах </a:t>
            </a:r>
            <a:r>
              <a:rPr lang="ru-RU" dirty="0"/>
              <a:t>и темах, где ее использование приводит к значительному сокращению времени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усвоение учебного </a:t>
            </a:r>
            <a:r>
              <a:rPr lang="ru-RU" dirty="0" smtClean="0"/>
              <a:t>материала</a:t>
            </a:r>
            <a:r>
              <a:rPr lang="ru-RU" dirty="0"/>
              <a:t>;</a:t>
            </a:r>
            <a:endParaRPr lang="ru-RU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/>
              <a:t>возможность </a:t>
            </a:r>
            <a:r>
              <a:rPr lang="ru-RU" dirty="0"/>
              <a:t>эффективно систематизировать </a:t>
            </a:r>
            <a:r>
              <a:rPr lang="ru-RU" dirty="0" smtClean="0"/>
              <a:t>знания;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/>
              <a:t>оптимизация процесса </a:t>
            </a:r>
            <a:r>
              <a:rPr lang="ru-RU" dirty="0"/>
              <a:t>обучения.</a:t>
            </a:r>
          </a:p>
          <a:p>
            <a:pPr algn="just"/>
            <a:endParaRPr lang="ru-RU" sz="2000" dirty="0"/>
          </a:p>
        </p:txBody>
      </p:sp>
      <p:pic>
        <p:nvPicPr>
          <p:cNvPr id="5" name="Picture 2" descr="C:\Users\Таня\Desktop\ЯНВАРЬ\Алгоритмическая грамотность\16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725" y="1508410"/>
            <a:ext cx="4182369" cy="379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5941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59986" y="1999347"/>
            <a:ext cx="53593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179C0"/>
                </a:solidFill>
              </a:rPr>
              <a:t>АЛГОРИТМИЗАЦИЯ  В МЕТОДИЧЕСКОЙ ЛИТЕРАТУР</a:t>
            </a:r>
            <a:r>
              <a:rPr lang="ru-RU" sz="1600" b="1" dirty="0">
                <a:solidFill>
                  <a:srgbClr val="0179C0"/>
                </a:solidFill>
              </a:rPr>
              <a:t>Е</a:t>
            </a:r>
            <a:r>
              <a:rPr lang="ru-RU" sz="1600" b="1" dirty="0" smtClean="0">
                <a:solidFill>
                  <a:srgbClr val="0179C0"/>
                </a:solidFill>
              </a:rPr>
              <a:t>:</a:t>
            </a:r>
          </a:p>
          <a:p>
            <a:pPr algn="ctr"/>
            <a:endParaRPr lang="ru-RU" sz="1000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/>
              <a:t>алгоритмизация </a:t>
            </a:r>
            <a:r>
              <a:rPr lang="ru-RU" sz="2000" dirty="0"/>
              <a:t>деятельности </a:t>
            </a:r>
            <a:r>
              <a:rPr lang="ru-RU" sz="2000" dirty="0" smtClean="0"/>
              <a:t>педагога, </a:t>
            </a:r>
            <a:r>
              <a:rPr lang="ru-RU" sz="2000" dirty="0"/>
              <a:t>составление и использование алгоритмов </a:t>
            </a:r>
            <a:r>
              <a:rPr lang="ru-RU" sz="2000" dirty="0" smtClean="0"/>
              <a:t>обучения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/>
              <a:t>алгоритмизация </a:t>
            </a:r>
            <a:r>
              <a:rPr lang="ru-RU" sz="2000" dirty="0"/>
              <a:t>деятельности </a:t>
            </a:r>
            <a:r>
              <a:rPr lang="ru-RU" sz="2000" dirty="0" smtClean="0"/>
              <a:t>обучающихся.</a:t>
            </a:r>
          </a:p>
          <a:p>
            <a:pPr algn="just"/>
            <a:endParaRPr lang="ru-RU" dirty="0"/>
          </a:p>
          <a:p>
            <a:r>
              <a:rPr lang="ru-RU" sz="1600" b="1" dirty="0">
                <a:solidFill>
                  <a:srgbClr val="0179C0"/>
                </a:solidFill>
              </a:rPr>
              <a:t>АЛГОРИТМИЗАЦИЯ</a:t>
            </a:r>
            <a:r>
              <a:rPr lang="ru-RU" b="1" dirty="0">
                <a:solidFill>
                  <a:srgbClr val="0179C0"/>
                </a:solidFill>
              </a:rPr>
              <a:t> </a:t>
            </a:r>
            <a:r>
              <a:rPr lang="ru-RU" b="1" dirty="0" smtClean="0">
                <a:solidFill>
                  <a:srgbClr val="0179C0"/>
                </a:solidFill>
              </a:rPr>
              <a:t> </a:t>
            </a:r>
            <a:r>
              <a:rPr lang="ru-RU" sz="1400" b="1" dirty="0">
                <a:solidFill>
                  <a:srgbClr val="0179C0"/>
                </a:solidFill>
              </a:rPr>
              <a:t> </a:t>
            </a:r>
            <a:r>
              <a:rPr lang="ru-RU" dirty="0"/>
              <a:t>– </a:t>
            </a:r>
            <a:r>
              <a:rPr lang="ru-RU" dirty="0" smtClean="0"/>
              <a:t> </a:t>
            </a:r>
            <a:r>
              <a:rPr lang="ru-RU" sz="2000" dirty="0" smtClean="0"/>
              <a:t>алгоритмический подход </a:t>
            </a:r>
            <a:r>
              <a:rPr lang="ru-RU" sz="2000" dirty="0"/>
              <a:t>к обучению.</a:t>
            </a:r>
          </a:p>
          <a:p>
            <a:pPr algn="just"/>
            <a:endParaRPr lang="ru-RU" sz="2000" dirty="0"/>
          </a:p>
        </p:txBody>
      </p:sp>
      <p:pic>
        <p:nvPicPr>
          <p:cNvPr id="5" name="Picture 2" descr="C:\Users\Таня\Desktop\ЯНВАРЬ\Алгоритмическая грамотность\16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725" y="1508410"/>
            <a:ext cx="4182369" cy="379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4677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ня\Desktop\ДЕКАБРЬ\САмоопределение\96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62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68703" y="1789185"/>
            <a:ext cx="5796000" cy="30148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rgbClr val="0179C0"/>
                </a:solidFill>
              </a:rPr>
              <a:t>ПРИЗНАКИ АЛГОРИТИМИЧЕСКОГО МЕТОДА:</a:t>
            </a:r>
          </a:p>
          <a:p>
            <a:pPr algn="just"/>
            <a:endParaRPr lang="ru-RU" sz="1000" b="1" dirty="0" smtClean="0">
              <a:solidFill>
                <a:srgbClr val="0179C0"/>
              </a:solidFill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000" dirty="0"/>
              <a:t>осуществление устного инструктирования обучающихся</a:t>
            </a:r>
            <a:r>
              <a:rPr lang="ru-RU" sz="2000" dirty="0" smtClean="0"/>
              <a:t>;</a:t>
            </a:r>
          </a:p>
          <a:p>
            <a:pPr lvl="0" algn="just"/>
            <a:endParaRPr lang="ru-RU" sz="1000" dirty="0"/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000" dirty="0"/>
              <a:t>демонстрация обучающимся образца действия и алгоритма для его выполнения</a:t>
            </a:r>
            <a:r>
              <a:rPr lang="ru-RU" sz="2000" dirty="0" smtClean="0"/>
              <a:t>;</a:t>
            </a:r>
          </a:p>
          <a:p>
            <a:pPr lvl="0" algn="just"/>
            <a:endParaRPr lang="ru-RU" sz="1000" dirty="0"/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000" dirty="0" smtClean="0"/>
              <a:t>осуществление деятельности обучающихся </a:t>
            </a:r>
            <a:br>
              <a:rPr lang="ru-RU" sz="2000" dirty="0" smtClean="0"/>
            </a:br>
            <a:r>
              <a:rPr lang="ru-RU" sz="2000" dirty="0" smtClean="0"/>
              <a:t>по </a:t>
            </a:r>
            <a:r>
              <a:rPr lang="ru-RU" sz="2000" dirty="0"/>
              <a:t>определенному образцу, </a:t>
            </a:r>
            <a:r>
              <a:rPr lang="ru-RU" sz="2000" dirty="0" smtClean="0"/>
              <a:t>с возможностью </a:t>
            </a:r>
            <a:r>
              <a:rPr lang="ru-RU" sz="2000" dirty="0"/>
              <a:t>создания ситуаций, в которых алгоритмы разрабатывают </a:t>
            </a:r>
            <a:r>
              <a:rPr lang="ru-RU" sz="2000" dirty="0" smtClean="0"/>
              <a:t>сами дети.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153824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55522" y="2435692"/>
            <a:ext cx="5359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179C0"/>
                </a:solidFill>
              </a:rPr>
              <a:t>АЛГОРИТМИЧЕСКИЙ МЕТОД </a:t>
            </a:r>
            <a:r>
              <a:rPr lang="ru-RU" sz="2000" dirty="0" smtClean="0"/>
              <a:t>– </a:t>
            </a:r>
            <a:r>
              <a:rPr lang="ru-RU" sz="2000" dirty="0"/>
              <a:t>система регулятивных правил организации </a:t>
            </a:r>
            <a:r>
              <a:rPr lang="ru-RU" sz="2000" dirty="0" smtClean="0"/>
              <a:t>педагогом </a:t>
            </a:r>
            <a:r>
              <a:rPr lang="ru-RU" sz="2000" dirty="0"/>
              <a:t>процесса усвоения новых знаний и способов действий (включая усвоение алгоритмов) путем предписаний и показа алгоритмов выполнения заданий. </a:t>
            </a:r>
          </a:p>
        </p:txBody>
      </p:sp>
      <p:pic>
        <p:nvPicPr>
          <p:cNvPr id="5" name="Picture 2" descr="C:\Users\Таня\Desktop\ЯНВАРЬ\Алгоритмическая грамотность\16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725" y="1508410"/>
            <a:ext cx="4182369" cy="379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3185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0012" y="1325783"/>
            <a:ext cx="9467851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179C0"/>
                </a:solidFill>
              </a:rPr>
              <a:t>Функции алгоритмического метода</a:t>
            </a:r>
            <a:endParaRPr lang="ru-RU" sz="2400" b="1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4750106" y="3078418"/>
            <a:ext cx="6087757" cy="22362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457200" lvl="0" indent="-457200" algn="just">
              <a:buFont typeface="Wingdings" pitchFamily="2" charset="2"/>
              <a:buChar char="ü"/>
            </a:pPr>
            <a:r>
              <a:rPr lang="ru-RU" sz="2000" dirty="0"/>
              <a:t>развитие у обучающихся навыков работы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по </a:t>
            </a:r>
            <a:r>
              <a:rPr lang="ru-RU" sz="2000" dirty="0"/>
              <a:t>определенным правилам и предписаниям;</a:t>
            </a:r>
          </a:p>
          <a:p>
            <a:pPr marL="457200" lvl="0" indent="-457200" algn="just">
              <a:buFont typeface="Wingdings" pitchFamily="2" charset="2"/>
              <a:buChar char="ü"/>
            </a:pPr>
            <a:r>
              <a:rPr lang="ru-RU" sz="2000" dirty="0"/>
              <a:t>формирование умений по самостоятельной разработке алгоритмов деятельности;</a:t>
            </a:r>
          </a:p>
          <a:p>
            <a:pPr marL="457200" lvl="0" indent="-457200" algn="just">
              <a:buFont typeface="Wingdings" pitchFamily="2" charset="2"/>
              <a:buChar char="ü"/>
            </a:pPr>
            <a:r>
              <a:rPr lang="ru-RU" sz="2000" dirty="0"/>
              <a:t>организация и проведение лабораторных и практических работ в строгом соответствии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 </a:t>
            </a:r>
            <a:r>
              <a:rPr lang="ru-RU" sz="2000" dirty="0"/>
              <a:t>инструкцией.</a:t>
            </a:r>
          </a:p>
        </p:txBody>
      </p:sp>
      <p:pic>
        <p:nvPicPr>
          <p:cNvPr id="5123" name="Picture 3" descr="C:\Users\Таня\Desktop\ЯНВАРЬ\Алгоритмическая грамотность\нпор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52547" y="5092470"/>
            <a:ext cx="1157630" cy="101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Таня\Desktop\ЯНВАРЬ\Алгоритмическая грамотность\math-counting-number-worksheet_1639-6314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9F3"/>
              </a:clrFrom>
              <a:clrTo>
                <a:srgbClr val="FEF9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896"/>
          <a:stretch/>
        </p:blipFill>
        <p:spPr bwMode="auto">
          <a:xfrm>
            <a:off x="1356364" y="3028528"/>
            <a:ext cx="3149798" cy="233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5299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аня\Desktop\НОЯБРЬ\6 угольное обучение\sacsa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51849" y="2774808"/>
            <a:ext cx="4179152" cy="380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337932" y="1373862"/>
            <a:ext cx="6480000" cy="4062651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179C0"/>
                </a:solidFill>
              </a:rPr>
              <a:t>ПРАВИЛА РАБОТЫ ПЕДАГОГА, </a:t>
            </a:r>
          </a:p>
          <a:p>
            <a:pPr algn="ctr"/>
            <a:r>
              <a:rPr lang="ru-RU" sz="1600" b="1" dirty="0" smtClean="0">
                <a:solidFill>
                  <a:srgbClr val="0179C0"/>
                </a:solidFill>
              </a:rPr>
              <a:t>ИСПОЛЬЗУЮЩЕГО АЛГОРИТМИЧЕСКИЙ МЕТОД:</a:t>
            </a:r>
          </a:p>
          <a:p>
            <a:pPr algn="ctr"/>
            <a:endParaRPr lang="ru-RU" sz="1600" b="1" dirty="0" smtClean="0">
              <a:solidFill>
                <a:srgbClr val="7030A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000" dirty="0" smtClean="0"/>
              <a:t>проведение </a:t>
            </a:r>
            <a:r>
              <a:rPr lang="ru-RU" sz="2000" dirty="0"/>
              <a:t>подробного инструктажа обучающихся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перед </a:t>
            </a:r>
            <a:r>
              <a:rPr lang="ru-RU" sz="2000" dirty="0"/>
              <a:t>выполнением ими какой-либо работы</a:t>
            </a:r>
            <a:r>
              <a:rPr lang="ru-RU" sz="2000" dirty="0" smtClean="0"/>
              <a:t>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sz="1000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000" dirty="0" smtClean="0"/>
              <a:t>демонстрация </a:t>
            </a:r>
            <a:r>
              <a:rPr lang="ru-RU" sz="2000" dirty="0"/>
              <a:t>образца практического выполнения задания</a:t>
            </a:r>
            <a:r>
              <a:rPr lang="ru-RU" sz="2000" dirty="0" smtClean="0"/>
              <a:t>;</a:t>
            </a:r>
          </a:p>
          <a:p>
            <a:pPr algn="just"/>
            <a:endParaRPr lang="ru-RU" sz="1000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000" dirty="0" smtClean="0"/>
              <a:t>использование обучающимися </a:t>
            </a:r>
            <a:r>
              <a:rPr lang="ru-RU" sz="2000" dirty="0"/>
              <a:t>при выполнении задания </a:t>
            </a:r>
            <a:r>
              <a:rPr lang="ru-RU" sz="2000" dirty="0" smtClean="0"/>
              <a:t>единого алгоритма, который может </a:t>
            </a:r>
            <a:r>
              <a:rPr lang="ru-RU" sz="2000" dirty="0"/>
              <a:t>быть разработан как </a:t>
            </a:r>
            <a:r>
              <a:rPr lang="ru-RU" sz="2000" dirty="0" smtClean="0"/>
              <a:t>педагогом, таки и самим ребенком;</a:t>
            </a:r>
          </a:p>
          <a:p>
            <a:pPr algn="just"/>
            <a:endParaRPr lang="ru-RU" sz="1000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000" dirty="0" smtClean="0"/>
              <a:t>осуществление контроля </a:t>
            </a:r>
            <a:r>
              <a:rPr lang="ru-RU" sz="2000" dirty="0"/>
              <a:t>и </a:t>
            </a:r>
            <a:r>
              <a:rPr lang="ru-RU" sz="2000" dirty="0" smtClean="0"/>
              <a:t>выставления оценки </a:t>
            </a:r>
            <a:r>
              <a:rPr lang="ru-RU" sz="2000" dirty="0"/>
              <a:t>по ходу и </a:t>
            </a:r>
            <a:r>
              <a:rPr lang="ru-RU" sz="2000" dirty="0" smtClean="0"/>
              <a:t>по </a:t>
            </a:r>
            <a:r>
              <a:rPr lang="ru-RU" sz="2000" dirty="0"/>
              <a:t>результатам </a:t>
            </a:r>
            <a:r>
              <a:rPr lang="ru-RU" sz="2000" dirty="0" smtClean="0"/>
              <a:t>деятельности обучающихся.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573654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Tanya\Desktop\ВЕБИНАР ПОЭТАПНОЕ ФОРМИРОВАНИЕ ДЕЙСтВИЙ\2014033153393d0cb5ea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8074" y="288757"/>
            <a:ext cx="9480345" cy="631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869392" y="4755618"/>
            <a:ext cx="5418162" cy="147732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869392" y="4753104"/>
            <a:ext cx="535518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Благодаря использованию </a:t>
            </a:r>
            <a:r>
              <a:rPr lang="ru-RU" dirty="0" smtClean="0"/>
              <a:t>алгоритмического </a:t>
            </a:r>
            <a:r>
              <a:rPr lang="ru-RU" dirty="0"/>
              <a:t>метода, обучающиеся учатся работать по определенным алгоритмам, происходит формирование индивидуальных способностей усвоения новых знаний и овладения умениями. </a:t>
            </a:r>
          </a:p>
        </p:txBody>
      </p:sp>
    </p:spTree>
    <p:extLst>
      <p:ext uri="{BB962C8B-B14F-4D97-AF65-F5344CB8AC3E}">
        <p14:creationId xmlns:p14="http://schemas.microsoft.com/office/powerpoint/2010/main" xmlns="" val="3802770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ня\Desktop\НОЯБРЬ\Гендерная компетенстность педагога - в работе\амвыпмыку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3535" y="2432413"/>
            <a:ext cx="2262460" cy="226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0012" y="1011879"/>
            <a:ext cx="9467851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179C0"/>
                </a:solidFill>
              </a:rPr>
              <a:t>Инструктаж перед началом деятельности обучающихся</a:t>
            </a:r>
            <a:endParaRPr lang="ru-RU" sz="2400" b="1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4239915" y="2601108"/>
            <a:ext cx="6087757" cy="34785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b="1" dirty="0"/>
              <a:t>о</a:t>
            </a:r>
            <a:r>
              <a:rPr lang="ru-RU" sz="2000" b="1" dirty="0" smtClean="0"/>
              <a:t>пределение вида инструктажа исходя </a:t>
            </a:r>
            <a:br>
              <a:rPr lang="ru-RU" sz="2000" b="1" dirty="0" smtClean="0"/>
            </a:br>
            <a:r>
              <a:rPr lang="ru-RU" sz="2000" b="1" dirty="0" smtClean="0"/>
              <a:t>из </a:t>
            </a:r>
            <a:r>
              <a:rPr lang="ru-RU" sz="2000" b="1" dirty="0"/>
              <a:t>уровня </a:t>
            </a:r>
            <a:r>
              <a:rPr lang="ru-RU" sz="2000" b="1" dirty="0" smtClean="0"/>
              <a:t>подготовки детей: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краткий;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обобщенный;</a:t>
            </a:r>
            <a:endParaRPr lang="ru-RU" sz="2000" dirty="0"/>
          </a:p>
          <a:p>
            <a:pPr marL="342900" indent="-342900">
              <a:buFontTx/>
              <a:buChar char="-"/>
            </a:pPr>
            <a:r>
              <a:rPr lang="ru-RU" sz="2000" dirty="0"/>
              <a:t>д</a:t>
            </a:r>
            <a:r>
              <a:rPr lang="ru-RU" sz="2000" dirty="0" smtClean="0"/>
              <a:t>етальный</a:t>
            </a:r>
            <a:r>
              <a:rPr lang="ru-RU" sz="2000" dirty="0"/>
              <a:t>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/>
              <a:t>определение формы проведения: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устная форма;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форма с применением </a:t>
            </a:r>
            <a:r>
              <a:rPr lang="ru-RU" sz="2000" dirty="0"/>
              <a:t>письменных предписаний, </a:t>
            </a:r>
            <a:r>
              <a:rPr lang="ru-RU" sz="2000" dirty="0" smtClean="0"/>
              <a:t>предполагающая </a:t>
            </a:r>
            <a:r>
              <a:rPr lang="ru-RU" sz="2000" dirty="0"/>
              <a:t>создание различных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карточек </a:t>
            </a:r>
            <a:r>
              <a:rPr lang="ru-RU" sz="2000" dirty="0"/>
              <a:t>и использование технических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средств </a:t>
            </a:r>
            <a:r>
              <a:rPr lang="ru-RU" sz="2000" dirty="0"/>
              <a:t>обучения.</a:t>
            </a:r>
          </a:p>
        </p:txBody>
      </p:sp>
      <p:pic>
        <p:nvPicPr>
          <p:cNvPr id="7" name="Picture 2" descr="C:\Users\Таня\Desktop\ЯНВАРЬ\Алгоритмическая грамотность\аив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62865" y="4849109"/>
            <a:ext cx="1473957" cy="152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E:\++++05 05 РАБОЧИЙ СТОЛ\ПРЕЗЕНТАЦИИ МИНСК\ИСЛЕДОВАТЕЛЬСКАЯ ДЕЯТЕЛЬНОСТЬ\teacher_Devszo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5054" y="3321772"/>
            <a:ext cx="2036496" cy="252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0607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0012" y="1325783"/>
            <a:ext cx="9467851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179C0"/>
                </a:solidFill>
              </a:rPr>
              <a:t>Способы обучения алгоритмам</a:t>
            </a:r>
            <a:endParaRPr lang="ru-RU" sz="2400" b="1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5065681" y="3026010"/>
            <a:ext cx="5486400" cy="7329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342900" lvl="0" indent="-342900" algn="just">
              <a:buFont typeface="Wingdings" pitchFamily="2" charset="2"/>
              <a:buChar char="ü"/>
            </a:pPr>
            <a:r>
              <a:rPr lang="ru-RU" sz="2000" dirty="0"/>
              <a:t>с</a:t>
            </a:r>
            <a:r>
              <a:rPr lang="ru-RU" sz="2000" dirty="0" smtClean="0"/>
              <a:t>ообщение готовых алгоритмов;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подведение обучающихся к самостоятельному открытию необходимых алгоритмов. </a:t>
            </a:r>
          </a:p>
          <a:p>
            <a:pPr lvl="0" algn="just"/>
            <a:endParaRPr lang="ru-RU" sz="1000" dirty="0"/>
          </a:p>
          <a:p>
            <a:r>
              <a:rPr lang="ru-RU" sz="2000" b="1" dirty="0">
                <a:solidFill>
                  <a:schemeClr val="tx1"/>
                </a:solidFill>
              </a:rPr>
              <a:t>Этапы изучения учебного материала: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выявление отдельных шагов алгоритма;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формулировка алгоритма;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применение алгоритма.</a:t>
            </a:r>
          </a:p>
          <a:p>
            <a:pPr marL="342900" lvl="0" indent="-342900" algn="just">
              <a:buFont typeface="Wingdings" pitchFamily="2" charset="2"/>
              <a:buChar char="ü"/>
            </a:pPr>
            <a:endParaRPr lang="ru-RU" sz="2000" dirty="0" smtClean="0"/>
          </a:p>
          <a:p>
            <a:pPr marL="342900" lvl="0" indent="-342900" algn="just">
              <a:buFont typeface="Wingdings" pitchFamily="2" charset="2"/>
              <a:buChar char="ü"/>
            </a:pPr>
            <a:endParaRPr lang="ru-RU" sz="2000" dirty="0" smtClean="0"/>
          </a:p>
        </p:txBody>
      </p:sp>
      <p:pic>
        <p:nvPicPr>
          <p:cNvPr id="10" name="Picture 2" descr="C:\Users\Таня\Desktop\ЯНВАРЬ\Алгоритмическая грамотность\school-design_24877-373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5F7"/>
              </a:clrFrom>
              <a:clrTo>
                <a:srgbClr val="F5F5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5929" y="2798074"/>
            <a:ext cx="3010919" cy="301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Таня\Desktop\ЯНВАРЬ\Алгоритмическая грамотность\свсвы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5537" y="4605314"/>
            <a:ext cx="1743904" cy="174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4107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трелка вправо 28"/>
          <p:cNvSpPr/>
          <p:nvPr/>
        </p:nvSpPr>
        <p:spPr>
          <a:xfrm flipV="1">
            <a:off x="4621178" y="2496688"/>
            <a:ext cx="580565" cy="467473"/>
          </a:xfrm>
          <a:prstGeom prst="rightArrow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89967" y="2222594"/>
            <a:ext cx="4259710" cy="1015663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/>
              <a:t>о</a:t>
            </a:r>
            <a:r>
              <a:rPr lang="ru-RU" sz="2000" dirty="0" smtClean="0"/>
              <a:t>риентация обучающихся </a:t>
            </a:r>
            <a:br>
              <a:rPr lang="ru-RU" sz="2000" dirty="0" smtClean="0"/>
            </a:br>
            <a:r>
              <a:rPr lang="ru-RU" sz="2000" dirty="0" smtClean="0"/>
              <a:t>на </a:t>
            </a:r>
            <a:r>
              <a:rPr lang="ru-RU" sz="2000" dirty="0"/>
              <a:t>понимание и осознание </a:t>
            </a:r>
            <a:r>
              <a:rPr lang="ru-RU" sz="2000" dirty="0" smtClean="0"/>
              <a:t>последовательности деятельности</a:t>
            </a: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589966" y="3618411"/>
            <a:ext cx="4259710" cy="1015663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/>
              <a:t>ориентация обучающихся </a:t>
            </a:r>
            <a:br>
              <a:rPr lang="ru-RU" sz="2000" dirty="0"/>
            </a:br>
            <a:r>
              <a:rPr lang="ru-RU" sz="2000" dirty="0"/>
              <a:t>на понимание </a:t>
            </a:r>
            <a:r>
              <a:rPr lang="ru-RU" sz="2000" dirty="0" smtClean="0"/>
              <a:t>необходимости последовательности </a:t>
            </a:r>
            <a:r>
              <a:rPr lang="ru-RU" sz="2000" dirty="0"/>
              <a:t>деятельности</a:t>
            </a:r>
          </a:p>
        </p:txBody>
      </p:sp>
      <p:sp>
        <p:nvSpPr>
          <p:cNvPr id="12" name="Стрелка вправо 11"/>
          <p:cNvSpPr/>
          <p:nvPr/>
        </p:nvSpPr>
        <p:spPr>
          <a:xfrm flipV="1">
            <a:off x="4621178" y="3892505"/>
            <a:ext cx="580565" cy="467473"/>
          </a:xfrm>
          <a:prstGeom prst="rightArrow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Picture 4" descr="C:\Users\Таня\Desktop\ДЕКАБРЬ\САмоопределение\445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52" t="13392" r="71360" b="6843"/>
          <a:stretch/>
        </p:blipFill>
        <p:spPr bwMode="auto">
          <a:xfrm>
            <a:off x="10104607" y="3292179"/>
            <a:ext cx="1342959" cy="285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Таня\Desktop\СЕНТЯБРЬ\Внеклассное чтение\kids-in-class-background_1308-29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D2DD75"/>
              </a:clrFrom>
              <a:clrTo>
                <a:srgbClr val="D2DD7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6" t="16587" r="1701" b="16120"/>
          <a:stretch/>
        </p:blipFill>
        <p:spPr bwMode="auto">
          <a:xfrm>
            <a:off x="1917482" y="1741904"/>
            <a:ext cx="2114068" cy="147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488038" y="3487607"/>
            <a:ext cx="2700000" cy="1116000"/>
          </a:xfrm>
          <a:prstGeom prst="roundRect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/>
              <a:t>ИСПОЛЬЗОВАНИЕ АЛГОРИТМОВ </a:t>
            </a:r>
            <a:br>
              <a:rPr lang="ru-RU" sz="1400" b="1" dirty="0" smtClean="0"/>
            </a:br>
            <a:r>
              <a:rPr lang="ru-RU" sz="1400" b="1" dirty="0" smtClean="0"/>
              <a:t>В ПРЕПОДАВАНИИ УЧЕБНЫХ ПРЕДМЕТОВ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3524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" grpId="0" animBg="1"/>
      <p:bldP spid="2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50839" y="2897356"/>
            <a:ext cx="3980969" cy="1015663"/>
          </a:xfrm>
          <a:prstGeom prst="homePlate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/>
              <a:t>использование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практике обучения информационных технологий 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14688" y="2471230"/>
            <a:ext cx="4259710" cy="707886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структурировать обнаруженные признаки явления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14687" y="1376970"/>
            <a:ext cx="4259710" cy="830997"/>
          </a:xfrm>
          <a:prstGeom prst="rect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НЕОБХОДИМОСТЬ</a:t>
            </a:r>
          </a:p>
          <a:p>
            <a:pPr algn="ctr"/>
            <a:r>
              <a:rPr lang="ru-RU" sz="1600" b="1" dirty="0" smtClean="0"/>
              <a:t>НАЛИЧИЯ У ОБУЧАЮЩЕГОСЯ КОМПЛЕКСА ЗНАНИЙ И НАВЫКОВ</a:t>
            </a:r>
            <a:endParaRPr lang="ru-RU" sz="1600" b="1" dirty="0"/>
          </a:p>
        </p:txBody>
      </p:sp>
      <p:cxnSp>
        <p:nvCxnSpPr>
          <p:cNvPr id="16" name="Прямая соединительная линия 15"/>
          <p:cNvCxnSpPr>
            <a:stCxn id="13" idx="2"/>
            <a:endCxn id="11" idx="0"/>
          </p:cNvCxnSpPr>
          <p:nvPr/>
        </p:nvCxnSpPr>
        <p:spPr>
          <a:xfrm>
            <a:off x="8344542" y="2207967"/>
            <a:ext cx="1" cy="2632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214687" y="3437248"/>
            <a:ext cx="4259710" cy="1015663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в</a:t>
            </a:r>
            <a:r>
              <a:rPr lang="ru-RU" sz="2000" dirty="0" smtClean="0"/>
              <a:t>ыстраивать, отображать </a:t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соответствии с выделенной структурой алгоритм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214687" y="4700928"/>
            <a:ext cx="4259710" cy="707886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находить единый общий метод решения серии однородных </a:t>
            </a:r>
            <a:r>
              <a:rPr lang="ru-RU" sz="2000" dirty="0" smtClean="0"/>
              <a:t>задач</a:t>
            </a:r>
            <a:endParaRPr lang="ru-RU" sz="2000" dirty="0"/>
          </a:p>
        </p:txBody>
      </p:sp>
      <p:pic>
        <p:nvPicPr>
          <p:cNvPr id="14" name="Picture 2" descr="C:\Users\Таня\Desktop\СЕНТЯБРЬ\Компетентностный подход\illustration-of-characters-and-www-concept_53876-2857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1212" y="4336387"/>
            <a:ext cx="2010850" cy="143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Таня\Desktop\СЕНТЯБРЬ\Компетентностный подход\modern-big-data-background-concept_23-2147919246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154762"/>
              </a:clrFrom>
              <a:clrTo>
                <a:srgbClr val="15476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82" b="11917"/>
          <a:stretch/>
        </p:blipFill>
        <p:spPr bwMode="auto">
          <a:xfrm>
            <a:off x="2164924" y="791749"/>
            <a:ext cx="2183427" cy="178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Таня\Desktop\СЕНТЯБРЬ\Компетентностный подход\illustration-of-social-media-concept_53876-2846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5443" y="854368"/>
            <a:ext cx="954088" cy="95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6517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3" grpId="0" animBg="1"/>
      <p:bldP spid="18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28226" y="2695000"/>
            <a:ext cx="53593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179C0"/>
                </a:solidFill>
              </a:rPr>
              <a:t>АЛГОРИТМИЧЕСКИЙ ПОДХОД </a:t>
            </a:r>
            <a:r>
              <a:rPr lang="ru-RU" sz="2000" dirty="0" smtClean="0"/>
              <a:t>–  </a:t>
            </a:r>
            <a:r>
              <a:rPr lang="ru-RU" sz="2000" dirty="0"/>
              <a:t>обучение обучающихся какому-либо общему методу решения посредством алгоритма, выражающего этот метод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" name="Picture 2" descr="C:\Users\Таня\Desktop\ЯНВАРЬ\Алгоритмическая грамотность\16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725" y="1508410"/>
            <a:ext cx="4182369" cy="379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7923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ня\Desktop\ДЕКАБРЬ\САмоопределение\96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62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73169" y="1461638"/>
            <a:ext cx="5796000" cy="437960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rgbClr val="0179C0"/>
                </a:solidFill>
              </a:rPr>
              <a:t>ФОРМИРОВАНИЕ АЛГОРИТМИЧЕСКОЙ КУЛЬТУРЫ:</a:t>
            </a:r>
          </a:p>
          <a:p>
            <a:pPr algn="just"/>
            <a:endParaRPr lang="ru-RU" sz="1000" b="1" dirty="0" smtClean="0">
              <a:solidFill>
                <a:srgbClr val="0179C0"/>
              </a:solidFill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000" dirty="0"/>
              <a:t>ознакомление </a:t>
            </a:r>
            <a:r>
              <a:rPr lang="ru-RU" sz="2000" dirty="0" smtClean="0"/>
              <a:t>с понятием </a:t>
            </a:r>
            <a:r>
              <a:rPr lang="ru-RU" sz="2000" dirty="0"/>
              <a:t>об алгоритме и его </a:t>
            </a:r>
            <a:r>
              <a:rPr lang="ru-RU" sz="2000" dirty="0" smtClean="0"/>
              <a:t>свойствах;</a:t>
            </a:r>
          </a:p>
          <a:p>
            <a:pPr marL="342900" lvl="0" indent="-342900" algn="just">
              <a:buFont typeface="Wingdings" pitchFamily="2" charset="2"/>
              <a:buChar char="ü"/>
            </a:pPr>
            <a:endParaRPr lang="ru-RU" sz="10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/>
              <a:t>ознакомление с </a:t>
            </a:r>
            <a:r>
              <a:rPr lang="ru-RU" sz="2000" dirty="0" smtClean="0"/>
              <a:t>понятием </a:t>
            </a:r>
            <a:r>
              <a:rPr lang="ru-RU" sz="2000" dirty="0"/>
              <a:t>о языковых средствах записи </a:t>
            </a:r>
            <a:r>
              <a:rPr lang="ru-RU" sz="2000" dirty="0" smtClean="0"/>
              <a:t>алгоритмов: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развернутая форма;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табличная форма; 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блок-схема;</a:t>
            </a:r>
            <a:endParaRPr lang="ru-RU" sz="2000" dirty="0"/>
          </a:p>
          <a:p>
            <a:pPr lvl="0" algn="just"/>
            <a:endParaRPr lang="ru-RU" sz="10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/>
              <a:t>ознакомление с </a:t>
            </a:r>
            <a:r>
              <a:rPr lang="ru-RU" sz="2000" dirty="0" smtClean="0"/>
              <a:t>понятием </a:t>
            </a:r>
            <a:r>
              <a:rPr lang="ru-RU" sz="2000" dirty="0"/>
              <a:t>об алгоритмических </a:t>
            </a:r>
            <a:r>
              <a:rPr lang="ru-RU" sz="2000" dirty="0" smtClean="0"/>
              <a:t>процессах: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линейный; </a:t>
            </a:r>
            <a:endParaRPr lang="ru-RU" sz="2000" dirty="0"/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разветвляющийся;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циклический.</a:t>
            </a:r>
            <a:endParaRPr lang="ru-RU" sz="2000" dirty="0"/>
          </a:p>
          <a:p>
            <a:pPr marL="342900" lvl="0" indent="-342900" algn="just">
              <a:buFont typeface="Wingdings" pitchFamily="2" charset="2"/>
              <a:buChar char="ü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432008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845569" y="618027"/>
            <a:ext cx="4100435" cy="3724562"/>
            <a:chOff x="3845569" y="618027"/>
            <a:chExt cx="4100435" cy="3724562"/>
          </a:xfrm>
        </p:grpSpPr>
        <p:pic>
          <p:nvPicPr>
            <p:cNvPr id="1028" name="Picture 4" descr="C:\Users\Таня\Desktop\ДЕКАБРЬ\САмоопределение\Векторный смарт-объекggт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845569" y="618027"/>
              <a:ext cx="4100435" cy="3724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4259803" y="1839199"/>
              <a:ext cx="3326552" cy="1754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/>
                <a:t>Составление алгоритмов </a:t>
              </a:r>
              <a:endParaRPr lang="ru-RU" b="1" dirty="0" smtClean="0"/>
            </a:p>
            <a:p>
              <a:pPr algn="ctr"/>
              <a:r>
                <a:rPr lang="ru-RU" b="1" dirty="0" smtClean="0"/>
                <a:t>в </a:t>
              </a:r>
              <a:r>
                <a:rPr lang="ru-RU" b="1" dirty="0"/>
                <a:t>процессе изучения учебных </a:t>
              </a:r>
              <a:endParaRPr lang="ru-RU" b="1" dirty="0" smtClean="0"/>
            </a:p>
            <a:p>
              <a:pPr algn="ctr"/>
              <a:r>
                <a:rPr lang="ru-RU" b="1" dirty="0" smtClean="0"/>
                <a:t>предметов </a:t>
              </a:r>
              <a:r>
                <a:rPr lang="ru-RU" b="1" dirty="0"/>
                <a:t>активизирует </a:t>
              </a:r>
              <a:endParaRPr lang="ru-RU" b="1" dirty="0" smtClean="0"/>
            </a:p>
            <a:p>
              <a:pPr algn="ctr"/>
              <a:r>
                <a:rPr lang="ru-RU" b="1" dirty="0" smtClean="0"/>
                <a:t>умственную деятельность </a:t>
              </a:r>
              <a:r>
                <a:rPr lang="ru-RU" b="1" dirty="0"/>
                <a:t>и </a:t>
              </a:r>
              <a:r>
                <a:rPr lang="ru-RU" b="1" dirty="0" smtClean="0"/>
                <a:t/>
              </a:r>
              <a:br>
                <a:rPr lang="ru-RU" b="1" dirty="0" smtClean="0"/>
              </a:br>
              <a:r>
                <a:rPr lang="ru-RU" b="1" dirty="0" smtClean="0"/>
                <a:t>развивает личностные </a:t>
              </a:r>
            </a:p>
            <a:p>
              <a:pPr algn="ctr"/>
              <a:r>
                <a:rPr lang="ru-RU" b="1" dirty="0"/>
                <a:t>к</a:t>
              </a:r>
              <a:r>
                <a:rPr lang="ru-RU" b="1" dirty="0" smtClean="0"/>
                <a:t>ачества обучающихся.</a:t>
              </a:r>
              <a:endParaRPr lang="ru-RU" dirty="0"/>
            </a:p>
          </p:txBody>
        </p:sp>
      </p:grpSp>
      <p:pic>
        <p:nvPicPr>
          <p:cNvPr id="10" name="Picture 2" descr="C:\Users\Таня\Desktop\ДЕКАБРЬ\САмоопределение\bcfbcf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857"/>
          <a:stretch/>
        </p:blipFill>
        <p:spPr bwMode="auto">
          <a:xfrm flipH="1">
            <a:off x="1692123" y="3109447"/>
            <a:ext cx="4477028" cy="329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Таня\Desktop\ЯНВАРЬ\Алгоритмическая грамотность\414383-PETC4G-73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6493" y="4449441"/>
            <a:ext cx="1607639" cy="176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636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0012" y="1011879"/>
            <a:ext cx="9467851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179C0"/>
                </a:solidFill>
              </a:rPr>
              <a:t>Методы формирования </a:t>
            </a:r>
            <a:br>
              <a:rPr lang="ru-RU" sz="3400" b="1" dirty="0" smtClean="0">
                <a:solidFill>
                  <a:srgbClr val="0179C0"/>
                </a:solidFill>
              </a:rPr>
            </a:br>
            <a:r>
              <a:rPr lang="ru-RU" sz="3400" b="1" dirty="0" smtClean="0">
                <a:solidFill>
                  <a:srgbClr val="0179C0"/>
                </a:solidFill>
              </a:rPr>
              <a:t>алгоритмической культуры</a:t>
            </a:r>
            <a:endParaRPr lang="ru-RU" sz="2400" b="1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4967784" y="3297146"/>
            <a:ext cx="6087757" cy="16084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выполнение заданий по </a:t>
            </a:r>
            <a:r>
              <a:rPr lang="ru-RU" sz="2000" dirty="0" smtClean="0"/>
              <a:t>алгоритму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выработка </a:t>
            </a:r>
            <a:r>
              <a:rPr lang="ru-RU" sz="2000" dirty="0"/>
              <a:t>последовательности действий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 обоснованием;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составление </a:t>
            </a:r>
            <a:r>
              <a:rPr lang="ru-RU" sz="2000" dirty="0"/>
              <a:t>и апробация </a:t>
            </a:r>
            <a:r>
              <a:rPr lang="ru-RU" sz="2000" dirty="0" smtClean="0"/>
              <a:t>алгоритмов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конструирование алгоритмов. </a:t>
            </a:r>
            <a:endParaRPr lang="ru-RU" sz="2000" dirty="0"/>
          </a:p>
        </p:txBody>
      </p:sp>
      <p:pic>
        <p:nvPicPr>
          <p:cNvPr id="9218" name="Picture 2" descr="C:\Users\Таня\Desktop\ЯНВАРЬ\Алгоритмическая грамотность\process-icons-design_18591-3068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75789" y="4579994"/>
            <a:ext cx="2011765" cy="185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Таня\Desktop\ЯНВАРЬ\Алгоритмическая грамотность\108407-ONIVWD-42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3518" y="2741268"/>
            <a:ext cx="2485888" cy="318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721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880638" y="2536282"/>
            <a:ext cx="1980000" cy="707886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г</a:t>
            </a:r>
            <a:r>
              <a:rPr lang="ru-RU" sz="2000" dirty="0" smtClean="0"/>
              <a:t>рамотная </a:t>
            </a:r>
          </a:p>
          <a:p>
            <a:pPr algn="ctr"/>
            <a:r>
              <a:rPr lang="ru-RU" sz="2000" dirty="0" smtClean="0"/>
              <a:t>конструкция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880637" y="1747618"/>
            <a:ext cx="1980000" cy="468000"/>
          </a:xfrm>
          <a:prstGeom prst="rect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УРОК</a:t>
            </a:r>
            <a:endParaRPr lang="ru-RU" sz="1600" b="1" dirty="0"/>
          </a:p>
        </p:txBody>
      </p:sp>
      <p:cxnSp>
        <p:nvCxnSpPr>
          <p:cNvPr id="16" name="Прямая соединительная линия 15"/>
          <p:cNvCxnSpPr>
            <a:stCxn id="13" idx="2"/>
            <a:endCxn id="11" idx="0"/>
          </p:cNvCxnSpPr>
          <p:nvPr/>
        </p:nvCxnSpPr>
        <p:spPr>
          <a:xfrm>
            <a:off x="3870637" y="2215618"/>
            <a:ext cx="1" cy="3206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880637" y="3454800"/>
            <a:ext cx="1980000" cy="707886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оснащенность </a:t>
            </a:r>
          </a:p>
          <a:p>
            <a:pPr algn="ctr"/>
            <a:r>
              <a:rPr lang="ru-RU" sz="2000" dirty="0" smtClean="0"/>
              <a:t>алгоритмами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880637" y="4372497"/>
            <a:ext cx="1980000" cy="707886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личностная </a:t>
            </a:r>
          </a:p>
          <a:p>
            <a:pPr algn="ctr"/>
            <a:r>
              <a:rPr lang="ru-RU" sz="2000" dirty="0" smtClean="0"/>
              <a:t>ориентация</a:t>
            </a:r>
            <a:endParaRPr lang="ru-RU" sz="2000" dirty="0"/>
          </a:p>
        </p:txBody>
      </p:sp>
      <p:sp>
        <p:nvSpPr>
          <p:cNvPr id="23" name="Стрелка вправо 22"/>
          <p:cNvSpPr/>
          <p:nvPr/>
        </p:nvSpPr>
        <p:spPr>
          <a:xfrm flipV="1">
            <a:off x="5494633" y="2412936"/>
            <a:ext cx="580565" cy="467473"/>
          </a:xfrm>
          <a:prstGeom prst="rightArrow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463422" y="2138842"/>
            <a:ext cx="4259710" cy="1015663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 smtClean="0"/>
              <a:t>выработка </a:t>
            </a:r>
            <a:r>
              <a:rPr lang="ru-RU" sz="2000" dirty="0"/>
              <a:t>в процессе обучения </a:t>
            </a:r>
            <a:r>
              <a:rPr lang="ru-RU" sz="2000" dirty="0" smtClean="0"/>
              <a:t>индивидуального подхода </a:t>
            </a:r>
            <a:br>
              <a:rPr lang="ru-RU" sz="2000" dirty="0" smtClean="0"/>
            </a:br>
            <a:r>
              <a:rPr lang="ru-RU" sz="2000" dirty="0" smtClean="0"/>
              <a:t>к каждому ребенку</a:t>
            </a:r>
            <a:endParaRPr lang="ru-RU" sz="2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463422" y="3558930"/>
            <a:ext cx="4259710" cy="1323439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 smtClean="0"/>
              <a:t>развитие </a:t>
            </a:r>
            <a:r>
              <a:rPr lang="ru-RU" sz="2000" dirty="0"/>
              <a:t>обучающегося как </a:t>
            </a:r>
            <a:r>
              <a:rPr lang="ru-RU" sz="2000" dirty="0" smtClean="0"/>
              <a:t>активной личности, способной </a:t>
            </a:r>
            <a:r>
              <a:rPr lang="ru-RU" sz="2000" dirty="0"/>
              <a:t>добывать и применять знания </a:t>
            </a:r>
            <a:r>
              <a:rPr lang="ru-RU" sz="2000" dirty="0" smtClean="0"/>
              <a:t>на уроке и </a:t>
            </a:r>
            <a:r>
              <a:rPr lang="ru-RU" sz="2000" dirty="0"/>
              <a:t>при выполнении домашних заданий</a:t>
            </a:r>
          </a:p>
        </p:txBody>
      </p:sp>
      <p:sp>
        <p:nvSpPr>
          <p:cNvPr id="27" name="Стрелка вправо 26"/>
          <p:cNvSpPr/>
          <p:nvPr/>
        </p:nvSpPr>
        <p:spPr>
          <a:xfrm flipV="1">
            <a:off x="5494634" y="3986912"/>
            <a:ext cx="580565" cy="467473"/>
          </a:xfrm>
          <a:prstGeom prst="rightArrow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2" descr="C:\Users\Таня\Desktop\ОКТЯБРЬ\Урок семинар\back-to-school-icon-set-design_24911-30734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44" t="9260" r="50000" b="50000"/>
          <a:stretch/>
        </p:blipFill>
        <p:spPr bwMode="auto">
          <a:xfrm>
            <a:off x="7858519" y="4923314"/>
            <a:ext cx="1469515" cy="134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++++05 05 РАБОЧИЙ СТОЛ\ПРЕЗЕНТАЦИИ МИНСК\ЕДИНСТВО\eca1417a088135a0e03f27b2ad91852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9273" y="3312408"/>
            <a:ext cx="1672913" cy="280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E:\++++05 05 РАБОЧИЙ СТОЛ\ПРЕЗЕНТАЦИИ МИНСК\ЕДИНСТВО\59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5212" y="861518"/>
            <a:ext cx="2016129" cy="105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5115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8" grpId="0" animBg="1"/>
      <p:bldP spid="19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трелка вправо 28"/>
          <p:cNvSpPr/>
          <p:nvPr/>
        </p:nvSpPr>
        <p:spPr>
          <a:xfrm flipV="1">
            <a:off x="4866843" y="1453093"/>
            <a:ext cx="580565" cy="467473"/>
          </a:xfrm>
          <a:prstGeom prst="rightArrow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35632" y="1178999"/>
            <a:ext cx="3492000" cy="1015663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 smtClean="0"/>
              <a:t>повышение уровня </a:t>
            </a:r>
            <a:r>
              <a:rPr lang="ru-RU" sz="2000" dirty="0"/>
              <a:t>владения обучающимися понятийным аппаратом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835631" y="2510336"/>
            <a:ext cx="3492000" cy="720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/>
              <a:t>а</a:t>
            </a:r>
            <a:r>
              <a:rPr lang="ru-RU" sz="2000" dirty="0" smtClean="0"/>
              <a:t>втоматизация</a:t>
            </a:r>
          </a:p>
          <a:p>
            <a:pPr algn="ctr"/>
            <a:r>
              <a:rPr lang="ru-RU" sz="2000" dirty="0" smtClean="0"/>
              <a:t> </a:t>
            </a:r>
            <a:r>
              <a:rPr lang="ru-RU" sz="2000" dirty="0"/>
              <a:t>базовых навыков</a:t>
            </a:r>
          </a:p>
        </p:txBody>
      </p:sp>
      <p:sp>
        <p:nvSpPr>
          <p:cNvPr id="12" name="Стрелка вправо 11"/>
          <p:cNvSpPr/>
          <p:nvPr/>
        </p:nvSpPr>
        <p:spPr>
          <a:xfrm flipV="1">
            <a:off x="4866843" y="2630542"/>
            <a:ext cx="580565" cy="467473"/>
          </a:xfrm>
          <a:prstGeom prst="rightArrow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Picture 4" descr="C:\Users\Таня\Desktop\ДЕКАБРЬ\САмоопределение\445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52" t="13392" r="71360" b="6843"/>
          <a:stretch/>
        </p:blipFill>
        <p:spPr bwMode="auto">
          <a:xfrm>
            <a:off x="9855638" y="3111663"/>
            <a:ext cx="1342959" cy="285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право 10"/>
          <p:cNvSpPr/>
          <p:nvPr/>
        </p:nvSpPr>
        <p:spPr>
          <a:xfrm flipV="1">
            <a:off x="4866844" y="3709569"/>
            <a:ext cx="580565" cy="467473"/>
          </a:xfrm>
          <a:prstGeom prst="rightArrow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835633" y="3589364"/>
            <a:ext cx="3492000" cy="720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 smtClean="0"/>
              <a:t>формирование общей учебной культуры обучающихся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835632" y="4657628"/>
            <a:ext cx="3492000" cy="720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 smtClean="0"/>
              <a:t>основа </a:t>
            </a:r>
            <a:r>
              <a:rPr lang="ru-RU" sz="2000" dirty="0"/>
              <a:t>для дальнейшего </a:t>
            </a:r>
            <a:endParaRPr lang="ru-RU" sz="2000" dirty="0" smtClean="0"/>
          </a:p>
          <a:p>
            <a:pPr algn="ctr"/>
            <a:r>
              <a:rPr lang="ru-RU" sz="2000" dirty="0" smtClean="0"/>
              <a:t>творческого развития</a:t>
            </a:r>
            <a:endParaRPr lang="ru-RU" sz="2000" dirty="0"/>
          </a:p>
        </p:txBody>
      </p:sp>
      <p:sp>
        <p:nvSpPr>
          <p:cNvPr id="15" name="Стрелка вправо 14"/>
          <p:cNvSpPr/>
          <p:nvPr/>
        </p:nvSpPr>
        <p:spPr>
          <a:xfrm flipV="1">
            <a:off x="4866844" y="4777834"/>
            <a:ext cx="580565" cy="467473"/>
          </a:xfrm>
          <a:prstGeom prst="rightArrow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Picture 2" descr="C:\Users\Таня\Desktop\СЕНТЯБРЬ\Внеклассное чтение\kids-in-class-background_1308-29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D2DD75"/>
              </a:clrFrom>
              <a:clrTo>
                <a:srgbClr val="D2DD7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6" t="16587" r="1701" b="16120"/>
          <a:stretch/>
        </p:blipFill>
        <p:spPr bwMode="auto">
          <a:xfrm>
            <a:off x="1781004" y="1741904"/>
            <a:ext cx="2114068" cy="147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488038" y="3487607"/>
            <a:ext cx="2700000" cy="1116000"/>
          </a:xfrm>
          <a:prstGeom prst="roundRect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/>
              <a:t>ИСПОЛЬЗОВАНИЕ АЛГОРИТМОВ </a:t>
            </a:r>
            <a:br>
              <a:rPr lang="ru-RU" sz="1400" b="1" dirty="0" smtClean="0"/>
            </a:br>
            <a:r>
              <a:rPr lang="ru-RU" sz="1400" b="1" dirty="0" smtClean="0"/>
              <a:t>В ПРЕПОДАВАНИИ УЧЕБНЫХ ПРЕДМЕТОВ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3585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" grpId="0" animBg="1"/>
      <p:bldP spid="20" grpId="0" animBg="1"/>
      <p:bldP spid="12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05017" y="1906969"/>
            <a:ext cx="538379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179C0"/>
                </a:solidFill>
              </a:rPr>
              <a:t>АЛГОРИТМИЧЕСКАЯ ГРАМОТНОСТЬ: </a:t>
            </a:r>
          </a:p>
          <a:p>
            <a:pPr algn="ctr"/>
            <a:endParaRPr lang="ru-RU" sz="1600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/>
              <a:t>определяется по степени владения знаниями и навыками, требующихся  от обучающихся для использования в </a:t>
            </a:r>
            <a:r>
              <a:rPr lang="ru-RU" sz="2000" dirty="0"/>
              <a:t>практике обучения информационных </a:t>
            </a:r>
            <a:r>
              <a:rPr lang="ru-RU" sz="2000" dirty="0" smtClean="0"/>
              <a:t>технологий;</a:t>
            </a:r>
            <a:endParaRPr lang="ru-RU" sz="2000" b="1" dirty="0" smtClean="0"/>
          </a:p>
          <a:p>
            <a:pPr algn="just"/>
            <a:endParaRPr lang="ru-RU" sz="1000" b="1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dirty="0" smtClean="0"/>
              <a:t>формируется </a:t>
            </a:r>
            <a:r>
              <a:rPr lang="ru-RU" sz="2000" dirty="0"/>
              <a:t>в процессе мыслительной деятельности фактически в течение всей жизни человека.</a:t>
            </a:r>
          </a:p>
        </p:txBody>
      </p:sp>
      <p:pic>
        <p:nvPicPr>
          <p:cNvPr id="2050" name="Picture 2" descr="C:\Users\Таня\Desktop\ЯНВАРЬ\Алгоритмическая грамотность\16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725" y="1508410"/>
            <a:ext cx="4182369" cy="379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3033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9847" y="951571"/>
            <a:ext cx="9467851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179C0"/>
                </a:solidFill>
              </a:rPr>
              <a:t>Базовые компоненты </a:t>
            </a:r>
            <a:br>
              <a:rPr lang="ru-RU" sz="3400" b="1" dirty="0" smtClean="0">
                <a:solidFill>
                  <a:srgbClr val="0179C0"/>
                </a:solidFill>
              </a:rPr>
            </a:br>
            <a:r>
              <a:rPr lang="ru-RU" sz="3400" b="1" dirty="0" smtClean="0">
                <a:solidFill>
                  <a:srgbClr val="0179C0"/>
                </a:solidFill>
              </a:rPr>
              <a:t>алгоритмической грамотности</a:t>
            </a:r>
            <a:endParaRPr lang="ru-RU" sz="2400" b="1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6043207" y="2564353"/>
            <a:ext cx="3237276" cy="31665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b="1" dirty="0"/>
              <a:t>логические </a:t>
            </a:r>
            <a:r>
              <a:rPr lang="ru-RU" b="1" dirty="0" smtClean="0"/>
              <a:t>приемы: </a:t>
            </a:r>
            <a:endParaRPr lang="ru-RU" b="1" dirty="0"/>
          </a:p>
          <a:p>
            <a:pPr marL="342900" lvl="0" indent="-342900">
              <a:buFontTx/>
              <a:buChar char="-"/>
            </a:pPr>
            <a:r>
              <a:rPr lang="ru-RU" dirty="0" smtClean="0"/>
              <a:t>анализ;</a:t>
            </a:r>
          </a:p>
          <a:p>
            <a:pPr marL="342900" lvl="0" indent="-342900">
              <a:buFontTx/>
              <a:buChar char="-"/>
            </a:pPr>
            <a:r>
              <a:rPr lang="ru-RU" dirty="0" smtClean="0"/>
              <a:t>синтез; </a:t>
            </a:r>
          </a:p>
          <a:p>
            <a:pPr marL="342900" lvl="0" indent="-342900">
              <a:buFontTx/>
              <a:buChar char="-"/>
            </a:pPr>
            <a:r>
              <a:rPr lang="ru-RU" dirty="0" smtClean="0"/>
              <a:t>сравнение; </a:t>
            </a:r>
          </a:p>
          <a:p>
            <a:pPr marL="342900" lvl="0" indent="-342900">
              <a:buFontTx/>
              <a:buChar char="-"/>
            </a:pPr>
            <a:r>
              <a:rPr lang="ru-RU" dirty="0" smtClean="0"/>
              <a:t>обобщение;</a:t>
            </a:r>
          </a:p>
          <a:p>
            <a:pPr marL="342900" lvl="0" indent="-342900">
              <a:buFontTx/>
              <a:buChar char="-"/>
            </a:pPr>
            <a:r>
              <a:rPr lang="ru-RU" dirty="0" smtClean="0"/>
              <a:t>классификация; </a:t>
            </a:r>
          </a:p>
          <a:p>
            <a:pPr marL="342900" lvl="0" indent="-342900">
              <a:buFontTx/>
              <a:buChar char="-"/>
            </a:pPr>
            <a:r>
              <a:rPr lang="ru-RU" dirty="0" smtClean="0"/>
              <a:t>моделирование; </a:t>
            </a:r>
          </a:p>
          <a:p>
            <a:pPr marL="342900" lvl="0" indent="-342900">
              <a:buFontTx/>
              <a:buChar char="-"/>
            </a:pPr>
            <a:r>
              <a:rPr lang="ru-RU" dirty="0" smtClean="0"/>
              <a:t>абстрагирование;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b="1" dirty="0" smtClean="0"/>
              <a:t>логические операции: </a:t>
            </a:r>
          </a:p>
          <a:p>
            <a:pPr marL="342900" lvl="0" indent="-342900">
              <a:buFontTx/>
              <a:buChar char="-"/>
            </a:pPr>
            <a:r>
              <a:rPr lang="ru-RU" dirty="0" smtClean="0"/>
              <a:t>конъюнкция; </a:t>
            </a:r>
          </a:p>
          <a:p>
            <a:pPr marL="342900" lvl="0" indent="-342900">
              <a:buFontTx/>
              <a:buChar char="-"/>
            </a:pPr>
            <a:r>
              <a:rPr lang="ru-RU" dirty="0" smtClean="0"/>
              <a:t>дизъюнкция; </a:t>
            </a:r>
          </a:p>
          <a:p>
            <a:pPr marL="342900" lvl="0" indent="-342900">
              <a:buFontTx/>
              <a:buChar char="-"/>
            </a:pPr>
            <a:r>
              <a:rPr lang="ru-RU" dirty="0" smtClean="0"/>
              <a:t>импликация;</a:t>
            </a:r>
          </a:p>
          <a:p>
            <a:pPr marL="342900" lvl="0" indent="-342900">
              <a:buFontTx/>
              <a:buChar char="-"/>
            </a:pPr>
            <a:r>
              <a:rPr lang="ru-RU" dirty="0" smtClean="0"/>
              <a:t>отрицание.</a:t>
            </a:r>
            <a:endParaRPr lang="ru-RU" dirty="0"/>
          </a:p>
        </p:txBody>
      </p:sp>
      <p:pic>
        <p:nvPicPr>
          <p:cNvPr id="10" name="Picture 4" descr="C:\Users\Таня\Desktop\ДЕКАБРЬ\САмоопределение\69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706"/>
          <a:stretch/>
        </p:blipFill>
        <p:spPr bwMode="auto">
          <a:xfrm>
            <a:off x="1909330" y="3619979"/>
            <a:ext cx="3069871" cy="261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645864" y="2968576"/>
            <a:ext cx="1771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dirty="0" smtClean="0"/>
              <a:t>ЛОГИЧЕСКИЙ </a:t>
            </a:r>
          </a:p>
          <a:p>
            <a:pPr lvl="0" algn="ctr"/>
            <a:r>
              <a:rPr lang="ru-RU" sz="1600" b="1" dirty="0" smtClean="0"/>
              <a:t>КОМПОНЕНТ </a:t>
            </a:r>
            <a:endParaRPr lang="ru-RU" sz="1600" b="1" dirty="0"/>
          </a:p>
        </p:txBody>
      </p:sp>
      <p:pic>
        <p:nvPicPr>
          <p:cNvPr id="8" name="Picture 2" descr="C:\Users\Таня\Desktop\НОЯБРЬ\Самооценка\OE9CGG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9ACBAB"/>
              </a:clrFrom>
              <a:clrTo>
                <a:srgbClr val="9ACBA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88" t="9398" r="11820" b="16950"/>
          <a:stretch/>
        </p:blipFill>
        <p:spPr bwMode="auto">
          <a:xfrm>
            <a:off x="9809616" y="5084923"/>
            <a:ext cx="1111226" cy="108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0171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543038" y="2546427"/>
            <a:ext cx="5484351" cy="31665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умение выделить существенные признаки;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умение строить (выявлять) логическую структуру признаков;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знание принципов создания алгоритма и его свойств;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знание основных типов алгоритмов;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умение строить </a:t>
            </a:r>
            <a:r>
              <a:rPr lang="ru-RU" dirty="0" smtClean="0"/>
              <a:t>алгоритм</a:t>
            </a:r>
            <a:r>
              <a:rPr lang="ru-RU" dirty="0"/>
              <a:t> </a:t>
            </a:r>
            <a:r>
              <a:rPr lang="ru-RU" dirty="0" smtClean="0"/>
              <a:t>и проверять </a:t>
            </a:r>
            <a:r>
              <a:rPr lang="ru-RU" dirty="0"/>
              <a:t>его </a:t>
            </a:r>
            <a:r>
              <a:rPr lang="ru-RU" dirty="0" smtClean="0"/>
              <a:t>правильность;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умение </a:t>
            </a:r>
            <a:r>
              <a:rPr lang="ru-RU" dirty="0"/>
              <a:t>графически отобразить алгоритм;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умение преобразовывать алгоритм;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умение действовать по алгоритму;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умение строить или выбирать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рациональный алгоритм</a:t>
            </a:r>
            <a:r>
              <a:rPr lang="ru-RU" dirty="0"/>
              <a:t>.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10" name="Picture 4" descr="C:\Users\Таня\Desktop\ДЕКАБРЬ\САмоопределение\69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706"/>
          <a:stretch/>
        </p:blipFill>
        <p:spPr bwMode="auto">
          <a:xfrm>
            <a:off x="1909330" y="3619979"/>
            <a:ext cx="3069871" cy="261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Таня\Desktop\НОЯБРЬ\Самооценка\OE9CGG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9ACBAB"/>
              </a:clrFrom>
              <a:clrTo>
                <a:srgbClr val="9ACBA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88" t="9398" r="11820" b="16950"/>
          <a:stretch/>
        </p:blipFill>
        <p:spPr bwMode="auto">
          <a:xfrm>
            <a:off x="9809616" y="5084923"/>
            <a:ext cx="1111226" cy="108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277975" y="2982224"/>
            <a:ext cx="25074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dirty="0" smtClean="0"/>
              <a:t>АЛГОРИТМИЧЕСКИЕ </a:t>
            </a:r>
          </a:p>
          <a:p>
            <a:pPr lvl="0" algn="ctr"/>
            <a:r>
              <a:rPr lang="ru-RU" sz="1600" b="1" dirty="0" smtClean="0"/>
              <a:t>ЗНАНИЯ И УМЕНИЯ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39847" y="951571"/>
            <a:ext cx="9467851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179C0"/>
                </a:solidFill>
              </a:rPr>
              <a:t>Базовые компоненты </a:t>
            </a:r>
            <a:br>
              <a:rPr lang="ru-RU" sz="3400" b="1" dirty="0" smtClean="0">
                <a:solidFill>
                  <a:srgbClr val="0179C0"/>
                </a:solidFill>
              </a:rPr>
            </a:br>
            <a:r>
              <a:rPr lang="ru-RU" sz="3400" b="1" dirty="0" smtClean="0">
                <a:solidFill>
                  <a:srgbClr val="0179C0"/>
                </a:solidFill>
              </a:rPr>
              <a:t>алгоритмической грамотности</a:t>
            </a:r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421740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433851" y="3688219"/>
            <a:ext cx="5484351" cy="85876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приемы </a:t>
            </a:r>
            <a:r>
              <a:rPr lang="ru-RU" sz="2000" dirty="0"/>
              <a:t>познавательной </a:t>
            </a:r>
            <a:r>
              <a:rPr lang="ru-RU" sz="2000" dirty="0" smtClean="0"/>
              <a:t>деятельности;</a:t>
            </a:r>
          </a:p>
          <a:p>
            <a:endParaRPr lang="ru-RU" sz="10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 smtClean="0"/>
              <a:t>способы </a:t>
            </a:r>
            <a:r>
              <a:rPr lang="ru-RU" sz="2000" dirty="0"/>
              <a:t>познавательной деятельности.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ru-RU" sz="2000" dirty="0"/>
          </a:p>
        </p:txBody>
      </p:sp>
      <p:pic>
        <p:nvPicPr>
          <p:cNvPr id="10" name="Picture 4" descr="C:\Users\Таня\Desktop\ДЕКАБРЬ\САмоопределение\69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706"/>
          <a:stretch/>
        </p:blipFill>
        <p:spPr bwMode="auto">
          <a:xfrm>
            <a:off x="1909330" y="3619979"/>
            <a:ext cx="3069871" cy="261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190612" y="2982224"/>
            <a:ext cx="26821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dirty="0" smtClean="0"/>
              <a:t>ГНОСЕОЛОГИЧЕСКИЙ </a:t>
            </a:r>
          </a:p>
          <a:p>
            <a:pPr lvl="0" algn="ctr"/>
            <a:r>
              <a:rPr lang="ru-RU" sz="1600" b="1" dirty="0" smtClean="0"/>
              <a:t>КОМПОНЕНТ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39847" y="951571"/>
            <a:ext cx="9467851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179C0"/>
                </a:solidFill>
              </a:rPr>
              <a:t>Базовые компоненты </a:t>
            </a:r>
            <a:br>
              <a:rPr lang="ru-RU" sz="3400" b="1" dirty="0" smtClean="0">
                <a:solidFill>
                  <a:srgbClr val="0179C0"/>
                </a:solidFill>
              </a:rPr>
            </a:br>
            <a:r>
              <a:rPr lang="ru-RU" sz="3400" b="1" dirty="0" smtClean="0">
                <a:solidFill>
                  <a:srgbClr val="0179C0"/>
                </a:solidFill>
              </a:rPr>
              <a:t>алгоритмической грамотности</a:t>
            </a:r>
            <a:endParaRPr lang="ru-RU" sz="2400" b="1" dirty="0" smtClean="0"/>
          </a:p>
        </p:txBody>
      </p:sp>
      <p:pic>
        <p:nvPicPr>
          <p:cNvPr id="13" name="Picture 2" descr="C:\Users\Таня\Desktop\НОЯБРЬ\Самооценка\OE9CGG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9ACBAB"/>
              </a:clrFrom>
              <a:clrTo>
                <a:srgbClr val="9ACBA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88" t="9398" r="11820" b="16950"/>
          <a:stretch/>
        </p:blipFill>
        <p:spPr bwMode="auto">
          <a:xfrm>
            <a:off x="9809616" y="5084923"/>
            <a:ext cx="1111226" cy="108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7289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Tanya\Desktop\СИСТЕМЫ ОЦЕНКИ КАЧЕСТВА ОБР\finland_education_getty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2420" y="196616"/>
            <a:ext cx="10082710" cy="637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981432" y="4196059"/>
            <a:ext cx="6728348" cy="203132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44408" y="4196058"/>
            <a:ext cx="660239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Алгоритмические приемы мышления дают человеку единый общий метод решения целой серии однородных задач.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 </a:t>
            </a:r>
            <a:r>
              <a:rPr lang="ru-RU" dirty="0"/>
              <a:t>точном соблюдении всех «шагов» алгоритм всегда приведет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 </a:t>
            </a:r>
            <a:r>
              <a:rPr lang="ru-RU" dirty="0"/>
              <a:t>правильному решению, глубокому пониманию и усвоению правил. Алгоритмизация </a:t>
            </a:r>
            <a:r>
              <a:rPr lang="ru-RU" dirty="0" smtClean="0"/>
              <a:t>в обучении </a:t>
            </a:r>
            <a:r>
              <a:rPr lang="ru-RU" dirty="0"/>
              <a:t>дает возможность включать аппарат логики в структурную и содержательную организацию учебной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215572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87158" y="2127915"/>
            <a:ext cx="4968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179C0"/>
                </a:solidFill>
              </a:rPr>
              <a:t>АЛГОРИТМ </a:t>
            </a:r>
            <a:r>
              <a:rPr lang="ru-RU" sz="2000" dirty="0" smtClean="0"/>
              <a:t>– </a:t>
            </a:r>
            <a:r>
              <a:rPr lang="ru-RU" sz="2000" dirty="0"/>
              <a:t>точное общепонятное предписание о выполнении в определенной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(</a:t>
            </a:r>
            <a:r>
              <a:rPr lang="ru-RU" sz="2000" dirty="0"/>
              <a:t>в каждом конкретном случае) последовательности элементарных операций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(</a:t>
            </a:r>
            <a:r>
              <a:rPr lang="ru-RU" sz="2000" dirty="0"/>
              <a:t>из некоторой </a:t>
            </a:r>
            <a:r>
              <a:rPr lang="ru-RU" sz="2000" dirty="0" smtClean="0"/>
              <a:t>системы таких </a:t>
            </a:r>
            <a:r>
              <a:rPr lang="ru-RU" sz="2000" dirty="0"/>
              <a:t>операций)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для </a:t>
            </a:r>
            <a:r>
              <a:rPr lang="ru-RU" sz="2000" dirty="0"/>
              <a:t>решения любой из задач, принадлежащих к некоторому классу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(или </a:t>
            </a:r>
            <a:r>
              <a:rPr lang="ru-RU" sz="2000" dirty="0"/>
              <a:t>типу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pic>
        <p:nvPicPr>
          <p:cNvPr id="5" name="Picture 2" descr="C:\Users\Таня\Desktop\ЯНВАРЬ\Алгоритмическая грамотность\16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725" y="1508410"/>
            <a:ext cx="4182369" cy="379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5524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ctr">
          <a:defRPr sz="3200" b="1" smtClean="0">
            <a:solidFill>
              <a:schemeClr val="accent3">
                <a:lumMod val="75000"/>
              </a:schemeClr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30511</TotalTime>
  <Words>825</Words>
  <Application>Microsoft Office PowerPoint</Application>
  <PresentationFormat>Произвольный</PresentationFormat>
  <Paragraphs>198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Натуральные материалы</vt:lpstr>
      <vt:lpstr>Алгоритмическая грамотность как основа  для формирования самостоятельного и творческого мышления обучающихся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Катерина</cp:lastModifiedBy>
  <cp:revision>1794</cp:revision>
  <dcterms:created xsi:type="dcterms:W3CDTF">2017-01-09T10:38:11Z</dcterms:created>
  <dcterms:modified xsi:type="dcterms:W3CDTF">2019-03-14T07:20:57Z</dcterms:modified>
</cp:coreProperties>
</file>