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5"/>
  </p:notesMasterIdLst>
  <p:sldIdLst>
    <p:sldId id="256" r:id="rId2"/>
    <p:sldId id="1058" r:id="rId3"/>
    <p:sldId id="1103" r:id="rId4"/>
    <p:sldId id="1139" r:id="rId5"/>
    <p:sldId id="1141" r:id="rId6"/>
    <p:sldId id="1140" r:id="rId7"/>
    <p:sldId id="1108" r:id="rId8"/>
    <p:sldId id="1142" r:id="rId9"/>
    <p:sldId id="1124" r:id="rId10"/>
    <p:sldId id="1059" r:id="rId11"/>
    <p:sldId id="1143" r:id="rId12"/>
    <p:sldId id="1144" r:id="rId13"/>
    <p:sldId id="1107" r:id="rId14"/>
    <p:sldId id="1146" r:id="rId15"/>
    <p:sldId id="1147" r:id="rId16"/>
    <p:sldId id="1117" r:id="rId17"/>
    <p:sldId id="1150" r:id="rId18"/>
    <p:sldId id="1149" r:id="rId19"/>
    <p:sldId id="1151" r:id="rId20"/>
    <p:sldId id="1153" r:id="rId21"/>
    <p:sldId id="1154" r:id="rId22"/>
    <p:sldId id="1148" r:id="rId23"/>
    <p:sldId id="115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2152">
          <p15:clr>
            <a:srgbClr val="A4A3A4"/>
          </p15:clr>
        </p15:guide>
        <p15:guide id="7" pos="3837">
          <p15:clr>
            <a:srgbClr val="A4A3A4"/>
          </p15:clr>
        </p15:guide>
        <p15:guide id="8" orient="horz" pos="2148">
          <p15:clr>
            <a:srgbClr val="A4A3A4"/>
          </p15:clr>
        </p15:guide>
        <p15:guide id="9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9B247"/>
    <a:srgbClr val="3366FF"/>
    <a:srgbClr val="CC0000"/>
    <a:srgbClr val="66CCFF"/>
    <a:srgbClr val="3333FF"/>
    <a:srgbClr val="4A206A"/>
    <a:srgbClr val="BC8FDD"/>
    <a:srgbClr val="6B327A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8790" autoAdjust="0"/>
  </p:normalViewPr>
  <p:slideViewPr>
    <p:cSldViewPr snapToGrid="0">
      <p:cViewPr>
        <p:scale>
          <a:sx n="81" d="100"/>
          <a:sy n="81" d="100"/>
        </p:scale>
        <p:origin x="-318" y="-36"/>
      </p:cViewPr>
      <p:guideLst>
        <p:guide orient="horz" pos="2160"/>
        <p:guide orient="horz" pos="2152"/>
        <p:guide orient="horz" pos="2148"/>
        <p:guide pos="3863"/>
        <p:guide pos="3840"/>
        <p:guide pos="3837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Таня\Desktop\АПРЕЛЬ\01 Демонстрационный эксперимент как условие для реализации личностно-ориентированного подхода на уроке географии (1)\ti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3593" y="555126"/>
            <a:ext cx="11177517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06600"/>
                </a:solidFill>
              </a:rPr>
              <a:t>Демонстрационный эксперимент </a:t>
            </a:r>
            <a:r>
              <a:rPr lang="en-US" sz="3400" b="1" dirty="0" smtClean="0">
                <a:solidFill>
                  <a:srgbClr val="006600"/>
                </a:solidFill>
              </a:rPr>
              <a:t/>
            </a:r>
            <a:br>
              <a:rPr lang="en-US" sz="3400" b="1" dirty="0" smtClean="0">
                <a:solidFill>
                  <a:srgbClr val="006600"/>
                </a:solidFill>
              </a:rPr>
            </a:br>
            <a:r>
              <a:rPr lang="ru-RU" sz="3400" b="1" dirty="0" smtClean="0">
                <a:solidFill>
                  <a:srgbClr val="006600"/>
                </a:solidFill>
              </a:rPr>
              <a:t>как </a:t>
            </a:r>
            <a:r>
              <a:rPr lang="ru-RU" sz="3400" b="1" dirty="0">
                <a:solidFill>
                  <a:srgbClr val="006600"/>
                </a:solidFill>
              </a:rPr>
              <a:t>условие для реализации личностно ориентированного подхода на уроке географии</a:t>
            </a:r>
            <a:endParaRPr lang="ru-RU" sz="3400" dirty="0">
              <a:solidFill>
                <a:srgbClr val="006600"/>
              </a:solidFill>
            </a:endParaRPr>
          </a:p>
        </p:txBody>
      </p:sp>
      <p:pic>
        <p:nvPicPr>
          <p:cNvPr id="5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591" y="550985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4220" y="2403041"/>
            <a:ext cx="6573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</a:rPr>
              <a:t>ЭКСПЕРИМЕНТ</a:t>
            </a:r>
            <a:r>
              <a:rPr lang="ru-RU" sz="2000" dirty="0" smtClean="0"/>
              <a:t> с латинского означает опыт.</a:t>
            </a:r>
          </a:p>
          <a:p>
            <a:endParaRPr lang="ru-RU" sz="2000" dirty="0" smtClean="0"/>
          </a:p>
          <a:p>
            <a:r>
              <a:rPr lang="ru-RU" sz="1600" b="1" dirty="0" smtClean="0">
                <a:solidFill>
                  <a:srgbClr val="006600"/>
                </a:solidFill>
              </a:rPr>
              <a:t>ЭКСПЕРИМЕНТ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smtClean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метод исследования, при котором получение знаний осуществляется в процессе непосредственного практического действия. </a:t>
            </a:r>
          </a:p>
          <a:p>
            <a:endParaRPr lang="ru-RU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помощью демонстрационного эксперимента каждый обучающийся может принять участие </a:t>
            </a:r>
            <a:r>
              <a:rPr lang="ru-RU" sz="2000" b="1" dirty="0"/>
              <a:t>в процессе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получения </a:t>
            </a:r>
            <a:r>
              <a:rPr lang="ru-RU" sz="2000" b="1" dirty="0"/>
              <a:t>знаний практическим путем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13778" y="1557234"/>
            <a:ext cx="51133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ДЕМОНСТСТРАЦИОННЫЙ  ЭКСПЕРИМЕНТ</a:t>
            </a:r>
            <a:endParaRPr lang="ru-RU" sz="1600" b="1" dirty="0"/>
          </a:p>
        </p:txBody>
      </p:sp>
      <p:pic>
        <p:nvPicPr>
          <p:cNvPr id="6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4685" y="2242122"/>
            <a:ext cx="791473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Для </a:t>
            </a:r>
            <a:r>
              <a:rPr lang="ru-RU" b="1" dirty="0"/>
              <a:t>проведения большинства экспериментов на уроках географии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требуется </a:t>
            </a:r>
            <a:r>
              <a:rPr lang="ru-RU" b="1" dirty="0"/>
              <a:t>всего до 5-10 минут учебного </a:t>
            </a:r>
            <a:r>
              <a:rPr lang="ru-RU" b="1" dirty="0" smtClean="0"/>
              <a:t>времени:</a:t>
            </a:r>
          </a:p>
          <a:p>
            <a:endParaRPr lang="ru-RU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 требуется применение сложного оборудования;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 </a:t>
            </a:r>
            <a:r>
              <a:rPr lang="ru-RU" dirty="0"/>
              <a:t>требуется </a:t>
            </a:r>
            <a:r>
              <a:rPr lang="ru-RU" dirty="0" smtClean="0"/>
              <a:t>дополнительной подготовки обучающихся.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8872" y="189335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Метод использования демонстрационных экспериментов</a:t>
            </a:r>
            <a:endParaRPr lang="ru-RU" sz="900" b="1" dirty="0" smtClean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1587" y="4414717"/>
            <a:ext cx="8252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Проводить демонстрационные эксперименты </a:t>
            </a:r>
            <a:r>
              <a:rPr lang="ru-RU" b="1" dirty="0" smtClean="0"/>
              <a:t>можно на </a:t>
            </a:r>
            <a:r>
              <a:rPr lang="ru-RU" b="1" dirty="0"/>
              <a:t>любом этапе урока и на всех его типах: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при изучении нового материала;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при закреплении пройденных тем;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при отработке практических умений;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при организации проверочных работ.</a:t>
            </a:r>
          </a:p>
        </p:txBody>
      </p:sp>
      <p:pic>
        <p:nvPicPr>
          <p:cNvPr id="7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4685" y="2099622"/>
            <a:ext cx="7914730" cy="2292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Wingdings" pitchFamily="2" charset="2"/>
              <a:buChar char="ü"/>
            </a:pPr>
            <a:r>
              <a:rPr lang="ru-RU" dirty="0"/>
              <a:t>эксперименты </a:t>
            </a:r>
            <a:r>
              <a:rPr lang="ru-RU" dirty="0" smtClean="0"/>
              <a:t>безопасны; </a:t>
            </a:r>
            <a:endParaRPr lang="ru-RU" dirty="0"/>
          </a:p>
          <a:p>
            <a:pPr marL="285750" indent="-285750">
              <a:lnSpc>
                <a:spcPts val="3000"/>
              </a:lnSpc>
              <a:buFont typeface="Wingdings" pitchFamily="2" charset="2"/>
              <a:buChar char="ü"/>
            </a:pPr>
            <a:r>
              <a:rPr lang="ru-RU" dirty="0"/>
              <a:t>эксперименты не требуют специального оборудования и </a:t>
            </a:r>
            <a:r>
              <a:rPr lang="ru-RU" dirty="0" smtClean="0"/>
              <a:t>материалов;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ü"/>
            </a:pPr>
            <a:r>
              <a:rPr lang="ru-RU" dirty="0" smtClean="0"/>
              <a:t>эксперименты </a:t>
            </a:r>
            <a:r>
              <a:rPr lang="ru-RU" dirty="0"/>
              <a:t>могут </a:t>
            </a:r>
            <a:r>
              <a:rPr lang="ru-RU" dirty="0" smtClean="0"/>
              <a:t>проводиться: </a:t>
            </a:r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ru-RU" dirty="0" smtClean="0"/>
              <a:t>на уроке:</a:t>
            </a:r>
            <a:endParaRPr lang="ru-RU" dirty="0"/>
          </a:p>
          <a:p>
            <a:pPr marL="285750" indent="-285750">
              <a:lnSpc>
                <a:spcPts val="3000"/>
              </a:lnSpc>
              <a:buFontTx/>
              <a:buChar char="-"/>
            </a:pPr>
            <a:r>
              <a:rPr lang="ru-RU" dirty="0" smtClean="0"/>
              <a:t>самостоятельно </a:t>
            </a:r>
            <a:r>
              <a:rPr lang="ru-RU" dirty="0"/>
              <a:t>обучающимися дома.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78872" y="189335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Метод использования демонстрационных экспериментов</a:t>
            </a:r>
            <a:endParaRPr lang="ru-RU" sz="900" b="1" dirty="0" smtClean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1587" y="4272217"/>
            <a:ext cx="82520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Демонстрационные </a:t>
            </a:r>
            <a:r>
              <a:rPr lang="ru-RU" b="1" dirty="0" smtClean="0"/>
              <a:t>эксперименты: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развивают кругозор;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прививают интерес </a:t>
            </a:r>
            <a:r>
              <a:rPr lang="ru-RU" dirty="0"/>
              <a:t>к </a:t>
            </a:r>
            <a:r>
              <a:rPr lang="ru-RU" dirty="0" smtClean="0"/>
              <a:t>предмету;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наглядно</a:t>
            </a:r>
            <a:r>
              <a:rPr lang="ru-RU" dirty="0"/>
              <a:t>, доступно объясняют причины и механизмы проявления многих процессов на </a:t>
            </a:r>
            <a:r>
              <a:rPr lang="ru-RU" dirty="0" smtClean="0"/>
              <a:t>Земле;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беспечивают лучшее запоминание информации, которая </a:t>
            </a:r>
            <a:r>
              <a:rPr lang="ru-RU" dirty="0"/>
              <a:t>помогает </a:t>
            </a:r>
            <a:r>
              <a:rPr lang="ru-RU" dirty="0" smtClean="0"/>
              <a:t>лучше разобраться детям </a:t>
            </a:r>
            <a:r>
              <a:rPr lang="ru-RU" dirty="0"/>
              <a:t>в </a:t>
            </a:r>
            <a:r>
              <a:rPr lang="ru-RU" dirty="0" smtClean="0"/>
              <a:t>материале и </a:t>
            </a:r>
            <a:r>
              <a:rPr lang="ru-RU" dirty="0"/>
              <a:t>найти ответы на многие вопросы.</a:t>
            </a:r>
          </a:p>
        </p:txBody>
      </p:sp>
      <p:pic>
        <p:nvPicPr>
          <p:cNvPr id="7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2585" y="1072723"/>
            <a:ext cx="6014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приборы </a:t>
            </a:r>
            <a:r>
              <a:rPr lang="ru-RU" dirty="0"/>
              <a:t>не должны быть сложными, чтобы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затруднять понимание сущности изучаемых явлений</a:t>
            </a:r>
            <a:r>
              <a:rPr lang="ru-RU" dirty="0" smtClean="0"/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эксперименты </a:t>
            </a:r>
            <a:r>
              <a:rPr lang="ru-RU" dirty="0"/>
              <a:t>следует строить на фактах и явлениях, уже известных </a:t>
            </a:r>
            <a:r>
              <a:rPr lang="ru-RU" dirty="0" smtClean="0"/>
              <a:t>обучающимся;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следует разъяснить </a:t>
            </a:r>
            <a:r>
              <a:rPr lang="ru-RU" dirty="0" smtClean="0"/>
              <a:t>обучающимся до </a:t>
            </a:r>
            <a:r>
              <a:rPr lang="ru-RU" dirty="0"/>
              <a:t>постановки </a:t>
            </a:r>
            <a:r>
              <a:rPr lang="ru-RU" dirty="0" smtClean="0"/>
              <a:t>эксперимента: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основную </a:t>
            </a:r>
            <a:r>
              <a:rPr lang="ru-RU" dirty="0"/>
              <a:t>цель проведения демонстрационного </a:t>
            </a:r>
            <a:r>
              <a:rPr lang="ru-RU" dirty="0" smtClean="0"/>
              <a:t>эксперимента;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какие </a:t>
            </a:r>
            <a:r>
              <a:rPr lang="ru-RU" dirty="0"/>
              <a:t>основные вопросы предстоит </a:t>
            </a:r>
            <a:r>
              <a:rPr lang="ru-RU" dirty="0" smtClean="0"/>
              <a:t>решить.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6380" y="1005586"/>
            <a:ext cx="3944253" cy="193899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Требования, предъявляемые </a:t>
            </a:r>
            <a:r>
              <a:rPr lang="ru-RU" sz="2400" b="1" dirty="0" smtClean="0">
                <a:solidFill>
                  <a:srgbClr val="006600"/>
                </a:solidFill>
              </a:rPr>
              <a:t/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к </a:t>
            </a:r>
            <a:r>
              <a:rPr lang="ru-RU" sz="2400" b="1" dirty="0">
                <a:solidFill>
                  <a:srgbClr val="006600"/>
                </a:solidFill>
              </a:rPr>
              <a:t>проведению демонстрационного эксперимента</a:t>
            </a:r>
            <a:endParaRPr lang="ru-RU" sz="700" b="1" dirty="0">
              <a:solidFill>
                <a:srgbClr val="006600"/>
              </a:solidFill>
            </a:endParaRPr>
          </a:p>
        </p:txBody>
      </p:sp>
      <p:pic>
        <p:nvPicPr>
          <p:cNvPr id="6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2585" y="1072723"/>
            <a:ext cx="601496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в процессе проведения эксперимента педагогу следует периодически задавать контрольные </a:t>
            </a:r>
            <a:r>
              <a:rPr lang="ru-RU" dirty="0" smtClean="0"/>
              <a:t>вопросы;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количество демонстрационных экспериментов в рамках одного урока должно быть ограничено;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демонстрационный эксперимент, который можно выполнить в школьных условиях, не стоит заменять показом его в записи или с помощью компьютерного моделирования;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по окончании эксперимента педагогу необходимо организовать обсуждение полученных результатов, привлекая к этому всех обучающихся.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380" y="1005586"/>
            <a:ext cx="3944253" cy="193899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Требования, предъявляемые </a:t>
            </a:r>
            <a:r>
              <a:rPr lang="ru-RU" sz="2400" b="1" dirty="0" smtClean="0">
                <a:solidFill>
                  <a:srgbClr val="006600"/>
                </a:solidFill>
              </a:rPr>
              <a:t/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к </a:t>
            </a:r>
            <a:r>
              <a:rPr lang="ru-RU" sz="2400" b="1" dirty="0">
                <a:solidFill>
                  <a:srgbClr val="006600"/>
                </a:solidFill>
              </a:rPr>
              <a:t>проведению демонстрационного эксперимента</a:t>
            </a:r>
            <a:endParaRPr lang="ru-RU" sz="700" b="1" dirty="0">
              <a:solidFill>
                <a:srgbClr val="006600"/>
              </a:solidFill>
            </a:endParaRPr>
          </a:p>
        </p:txBody>
      </p:sp>
      <p:pic>
        <p:nvPicPr>
          <p:cNvPr id="6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13193" y="4692804"/>
            <a:ext cx="7151429" cy="163121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ходе проведения </a:t>
            </a:r>
            <a:r>
              <a:rPr lang="ru-RU" sz="1600" b="1" dirty="0" smtClean="0">
                <a:solidFill>
                  <a:srgbClr val="006600"/>
                </a:solidFill>
              </a:rPr>
              <a:t>ДЕМОНСТРАЦИОННОГО ЭКСПЕРИМЕНТА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dirty="0"/>
              <a:t>воспроизводятся явления, которые дети могут наблюдать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природе.</a:t>
            </a:r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ЭКСПЕРИМЕНТ</a:t>
            </a:r>
            <a:r>
              <a:rPr lang="ru-RU" sz="2000" dirty="0" smtClean="0"/>
              <a:t> и </a:t>
            </a:r>
            <a:r>
              <a:rPr lang="ru-RU" sz="2000" dirty="0"/>
              <a:t>его результаты приводят к формированию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 </a:t>
            </a:r>
            <a:r>
              <a:rPr lang="ru-RU" sz="2000" dirty="0"/>
              <a:t>обучающихся образов того или иного явления. </a:t>
            </a:r>
            <a:endParaRPr lang="ru-RU" sz="2000" b="1" dirty="0"/>
          </a:p>
        </p:txBody>
      </p:sp>
      <p:pic>
        <p:nvPicPr>
          <p:cNvPr id="5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8590" y="224322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Демонстрационный эксперимент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для создания проблемной ситуации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4892" y="3018759"/>
            <a:ext cx="9437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Педагог проводит опыт, </a:t>
            </a:r>
            <a:r>
              <a:rPr lang="ru-RU" sz="2000" b="1" dirty="0"/>
              <a:t>который показывает, что соленая и пресная вода обладают различной </a:t>
            </a:r>
            <a:r>
              <a:rPr lang="ru-RU" sz="2000" b="1" dirty="0" smtClean="0"/>
              <a:t>плотностью.</a:t>
            </a:r>
          </a:p>
          <a:p>
            <a:endParaRPr lang="ru-RU" sz="2000" dirty="0" smtClean="0"/>
          </a:p>
          <a:p>
            <a:r>
              <a:rPr lang="ru-RU" sz="2000" b="1" dirty="0"/>
              <a:t>Д</a:t>
            </a:r>
            <a:r>
              <a:rPr lang="ru-RU" sz="2000" b="1" dirty="0" smtClean="0"/>
              <a:t>ля эксперимента потребуется: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две </a:t>
            </a:r>
            <a:r>
              <a:rPr lang="ru-RU" sz="2000" dirty="0"/>
              <a:t>прозрачные емкости значительного </a:t>
            </a:r>
            <a:r>
              <a:rPr lang="ru-RU" sz="2000" dirty="0" smtClean="0"/>
              <a:t>объема</a:t>
            </a:r>
            <a:r>
              <a:rPr lang="ru-RU" sz="2000" dirty="0"/>
              <a:t> </a:t>
            </a:r>
            <a:r>
              <a:rPr lang="ru-RU" sz="2000" dirty="0" smtClean="0"/>
              <a:t>– в </a:t>
            </a:r>
            <a:r>
              <a:rPr lang="ru-RU" sz="2000" dirty="0"/>
              <a:t>одну из них наливается соленая вода, а во вторую – </a:t>
            </a:r>
            <a:r>
              <a:rPr lang="ru-RU" sz="2000" dirty="0" smtClean="0"/>
              <a:t>пресная;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предметы </a:t>
            </a:r>
            <a:r>
              <a:rPr lang="ru-RU" sz="2000" dirty="0"/>
              <a:t>различного веса: монета, картофелина, скрепка, кусочек яблока, стакан и соль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9763" y="2140645"/>
            <a:ext cx="8049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тем</a:t>
            </a:r>
            <a:r>
              <a:rPr lang="be-BY" sz="2000" b="1" dirty="0"/>
              <a:t>а</a:t>
            </a:r>
            <a:r>
              <a:rPr lang="ru-RU" sz="2000" b="1" dirty="0" smtClean="0"/>
              <a:t> </a:t>
            </a:r>
            <a:r>
              <a:rPr lang="ru-RU" sz="2000" b="1" dirty="0"/>
              <a:t>«Температура и соленость вод Мирового океана» </a:t>
            </a:r>
          </a:p>
        </p:txBody>
      </p:sp>
      <p:pic>
        <p:nvPicPr>
          <p:cNvPr id="8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4892" y="3018759"/>
            <a:ext cx="94376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Ход эксперимента: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педагог погружает </a:t>
            </a:r>
            <a:r>
              <a:rPr lang="ru-RU" dirty="0"/>
              <a:t>предметы в пресную </a:t>
            </a:r>
            <a:r>
              <a:rPr lang="ru-RU" dirty="0" smtClean="0"/>
              <a:t>воду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обучающиеся фиксируют, </a:t>
            </a:r>
            <a:r>
              <a:rPr lang="ru-RU" dirty="0"/>
              <a:t>что </a:t>
            </a:r>
            <a:r>
              <a:rPr lang="ru-RU" dirty="0" smtClean="0"/>
              <a:t>происходит с предметами;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едагог погружает предметы в соленую воду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обучающиеся </a:t>
            </a:r>
            <a:r>
              <a:rPr lang="ru-RU" dirty="0" smtClean="0"/>
              <a:t>отвечают на вопросы педагога: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Почему </a:t>
            </a:r>
            <a:r>
              <a:rPr lang="ru-RU" dirty="0"/>
              <a:t>в соленой воде не утонули те предметы, которые утонули в пресной </a:t>
            </a:r>
            <a:r>
              <a:rPr lang="ru-RU" dirty="0" smtClean="0"/>
              <a:t>воде?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Изменяется </a:t>
            </a:r>
            <a:r>
              <a:rPr lang="ru-RU" dirty="0"/>
              <a:t>ли плотность воды в зависимости от уровня содержания в ней </a:t>
            </a:r>
            <a:r>
              <a:rPr lang="ru-RU" dirty="0" smtClean="0"/>
              <a:t>соли?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9763" y="2140645"/>
            <a:ext cx="8049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тем</a:t>
            </a:r>
            <a:r>
              <a:rPr lang="be-BY" sz="2000" b="1" dirty="0"/>
              <a:t>а</a:t>
            </a:r>
            <a:r>
              <a:rPr lang="ru-RU" sz="2000" b="1" dirty="0" smtClean="0"/>
              <a:t> </a:t>
            </a:r>
            <a:r>
              <a:rPr lang="ru-RU" sz="2000" b="1" dirty="0"/>
              <a:t>«Температура и соленость вод Мирового океана»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8590" y="224322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Демонстрационный эксперимент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для создания проблемной ситуации</a:t>
            </a:r>
          </a:p>
        </p:txBody>
      </p:sp>
      <p:pic>
        <p:nvPicPr>
          <p:cNvPr id="9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4942" y="16624"/>
            <a:ext cx="7386357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Демонстрационный эксперимент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для накопления фактов и формирования пространственных представлений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6702" y="2138591"/>
            <a:ext cx="5289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тем</a:t>
            </a:r>
            <a:r>
              <a:rPr lang="be-BY" sz="2000" b="1" dirty="0"/>
              <a:t>а</a:t>
            </a:r>
            <a:r>
              <a:rPr lang="ru-RU" sz="2000" b="1" dirty="0" smtClean="0"/>
              <a:t> «Подземные воды»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34892" y="3018759"/>
            <a:ext cx="9437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Педагог проводит опыт</a:t>
            </a:r>
            <a:r>
              <a:rPr lang="ru-RU" sz="2000" b="1" dirty="0"/>
              <a:t>, который позволяет наглядно продемонстрировать свойства различных горных пород по способности удержания и пропуску </a:t>
            </a:r>
            <a:r>
              <a:rPr lang="ru-RU" sz="2000" b="1" dirty="0" smtClean="0"/>
              <a:t>влаги.</a:t>
            </a:r>
          </a:p>
          <a:p>
            <a:endParaRPr lang="ru-RU" sz="2000" dirty="0" smtClean="0"/>
          </a:p>
          <a:p>
            <a:r>
              <a:rPr lang="ru-RU" sz="2000" b="1" dirty="0"/>
              <a:t>Д</a:t>
            </a:r>
            <a:r>
              <a:rPr lang="ru-RU" sz="2000" b="1" dirty="0" smtClean="0"/>
              <a:t>ля проведения опыта потребуется: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три стакана и три воронки;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тонкая бумага, которая выполняет роль фильтра и помещается в каждую воронку;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горные породы: соль, глина и песок.</a:t>
            </a:r>
          </a:p>
        </p:txBody>
      </p:sp>
      <p:pic>
        <p:nvPicPr>
          <p:cNvPr id="9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4942" y="16624"/>
            <a:ext cx="7386357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Демонстрационный эксперимент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для накопления фактов и формирования пространственных представлений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4892" y="2841333"/>
            <a:ext cx="9437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Ход эксперимента: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 горлышко каждой емкости вставляется фильтр, в который засыпается горная порода;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педагог медленно вливает воду в каждую емкость;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обучающиеся  наблюдают за поведением воды и фиксируют выявленные особенности: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через фильтр, в который помещен песок, вода просачивается;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в фильтре с глиной вода задерживается;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через фильтр с солью вода просачивается вместе с солью.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6702" y="2138591"/>
            <a:ext cx="5289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тем</a:t>
            </a:r>
            <a:r>
              <a:rPr lang="be-BY" sz="2000" b="1" dirty="0"/>
              <a:t>а</a:t>
            </a:r>
            <a:r>
              <a:rPr lang="ru-RU" sz="2000" b="1" dirty="0" smtClean="0"/>
              <a:t> «Подземные воды» </a:t>
            </a:r>
            <a:endParaRPr lang="ru-RU" sz="2000" b="1" dirty="0"/>
          </a:p>
        </p:txBody>
      </p:sp>
      <p:pic>
        <p:nvPicPr>
          <p:cNvPr id="9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37026" y="4856579"/>
            <a:ext cx="5677468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Одним из важнейших показателей умственного развития обучающихся является наличие у них </a:t>
            </a:r>
            <a:r>
              <a:rPr lang="ru-RU" sz="2000" b="1" dirty="0" smtClean="0"/>
              <a:t>пространственных представлений. </a:t>
            </a:r>
            <a:endParaRPr lang="ru-RU" sz="2000" b="1" dirty="0"/>
          </a:p>
        </p:txBody>
      </p:sp>
      <p:pic>
        <p:nvPicPr>
          <p:cNvPr id="5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8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4942" y="16624"/>
            <a:ext cx="7386357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Демонстрационный эксперимент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для накопления фактов и формирования пространственных представлений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3751" y="2143464"/>
            <a:ext cx="6127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Свойства озер изменять свои берега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34892" y="2923221"/>
            <a:ext cx="9437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Ход эксперимента: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педагог </a:t>
            </a:r>
            <a:r>
              <a:rPr lang="ru-RU" sz="2000" dirty="0"/>
              <a:t>готовит соляной раствор (в чашку наливается теплая вода, а затем добавляется ложка соли и содержимое тщательно перемешивается</a:t>
            </a:r>
            <a:r>
              <a:rPr lang="ru-RU" sz="2000" dirty="0" smtClean="0"/>
              <a:t>);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педагог </a:t>
            </a:r>
            <a:r>
              <a:rPr lang="ru-RU" sz="2000" dirty="0" smtClean="0"/>
              <a:t> переливает готовый </a:t>
            </a:r>
            <a:r>
              <a:rPr lang="ru-RU" sz="2000" dirty="0"/>
              <a:t>раствор </a:t>
            </a:r>
            <a:r>
              <a:rPr lang="ru-RU" sz="2000" dirty="0" smtClean="0"/>
              <a:t>в </a:t>
            </a:r>
            <a:r>
              <a:rPr lang="ru-RU" sz="2000" dirty="0"/>
              <a:t>блюдце, которое </a:t>
            </a:r>
            <a:r>
              <a:rPr lang="ru-RU" sz="2000" dirty="0" smtClean="0"/>
              <a:t>выставляется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подоконник, хорошо освещенный </a:t>
            </a:r>
            <a:r>
              <a:rPr lang="ru-RU" sz="2000" dirty="0" smtClean="0"/>
              <a:t>солнцем;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обучающиеся наблюдают </a:t>
            </a:r>
            <a:r>
              <a:rPr lang="ru-RU" sz="2000" dirty="0"/>
              <a:t>за происходящими процессами и </a:t>
            </a:r>
            <a:r>
              <a:rPr lang="ru-RU" sz="2000" dirty="0" smtClean="0"/>
              <a:t>объясняют </a:t>
            </a:r>
            <a:r>
              <a:rPr lang="ru-RU" sz="2000" dirty="0"/>
              <a:t>причину увиденного.</a:t>
            </a:r>
          </a:p>
        </p:txBody>
      </p:sp>
      <p:pic>
        <p:nvPicPr>
          <p:cNvPr id="9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6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4942" y="16624"/>
            <a:ext cx="7386357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Демонстрационный эксперимент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для накопления фактов и формирования пространственных представлений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66702" y="2124943"/>
            <a:ext cx="5289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Механизм образования ветра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34892" y="2968046"/>
            <a:ext cx="9750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Для проведения опыта </a:t>
            </a:r>
            <a:r>
              <a:rPr lang="ru-RU" sz="2000" b="1" dirty="0" smtClean="0"/>
              <a:t>потребуются: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горящие </a:t>
            </a:r>
            <a:r>
              <a:rPr lang="ru-RU" sz="2000" dirty="0"/>
              <a:t>свечи.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/>
              <a:t>Ход эксперимента: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едагог немного приоткрывает </a:t>
            </a:r>
            <a:r>
              <a:rPr lang="ru-RU" sz="2000" dirty="0"/>
              <a:t>дверь на </a:t>
            </a:r>
            <a:r>
              <a:rPr lang="ru-RU" sz="2000" dirty="0" smtClean="0"/>
              <a:t>улицу, </a:t>
            </a:r>
            <a:r>
              <a:rPr lang="ru-RU" sz="2000" dirty="0"/>
              <a:t>чтобы образовалась небольшая </a:t>
            </a:r>
            <a:r>
              <a:rPr lang="ru-RU" sz="2000" dirty="0" smtClean="0"/>
              <a:t>щель;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педагог располагает одну свечу на </a:t>
            </a:r>
            <a:r>
              <a:rPr lang="ru-RU" sz="2000" dirty="0"/>
              <a:t>полу, а </a:t>
            </a:r>
            <a:r>
              <a:rPr lang="ru-RU" sz="2000" dirty="0" smtClean="0"/>
              <a:t>вторую поднимает вверх</a:t>
            </a:r>
            <a:r>
              <a:rPr lang="ru-RU" sz="2000" dirty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</a:t>
            </a:r>
            <a:r>
              <a:rPr lang="ru-RU" sz="2000" dirty="0" smtClean="0"/>
              <a:t>бучающиеся отслеживают результат опыта: пламя </a:t>
            </a:r>
            <a:r>
              <a:rPr lang="ru-RU" sz="2000" dirty="0"/>
              <a:t>верхней свечи </a:t>
            </a:r>
            <a:r>
              <a:rPr lang="ru-RU" sz="2000" dirty="0" smtClean="0"/>
              <a:t>направлено </a:t>
            </a:r>
            <a:r>
              <a:rPr lang="ru-RU" sz="2000" dirty="0"/>
              <a:t>наружу, а нижней – внутрь помещения. </a:t>
            </a:r>
          </a:p>
        </p:txBody>
      </p:sp>
      <p:pic>
        <p:nvPicPr>
          <p:cNvPr id="9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3210" y="953973"/>
            <a:ext cx="60149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при проведении опытов или наблюдении за ними обучающиеся знакомятся с исследовательским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методом </a:t>
            </a:r>
            <a:r>
              <a:rPr lang="ru-RU" dirty="0"/>
              <a:t>познания и приобретают уникальный </a:t>
            </a:r>
            <a:r>
              <a:rPr lang="ru-RU" dirty="0" smtClean="0"/>
              <a:t>опыт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 детей формируются </a:t>
            </a:r>
            <a:r>
              <a:rPr lang="ru-RU" dirty="0"/>
              <a:t>пространственные </a:t>
            </a:r>
            <a:r>
              <a:rPr lang="ru-RU" dirty="0" smtClean="0"/>
              <a:t>представления;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учебной деятельности обучающихся на уроке </a:t>
            </a:r>
            <a:br>
              <a:rPr lang="ru-RU" dirty="0" smtClean="0"/>
            </a:br>
            <a:r>
              <a:rPr lang="ru-RU" dirty="0" smtClean="0"/>
              <a:t>с проведением демонстрационного эксперимента происходит на нескольких уровнях: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воспроизводящем;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реконструктивно-вариативном;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эвристическом;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исследовательском.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6380" y="1046530"/>
            <a:ext cx="3944253" cy="181588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Значение демонстрационных экспериментов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на уроках географии</a:t>
            </a:r>
            <a:endParaRPr lang="ru-RU" sz="800" b="1" dirty="0">
              <a:solidFill>
                <a:srgbClr val="006600"/>
              </a:solidFill>
            </a:endParaRPr>
          </a:p>
        </p:txBody>
      </p:sp>
      <p:pic>
        <p:nvPicPr>
          <p:cNvPr id="6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-896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3208" y="961901"/>
            <a:ext cx="6014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использовании </a:t>
            </a:r>
            <a:r>
              <a:rPr lang="ru-RU" dirty="0" smtClean="0"/>
              <a:t>экспериментов </a:t>
            </a:r>
            <a:r>
              <a:rPr lang="ru-RU" dirty="0"/>
              <a:t>обучающиеся осваивают </a:t>
            </a:r>
            <a:r>
              <a:rPr lang="ru-RU" dirty="0" smtClean="0"/>
              <a:t> экспериментальные </a:t>
            </a:r>
            <a:r>
              <a:rPr lang="ru-RU" dirty="0"/>
              <a:t>умения: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наблюдение;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выдвижение </a:t>
            </a:r>
            <a:r>
              <a:rPr lang="ru-RU" dirty="0"/>
              <a:t>собственной </a:t>
            </a:r>
            <a:r>
              <a:rPr lang="ru-RU" dirty="0" smtClean="0"/>
              <a:t>гипотезы;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проведение </a:t>
            </a:r>
            <a:r>
              <a:rPr lang="ru-RU" dirty="0"/>
              <a:t>анализа полученных </a:t>
            </a:r>
            <a:r>
              <a:rPr lang="ru-RU" dirty="0" smtClean="0"/>
              <a:t>результатов;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описание </a:t>
            </a:r>
            <a:r>
              <a:rPr lang="ru-RU" dirty="0"/>
              <a:t>и объяснение </a:t>
            </a:r>
            <a:r>
              <a:rPr lang="ru-RU" dirty="0" smtClean="0"/>
              <a:t>увиденного;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поиск </a:t>
            </a:r>
            <a:r>
              <a:rPr lang="ru-RU" dirty="0"/>
              <a:t>причин и установление причинно-следственных </a:t>
            </a:r>
            <a:r>
              <a:rPr lang="ru-RU" dirty="0" smtClean="0"/>
              <a:t>связей;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6380" y="1046530"/>
            <a:ext cx="3944253" cy="181588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Значение демонстрационных экспериментов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на уроках географии</a:t>
            </a:r>
            <a:endParaRPr lang="ru-RU" sz="800" b="1" dirty="0">
              <a:solidFill>
                <a:srgbClr val="0066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3208" y="3382864"/>
            <a:ext cx="5732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проведение экспериментов </a:t>
            </a:r>
            <a:r>
              <a:rPr lang="ru-RU" dirty="0" smtClean="0"/>
              <a:t>стимулирует активизацию и формирование познавательного интереса </a:t>
            </a:r>
            <a:br>
              <a:rPr lang="ru-RU" dirty="0" smtClean="0"/>
            </a:br>
            <a:r>
              <a:rPr lang="ru-RU" dirty="0" smtClean="0"/>
              <a:t>к географии;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83021" y="4505055"/>
            <a:ext cx="4062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проведение экспериментов развивает у </a:t>
            </a:r>
            <a:r>
              <a:rPr lang="ru-RU" dirty="0" smtClean="0"/>
              <a:t>детей </a:t>
            </a:r>
            <a:r>
              <a:rPr lang="ru-RU" dirty="0"/>
              <a:t>стремление к творчеству и самостоятельности.</a:t>
            </a:r>
          </a:p>
        </p:txBody>
      </p:sp>
      <p:pic>
        <p:nvPicPr>
          <p:cNvPr id="8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6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ня\Desktop\АПРЕЛЬ\01 Демонстрационный эксперимент как условие для реализации личностно-ориентированного подхода на уроке географии (1)\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6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9813" y="1681709"/>
            <a:ext cx="43632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D9B247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помогают мысленно осуществлять актуализацию прошлого опыта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656719" y="1632961"/>
            <a:ext cx="3176967" cy="3176967"/>
            <a:chOff x="2656719" y="1632961"/>
            <a:chExt cx="3176967" cy="3176967"/>
          </a:xfrm>
        </p:grpSpPr>
        <p:sp>
          <p:nvSpPr>
            <p:cNvPr id="2" name="Овал 1"/>
            <p:cNvSpPr/>
            <p:nvPr/>
          </p:nvSpPr>
          <p:spPr>
            <a:xfrm>
              <a:off x="2656719" y="1632961"/>
              <a:ext cx="3176967" cy="31769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23538" y="2788327"/>
              <a:ext cx="2843328" cy="830997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СФОРМИРОВАННЫЕ ПРОСТРАНСТВЕННЫЕ ПРЕДСТАВЛЕНИЯ</a:t>
              </a:r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09813" y="2836511"/>
            <a:ext cx="43632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D9B247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помогают </a:t>
            </a:r>
            <a:r>
              <a:rPr lang="ru-RU" sz="2000" dirty="0" smtClean="0"/>
              <a:t>воссоздавать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воображении </a:t>
            </a:r>
            <a:r>
              <a:rPr lang="ru-RU" sz="2000" dirty="0" smtClean="0"/>
              <a:t>образ </a:t>
            </a:r>
            <a:r>
              <a:rPr lang="ru-RU" sz="2000" dirty="0"/>
              <a:t>объекта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09813" y="3966016"/>
            <a:ext cx="43632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D9B247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помогают сохранять в памяти большие объемы различной информации</a:t>
            </a:r>
            <a:endParaRPr lang="ru-RU" sz="2400" dirty="0"/>
          </a:p>
        </p:txBody>
      </p:sp>
      <p:pic>
        <p:nvPicPr>
          <p:cNvPr id="11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51003" y="1245069"/>
            <a:ext cx="4704181" cy="2246769"/>
          </a:xfrm>
          <a:prstGeom prst="rect">
            <a:avLst/>
          </a:prstGeom>
          <a:solidFill>
            <a:schemeClr val="bg1"/>
          </a:solidFill>
          <a:ln w="19050">
            <a:solidFill>
              <a:srgbClr val="D9B247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озволяют обучающимся </a:t>
            </a:r>
            <a:r>
              <a:rPr lang="ru-RU" sz="2000" dirty="0"/>
              <a:t>в процессе обучения </a:t>
            </a:r>
            <a:r>
              <a:rPr lang="ru-RU" sz="2000" dirty="0" smtClean="0"/>
              <a:t>исключить </a:t>
            </a:r>
            <a:r>
              <a:rPr lang="ru-RU" sz="2000" dirty="0"/>
              <a:t>формальное отношение обучающихся к процессу </a:t>
            </a:r>
            <a:r>
              <a:rPr lang="ru-RU" sz="2000" dirty="0" smtClean="0"/>
              <a:t>учения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д</a:t>
            </a:r>
            <a:r>
              <a:rPr lang="ru-RU" sz="2000" dirty="0" smtClean="0"/>
              <a:t>елают процесс обучения наполненным </a:t>
            </a:r>
            <a:r>
              <a:rPr lang="ru-RU" sz="2000" dirty="0"/>
              <a:t>личностным смыслом, необходимым и понятным.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4202" y="4544704"/>
            <a:ext cx="4044332" cy="1364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1498" y="4732484"/>
            <a:ext cx="3944253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Пространственные представления</a:t>
            </a:r>
            <a:endParaRPr lang="ru-RU" sz="800" b="1" dirty="0">
              <a:solidFill>
                <a:srgbClr val="006600"/>
              </a:solidFill>
            </a:endParaRPr>
          </a:p>
        </p:txBody>
      </p:sp>
      <p:pic>
        <p:nvPicPr>
          <p:cNvPr id="8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аня\Desktop\АПРЕЛЬ\01 Демонстрационный эксперимент как условие для реализации личностно-ориентированного подхода на уроке географии (1)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8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7603" y="4542678"/>
            <a:ext cx="7820169" cy="163121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Умение оперировать </a:t>
            </a:r>
            <a:r>
              <a:rPr lang="ru-RU" sz="1600" b="1" dirty="0" smtClean="0">
                <a:solidFill>
                  <a:srgbClr val="006600"/>
                </a:solidFill>
              </a:rPr>
              <a:t>ПРОСТРАНСТВЕННЫМИ ПРЕДСТАВЛЕНИЯМИ </a:t>
            </a:r>
            <a:r>
              <a:rPr lang="ru-RU" sz="2000" dirty="0" smtClean="0"/>
              <a:t>является </a:t>
            </a:r>
            <a:r>
              <a:rPr lang="ru-RU" sz="2000" dirty="0"/>
              <a:t>одним из </a:t>
            </a:r>
            <a:r>
              <a:rPr lang="ru-RU" sz="2000" dirty="0" smtClean="0"/>
              <a:t>важных </a:t>
            </a:r>
            <a:r>
              <a:rPr lang="ru-RU" sz="2000" dirty="0"/>
              <a:t>мыслительных процессов, с помощью которого человеку удается ориентироваться в окружающем мире. </a:t>
            </a:r>
            <a:r>
              <a:rPr lang="ru-RU" sz="1600" b="1" dirty="0" smtClean="0">
                <a:solidFill>
                  <a:srgbClr val="006600"/>
                </a:solidFill>
              </a:rPr>
              <a:t>ПРОСТРАНСТВЕННЫЕ ПРЕДСТАВЛЕНИЯ </a:t>
            </a:r>
            <a:r>
              <a:rPr lang="ru-RU" sz="2000" dirty="0" smtClean="0"/>
              <a:t>являются основой </a:t>
            </a:r>
            <a:r>
              <a:rPr lang="ru-RU" sz="2000" dirty="0"/>
              <a:t>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географического мышления.</a:t>
            </a:r>
            <a:endParaRPr lang="ru-RU" sz="2000" b="1" dirty="0"/>
          </a:p>
        </p:txBody>
      </p:sp>
      <p:pic>
        <p:nvPicPr>
          <p:cNvPr id="5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51003" y="1313310"/>
            <a:ext cx="4704181" cy="2246769"/>
          </a:xfrm>
          <a:prstGeom prst="rect">
            <a:avLst/>
          </a:prstGeom>
          <a:solidFill>
            <a:schemeClr val="bg1"/>
          </a:solidFill>
          <a:ln w="19050">
            <a:solidFill>
              <a:srgbClr val="D9B247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ОСОБЕННОСТЬ  ПРОСТРАНСТВЕННЫХ ПРЕДСТАВЛЕНИЙ: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умение оперировать </a:t>
            </a:r>
            <a:r>
              <a:rPr lang="ru-RU" dirty="0"/>
              <a:t>позволяет человеку представлять то, что он никогда не </a:t>
            </a:r>
            <a:r>
              <a:rPr lang="ru-RU" dirty="0" smtClean="0"/>
              <a:t>видел;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ч</a:t>
            </a:r>
            <a:r>
              <a:rPr lang="ru-RU" dirty="0" smtClean="0"/>
              <a:t>еловеку удается </a:t>
            </a:r>
            <a:r>
              <a:rPr lang="ru-RU" dirty="0"/>
              <a:t>помещать знакомые предметы в несвойственное им </a:t>
            </a:r>
            <a:r>
              <a:rPr lang="ru-RU" dirty="0" smtClean="0"/>
              <a:t>окружение;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возможность осуществлять </a:t>
            </a:r>
            <a:r>
              <a:rPr lang="ru-RU" dirty="0"/>
              <a:t>моделирование и прогнозирование.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4202" y="4544704"/>
            <a:ext cx="4044332" cy="1364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1498" y="4732484"/>
            <a:ext cx="3944253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Пространственные представления</a:t>
            </a:r>
            <a:endParaRPr lang="ru-RU" sz="800" b="1" dirty="0">
              <a:solidFill>
                <a:srgbClr val="006600"/>
              </a:solidFill>
            </a:endParaRPr>
          </a:p>
        </p:txBody>
      </p:sp>
      <p:pic>
        <p:nvPicPr>
          <p:cNvPr id="8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2811" y="2621782"/>
            <a:ext cx="65736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ространственные </a:t>
            </a:r>
            <a:r>
              <a:rPr lang="ru-RU" sz="2000" b="1" dirty="0"/>
              <a:t>представления </a:t>
            </a:r>
            <a:r>
              <a:rPr lang="ru-RU" sz="2000" b="1" dirty="0" smtClean="0"/>
              <a:t>имеют повышенное значение для эффективного обучения: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большинство </a:t>
            </a:r>
            <a:r>
              <a:rPr lang="ru-RU" sz="2000" dirty="0"/>
              <a:t>тем касается процессов, явлений и объектов, с которыми обучающиеся ни разу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сталкивались в обычной жизни.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Педагогу важно </a:t>
            </a:r>
            <a:r>
              <a:rPr lang="ru-RU" sz="2000" dirty="0"/>
              <a:t>сформировать у </a:t>
            </a:r>
            <a:r>
              <a:rPr lang="ru-RU" sz="2000" dirty="0" smtClean="0"/>
              <a:t>детей </a:t>
            </a:r>
            <a:r>
              <a:rPr lang="ru-RU" sz="2000" dirty="0"/>
              <a:t>полновесное и объективное представление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 </a:t>
            </a:r>
            <a:r>
              <a:rPr lang="ru-RU" sz="2000" dirty="0"/>
              <a:t>изучаемых объектах и явлениях.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71200" y="153104"/>
            <a:ext cx="10404192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Изучение географии 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на уроках в школе</a:t>
            </a:r>
            <a:endParaRPr lang="ru-RU" sz="900" b="1" dirty="0">
              <a:solidFill>
                <a:srgbClr val="006600"/>
              </a:solidFill>
            </a:endParaRPr>
          </a:p>
        </p:txBody>
      </p:sp>
      <p:pic>
        <p:nvPicPr>
          <p:cNvPr id="6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0107" y="2485305"/>
            <a:ext cx="6573673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Средства обучения, которые применяют на </a:t>
            </a:r>
            <a:r>
              <a:rPr lang="ru-RU" sz="2000" b="1" dirty="0"/>
              <a:t>уроках </a:t>
            </a:r>
            <a:r>
              <a:rPr lang="ru-RU" sz="2000" b="1" dirty="0" smtClean="0"/>
              <a:t>географии: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000" dirty="0" smtClean="0"/>
              <a:t>карты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000" dirty="0" smtClean="0"/>
              <a:t>таблицы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000" dirty="0" smtClean="0"/>
              <a:t>схемы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000" dirty="0" smtClean="0"/>
              <a:t>фото- </a:t>
            </a:r>
            <a:r>
              <a:rPr lang="ru-RU" sz="2000" dirty="0"/>
              <a:t>и </a:t>
            </a:r>
            <a:r>
              <a:rPr lang="ru-RU" sz="2000" dirty="0" smtClean="0"/>
              <a:t>видеоматериалы; </a:t>
            </a:r>
          </a:p>
          <a:p>
            <a:pPr marL="342900" indent="-342900">
              <a:lnSpc>
                <a:spcPts val="4000"/>
              </a:lnSpc>
              <a:buFont typeface="Wingdings" pitchFamily="2" charset="2"/>
              <a:buChar char="ü"/>
            </a:pPr>
            <a:r>
              <a:rPr lang="ru-RU" sz="2000" dirty="0" smtClean="0"/>
              <a:t>картины.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1200" y="153104"/>
            <a:ext cx="10404192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Изучение географии 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на уроках в школе</a:t>
            </a:r>
            <a:endParaRPr lang="ru-RU" sz="900" b="1" dirty="0">
              <a:solidFill>
                <a:srgbClr val="006600"/>
              </a:solidFill>
            </a:endParaRPr>
          </a:p>
        </p:txBody>
      </p:sp>
      <p:pic>
        <p:nvPicPr>
          <p:cNvPr id="6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АПРЕЛЬ\01 Демонстрационный эксперимент как условие для реализации личностно-ориентированного подхода на уроке географии (1)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4685" y="2360878"/>
            <a:ext cx="791473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етод </a:t>
            </a:r>
            <a:r>
              <a:rPr lang="ru-RU" b="1" dirty="0"/>
              <a:t>активно применяется для преподавания таких </a:t>
            </a:r>
            <a:r>
              <a:rPr lang="ru-RU" b="1" dirty="0" smtClean="0"/>
              <a:t>предметов</a:t>
            </a:r>
            <a:r>
              <a:rPr lang="ru-RU" b="1" dirty="0"/>
              <a:t>: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биология;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химия;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физика.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78872" y="189335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Метод использования демонстрационных экспериментов</a:t>
            </a:r>
            <a:endParaRPr lang="ru-RU" sz="900" b="1" dirty="0" smtClean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694" y="4367217"/>
            <a:ext cx="8252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етод позволяет: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сделать </a:t>
            </a:r>
            <a:r>
              <a:rPr lang="ru-RU" dirty="0"/>
              <a:t>процесс обучения максимально </a:t>
            </a:r>
            <a:r>
              <a:rPr lang="ru-RU" dirty="0" smtClean="0"/>
              <a:t>практико-ориентированным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достичь </a:t>
            </a:r>
            <a:r>
              <a:rPr lang="ru-RU" dirty="0"/>
              <a:t>запланированного образовательного </a:t>
            </a:r>
            <a:r>
              <a:rPr lang="ru-RU" dirty="0" smtClean="0"/>
              <a:t>эффекта;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сформировать </a:t>
            </a:r>
            <a:r>
              <a:rPr lang="ru-RU" dirty="0"/>
              <a:t>у обучающихся пространственные географические </a:t>
            </a:r>
            <a:r>
              <a:rPr lang="ru-RU" dirty="0" smtClean="0"/>
              <a:t>представления;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создать </a:t>
            </a:r>
            <a:r>
              <a:rPr lang="ru-RU" dirty="0"/>
              <a:t>условия для реализации личностно ориентированного </a:t>
            </a:r>
            <a:r>
              <a:rPr lang="ru-RU" dirty="0" smtClean="0"/>
              <a:t>подхода, формирования </a:t>
            </a:r>
            <a:r>
              <a:rPr lang="ru-RU" dirty="0"/>
              <a:t>проектных метакомпетенций и лично-значимых </a:t>
            </a:r>
            <a:r>
              <a:rPr lang="ru-RU" dirty="0" smtClean="0"/>
              <a:t>достижений.</a:t>
            </a:r>
            <a:endParaRPr lang="ru-RU" dirty="0"/>
          </a:p>
        </p:txBody>
      </p:sp>
      <p:pic>
        <p:nvPicPr>
          <p:cNvPr id="7" name="Picture 2" descr="https://medianar.ru/img/main-new/main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14" y="0"/>
            <a:ext cx="1427040" cy="44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40793</TotalTime>
  <Words>893</Words>
  <Application>Microsoft Office PowerPoint</Application>
  <PresentationFormat>Произвольный</PresentationFormat>
  <Paragraphs>152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Натуральные материалы</vt:lpstr>
      <vt:lpstr>Демонстрационный эксперимент  как условие для реализации личностно ориентированного подхода на уроке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Екатерина</cp:lastModifiedBy>
  <cp:revision>2524</cp:revision>
  <dcterms:created xsi:type="dcterms:W3CDTF">2017-01-09T10:38:11Z</dcterms:created>
  <dcterms:modified xsi:type="dcterms:W3CDTF">2019-06-18T09:22:54Z</dcterms:modified>
</cp:coreProperties>
</file>