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6"/>
  </p:notesMasterIdLst>
  <p:sldIdLst>
    <p:sldId id="256" r:id="rId2"/>
    <p:sldId id="868" r:id="rId3"/>
    <p:sldId id="820" r:id="rId4"/>
    <p:sldId id="913" r:id="rId5"/>
    <p:sldId id="914" r:id="rId6"/>
    <p:sldId id="915" r:id="rId7"/>
    <p:sldId id="862" r:id="rId8"/>
    <p:sldId id="916" r:id="rId9"/>
    <p:sldId id="917" r:id="rId10"/>
    <p:sldId id="918" r:id="rId11"/>
    <p:sldId id="920" r:id="rId12"/>
    <p:sldId id="921" r:id="rId13"/>
    <p:sldId id="922" r:id="rId14"/>
    <p:sldId id="924" r:id="rId15"/>
    <p:sldId id="926" r:id="rId16"/>
    <p:sldId id="925" r:id="rId17"/>
    <p:sldId id="928" r:id="rId18"/>
    <p:sldId id="929" r:id="rId19"/>
    <p:sldId id="930" r:id="rId20"/>
    <p:sldId id="932" r:id="rId21"/>
    <p:sldId id="931" r:id="rId22"/>
    <p:sldId id="933" r:id="rId23"/>
    <p:sldId id="934" r:id="rId24"/>
    <p:sldId id="935" r:id="rId25"/>
    <p:sldId id="874" r:id="rId26"/>
    <p:sldId id="936" r:id="rId27"/>
    <p:sldId id="937" r:id="rId28"/>
    <p:sldId id="938" r:id="rId29"/>
    <p:sldId id="836" r:id="rId30"/>
    <p:sldId id="939" r:id="rId31"/>
    <p:sldId id="940" r:id="rId32"/>
    <p:sldId id="941" r:id="rId33"/>
    <p:sldId id="942" r:id="rId34"/>
    <p:sldId id="943" r:id="rId35"/>
    <p:sldId id="944" r:id="rId36"/>
    <p:sldId id="945" r:id="rId37"/>
    <p:sldId id="946" r:id="rId38"/>
    <p:sldId id="947" r:id="rId39"/>
    <p:sldId id="948" r:id="rId40"/>
    <p:sldId id="949" r:id="rId41"/>
    <p:sldId id="950" r:id="rId42"/>
    <p:sldId id="951" r:id="rId43"/>
    <p:sldId id="952" r:id="rId44"/>
    <p:sldId id="662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495" autoAdjust="0"/>
    <p:restoredTop sz="88790" autoAdjust="0"/>
  </p:normalViewPr>
  <p:slideViewPr>
    <p:cSldViewPr snapToGrid="0">
      <p:cViewPr varScale="1">
        <p:scale>
          <a:sx n="74" d="100"/>
          <a:sy n="74" d="100"/>
        </p:scale>
        <p:origin x="-600" y="-96"/>
      </p:cViewPr>
      <p:guideLst>
        <p:guide orient="horz" pos="2152"/>
        <p:guide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04512" y="0"/>
            <a:ext cx="1402382" cy="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0704512" y="0"/>
            <a:ext cx="1402382" cy="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Картинки по запросу фон поляна муль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25" y="3771899"/>
            <a:ext cx="1122680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77090" y="482366"/>
            <a:ext cx="11228294" cy="178727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Креативная стратегия Уолта Диснея 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как </a:t>
            </a:r>
            <a:r>
              <a:rPr lang="ru-RU" sz="3600" b="1" dirty="0">
                <a:solidFill>
                  <a:srgbClr val="7030A0"/>
                </a:solidFill>
              </a:rPr>
              <a:t>инструмент решения творческих задач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Users\Таня\Desktop\ОКТЯБРЬ\Уолт дисней\зме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6525" y="1286585"/>
            <a:ext cx="3742971" cy="33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ня\Desktop\ОКТЯБРЬ\Уолт дисней\шао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6297" y="1572335"/>
            <a:ext cx="3993582" cy="39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МАРИНА\Изображения\det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83376"/>
            <a:ext cx="61150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65469" y="2682164"/>
            <a:ext cx="6399591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НАПРАВЛЕНИЕ 1:</a:t>
            </a:r>
          </a:p>
          <a:p>
            <a:endParaRPr lang="ru-RU" sz="1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изучает зависимость  креативности </a:t>
            </a:r>
            <a:r>
              <a:rPr lang="ru-RU" dirty="0"/>
              <a:t>от </a:t>
            </a:r>
            <a:r>
              <a:rPr lang="ru-RU" dirty="0" smtClean="0"/>
              <a:t>интеллекта; 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ориентируется </a:t>
            </a:r>
            <a:r>
              <a:rPr lang="ru-RU" dirty="0"/>
              <a:t>на измерение познавательных процессов в связи </a:t>
            </a:r>
            <a:r>
              <a:rPr lang="ru-RU" dirty="0" smtClean="0"/>
              <a:t>с креативностью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Изучение креативности 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Таня\Desktop\ОКТЯБРЬ\Уолт дисней\469509-PGFX1S-352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075" y="2436927"/>
            <a:ext cx="3542400" cy="3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65469" y="4241277"/>
            <a:ext cx="6399591" cy="1600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НАПРАВЛЕНИЕ 2:</a:t>
            </a:r>
          </a:p>
          <a:p>
            <a:endParaRPr lang="ru-RU" sz="1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изучает личность </a:t>
            </a:r>
            <a:r>
              <a:rPr lang="ru-RU" dirty="0"/>
              <a:t>с ее психологическими особенностями </a:t>
            </a:r>
            <a:r>
              <a:rPr lang="ru-RU" dirty="0" smtClean="0"/>
              <a:t>как существенный аспект креативности;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характеризуется </a:t>
            </a:r>
            <a:r>
              <a:rPr lang="ru-RU" dirty="0"/>
              <a:t>вниманием к личностным и мотивационным чертам.</a:t>
            </a:r>
          </a:p>
        </p:txBody>
      </p:sp>
    </p:spTree>
    <p:extLst>
      <p:ext uri="{BB962C8B-B14F-4D97-AF65-F5344CB8AC3E}">
        <p14:creationId xmlns:p14="http://schemas.microsoft.com/office/powerpoint/2010/main" xmlns="" val="127139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93903" y="2709744"/>
            <a:ext cx="3240000" cy="90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БЕГЛОСТЬ МЫСЛИ</a:t>
            </a:r>
            <a:r>
              <a:rPr lang="ru-RU" dirty="0" smtClean="0"/>
              <a:t> </a:t>
            </a:r>
            <a:r>
              <a:rPr lang="ru-RU" dirty="0"/>
              <a:t>количество идей, возникающих в единицу </a:t>
            </a:r>
            <a:r>
              <a:rPr lang="ru-RU" dirty="0" smtClean="0"/>
              <a:t>времени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23231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Способности,  характеризующие </a:t>
            </a:r>
            <a:r>
              <a:rPr lang="ru-RU" sz="3400" b="1" dirty="0">
                <a:solidFill>
                  <a:srgbClr val="7030A0"/>
                </a:solidFill>
              </a:rPr>
              <a:t>креативность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1238" y="2707695"/>
            <a:ext cx="3240000" cy="90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ГИБКОСТЬ МЫСЛИ </a:t>
            </a:r>
            <a:r>
              <a:rPr lang="ru-RU" dirty="0" smtClean="0"/>
              <a:t>способность </a:t>
            </a:r>
            <a:r>
              <a:rPr lang="ru-RU" dirty="0"/>
              <a:t>переключаться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одной идеи на </a:t>
            </a:r>
            <a:r>
              <a:rPr lang="ru-RU" dirty="0" smtClean="0"/>
              <a:t>другую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3903" y="4105870"/>
            <a:ext cx="3240000" cy="14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ОРИГИНАЛЬНОСТЬ</a:t>
            </a:r>
            <a:r>
              <a:rPr lang="ru-RU" dirty="0" smtClean="0"/>
              <a:t> </a:t>
            </a:r>
          </a:p>
          <a:p>
            <a:pPr lvl="0" algn="ctr"/>
            <a:r>
              <a:rPr lang="ru-RU" dirty="0" smtClean="0"/>
              <a:t>способность </a:t>
            </a:r>
            <a:r>
              <a:rPr lang="ru-RU" dirty="0"/>
              <a:t>производить идеи, отличающиеся от общепризнанных </a:t>
            </a:r>
            <a:r>
              <a:rPr lang="ru-RU" dirty="0" smtClean="0"/>
              <a:t>взглядов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47554" y="2703957"/>
            <a:ext cx="324000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ЛЮБОЗНАТЕЛЬНОСТЬ</a:t>
            </a:r>
            <a:r>
              <a:rPr lang="ru-RU" dirty="0" smtClean="0"/>
              <a:t> чувствительность </a:t>
            </a:r>
            <a:r>
              <a:rPr lang="ru-RU" dirty="0"/>
              <a:t>к проблемам в окружающем </a:t>
            </a:r>
            <a:r>
              <a:rPr lang="ru-RU" dirty="0" smtClean="0"/>
              <a:t>мире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37926" y="4127852"/>
            <a:ext cx="3240000" cy="14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СПОСОБНОСТЬ К РАЗРАБОТКЕ ГИПОТЕЗЫ, ИРРЕЛЕВАНТНОСТЬ </a:t>
            </a:r>
            <a:r>
              <a:rPr lang="ru-RU" dirty="0" smtClean="0"/>
              <a:t> логическая </a:t>
            </a:r>
            <a:r>
              <a:rPr lang="ru-RU" dirty="0"/>
              <a:t>независимость реакции от </a:t>
            </a:r>
            <a:r>
              <a:rPr lang="ru-RU" dirty="0" smtClean="0"/>
              <a:t>стимула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58096" y="4109874"/>
            <a:ext cx="3240000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ФАНТАСТИЧНОСТЬ</a:t>
            </a:r>
            <a:r>
              <a:rPr lang="ru-RU" dirty="0" smtClean="0"/>
              <a:t> </a:t>
            </a:r>
          </a:p>
          <a:p>
            <a:pPr lvl="0" algn="ctr"/>
            <a:r>
              <a:rPr lang="ru-RU" dirty="0" smtClean="0"/>
              <a:t>  полная </a:t>
            </a:r>
            <a:r>
              <a:rPr lang="ru-RU" dirty="0"/>
              <a:t>оторванность ответа </a:t>
            </a:r>
            <a:endParaRPr lang="ru-RU" dirty="0" smtClean="0"/>
          </a:p>
          <a:p>
            <a:pPr lvl="0" algn="ctr"/>
            <a:r>
              <a:rPr lang="ru-RU" dirty="0" smtClean="0"/>
              <a:t>от </a:t>
            </a:r>
            <a:r>
              <a:rPr lang="ru-RU" dirty="0"/>
              <a:t>реальности при наличии логической связи между стимулом и </a:t>
            </a:r>
            <a:r>
              <a:rPr lang="ru-RU" dirty="0" smtClean="0"/>
              <a:t>реакцией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667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49033" y="1770249"/>
            <a:ext cx="5164517" cy="255454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b="1" dirty="0" smtClean="0">
                <a:solidFill>
                  <a:srgbClr val="7030A0"/>
                </a:solidFill>
              </a:rPr>
              <a:t>ДИВЕРГЕНТНОЕ МЫШЛЕНИЕ </a:t>
            </a:r>
            <a:r>
              <a:rPr lang="ru-RU" sz="2000" dirty="0" smtClean="0"/>
              <a:t>– мышление, проявляющееся в случаях: </a:t>
            </a:r>
          </a:p>
          <a:p>
            <a:pPr algn="just" fontAlgn="base"/>
            <a:endParaRPr lang="ru-RU" sz="1000" dirty="0" smtClean="0"/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ru-RU" sz="2000" dirty="0" smtClean="0"/>
              <a:t>когда </a:t>
            </a:r>
            <a:r>
              <a:rPr lang="ru-RU" sz="2000" dirty="0"/>
              <a:t>проблема только еще должна быть определена или </a:t>
            </a:r>
            <a:r>
              <a:rPr lang="ru-RU" sz="2000" dirty="0" smtClean="0"/>
              <a:t>раскрыта;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ru-RU" sz="2000" dirty="0" smtClean="0"/>
              <a:t>когда </a:t>
            </a:r>
            <a:r>
              <a:rPr lang="ru-RU" sz="2000" dirty="0"/>
              <a:t>не существует заранее предписанного, установившегося пути </a:t>
            </a:r>
            <a:r>
              <a:rPr lang="ru-RU" sz="2000" dirty="0" smtClean="0"/>
              <a:t>решения.</a:t>
            </a:r>
            <a:r>
              <a:rPr lang="ru-RU" sz="2000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4872" y="4445466"/>
            <a:ext cx="2070561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Дж. </a:t>
            </a:r>
            <a:r>
              <a:rPr lang="ru-RU" b="1" dirty="0" err="1" smtClean="0"/>
              <a:t>Гилфорд</a:t>
            </a:r>
            <a:endParaRPr lang="ru-RU" sz="1600" dirty="0"/>
          </a:p>
        </p:txBody>
      </p:sp>
      <p:pic>
        <p:nvPicPr>
          <p:cNvPr id="4098" name="Picture 2" descr="ÐÐ°ÑÑÐ¸Ð½ÐºÐ¸ Ð¿Ð¾ Ð·Ð°Ð¿ÑÐ¾ÑÑ ÐÐ¶. ÐÐ¸Ð»ÑÐ¾ÑÐ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873" y="1575194"/>
            <a:ext cx="1905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++++05 05 РАБОЧИЙ СТОЛ\ПРЕЗЕНТАЦИИ МИНСК\Полушария\brain-logo-template_15146-2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6995" y="3794078"/>
            <a:ext cx="2483514" cy="248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70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Исследования связи креативности с интеллектом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296537" y="2874073"/>
            <a:ext cx="3276000" cy="936000"/>
          </a:xfrm>
          <a:prstGeom prst="homePlate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/>
              <a:t>и</a:t>
            </a:r>
            <a:r>
              <a:rPr lang="ru-RU" dirty="0" smtClean="0"/>
              <a:t>змерение интеллекта </a:t>
            </a:r>
            <a:r>
              <a:rPr lang="ru-RU" dirty="0"/>
              <a:t>традиционными интеллектуальными тестами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15895" y="3081582"/>
            <a:ext cx="2736000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/>
              <a:t>противоречивые </a:t>
            </a:r>
            <a:r>
              <a:rPr lang="ru-RU" dirty="0" smtClean="0"/>
              <a:t>результаты связи интеллекта и креативности</a:t>
            </a:r>
            <a:endParaRPr lang="ru-RU" b="1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1296537" y="4288133"/>
            <a:ext cx="3276000" cy="936000"/>
          </a:xfrm>
          <a:prstGeom prst="homePlate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/>
              <a:t>о</a:t>
            </a:r>
            <a:r>
              <a:rPr lang="ru-RU" dirty="0" smtClean="0"/>
              <a:t>пределение креативности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помощью специальных тестов</a:t>
            </a:r>
            <a:endParaRPr lang="ru-RU" b="1" dirty="0"/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8113948" y="3334381"/>
            <a:ext cx="2844000" cy="923330"/>
          </a:xfrm>
          <a:prstGeom prst="homePlate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/>
              <a:t>н</a:t>
            </a:r>
            <a:r>
              <a:rPr lang="ru-RU" dirty="0" smtClean="0"/>
              <a:t>едостаточно разработок диагностики </a:t>
            </a:r>
            <a:r>
              <a:rPr lang="ru-RU" dirty="0"/>
              <a:t>креативности</a:t>
            </a:r>
            <a:endParaRPr lang="ru-RU" b="1" dirty="0"/>
          </a:p>
        </p:txBody>
      </p:sp>
      <p:pic>
        <p:nvPicPr>
          <p:cNvPr id="7171" name="Picture 3" descr="E:\++++05 05 РАБОЧИЙ СТОЛ\ПРЕЗЕНТАЦИИ МИНСК\Полушария\16751-NQROVI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62" t="15279" r="54850" b="54163"/>
          <a:stretch/>
        </p:blipFill>
        <p:spPr bwMode="auto">
          <a:xfrm flipH="1">
            <a:off x="9826963" y="3866717"/>
            <a:ext cx="1821343" cy="17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++++05 05 РАБОЧИЙ СТОЛ\ПРЕЗЕНТАЦИИ МИНСК\Вебінар\brain_v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683" y="4396211"/>
            <a:ext cx="1966421" cy="18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528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Исследования зависимости оценок креативности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5802" y="3344949"/>
            <a:ext cx="61065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КРЕАТИВНОСТЬ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 smtClean="0"/>
              <a:t>одна </a:t>
            </a:r>
            <a:r>
              <a:rPr lang="ru-RU" dirty="0"/>
              <a:t>из сторон интеллекта,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измеряемая </a:t>
            </a:r>
            <a:r>
              <a:rPr lang="ru-RU" dirty="0"/>
              <a:t>традиционными интеллектуальными тестами.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17626" y="2679904"/>
            <a:ext cx="3082895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ru-RU" b="1" dirty="0" err="1" smtClean="0"/>
              <a:t>Н.Марш</a:t>
            </a:r>
            <a:r>
              <a:rPr lang="ru-RU" b="1" dirty="0"/>
              <a:t>, </a:t>
            </a:r>
            <a:r>
              <a:rPr lang="ru-RU" b="1" dirty="0" err="1" smtClean="0"/>
              <a:t>Ф.Верной</a:t>
            </a:r>
            <a:r>
              <a:rPr lang="ru-RU" b="1" dirty="0"/>
              <a:t>, </a:t>
            </a:r>
            <a:r>
              <a:rPr lang="ru-RU" b="1" dirty="0" err="1" smtClean="0"/>
              <a:t>С.Берт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30277" y="4605670"/>
            <a:ext cx="52715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ФАКТОРЫ: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прошлый </a:t>
            </a:r>
            <a:r>
              <a:rPr lang="ru-RU" dirty="0"/>
              <a:t>опыт;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характер усвоенных знаний и навыков;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особенности окружающей среды.</a:t>
            </a:r>
          </a:p>
        </p:txBody>
      </p:sp>
      <p:pic>
        <p:nvPicPr>
          <p:cNvPr id="1027" name="Picture 3" descr="C:\Users\Таня\Desktop\ОКТЯБРЬ\Уолт дисней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84" t="89779" r="30032" b="5168"/>
          <a:stretch/>
        </p:blipFill>
        <p:spPr bwMode="auto">
          <a:xfrm>
            <a:off x="6361084" y="4022983"/>
            <a:ext cx="3195980" cy="4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ОКТЯБРЬ\Урок семинар\colorful-infographic-computer_52683-52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3A9AFE"/>
              </a:clrFrom>
              <a:clrTo>
                <a:srgbClr val="3A9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64"/>
          <a:stretch/>
        </p:blipFill>
        <p:spPr bwMode="auto">
          <a:xfrm>
            <a:off x="1769065" y="2730846"/>
            <a:ext cx="2873455" cy="258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742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Исследования зависимости оценок креативности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2633673"/>
            <a:ext cx="4860000" cy="7848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800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фактор влияния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 smtClean="0"/>
              <a:t>социальное и экономическое положение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738298" y="2741673"/>
            <a:ext cx="1855472" cy="720000"/>
          </a:xfrm>
          <a:prstGeom prst="homePlat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b="1" dirty="0"/>
              <a:t>Э. </a:t>
            </a:r>
            <a:r>
              <a:rPr lang="ru-RU" b="1" dirty="0" err="1"/>
              <a:t>Оглетри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В</a:t>
            </a:r>
            <a:r>
              <a:rPr lang="ru-RU" b="1" dirty="0"/>
              <a:t>. </a:t>
            </a:r>
            <a:r>
              <a:rPr lang="ru-RU" b="1" dirty="0" err="1"/>
              <a:t>Юлаки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3967" y="3670045"/>
            <a:ext cx="4860000" cy="936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фактор </a:t>
            </a:r>
            <a:r>
              <a:rPr lang="ru-RU" b="1" dirty="0">
                <a:solidFill>
                  <a:schemeClr val="tx1"/>
                </a:solidFill>
              </a:rPr>
              <a:t>влияния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 smtClean="0"/>
              <a:t>обучение </a:t>
            </a:r>
            <a:r>
              <a:rPr lang="ru-RU" dirty="0"/>
              <a:t>детей активному манипулированию предметами приводит к более нестандартному их </a:t>
            </a:r>
            <a:r>
              <a:rPr lang="ru-RU" dirty="0" smtClean="0"/>
              <a:t>использованию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738298" y="3757535"/>
            <a:ext cx="1712304" cy="720000"/>
          </a:xfrm>
          <a:prstGeom prst="homePlat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Д. </a:t>
            </a:r>
            <a:r>
              <a:rPr lang="ru-RU" b="1" dirty="0" err="1"/>
              <a:t>Гуднау</a:t>
            </a:r>
            <a:r>
              <a:rPr lang="ru-RU" b="1" dirty="0"/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4946271"/>
            <a:ext cx="4860000" cy="78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900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фактор </a:t>
            </a:r>
            <a:r>
              <a:rPr lang="ru-RU" b="1" dirty="0">
                <a:solidFill>
                  <a:schemeClr val="tx1"/>
                </a:solidFill>
              </a:rPr>
              <a:t>влияния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 smtClean="0"/>
              <a:t>богатая </a:t>
            </a:r>
            <a:r>
              <a:rPr lang="ru-RU" dirty="0"/>
              <a:t>информацией </a:t>
            </a:r>
            <a:r>
              <a:rPr lang="ru-RU" dirty="0" smtClean="0"/>
              <a:t>среда</a:t>
            </a:r>
          </a:p>
          <a:p>
            <a:endParaRPr lang="ru-RU" sz="105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3738298" y="4928133"/>
            <a:ext cx="1712304" cy="720000"/>
          </a:xfrm>
          <a:prstGeom prst="homePlat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В. Уорд </a:t>
            </a:r>
          </a:p>
        </p:txBody>
      </p:sp>
      <p:pic>
        <p:nvPicPr>
          <p:cNvPr id="15" name="Picture 2" descr="C:\Users\Таня\Desktop\ОКТЯБРЬ\Урок семинар\colorful-infographic-computer_52683-52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3A9AFE"/>
              </a:clrFrom>
              <a:clrTo>
                <a:srgbClr val="3A9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64"/>
          <a:stretch/>
        </p:blipFill>
        <p:spPr bwMode="auto">
          <a:xfrm>
            <a:off x="673690" y="2703860"/>
            <a:ext cx="2873455" cy="258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083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55944" y="2763555"/>
            <a:ext cx="639959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/>
              <a:t>посредством воздействия на окружающую среду можно </a:t>
            </a:r>
            <a:r>
              <a:rPr lang="ru-RU" b="1" dirty="0" smtClean="0"/>
              <a:t>формировать и </a:t>
            </a:r>
            <a:r>
              <a:rPr lang="ru-RU" b="1" dirty="0"/>
              <a:t>развивать </a:t>
            </a:r>
            <a:r>
              <a:rPr lang="ru-RU" b="1" dirty="0" smtClean="0"/>
              <a:t>креативность;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/>
              <a:t>окружающую среду должны отличать 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богатство </a:t>
            </a:r>
            <a:r>
              <a:rPr lang="ru-RU" dirty="0"/>
              <a:t>информации;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большая </a:t>
            </a:r>
            <a:r>
              <a:rPr lang="ru-RU" dirty="0"/>
              <a:t>свобода; 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вольная атмосфера.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2619" y="4666939"/>
            <a:ext cx="6781885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/>
              <a:t>высокие оценки креативности </a:t>
            </a:r>
            <a:r>
              <a:rPr lang="ru-RU" b="1" dirty="0" smtClean="0"/>
              <a:t>имеют учащихся </a:t>
            </a:r>
            <a:r>
              <a:rPr lang="ru-RU" b="1" dirty="0"/>
              <a:t>школ, отличающихся неформальной атмосферой и организацией </a:t>
            </a:r>
            <a:r>
              <a:rPr lang="ru-RU" b="1" dirty="0" smtClean="0"/>
              <a:t>обучения;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/>
              <a:t>развитие креативности зависит от особенностей культуры, от традиций и ценностей, поддерживаемых обществом.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3904" y="1288607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Развитие креативности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10243" name="Picture 3" descr="E:\++++05 05 РАБОЧИЙ СТОЛ\ПРЕЗЕНТАЦИИ МИНСК\ВЕБИНАР ПОЭТАПНОЕ ФОРМИРОВАНИЕ ДЕЙСтВИЙ\14787079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743" y="3046456"/>
            <a:ext cx="3215689" cy="21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229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50855" y="3080504"/>
            <a:ext cx="6399591" cy="2339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ЛИЧНОСТНЫЙ ПОДХОД:</a:t>
            </a:r>
          </a:p>
          <a:p>
            <a:endParaRPr lang="ru-RU" sz="1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внимание </a:t>
            </a:r>
            <a:r>
              <a:rPr lang="ru-RU" dirty="0"/>
              <a:t>к </a:t>
            </a:r>
            <a:r>
              <a:rPr lang="ru-RU" dirty="0" smtClean="0"/>
              <a:t>эмоциональным факторам;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внимание </a:t>
            </a:r>
            <a:r>
              <a:rPr lang="ru-RU" dirty="0"/>
              <a:t>к </a:t>
            </a:r>
            <a:r>
              <a:rPr lang="ru-RU" dirty="0" smtClean="0"/>
              <a:t>мотивационным факторам;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выделение личностных черт, отличающих </a:t>
            </a:r>
            <a:r>
              <a:rPr lang="ru-RU" dirty="0"/>
              <a:t>креативных </a:t>
            </a:r>
            <a:r>
              <a:rPr lang="ru-RU" dirty="0" smtClean="0"/>
              <a:t>людей от не креативных;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существование </a:t>
            </a:r>
            <a:r>
              <a:rPr lang="ru-RU" dirty="0"/>
              <a:t>общего типа креативной </a:t>
            </a:r>
            <a:r>
              <a:rPr lang="ru-RU" dirty="0" smtClean="0"/>
              <a:t>личности.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3904" y="1288607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Развитие креативности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4" descr="E:\++++05 05 РАБОЧИЙ СТОЛ\ПРЕЗЕНТАЦИИ МИНСК\СИСТЕМЫ ОЦЕНКИ КАЧЕСТВА ОБР\3D-Arro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5229" y="5128604"/>
            <a:ext cx="876300" cy="96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++++05 05 РАБОЧИЙ СТОЛ\ПРЕЗЕНТАЦИИ МИНСК\ЭСТЕТИЧЕСКОЕ ВОСПИТАНИЕ\763d3ed29807d952e45eadfa83d844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804" y="2953932"/>
            <a:ext cx="2477946" cy="24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274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Таня\Desktop\ОКТЯБРЬ\Уолт дисней\зме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381" y="4091440"/>
            <a:ext cx="1942209" cy="194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834529" y="3309375"/>
            <a:ext cx="2988000" cy="936000"/>
          </a:xfrm>
          <a:prstGeom prst="homePlat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ИССЛЕДОВАНИЯ ДЕТЕЙ </a:t>
            </a:r>
            <a:br>
              <a:rPr lang="ru-RU" sz="1600" b="1" dirty="0" smtClean="0"/>
            </a:br>
            <a:r>
              <a:rPr lang="ru-RU" sz="1600" b="1" dirty="0" smtClean="0"/>
              <a:t>И МОЛОДЕЖИ</a:t>
            </a:r>
            <a:endParaRPr lang="ru-RU" sz="1600" b="1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4093304" y="3309375"/>
            <a:ext cx="3612683" cy="936000"/>
          </a:xfrm>
          <a:prstGeom prst="homePlate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/>
              <a:t>совпадение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личностных </a:t>
            </a:r>
            <a:r>
              <a:rPr lang="ru-RU" dirty="0"/>
              <a:t>черт юных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взрослых </a:t>
            </a:r>
            <a:r>
              <a:rPr lang="ru-RU" dirty="0"/>
              <a:t>креативных </a:t>
            </a:r>
            <a:r>
              <a:rPr lang="ru-RU" dirty="0" smtClean="0"/>
              <a:t>индивидов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50805" y="3138360"/>
            <a:ext cx="3312000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возможность предсказывания креативности на </a:t>
            </a:r>
            <a:r>
              <a:rPr lang="ru-RU" dirty="0"/>
              <a:t>основании проявления личностных особенностей в </a:t>
            </a:r>
            <a:r>
              <a:rPr lang="ru-RU" dirty="0" smtClean="0"/>
              <a:t>раннем возрасте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288607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Развитие креативности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9" name="Picture 4" descr="E:\++++05 05 РАБОЧИЙ СТОЛ\ПРЕЗЕНТАЦИИ МИНСК\СИСТЕМЫ ОЦЕНКИ КАЧЕСТВА ОБР\3D-Arr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5229" y="5128604"/>
            <a:ext cx="876300" cy="96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E:\++++05 05 РАБОЧИЙ СТОЛ\ПРЕЗЕНТАЦИИ МИНСК\Вебинар Творчество\144782727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760" y="4444072"/>
            <a:ext cx="1834655" cy="16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++++05 05 РАБОЧИЙ СТОЛ\ПРЕЗЕНТАЦИИ МИНСК\ИССЛЕД.МЕТОД\1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586" y="4444072"/>
            <a:ext cx="1699962" cy="169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02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3905" y="3190136"/>
            <a:ext cx="5197334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реализация личностного потенциала;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максимальное соответствие </a:t>
            </a:r>
            <a:r>
              <a:rPr lang="ru-RU" dirty="0"/>
              <a:t>своим </a:t>
            </a:r>
            <a:r>
              <a:rPr lang="ru-RU" dirty="0" smtClean="0"/>
              <a:t>возможностям;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выполнение новых, непривычных видов деятельности;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применение новых способов деятельности.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80475" y="3190136"/>
            <a:ext cx="462020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стремление </a:t>
            </a:r>
            <a:r>
              <a:rPr lang="ru-RU" dirty="0"/>
              <a:t>к </a:t>
            </a:r>
            <a:r>
              <a:rPr lang="ru-RU" dirty="0" smtClean="0"/>
              <a:t>риску; 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проверка </a:t>
            </a:r>
            <a:r>
              <a:rPr lang="ru-RU" dirty="0"/>
              <a:t>предела своих возможностей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3904" y="1288607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Развитие креативности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13314" name="Picture 2" descr="E:\++++05 05 РАБОЧИЙ СТОЛ\ПРЕЗЕНТАЦИИ МИНСК\РЕФЛЕКСИЯ\tmp6543798685652746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4592" y="4667463"/>
            <a:ext cx="2212366" cy="16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75131" y="2573328"/>
            <a:ext cx="4430619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МОТИВАЦИОННЫЕ 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62625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СЕНТЯБРЬ\РАЗВИТИЕ внимания\many-children-holding-yellow-sign_1308-5470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4674" y="1079956"/>
            <a:ext cx="5962651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60698" y="2199750"/>
            <a:ext cx="4870602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СТРАТЕГИЯ СОВРЕМЕННОГО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8343" y="3943788"/>
            <a:ext cx="3312000" cy="133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предоставление </a:t>
            </a:r>
            <a:r>
              <a:rPr lang="ru-RU" sz="2000" dirty="0"/>
              <a:t>возможности всем учащимся проявить свои таланты </a:t>
            </a:r>
            <a:r>
              <a:rPr lang="ru-RU" sz="2000" dirty="0" smtClean="0"/>
              <a:t>и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творческий </a:t>
            </a:r>
            <a:r>
              <a:rPr lang="ru-RU" sz="2000" dirty="0" smtClean="0"/>
              <a:t>потенциал</a:t>
            </a:r>
          </a:p>
        </p:txBody>
      </p:sp>
      <p:sp>
        <p:nvSpPr>
          <p:cNvPr id="8" name="Стрелка вправо 7"/>
          <p:cNvSpPr/>
          <p:nvPr/>
        </p:nvSpPr>
        <p:spPr>
          <a:xfrm rot="16200000" flipH="1" flipV="1">
            <a:off x="3959301" y="3344649"/>
            <a:ext cx="430083" cy="346305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82476" y="3943788"/>
            <a:ext cx="3312000" cy="133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постановка акцента</a:t>
            </a:r>
          </a:p>
          <a:p>
            <a:pPr algn="ctr"/>
            <a:r>
              <a:rPr lang="ru-RU" sz="2000" dirty="0" smtClean="0"/>
              <a:t>на </a:t>
            </a:r>
            <a:r>
              <a:rPr lang="ru-RU" sz="2000" dirty="0"/>
              <a:t>развитие креативных способностей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6200000" flipH="1" flipV="1">
            <a:off x="7723434" y="3344650"/>
            <a:ext cx="430083" cy="346305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339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3904" y="1288607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Развитие креативности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952852" y="3772961"/>
            <a:ext cx="1980000" cy="648000"/>
          </a:xfrm>
          <a:prstGeom prst="homePlate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СПОСОБЫ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67604" y="2772011"/>
            <a:ext cx="4320000" cy="648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b="1" dirty="0"/>
              <a:t>м</a:t>
            </a:r>
            <a:r>
              <a:rPr lang="ru-RU" sz="2000" b="1" dirty="0" smtClean="0"/>
              <a:t>етод мозгового штурма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72365" y="3581148"/>
            <a:ext cx="4320000" cy="648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b="1" dirty="0" smtClean="0"/>
              <a:t>метод </a:t>
            </a:r>
            <a:r>
              <a:rPr lang="ru-RU" sz="2000" b="1" dirty="0" err="1" smtClean="0"/>
              <a:t>синектики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72365" y="4394043"/>
            <a:ext cx="4320000" cy="648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b="1" dirty="0" smtClean="0"/>
              <a:t>метод фокальных объектов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72365" y="5190029"/>
            <a:ext cx="4320000" cy="648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b="1" dirty="0"/>
              <a:t>креативная </a:t>
            </a:r>
            <a:r>
              <a:rPr lang="ru-RU" sz="2000" b="1" dirty="0" smtClean="0"/>
              <a:t>стратегия Уолта </a:t>
            </a:r>
            <a:r>
              <a:rPr lang="ru-RU" sz="2000" b="1" dirty="0"/>
              <a:t>Диснея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41991" y="2765811"/>
            <a:ext cx="648000" cy="648000"/>
            <a:chOff x="5281691" y="2777857"/>
            <a:chExt cx="648000" cy="64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81691" y="2777857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2" name="Picture 2" descr="C:\Users\Таня\Desktop\ОКТЯБРЬ\Уолт дисней\colorful-psychology-logo-pack_23-214758958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172" t="15972" r="58378" b="62647"/>
            <a:stretch/>
          </p:blipFill>
          <p:spPr bwMode="auto">
            <a:xfrm flipH="1">
              <a:off x="5345973" y="2814235"/>
              <a:ext cx="583718" cy="555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614166" y="3581148"/>
            <a:ext cx="648000" cy="648000"/>
            <a:chOff x="5281691" y="3573843"/>
            <a:chExt cx="648000" cy="64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281691" y="3573843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C:\Users\Таня\Desktop\ОКТЯБРЬ\Уолт дисней\colorful-psychology-logo-pack_23-214758958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102" t="15349" r="18448" b="63270"/>
            <a:stretch/>
          </p:blipFill>
          <p:spPr bwMode="auto">
            <a:xfrm>
              <a:off x="5317398" y="3582959"/>
              <a:ext cx="583718" cy="555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4614166" y="4394043"/>
            <a:ext cx="648000" cy="648000"/>
            <a:chOff x="5281691" y="4386738"/>
            <a:chExt cx="648000" cy="648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281691" y="4386738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C:\Users\Таня\Desktop\ОКТЯБРЬ\Уолт дисней\colorful-psychology-logo-pack_23-214758958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944" t="54229" r="18606" b="25759"/>
            <a:stretch/>
          </p:blipFill>
          <p:spPr bwMode="auto">
            <a:xfrm flipH="1">
              <a:off x="5313832" y="4419279"/>
              <a:ext cx="583718" cy="520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614166" y="5190029"/>
            <a:ext cx="648000" cy="648000"/>
            <a:chOff x="5281691" y="5182724"/>
            <a:chExt cx="648000" cy="64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281691" y="5182724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3" name="Picture 3" descr="E:\++++05 05 РАБОЧИЙ СТОЛ\ПРЕЗЕНТАЦИИ МИНСК\Полушария\neural-networks-human-brain-logo-icon_7280-95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51" t="11958" r="18018" b="38473"/>
            <a:stretch/>
          </p:blipFill>
          <p:spPr bwMode="auto">
            <a:xfrm>
              <a:off x="5317219" y="5274175"/>
              <a:ext cx="591206" cy="469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3607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68271" y="1867484"/>
            <a:ext cx="5756879" cy="301621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один </a:t>
            </a:r>
            <a:r>
              <a:rPr lang="ru-RU" sz="2000" dirty="0"/>
              <a:t>из пионеров нейролингвистического программирования (</a:t>
            </a:r>
            <a:r>
              <a:rPr lang="ru-RU" sz="2000" dirty="0" smtClean="0"/>
              <a:t>НЛП); </a:t>
            </a:r>
          </a:p>
          <a:p>
            <a:pPr marL="285750" indent="-285750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автор </a:t>
            </a:r>
            <a:r>
              <a:rPr lang="ru-RU" sz="2000" dirty="0"/>
              <a:t>множества </a:t>
            </a:r>
            <a:r>
              <a:rPr lang="ru-RU" sz="2000" dirty="0" smtClean="0"/>
              <a:t>НЛП-техник: </a:t>
            </a:r>
          </a:p>
          <a:p>
            <a:pPr marL="285750" indent="-285750" fontAlgn="base">
              <a:buFontTx/>
              <a:buChar char="-"/>
            </a:pPr>
            <a:r>
              <a:rPr lang="ru-RU" sz="2000" dirty="0" smtClean="0"/>
              <a:t>приёмы </a:t>
            </a:r>
            <a:r>
              <a:rPr lang="ru-RU" sz="2000" dirty="0"/>
              <a:t>генеративного </a:t>
            </a:r>
            <a:r>
              <a:rPr lang="ru-RU" sz="2000" dirty="0" smtClean="0"/>
              <a:t>НЛП; </a:t>
            </a:r>
            <a:endParaRPr lang="ru-RU" sz="2000" dirty="0"/>
          </a:p>
          <a:p>
            <a:pPr marL="285750" indent="-285750" fontAlgn="base">
              <a:buFontTx/>
              <a:buChar char="-"/>
            </a:pPr>
            <a:r>
              <a:rPr lang="ru-RU" sz="2000" dirty="0" err="1" smtClean="0"/>
              <a:t>реимпринтинг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endParaRPr lang="ru-RU" sz="2000" dirty="0"/>
          </a:p>
          <a:p>
            <a:pPr marL="285750" indent="-285750" fontAlgn="base">
              <a:buFontTx/>
              <a:buChar char="-"/>
            </a:pPr>
            <a:r>
              <a:rPr lang="ru-RU" sz="2000" dirty="0" smtClean="0"/>
              <a:t>стратегия грамотного письма; </a:t>
            </a:r>
          </a:p>
          <a:p>
            <a:pPr marL="285750" indent="-285750" fontAlgn="base">
              <a:buFontTx/>
              <a:buChar char="-"/>
            </a:pPr>
            <a:endParaRPr lang="ru-RU" sz="1000" dirty="0" smtClean="0"/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автор статей и книг на НЛП тему; </a:t>
            </a:r>
          </a:p>
          <a:p>
            <a:pPr marL="285750" indent="-285750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тренер </a:t>
            </a:r>
            <a:r>
              <a:rPr lang="ru-RU" sz="2000" dirty="0"/>
              <a:t>и </a:t>
            </a:r>
            <a:r>
              <a:rPr lang="ru-RU" sz="2000" dirty="0" smtClean="0"/>
              <a:t>консультант в сфере НЛП.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9803" y="4232501"/>
            <a:ext cx="223612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Роберт </a:t>
            </a:r>
            <a:r>
              <a:rPr lang="ru-RU" b="1" dirty="0" err="1"/>
              <a:t>Дилтс</a:t>
            </a:r>
            <a:r>
              <a:rPr lang="ru-RU" b="1" dirty="0"/>
              <a:t> </a:t>
            </a:r>
            <a:endParaRPr lang="ru-RU" sz="1600" dirty="0"/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5087" y="1867484"/>
            <a:ext cx="1685554" cy="21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55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54104" y="1536174"/>
            <a:ext cx="6337916" cy="378565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 smtClean="0"/>
              <a:t>художник-мультипликатор; 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 smtClean="0"/>
              <a:t>актёр;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к</a:t>
            </a:r>
            <a:r>
              <a:rPr lang="ru-RU" sz="2000" dirty="0" smtClean="0"/>
              <a:t>инорежиссёр;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ценарист; 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родюсер; 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 smtClean="0"/>
              <a:t>основатель компании </a:t>
            </a:r>
            <a:r>
              <a:rPr lang="ru-RU" sz="2000" dirty="0"/>
              <a:t>«</a:t>
            </a:r>
            <a:r>
              <a:rPr lang="ru-RU" sz="2000" dirty="0" err="1"/>
              <a:t>Walt</a:t>
            </a:r>
            <a:r>
              <a:rPr lang="ru-RU" sz="2000" dirty="0"/>
              <a:t> </a:t>
            </a:r>
            <a:r>
              <a:rPr lang="ru-RU" sz="2000" dirty="0" err="1"/>
              <a:t>Disney</a:t>
            </a:r>
            <a:r>
              <a:rPr lang="ru-RU" sz="2000" dirty="0"/>
              <a:t> </a:t>
            </a:r>
            <a:r>
              <a:rPr lang="ru-RU" sz="2000" dirty="0" err="1"/>
              <a:t>Productions</a:t>
            </a:r>
            <a:r>
              <a:rPr lang="ru-RU" sz="2000" dirty="0" smtClean="0"/>
              <a:t>»;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000" dirty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 smtClean="0"/>
              <a:t>создатель </a:t>
            </a:r>
            <a:r>
              <a:rPr lang="ru-RU" sz="2000" dirty="0"/>
              <a:t>первых за всю историю кинематографа звуковых и музыкальных </a:t>
            </a:r>
            <a:r>
              <a:rPr lang="ru-RU" sz="2000" dirty="0" smtClean="0"/>
              <a:t>мультфильмов:</a:t>
            </a:r>
            <a:br>
              <a:rPr lang="ru-RU" sz="2000" dirty="0" smtClean="0"/>
            </a:br>
            <a:r>
              <a:rPr lang="ru-RU" sz="2000" dirty="0" smtClean="0"/>
              <a:t>111 </a:t>
            </a:r>
            <a:r>
              <a:rPr lang="ru-RU" sz="2000" dirty="0"/>
              <a:t>снятых и 576 </a:t>
            </a:r>
            <a:r>
              <a:rPr lang="ru-RU" sz="2000" dirty="0" err="1"/>
              <a:t>спродюсированных</a:t>
            </a:r>
            <a:r>
              <a:rPr lang="ru-RU" sz="2000" dirty="0"/>
              <a:t> фильмов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9803" y="4281835"/>
            <a:ext cx="223612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Уолт Дисней </a:t>
            </a:r>
            <a:endParaRPr lang="ru-RU" sz="1600" dirty="0"/>
          </a:p>
        </p:txBody>
      </p:sp>
      <p:pic>
        <p:nvPicPr>
          <p:cNvPr id="9218" name="Picture 2" descr="C:\Users\Таня\Desktop\ОКТЯБРЬ\Уолт дисней\145311414615682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716" y="1650456"/>
            <a:ext cx="1760295" cy="24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997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09160" y="3534915"/>
            <a:ext cx="223612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Роберт </a:t>
            </a:r>
            <a:r>
              <a:rPr lang="ru-RU" b="1" dirty="0" err="1"/>
              <a:t>Дилтс</a:t>
            </a:r>
            <a:r>
              <a:rPr lang="ru-RU" b="1" dirty="0"/>
              <a:t> </a:t>
            </a:r>
            <a:endParaRPr lang="ru-RU" sz="1600" dirty="0"/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444" y="1169898"/>
            <a:ext cx="1685554" cy="21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35027" y="3534915"/>
            <a:ext cx="223612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Уолт Дисней </a:t>
            </a:r>
            <a:endParaRPr lang="ru-RU" sz="1600" dirty="0"/>
          </a:p>
        </p:txBody>
      </p:sp>
      <p:pic>
        <p:nvPicPr>
          <p:cNvPr id="8" name="Picture 2" descr="C:\Users\Таня\Desktop\ОКТЯБРЬ\Уолт дисней\145311414615682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912" y="1169898"/>
            <a:ext cx="1528352" cy="21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53088" y="4282492"/>
            <a:ext cx="360000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использование множества </a:t>
            </a:r>
            <a:r>
              <a:rPr lang="ru-RU" dirty="0"/>
              <a:t>эффективных стратегий творчества</a:t>
            </a:r>
          </a:p>
          <a:p>
            <a:pPr algn="ctr"/>
            <a:r>
              <a:rPr lang="ru-RU" dirty="0" smtClean="0"/>
              <a:t> в </a:t>
            </a:r>
            <a:r>
              <a:rPr lang="ru-RU" dirty="0"/>
              <a:t>своей </a:t>
            </a:r>
            <a:r>
              <a:rPr lang="ru-RU" dirty="0" smtClean="0"/>
              <a:t>деятельности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27221" y="4282492"/>
            <a:ext cx="360000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выявление </a:t>
            </a:r>
            <a:r>
              <a:rPr lang="ru-RU" dirty="0"/>
              <a:t>из всех применявшихся Уолтом Диснеем </a:t>
            </a:r>
            <a:r>
              <a:rPr lang="ru-RU" dirty="0" smtClean="0"/>
              <a:t>стратегий</a:t>
            </a:r>
            <a:br>
              <a:rPr lang="ru-RU" dirty="0" smtClean="0"/>
            </a:br>
            <a:r>
              <a:rPr lang="ru-RU" dirty="0" smtClean="0"/>
              <a:t>одной </a:t>
            </a:r>
            <a:r>
              <a:rPr lang="ru-RU" dirty="0"/>
              <a:t>наиболее </a:t>
            </a:r>
            <a:r>
              <a:rPr lang="ru-RU" dirty="0" smtClean="0"/>
              <a:t>продуктивной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51717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1345985" y="1903876"/>
            <a:ext cx="1956131" cy="19475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00050" y="4085493"/>
            <a:ext cx="2700000" cy="540000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КРЕАТИВНАЯ СТРАТЕГИЯ УОЛТА ДИСНЕЯ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4237417" y="2047873"/>
            <a:ext cx="2376000" cy="648000"/>
          </a:xfrm>
          <a:prstGeom prst="homePlat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НАИБОЛЬШАЯ </a:t>
            </a:r>
          </a:p>
          <a:p>
            <a:pPr algn="ctr"/>
            <a:r>
              <a:rPr lang="ru-RU" sz="1600" b="1" dirty="0" smtClean="0"/>
              <a:t>ЦЕННОСТЬ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91479" y="2047874"/>
            <a:ext cx="3481069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применение </a:t>
            </a:r>
            <a:r>
              <a:rPr lang="ru-RU" dirty="0"/>
              <a:t>во множестве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сфер </a:t>
            </a:r>
            <a:r>
              <a:rPr lang="ru-RU" dirty="0"/>
              <a:t>жизнедеятельности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4237417" y="3632348"/>
            <a:ext cx="2376000" cy="648000"/>
          </a:xfrm>
          <a:prstGeom prst="homePlat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ОСНОВНАЯ </a:t>
            </a:r>
          </a:p>
          <a:p>
            <a:pPr algn="ctr"/>
            <a:r>
              <a:rPr lang="ru-RU" sz="1600" b="1" dirty="0" smtClean="0"/>
              <a:t>ЦЕЛЬ 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91479" y="3326314"/>
            <a:ext cx="3481069" cy="14773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организации мыслительного процесса человека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планировании</a:t>
            </a:r>
            <a:r>
              <a:rPr lang="ru-RU" dirty="0"/>
              <a:t> так, чтобы способствовать активизации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его </a:t>
            </a:r>
            <a:r>
              <a:rPr lang="ru-RU" dirty="0"/>
              <a:t>творческого потенциала</a:t>
            </a:r>
          </a:p>
        </p:txBody>
      </p:sp>
      <p:pic>
        <p:nvPicPr>
          <p:cNvPr id="16386" name="Picture 2" descr="C:\Users\Таня\Desktop\ОКТЯБРЬ\Уолт дисней\disney-land-polygonal_1057-347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22" t="20226" r="30505" b="34929"/>
          <a:stretch/>
        </p:blipFill>
        <p:spPr bwMode="auto">
          <a:xfrm>
            <a:off x="1636610" y="2110938"/>
            <a:ext cx="1280284" cy="146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301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475381" y="3429000"/>
            <a:ext cx="6988738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1) </a:t>
            </a:r>
            <a:r>
              <a:rPr lang="ru-RU" sz="2000" dirty="0" smtClean="0"/>
              <a:t>генерация идей;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2) </a:t>
            </a:r>
            <a:r>
              <a:rPr lang="ru-RU" sz="2000" dirty="0" smtClean="0"/>
              <a:t>поиск </a:t>
            </a:r>
            <a:r>
              <a:rPr lang="ru-RU" sz="2000" dirty="0"/>
              <a:t>путей </a:t>
            </a:r>
            <a:r>
              <a:rPr lang="ru-RU" sz="2000" dirty="0" smtClean="0"/>
              <a:t>реализации;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3) </a:t>
            </a:r>
            <a:r>
              <a:rPr lang="ru-RU" sz="2000" dirty="0" smtClean="0"/>
              <a:t>критика.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r>
              <a:rPr lang="ru-RU" sz="1600" b="1" dirty="0">
                <a:solidFill>
                  <a:srgbClr val="7030A0"/>
                </a:solidFill>
              </a:rPr>
              <a:t>МЕЧТАТЕЛЬ</a:t>
            </a:r>
            <a:r>
              <a:rPr lang="ru-RU" sz="2000" dirty="0"/>
              <a:t> </a:t>
            </a:r>
            <a:r>
              <a:rPr lang="ru-RU" sz="2000" dirty="0" smtClean="0"/>
              <a:t>– формирует </a:t>
            </a:r>
            <a:r>
              <a:rPr lang="ru-RU" sz="2000" dirty="0"/>
              <a:t>новые идеи и </a:t>
            </a:r>
            <a:r>
              <a:rPr lang="ru-RU" sz="2000" dirty="0" smtClean="0"/>
              <a:t>цели;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РЕАЛИСТ </a:t>
            </a:r>
            <a:r>
              <a:rPr lang="ru-RU" sz="2000" dirty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преобразует эти идеи в конкретные </a:t>
            </a:r>
            <a:r>
              <a:rPr lang="ru-RU" sz="2000" dirty="0" smtClean="0"/>
              <a:t>предложения;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КРИТИК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является </a:t>
            </a:r>
            <a:r>
              <a:rPr lang="ru-RU" sz="2000" dirty="0"/>
              <a:t>фильтром и стимулом к усовершенствованию.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362" y="1296660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Принципы 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8523" y="2740846"/>
            <a:ext cx="3116559" cy="468000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b="1" dirty="0" smtClean="0"/>
              <a:t>ТРЕХАКТНОЕ МЫШЛЕНИЕ</a:t>
            </a:r>
            <a:endParaRPr lang="ru-RU" sz="1600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237237" y="2530700"/>
            <a:ext cx="3597744" cy="3385153"/>
            <a:chOff x="1237237" y="2519965"/>
            <a:chExt cx="3597744" cy="3385153"/>
          </a:xfrm>
        </p:grpSpPr>
        <p:pic>
          <p:nvPicPr>
            <p:cNvPr id="23" name="Picture 2" descr="C:\Users\Таня\Desktop\ОКТЯБРЬ\Уолт дисней\267245-P5KOMS-900-0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37237" y="2519965"/>
              <a:ext cx="3031488" cy="303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ятиугольник 23"/>
            <p:cNvSpPr/>
            <p:nvPr/>
          </p:nvSpPr>
          <p:spPr>
            <a:xfrm>
              <a:off x="2510287" y="2640050"/>
              <a:ext cx="2324694" cy="432000"/>
            </a:xfrm>
            <a:prstGeom prst="homePlat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ХАРАКТЕРИСТИКИ</a:t>
              </a:r>
              <a:endParaRPr lang="ru-RU" sz="1600" b="1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510287" y="4223277"/>
              <a:ext cx="586596" cy="5449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:\Users\Таня\Desktop\ОКТЯБРЬ\Творческие способности\26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937" r="52334" b="52252"/>
            <a:stretch/>
          </p:blipFill>
          <p:spPr bwMode="auto">
            <a:xfrm flipH="1">
              <a:off x="2222398" y="3913339"/>
              <a:ext cx="1061164" cy="199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1" name="Picture 3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5630" y="5201621"/>
            <a:ext cx="1131531" cy="11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32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475381" y="3429000"/>
            <a:ext cx="6988738" cy="2154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закрепление для каждой роли отдельного места в </a:t>
            </a:r>
            <a:r>
              <a:rPr lang="ru-RU" sz="2000" b="1" dirty="0" smtClean="0"/>
              <a:t>пространстве:</a:t>
            </a:r>
          </a:p>
          <a:p>
            <a:endParaRPr lang="ru-RU" sz="1100" dirty="0" smtClean="0"/>
          </a:p>
          <a:p>
            <a:r>
              <a:rPr lang="ru-RU" sz="1600" b="1" dirty="0">
                <a:solidFill>
                  <a:srgbClr val="7030A0"/>
                </a:solidFill>
              </a:rPr>
              <a:t>МЕЧТАТЕЛЬ</a:t>
            </a:r>
            <a:r>
              <a:rPr lang="ru-RU" sz="2000" dirty="0"/>
              <a:t> </a:t>
            </a:r>
            <a:r>
              <a:rPr lang="ru-RU" sz="2000" dirty="0" smtClean="0"/>
              <a:t>– </a:t>
            </a:r>
            <a:r>
              <a:rPr lang="ru-RU" sz="2000" dirty="0"/>
              <a:t>вызывает состояние вдохновения</a:t>
            </a:r>
            <a:r>
              <a:rPr lang="ru-RU" sz="2000" dirty="0" smtClean="0"/>
              <a:t>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РЕАЛИСТ </a:t>
            </a:r>
            <a:r>
              <a:rPr lang="ru-RU" sz="2000" dirty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активизирует критическое мышление</a:t>
            </a:r>
            <a:r>
              <a:rPr lang="ru-RU" sz="2000" dirty="0" smtClean="0"/>
              <a:t>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КРИТИК</a:t>
            </a:r>
            <a:r>
              <a:rPr lang="ru-RU" sz="2000" dirty="0" smtClean="0"/>
              <a:t> </a:t>
            </a:r>
            <a:r>
              <a:rPr lang="ru-RU" sz="2000" dirty="0"/>
              <a:t>– здравый смысл и практический, прагматичный подход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83362" y="1296660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Принципы 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2458" y="2764625"/>
            <a:ext cx="5748690" cy="468000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b="1" dirty="0" smtClean="0"/>
              <a:t>УСТАНОВЛЕНИЕ ПРОСТРАНСТВЕННЫХ «ЯКОРЕЙ» </a:t>
            </a:r>
            <a:endParaRPr lang="ru-RU" sz="1600" b="1" dirty="0"/>
          </a:p>
        </p:txBody>
      </p:sp>
      <p:pic>
        <p:nvPicPr>
          <p:cNvPr id="26" name="Picture 3" descr="C:\Users\Таня\Desktop\СЕНТЯБРЬ\Формирующее оценивание\map-locators-pack-in-different-styles_23-21475757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72" t="20009" r="11902" b="53278"/>
          <a:stretch/>
        </p:blipFill>
        <p:spPr bwMode="auto">
          <a:xfrm>
            <a:off x="10614471" y="5221318"/>
            <a:ext cx="673083" cy="9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237237" y="2530700"/>
            <a:ext cx="3597744" cy="3385153"/>
            <a:chOff x="1237237" y="2519965"/>
            <a:chExt cx="3597744" cy="3385153"/>
          </a:xfrm>
        </p:grpSpPr>
        <p:pic>
          <p:nvPicPr>
            <p:cNvPr id="14" name="Picture 2" descr="C:\Users\Таня\Desktop\ОКТЯБРЬ\Уолт дисней\267245-P5KOMS-900-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37237" y="2519965"/>
              <a:ext cx="3031488" cy="303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ятиугольник 14"/>
            <p:cNvSpPr/>
            <p:nvPr/>
          </p:nvSpPr>
          <p:spPr>
            <a:xfrm>
              <a:off x="2510287" y="2640050"/>
              <a:ext cx="2324694" cy="432000"/>
            </a:xfrm>
            <a:prstGeom prst="homePlat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ХАРАКТЕРИСТИКИ</a:t>
              </a:r>
              <a:endParaRPr lang="ru-RU" sz="1600" b="1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510287" y="4223277"/>
              <a:ext cx="586596" cy="5449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C:\Users\Таня\Desktop\ОКТЯБРЬ\Творческие способности\264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937" r="52334" b="52252"/>
            <a:stretch/>
          </p:blipFill>
          <p:spPr bwMode="auto">
            <a:xfrm flipH="1">
              <a:off x="2222398" y="3913339"/>
              <a:ext cx="1061164" cy="199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3529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475381" y="3186151"/>
            <a:ext cx="6988738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соответствие </a:t>
            </a:r>
            <a:r>
              <a:rPr lang="ru-RU" sz="1600" b="1" dirty="0" smtClean="0">
                <a:solidFill>
                  <a:srgbClr val="7030A0"/>
                </a:solidFill>
              </a:rPr>
              <a:t>МЕЧТАТЕЛЮ</a:t>
            </a:r>
            <a:r>
              <a:rPr lang="ru-RU" sz="2000" b="1" dirty="0" smtClean="0"/>
              <a:t>,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РЕАЛИСТУ</a:t>
            </a:r>
            <a:r>
              <a:rPr lang="ru-RU" sz="1600" b="1" dirty="0" smtClean="0"/>
              <a:t>,</a:t>
            </a:r>
            <a:r>
              <a:rPr lang="ru-RU" sz="1600" b="1" dirty="0" smtClean="0">
                <a:solidFill>
                  <a:srgbClr val="7030A0"/>
                </a:solidFill>
              </a:rPr>
              <a:t> КРИТИКУ </a:t>
            </a:r>
            <a:r>
              <a:rPr lang="ru-RU" sz="2000" b="1" dirty="0" smtClean="0"/>
              <a:t>определенных психологических </a:t>
            </a:r>
            <a:r>
              <a:rPr lang="ru-RU" sz="2000" b="1" dirty="0"/>
              <a:t>и </a:t>
            </a:r>
            <a:r>
              <a:rPr lang="ru-RU" sz="2000" b="1" dirty="0" smtClean="0"/>
              <a:t>физиологических характеристик: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поза;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ж</a:t>
            </a:r>
            <a:r>
              <a:rPr lang="ru-RU" sz="2000" dirty="0" smtClean="0"/>
              <a:t>есты;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информация, </a:t>
            </a:r>
            <a:r>
              <a:rPr lang="ru-RU" sz="2000" dirty="0"/>
              <a:t>с которой преимущественно </a:t>
            </a:r>
            <a:r>
              <a:rPr lang="ru-RU" sz="2000" dirty="0" smtClean="0"/>
              <a:t>работают: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зрительная;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слуховая;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чувственная</a:t>
            </a:r>
            <a:r>
              <a:rPr lang="ru-RU" sz="2000" dirty="0"/>
              <a:t>. </a:t>
            </a:r>
            <a:endParaRPr lang="ru-RU" sz="105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83362" y="1296660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Принципы 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6716" y="2597722"/>
            <a:ext cx="2060179" cy="468000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b="1" dirty="0" smtClean="0"/>
              <a:t>МИКРОУРОВЕНЬ</a:t>
            </a:r>
            <a:endParaRPr lang="ru-RU" sz="1600" b="1" dirty="0"/>
          </a:p>
        </p:txBody>
      </p:sp>
      <p:pic>
        <p:nvPicPr>
          <p:cNvPr id="18436" name="Picture 4" descr="C:\Users\Таня\Desktop\СЕНТЯБРЬ\Самопознание\blue-and-orange-psychology-logo-collection_23-214759049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F2E8"/>
              </a:clrFrom>
              <a:clrTo>
                <a:srgbClr val="F9F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44" t="56171" b="15976"/>
          <a:stretch/>
        </p:blipFill>
        <p:spPr bwMode="auto">
          <a:xfrm>
            <a:off x="10297946" y="5216592"/>
            <a:ext cx="1060643" cy="9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237237" y="2530700"/>
            <a:ext cx="3597744" cy="3385153"/>
            <a:chOff x="1237237" y="2519965"/>
            <a:chExt cx="3597744" cy="3385153"/>
          </a:xfrm>
        </p:grpSpPr>
        <p:pic>
          <p:nvPicPr>
            <p:cNvPr id="15" name="Picture 2" descr="C:\Users\Таня\Desktop\ОКТЯБРЬ\Уолт дисней\267245-P5KOMS-900-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37237" y="2519965"/>
              <a:ext cx="3031488" cy="303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ятиугольник 15"/>
            <p:cNvSpPr/>
            <p:nvPr/>
          </p:nvSpPr>
          <p:spPr>
            <a:xfrm>
              <a:off x="2510287" y="2640050"/>
              <a:ext cx="2324694" cy="432000"/>
            </a:xfrm>
            <a:prstGeom prst="homePlat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ХАРАКТЕРИСТИКИ</a:t>
              </a:r>
              <a:endParaRPr lang="ru-RU" sz="1600" b="1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510287" y="4223277"/>
              <a:ext cx="586596" cy="5449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C:\Users\Таня\Desktop\ОКТЯБРЬ\Творческие способности\264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937" r="52334" b="52252"/>
            <a:stretch/>
          </p:blipFill>
          <p:spPr bwMode="auto">
            <a:xfrm flipH="1">
              <a:off x="2222398" y="3913339"/>
              <a:ext cx="1061164" cy="199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2323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61989" y="2888995"/>
            <a:ext cx="6988738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выделение четырёх позиций </a:t>
            </a:r>
            <a:r>
              <a:rPr lang="ru-RU" sz="2000" dirty="0" smtClean="0"/>
              <a:t>мышления: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МЕЧТАТЕЛЬ</a:t>
            </a:r>
            <a:r>
              <a:rPr lang="ru-RU" sz="1600" dirty="0" smtClean="0"/>
              <a:t>;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НАБЛЮДАТЕЛЬ</a:t>
            </a:r>
            <a:r>
              <a:rPr lang="ru-RU" sz="1600" dirty="0" smtClean="0"/>
              <a:t>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РЕАЛИСТ</a:t>
            </a:r>
            <a:r>
              <a:rPr lang="ru-RU" sz="1600" dirty="0" smtClean="0"/>
              <a:t>;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КРИТИК</a:t>
            </a:r>
            <a:r>
              <a:rPr lang="ru-RU" sz="1600" dirty="0" smtClean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362" y="1296660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Принципы 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1989" y="4781955"/>
            <a:ext cx="698873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000" dirty="0"/>
              <a:t>все позиции представляют собой единый </a:t>
            </a:r>
            <a:r>
              <a:rPr lang="ru-RU" sz="2000" dirty="0" smtClean="0"/>
              <a:t>механизм:</a:t>
            </a:r>
          </a:p>
          <a:p>
            <a:pPr fontAlgn="base"/>
            <a:r>
              <a:rPr lang="ru-RU" sz="2000" dirty="0" smtClean="0"/>
              <a:t>цель – разработка </a:t>
            </a:r>
            <a:r>
              <a:rPr lang="ru-RU" sz="2000" dirty="0"/>
              <a:t>наилучшего способа реализации любого проекта.</a:t>
            </a:r>
          </a:p>
        </p:txBody>
      </p:sp>
      <p:pic>
        <p:nvPicPr>
          <p:cNvPr id="14" name="Picture 2" descr="C:\Users\Таня\Desktop\ОКТЯБРЬ\Уолт дисней\267245-P5KOMS-900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7237" y="2519965"/>
            <a:ext cx="3031488" cy="303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ня\Desktop\ОКТЯБРЬ\Творческие способности\264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7" r="52334" b="52252"/>
          <a:stretch/>
        </p:blipFill>
        <p:spPr bwMode="auto">
          <a:xfrm flipH="1">
            <a:off x="2222398" y="3913339"/>
            <a:ext cx="1061164" cy="19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Таня\Desktop\СЕНТЯБРЬ\Формирующее оценивание\colorful-check-marks_23-214751258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7" t="6902" r="66242" b="67463"/>
          <a:stretch/>
        </p:blipFill>
        <p:spPr bwMode="auto">
          <a:xfrm>
            <a:off x="4214999" y="2796685"/>
            <a:ext cx="546990" cy="5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Таня\Desktop\СЕНТЯБРЬ\Формирующее оценивание\colorful-check-marks_23-214751258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7" t="6902" r="66242" b="67463"/>
          <a:stretch/>
        </p:blipFill>
        <p:spPr bwMode="auto">
          <a:xfrm>
            <a:off x="4214999" y="4814641"/>
            <a:ext cx="546990" cy="5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217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20485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199409" y="3918841"/>
              <a:ext cx="1440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/>
              <a:r>
                <a:rPr lang="ru-RU" sz="3200" b="1" dirty="0" smtClean="0"/>
                <a:t>ШАГ 1</a:t>
              </a:r>
              <a:endParaRPr lang="ru-RU" sz="32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817058" y="3979459"/>
            <a:ext cx="2355648" cy="785605"/>
            <a:chOff x="3970456" y="3869024"/>
            <a:chExt cx="2355648" cy="785605"/>
          </a:xfrm>
        </p:grpSpPr>
        <p:pic>
          <p:nvPicPr>
            <p:cNvPr id="15" name="Picture 2" descr="C:\Users\Таня\Desktop\ОКТЯБРЬ\Школьная оценка\стикер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8275" b="36478"/>
            <a:stretch/>
          </p:blipFill>
          <p:spPr bwMode="auto">
            <a:xfrm>
              <a:off x="3970456" y="3974943"/>
              <a:ext cx="2355648" cy="679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491309" y="4100794"/>
              <a:ext cx="15071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МЕЧТАТЕЛЬ</a:t>
              </a:r>
              <a:endParaRPr lang="ru-RU" sz="1600" b="1" dirty="0"/>
            </a:p>
          </p:txBody>
        </p:sp>
        <p:pic>
          <p:nvPicPr>
            <p:cNvPr id="18" name="Picture 2" descr="C:\Users\2106~1\AppData\Local\Temp\Rar$DRa0.751\549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420" t="66060" r="37141" b="28454"/>
            <a:stretch/>
          </p:blipFill>
          <p:spPr bwMode="auto">
            <a:xfrm>
              <a:off x="4171991" y="3869024"/>
              <a:ext cx="349087" cy="43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5721804" y="4874307"/>
            <a:ext cx="2593641" cy="673084"/>
            <a:chOff x="4999027" y="4512246"/>
            <a:chExt cx="2593641" cy="673084"/>
          </a:xfrm>
        </p:grpSpPr>
        <p:pic>
          <p:nvPicPr>
            <p:cNvPr id="20" name="Picture 3" descr="C:\Users\Таня\Desktop\ОКТЯБРЬ\Школьная оценка\стикер4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0466" b="41730"/>
            <a:stretch/>
          </p:blipFill>
          <p:spPr bwMode="auto">
            <a:xfrm>
              <a:off x="4999027" y="4704818"/>
              <a:ext cx="2593641" cy="48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5448246" y="4763872"/>
              <a:ext cx="18678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НАБЛЮДАТЕЛЬ</a:t>
              </a:r>
              <a:endParaRPr lang="ru-RU" sz="1600" b="1" dirty="0"/>
            </a:p>
          </p:txBody>
        </p:sp>
        <p:pic>
          <p:nvPicPr>
            <p:cNvPr id="22" name="Picture 2" descr="C:\Users\2106~1\AppData\Local\Temp\Rar$DRa0.751\549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420" t="66060" r="37141" b="28454"/>
            <a:stretch/>
          </p:blipFill>
          <p:spPr bwMode="auto">
            <a:xfrm>
              <a:off x="5213667" y="4512246"/>
              <a:ext cx="349087" cy="43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7448413" y="3979459"/>
            <a:ext cx="2351550" cy="749638"/>
            <a:chOff x="6601811" y="3869024"/>
            <a:chExt cx="2351550" cy="749638"/>
          </a:xfrm>
        </p:grpSpPr>
        <p:pic>
          <p:nvPicPr>
            <p:cNvPr id="24" name="Picture 4" descr="C:\Users\Таня\Desktop\ОКТЯБРЬ\Школьная оценка\стикер5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0147" b="38131"/>
            <a:stretch/>
          </p:blipFill>
          <p:spPr bwMode="auto">
            <a:xfrm>
              <a:off x="6601811" y="4034884"/>
              <a:ext cx="2351550" cy="58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232472" y="4125654"/>
              <a:ext cx="11849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РЕАЛИСТ</a:t>
              </a:r>
              <a:endParaRPr lang="ru-RU" sz="1600" b="1" dirty="0"/>
            </a:p>
          </p:txBody>
        </p:sp>
        <p:pic>
          <p:nvPicPr>
            <p:cNvPr id="26" name="Picture 2" descr="C:\Users\2106~1\AppData\Local\Temp\Rar$DRa0.751\549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420" t="66060" r="37141" b="28454"/>
            <a:stretch/>
          </p:blipFill>
          <p:spPr bwMode="auto">
            <a:xfrm>
              <a:off x="6842440" y="3869024"/>
              <a:ext cx="349087" cy="43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8779655" y="4821517"/>
            <a:ext cx="2711205" cy="784232"/>
            <a:chOff x="8056878" y="4459456"/>
            <a:chExt cx="2711205" cy="784232"/>
          </a:xfrm>
        </p:grpSpPr>
        <p:pic>
          <p:nvPicPr>
            <p:cNvPr id="28" name="Picture 2" descr="C:\Users\Таня\Desktop\ОКТЯБРЬ\Школьная оценка\стикер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8275" b="36478"/>
            <a:stretch/>
          </p:blipFill>
          <p:spPr bwMode="auto">
            <a:xfrm>
              <a:off x="8056878" y="4564002"/>
              <a:ext cx="2711205" cy="679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8864092" y="4704818"/>
              <a:ext cx="10967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КРИТИК</a:t>
              </a:r>
              <a:endParaRPr lang="ru-RU" sz="1600" b="1" dirty="0"/>
            </a:p>
          </p:txBody>
        </p:sp>
        <p:pic>
          <p:nvPicPr>
            <p:cNvPr id="30" name="Picture 2" descr="C:\Users\2106~1\AppData\Local\Temp\Rar$DRa0.751\549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420" t="66060" r="37141" b="28454"/>
            <a:stretch/>
          </p:blipFill>
          <p:spPr bwMode="auto">
            <a:xfrm>
              <a:off x="8309288" y="4459456"/>
              <a:ext cx="349087" cy="43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5845629" y="2893672"/>
            <a:ext cx="4140000" cy="6480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ПОДГОТОВКА </a:t>
            </a:r>
            <a:br>
              <a:rPr lang="ru-RU" sz="1600" b="1" dirty="0" smtClean="0"/>
            </a:br>
            <a:r>
              <a:rPr lang="ru-RU" sz="1600" b="1" dirty="0" smtClean="0"/>
              <a:t>В ПРОСТРАНСТВЕ ЧЕТЫРЕХ МЕСТ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08626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07975" y="1370895"/>
            <a:ext cx="5082939" cy="40318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КРЕАТИВНОСТЬ </a:t>
            </a:r>
            <a:r>
              <a:rPr lang="ru-RU" sz="2000" dirty="0" smtClean="0"/>
              <a:t>– от </a:t>
            </a:r>
            <a:r>
              <a:rPr lang="ru-RU" sz="2000" dirty="0"/>
              <a:t>английского </a:t>
            </a:r>
            <a:r>
              <a:rPr lang="ru-RU" sz="2000" dirty="0" smtClean="0"/>
              <a:t>«</a:t>
            </a:r>
            <a:r>
              <a:rPr lang="ru-RU" sz="2000" dirty="0" err="1"/>
              <a:t>create</a:t>
            </a:r>
            <a:r>
              <a:rPr lang="ru-RU" sz="2000" dirty="0"/>
              <a:t>», что означает «творить» или «создавать». </a:t>
            </a:r>
          </a:p>
          <a:p>
            <a:pPr algn="just"/>
            <a:endParaRPr lang="ru-RU" sz="10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КРЕАТИВНОСТЬ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000" dirty="0" smtClean="0"/>
              <a:t>творческий </a:t>
            </a:r>
            <a:r>
              <a:rPr lang="ru-RU" sz="2000" dirty="0"/>
              <a:t>потенциал человека, который характеризуется готовностью к тому, чтобы принимать и создавать принципиально новые идеи, отличные от общепринятых или традиционных концепций мышления. </a:t>
            </a:r>
            <a:endParaRPr lang="ru-RU" sz="2000" dirty="0" smtClean="0"/>
          </a:p>
          <a:p>
            <a:pPr algn="just"/>
            <a:endParaRPr lang="ru-RU" sz="1000" dirty="0"/>
          </a:p>
          <a:p>
            <a:pPr algn="just"/>
            <a:r>
              <a:rPr lang="ru-RU" sz="1600" b="1" dirty="0">
                <a:solidFill>
                  <a:srgbClr val="7030A0"/>
                </a:solidFill>
              </a:rPr>
              <a:t>КРЕАТИВНОСТЬ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– </a:t>
            </a:r>
            <a:r>
              <a:rPr lang="ru-RU" sz="2000" dirty="0" smtClean="0"/>
              <a:t>способность </a:t>
            </a:r>
            <a:r>
              <a:rPr lang="ru-RU" sz="2000" dirty="0"/>
              <a:t>человека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решению проблем. </a:t>
            </a:r>
          </a:p>
          <a:p>
            <a:pPr algn="just"/>
            <a:r>
              <a:rPr lang="ru-RU" sz="2000" dirty="0"/>
              <a:t> </a:t>
            </a:r>
          </a:p>
        </p:txBody>
      </p:sp>
      <p:pic>
        <p:nvPicPr>
          <p:cNvPr id="3074" name="Picture 2" descr="C:\Users\Таня\Desktop\ОКТЯБРЬ\Уолт дисней\happy-childrens-day-design_23-21477050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183" y="1646561"/>
            <a:ext cx="3788318" cy="37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844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630394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МЕЧТАТЕЛЬ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7" y="3442648"/>
            <a:ext cx="6455391" cy="2407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человек</a:t>
            </a:r>
            <a:r>
              <a:rPr lang="ru-RU" dirty="0"/>
              <a:t>, создающий самые красивые «воздушные замки</a:t>
            </a:r>
            <a:r>
              <a:rPr lang="ru-RU" dirty="0" smtClean="0"/>
              <a:t>»;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гениальное мечтание;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«отрыв» </a:t>
            </a:r>
            <a:r>
              <a:rPr lang="ru-RU" dirty="0"/>
              <a:t>от современной </a:t>
            </a:r>
            <a:r>
              <a:rPr lang="ru-RU" dirty="0" smtClean="0"/>
              <a:t>реальности. </a:t>
            </a:r>
            <a:endParaRPr lang="en-US" dirty="0" smtClean="0"/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представить в </a:t>
            </a:r>
            <a:r>
              <a:rPr lang="ru-RU" dirty="0"/>
              <a:t>воображении </a:t>
            </a:r>
            <a:r>
              <a:rPr lang="ru-RU" dirty="0" smtClean="0"/>
              <a:t>самой лучшей, идеальной; возможности </a:t>
            </a:r>
            <a:r>
              <a:rPr lang="ru-RU" dirty="0"/>
              <a:t>реализации </a:t>
            </a:r>
            <a:r>
              <a:rPr lang="ru-RU" dirty="0" smtClean="0"/>
              <a:t>задачи, проекта;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представить  самый лучший образ </a:t>
            </a:r>
            <a:r>
              <a:rPr lang="ru-RU" dirty="0"/>
              <a:t>самих </a:t>
            </a:r>
            <a:r>
              <a:rPr lang="ru-RU" dirty="0" smtClean="0"/>
              <a:t>себя и способа его реализации.</a:t>
            </a:r>
            <a:endParaRPr lang="ru-RU" sz="1000" dirty="0" smtClean="0"/>
          </a:p>
        </p:txBody>
      </p:sp>
      <p:grpSp>
        <p:nvGrpSpPr>
          <p:cNvPr id="33" name="Группа 32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3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085538" y="3962987"/>
              <a:ext cx="16677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2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734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616746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НАБЛЮДАТЕЛЬ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7" y="3360760"/>
            <a:ext cx="6455391" cy="2741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лицо нейтральное;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налаживает эффективную </a:t>
            </a:r>
            <a:r>
              <a:rPr lang="ru-RU" dirty="0"/>
              <a:t>работу всех трех позиций и </a:t>
            </a:r>
            <a:r>
              <a:rPr lang="ru-RU" dirty="0" smtClean="0"/>
              <a:t>осуществляет </a:t>
            </a:r>
            <a:r>
              <a:rPr lang="ru-RU" dirty="0"/>
              <a:t>своевременную связь между ними. </a:t>
            </a:r>
            <a:endParaRPr lang="ru-RU" dirty="0" smtClean="0"/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оценить </a:t>
            </a:r>
            <a:r>
              <a:rPr lang="ru-RU" dirty="0"/>
              <a:t>эффективность </a:t>
            </a:r>
            <a:r>
              <a:rPr lang="ru-RU" dirty="0" smtClean="0"/>
              <a:t>работы </a:t>
            </a:r>
            <a:r>
              <a:rPr lang="ru-RU" sz="1600" b="1" dirty="0" smtClean="0">
                <a:solidFill>
                  <a:srgbClr val="7030A0"/>
                </a:solidFill>
              </a:rPr>
              <a:t>МЕЧТАТЕЛЯ</a:t>
            </a:r>
            <a:r>
              <a:rPr lang="ru-RU" dirty="0" smtClean="0"/>
              <a:t>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дать </a:t>
            </a:r>
            <a:r>
              <a:rPr lang="ru-RU" sz="1600" b="1" dirty="0">
                <a:solidFill>
                  <a:srgbClr val="7030A0"/>
                </a:solidFill>
              </a:rPr>
              <a:t>МЕЧТАТЕЛЮ</a:t>
            </a:r>
            <a:r>
              <a:rPr lang="ru-RU" dirty="0"/>
              <a:t> рекомендации по улучшению его работы в </a:t>
            </a:r>
            <a:r>
              <a:rPr lang="ru-RU" dirty="0" smtClean="0"/>
              <a:t>будущем;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мысленно передать </a:t>
            </a:r>
            <a:r>
              <a:rPr lang="ru-RU" dirty="0"/>
              <a:t>созданную </a:t>
            </a:r>
            <a:r>
              <a:rPr lang="ru-RU" sz="1600" b="1" dirty="0">
                <a:solidFill>
                  <a:srgbClr val="7030A0"/>
                </a:solidFill>
              </a:rPr>
              <a:t>МЕЧТАТЕЛЕМ</a:t>
            </a:r>
            <a:r>
              <a:rPr lang="ru-RU" dirty="0"/>
              <a:t> репрезентацию мечты </a:t>
            </a:r>
            <a:r>
              <a:rPr lang="ru-RU" sz="1600" b="1" dirty="0" smtClean="0">
                <a:solidFill>
                  <a:srgbClr val="7030A0"/>
                </a:solidFill>
              </a:rPr>
              <a:t>РЕАЛИСТУ</a:t>
            </a:r>
            <a:r>
              <a:rPr lang="ru-RU" dirty="0" smtClean="0"/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037913" y="4052777"/>
              <a:ext cx="17629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3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6642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562154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РЕАЛИСТ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7" y="3251576"/>
            <a:ext cx="6455391" cy="275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человек дела;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получает удовольствие </a:t>
            </a:r>
            <a:r>
              <a:rPr lang="ru-RU" dirty="0"/>
              <a:t>от процесса реализации доверенного ему </a:t>
            </a:r>
            <a:r>
              <a:rPr lang="ru-RU" dirty="0" smtClean="0"/>
              <a:t>проекта;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точное знание, </a:t>
            </a:r>
            <a:r>
              <a:rPr lang="ru-RU" dirty="0"/>
              <a:t>что можно и нужно делать прямо </a:t>
            </a:r>
            <a:r>
              <a:rPr lang="ru-RU" dirty="0" smtClean="0"/>
              <a:t>сейчас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выбрать </a:t>
            </a:r>
            <a:r>
              <a:rPr lang="ru-RU" dirty="0"/>
              <a:t>из многообразия предложений </a:t>
            </a:r>
            <a:r>
              <a:rPr lang="ru-RU" dirty="0" smtClean="0"/>
              <a:t>проектов только те, </a:t>
            </a:r>
            <a:r>
              <a:rPr lang="ru-RU" dirty="0"/>
              <a:t>которые можно реализовать в условиях данной </a:t>
            </a:r>
            <a:r>
              <a:rPr lang="ru-RU" dirty="0" smtClean="0"/>
              <a:t>реальности;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рассмотреть </a:t>
            </a:r>
            <a:r>
              <a:rPr lang="ru-RU" dirty="0"/>
              <a:t>проект реализации </a:t>
            </a:r>
            <a:r>
              <a:rPr lang="ru-RU" dirty="0" smtClean="0"/>
              <a:t>мечты;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выбрать пункты, </a:t>
            </a:r>
            <a:r>
              <a:rPr lang="ru-RU" dirty="0"/>
              <a:t>за реализацию которых </a:t>
            </a:r>
            <a:r>
              <a:rPr lang="ru-RU" dirty="0" smtClean="0"/>
              <a:t>можно поручиться</a:t>
            </a:r>
            <a:r>
              <a:rPr lang="ru-RU" dirty="0"/>
              <a:t>.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004576" y="3943700"/>
              <a:ext cx="18296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 ШАГ 4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8791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684986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НАБЛЮДАТЕЛЬ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7" y="3854199"/>
            <a:ext cx="6455391" cy="1426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провести </a:t>
            </a:r>
            <a:r>
              <a:rPr lang="ru-RU" dirty="0"/>
              <a:t>оценку продуктивности работы </a:t>
            </a:r>
            <a:r>
              <a:rPr lang="ru-RU" sz="1600" b="1" dirty="0" smtClean="0">
                <a:solidFill>
                  <a:srgbClr val="7030A0"/>
                </a:solidFill>
              </a:rPr>
              <a:t>РЕАЛИСТА</a:t>
            </a:r>
            <a:r>
              <a:rPr lang="ru-RU" dirty="0" smtClean="0"/>
              <a:t>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сделать выводы;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внести </a:t>
            </a:r>
            <a:r>
              <a:rPr lang="ru-RU" dirty="0"/>
              <a:t>корректировки и </a:t>
            </a:r>
            <a:r>
              <a:rPr lang="ru-RU" dirty="0" smtClean="0"/>
              <a:t>дополнения;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передать </a:t>
            </a:r>
            <a:r>
              <a:rPr lang="ru-RU" dirty="0"/>
              <a:t>обработанную идею от </a:t>
            </a:r>
            <a:r>
              <a:rPr lang="ru-RU" sz="1600" b="1" dirty="0">
                <a:solidFill>
                  <a:srgbClr val="7030A0"/>
                </a:solidFill>
              </a:rPr>
              <a:t>РЕАЛИСТА </a:t>
            </a:r>
            <a:r>
              <a:rPr lang="ru-RU" dirty="0"/>
              <a:t>к </a:t>
            </a:r>
            <a:r>
              <a:rPr lang="ru-RU" sz="1600" b="1" dirty="0">
                <a:solidFill>
                  <a:srgbClr val="7030A0"/>
                </a:solidFill>
              </a:rPr>
              <a:t>КРИТИКУ</a:t>
            </a:r>
            <a:r>
              <a:rPr lang="ru-RU" dirty="0"/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071251" y="3982440"/>
              <a:ext cx="16963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5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0286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684986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</a:t>
            </a:r>
            <a:br>
              <a:rPr lang="ru-RU" sz="1600" b="1" dirty="0" smtClean="0"/>
            </a:br>
            <a:r>
              <a:rPr lang="ru-RU" sz="1600" b="1" dirty="0" smtClean="0"/>
              <a:t>КРИТИК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7" y="3661016"/>
            <a:ext cx="6455391" cy="2074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проанализировать план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спрогнозировать возможные препятствия, ошибки и предупредить их;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сформулировать для </a:t>
            </a:r>
            <a:r>
              <a:rPr lang="ru-RU" sz="1600" b="1" dirty="0" smtClean="0">
                <a:solidFill>
                  <a:srgbClr val="7030A0"/>
                </a:solidFill>
              </a:rPr>
              <a:t>МЕЧТАТЕЛЯ</a:t>
            </a:r>
            <a:r>
              <a:rPr lang="ru-RU" dirty="0" smtClean="0"/>
              <a:t> необходимые вопросы и задачи, подумав о возможных проблемах;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указать в позитивной форме, что  необходимо доработать.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985526" y="3943700"/>
              <a:ext cx="18677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6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4943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684986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</a:t>
            </a:r>
            <a:br>
              <a:rPr lang="ru-RU" sz="1600" b="1" dirty="0" smtClean="0"/>
            </a:br>
            <a:r>
              <a:rPr lang="ru-RU" sz="1600" b="1" dirty="0" smtClean="0"/>
              <a:t>НАБЛЮДАТЕЛЬ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94477" y="3649219"/>
            <a:ext cx="6455391" cy="1426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оценить </a:t>
            </a:r>
            <a:r>
              <a:rPr lang="ru-RU" dirty="0"/>
              <a:t>продуктивность работы </a:t>
            </a:r>
            <a:r>
              <a:rPr lang="ru-RU" sz="1600" b="1" dirty="0" smtClean="0">
                <a:solidFill>
                  <a:srgbClr val="7030A0"/>
                </a:solidFill>
              </a:rPr>
              <a:t>КРИТИКА;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ополнить деятельность критика при необходимости;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передать </a:t>
            </a:r>
            <a:r>
              <a:rPr lang="ru-RU" dirty="0"/>
              <a:t>информацию, обработанную </a:t>
            </a:r>
            <a:r>
              <a:rPr lang="ru-RU" sz="1600" b="1" dirty="0">
                <a:solidFill>
                  <a:srgbClr val="7030A0"/>
                </a:solidFill>
              </a:rPr>
              <a:t>РЕАЛИСТОМ</a:t>
            </a:r>
            <a:r>
              <a:rPr lang="ru-RU" dirty="0"/>
              <a:t> и </a:t>
            </a:r>
            <a:r>
              <a:rPr lang="ru-RU" sz="1600" b="1" dirty="0">
                <a:solidFill>
                  <a:srgbClr val="7030A0"/>
                </a:solidFill>
              </a:rPr>
              <a:t>КРИТИКОМ МЕЧТАТЕЛЮ </a:t>
            </a:r>
            <a:r>
              <a:rPr lang="ru-RU" dirty="0"/>
              <a:t>на последующую доработку.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985526" y="3943700"/>
              <a:ext cx="18677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7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5368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684986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</a:t>
            </a:r>
            <a:br>
              <a:rPr lang="ru-RU" sz="1600" b="1" dirty="0" smtClean="0"/>
            </a:br>
            <a:r>
              <a:rPr lang="ru-RU" sz="1600" b="1" dirty="0" smtClean="0"/>
              <a:t>МЕЧТАТЕЛЬ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4" y="3667125"/>
            <a:ext cx="6455391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ровести </a:t>
            </a:r>
            <a:r>
              <a:rPr lang="ru-RU" dirty="0"/>
              <a:t>анализ информации, полученной на предыдущем </a:t>
            </a:r>
            <a:r>
              <a:rPr lang="ru-RU" dirty="0" smtClean="0"/>
              <a:t>этапе;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создать </a:t>
            </a:r>
            <a:r>
              <a:rPr lang="ru-RU" dirty="0"/>
              <a:t>модифицированный и обновлённый образ </a:t>
            </a:r>
            <a:r>
              <a:rPr lang="ru-RU" dirty="0" smtClean="0"/>
              <a:t>проекта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основе </a:t>
            </a:r>
            <a:r>
              <a:rPr lang="ru-RU" dirty="0" smtClean="0"/>
              <a:t>анализа.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132732" y="3943700"/>
              <a:ext cx="17058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8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7996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835114"/>
            <a:ext cx="4844598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ПРОХОЖДЕНИЕ  ПОЗИЦИИ </a:t>
            </a:r>
          </a:p>
          <a:p>
            <a:pPr algn="ctr"/>
            <a:r>
              <a:rPr lang="ru-RU" sz="1600" b="1" dirty="0" smtClean="0"/>
              <a:t>РЕАЛИСТ </a:t>
            </a:r>
            <a:r>
              <a:rPr lang="ru-RU" sz="1600" b="1" dirty="0"/>
              <a:t>-  НАБЛЮДАТЕЛЬ - КРИТИК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08727" y="3811144"/>
            <a:ext cx="6455391" cy="175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обработать </a:t>
            </a:r>
            <a:r>
              <a:rPr lang="ru-RU" dirty="0"/>
              <a:t>дополнительную </a:t>
            </a:r>
            <a:r>
              <a:rPr lang="ru-RU" dirty="0" smtClean="0"/>
              <a:t>информацию;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endParaRPr lang="ru-RU" sz="1000" dirty="0"/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ходить </a:t>
            </a:r>
            <a:r>
              <a:rPr lang="ru-RU" dirty="0"/>
              <a:t>поочерёдно во все </a:t>
            </a:r>
            <a:r>
              <a:rPr lang="ru-RU" dirty="0" smtClean="0"/>
              <a:t>позиции </a:t>
            </a:r>
            <a:r>
              <a:rPr lang="ru-RU" dirty="0"/>
              <a:t>до тех пор, пока разработанным планом реализации проекта или задачи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будут окончательно удовлетворены все участники.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800225" y="3943700"/>
              <a:ext cx="23526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9 и 10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3603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821193"/>
            <a:ext cx="4140000" cy="4680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ИНТЕГРИРОВАНИЕ ПОЗИЦИИ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6" y="3633145"/>
            <a:ext cx="6455391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войти </a:t>
            </a:r>
            <a:r>
              <a:rPr lang="ru-RU" dirty="0"/>
              <a:t>в каждую из позиций, кроме позиции </a:t>
            </a:r>
            <a:r>
              <a:rPr lang="ru-RU" sz="1600" b="1" dirty="0" smtClean="0">
                <a:solidFill>
                  <a:srgbClr val="7030A0"/>
                </a:solidFill>
              </a:rPr>
              <a:t>НАБЛЮДАТЕЛЬ</a:t>
            </a:r>
            <a:r>
              <a:rPr lang="ru-RU" dirty="0" smtClean="0"/>
              <a:t>;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обратить </a:t>
            </a:r>
            <a:r>
              <a:rPr lang="ru-RU" dirty="0"/>
              <a:t>внимание на все состояния и способы работы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планом реализации, которые характерны для каждой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позиций;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объединить состояния и способы работы с планом в </a:t>
            </a:r>
            <a:r>
              <a:rPr lang="ru-RU" dirty="0"/>
              <a:t>себе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одно целое.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918851" y="3925533"/>
              <a:ext cx="20011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11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9977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903081"/>
            <a:ext cx="4140000" cy="4680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ПОДСТРАИВАНИЕ К БУДУЩЕМУ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6" y="3667124"/>
            <a:ext cx="6455391" cy="175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 smtClean="0"/>
              <a:t>продумать </a:t>
            </a:r>
            <a:r>
              <a:rPr lang="ru-RU" sz="2000" dirty="0"/>
              <a:t>свои первые практические </a:t>
            </a:r>
            <a:r>
              <a:rPr lang="ru-RU" sz="2000" dirty="0" smtClean="0"/>
              <a:t>шаги на основании полной </a:t>
            </a:r>
            <a:r>
              <a:rPr lang="ru-RU" sz="2000" dirty="0"/>
              <a:t>«</a:t>
            </a:r>
            <a:r>
              <a:rPr lang="ru-RU" sz="2000" dirty="0" smtClean="0"/>
              <a:t>картинки» </a:t>
            </a:r>
            <a:r>
              <a:rPr lang="ru-RU" sz="2000" dirty="0"/>
              <a:t>плана </a:t>
            </a:r>
            <a:r>
              <a:rPr lang="ru-RU" sz="2000" dirty="0" smtClean="0"/>
              <a:t>реализации </a:t>
            </a:r>
            <a:r>
              <a:rPr lang="ru-RU" sz="2000" dirty="0"/>
              <a:t>проекта и всех </a:t>
            </a:r>
            <a:r>
              <a:rPr lang="ru-RU" sz="2000" dirty="0" smtClean="0"/>
              <a:t>действий </a:t>
            </a:r>
            <a:r>
              <a:rPr lang="ru-RU" sz="2000" dirty="0"/>
              <a:t>необходимых для достижения требуемого </a:t>
            </a:r>
            <a:r>
              <a:rPr lang="ru-RU" sz="2000" dirty="0" smtClean="0"/>
              <a:t>результата;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 smtClean="0"/>
              <a:t>приступить к осуществлению шагов.</a:t>
            </a:r>
            <a:endParaRPr lang="ru-RU" sz="20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961284" y="3944123"/>
              <a:ext cx="18296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12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7254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67013" y="1457200"/>
            <a:ext cx="5124711" cy="330622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ts val="2800"/>
              </a:lnSpc>
            </a:pPr>
            <a:r>
              <a:rPr lang="ru-RU" sz="1600" b="1" dirty="0" smtClean="0">
                <a:solidFill>
                  <a:srgbClr val="7030A0"/>
                </a:solidFill>
              </a:rPr>
              <a:t>КРЕАТИВНОСТЬ </a:t>
            </a:r>
            <a:r>
              <a:rPr lang="ru-RU" sz="2000" dirty="0" smtClean="0"/>
              <a:t>– творческая </a:t>
            </a:r>
            <a:r>
              <a:rPr lang="ru-RU" sz="2000" dirty="0"/>
              <a:t>направленность индивида, изначально </a:t>
            </a:r>
            <a:r>
              <a:rPr lang="ru-RU" sz="2000" dirty="0" smtClean="0"/>
              <a:t>свойственная </a:t>
            </a:r>
            <a:r>
              <a:rPr lang="ru-RU" sz="2000" dirty="0"/>
              <a:t>всем (</a:t>
            </a:r>
            <a:r>
              <a:rPr lang="ru-RU" sz="2000" dirty="0" smtClean="0"/>
              <a:t>врождённая),  но утрачиваемая </a:t>
            </a:r>
            <a:r>
              <a:rPr lang="ru-RU" sz="2000" dirty="0"/>
              <a:t>многими людьми </a:t>
            </a:r>
            <a:r>
              <a:rPr lang="ru-RU" sz="2000" dirty="0" smtClean="0"/>
              <a:t> по </a:t>
            </a:r>
            <a:r>
              <a:rPr lang="ru-RU" sz="2000" dirty="0"/>
              <a:t>причине определённых </a:t>
            </a:r>
            <a:r>
              <a:rPr lang="ru-RU" sz="2000" dirty="0" smtClean="0"/>
              <a:t>факторов:</a:t>
            </a:r>
          </a:p>
          <a:p>
            <a:pPr algn="just" fontAlgn="base">
              <a:lnSpc>
                <a:spcPts val="2800"/>
              </a:lnSpc>
            </a:pPr>
            <a:endParaRPr lang="ru-RU" sz="1000" dirty="0" smtClean="0"/>
          </a:p>
          <a:p>
            <a:pPr marL="342900" indent="-342900" fontAlgn="base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 smtClean="0"/>
              <a:t>особенности образования;</a:t>
            </a:r>
          </a:p>
          <a:p>
            <a:pPr marL="342900" indent="-342900" fontAlgn="base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/>
              <a:t>особенности</a:t>
            </a:r>
            <a:r>
              <a:rPr lang="ru-RU" sz="2000" dirty="0" smtClean="0"/>
              <a:t> воспитания;</a:t>
            </a:r>
          </a:p>
          <a:p>
            <a:pPr marL="342900" indent="-342900" fontAlgn="base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/>
              <a:t>особенности</a:t>
            </a:r>
            <a:r>
              <a:rPr lang="ru-RU" sz="2000" dirty="0" smtClean="0"/>
              <a:t> </a:t>
            </a:r>
            <a:r>
              <a:rPr lang="ru-RU" sz="2000" dirty="0"/>
              <a:t>социальных </a:t>
            </a:r>
            <a:r>
              <a:rPr lang="ru-RU" sz="2000" dirty="0" smtClean="0"/>
              <a:t>условий.</a:t>
            </a:r>
            <a:endParaRPr lang="ru-RU" sz="2000" dirty="0"/>
          </a:p>
          <a:p>
            <a:pPr algn="just">
              <a:lnSpc>
                <a:spcPts val="2800"/>
              </a:lnSpc>
            </a:pPr>
            <a:r>
              <a:rPr lang="ru-RU" sz="2000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5012" y="4319932"/>
            <a:ext cx="2236122" cy="6155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Абрахам </a:t>
            </a:r>
            <a:r>
              <a:rPr lang="ru-RU" b="1" dirty="0" err="1" smtClean="0"/>
              <a:t>Маслоу</a:t>
            </a:r>
            <a:r>
              <a:rPr lang="ru-RU" sz="1600" dirty="0" smtClean="0"/>
              <a:t> (психолог)</a:t>
            </a:r>
            <a:endParaRPr lang="ru-RU" sz="1600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085" y="1567810"/>
            <a:ext cx="20859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Уолт дисней\happy-childrens-day-design_23-2147705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7825" y="4213607"/>
            <a:ext cx="2130960" cy="182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34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2817541" y="1378535"/>
            <a:ext cx="2780782" cy="540000"/>
            <a:chOff x="5319699" y="4358784"/>
            <a:chExt cx="3028444" cy="90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5319699" y="4358784"/>
              <a:ext cx="3028444" cy="900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64804" y="4525374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МЕЧТАТЕЛЬ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27932" y="2724892"/>
            <a:ext cx="1970872" cy="468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установка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41530" y="1371483"/>
            <a:ext cx="1970872" cy="540000"/>
            <a:chOff x="5364804" y="4324284"/>
            <a:chExt cx="2998374" cy="90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364804" y="4324284"/>
              <a:ext cx="2983338" cy="90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79839" y="4489931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ПАРАМЕТРЫ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2817541" y="2132307"/>
            <a:ext cx="2780245" cy="468000"/>
          </a:xfrm>
          <a:prstGeom prst="rect">
            <a:avLst/>
          </a:prstGeom>
          <a:noFill/>
          <a:ln w="19050">
            <a:solidFill>
              <a:srgbClr val="7030A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что?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7932" y="3369633"/>
            <a:ext cx="1970872" cy="468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тип креативности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7932" y="4002231"/>
            <a:ext cx="1970872" cy="900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когнитивный стиль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932" y="644613"/>
            <a:ext cx="10925503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Описание ролей креативной стратегии Уолта Диснея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932" y="5061693"/>
            <a:ext cx="1970872" cy="900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err="1" smtClean="0"/>
              <a:t>микростратегии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7932" y="2108826"/>
            <a:ext cx="1970872" cy="468000"/>
          </a:xfrm>
          <a:prstGeom prst="rect">
            <a:avLst/>
          </a:prstGeom>
          <a:noFill/>
          <a:ln w="19050">
            <a:solidFill>
              <a:srgbClr val="7030A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вопросы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754949" y="1378535"/>
            <a:ext cx="2780782" cy="540000"/>
            <a:chOff x="5319699" y="4358784"/>
            <a:chExt cx="3028444" cy="90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5319699" y="4358784"/>
              <a:ext cx="3028444" cy="900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64804" y="4525374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РЕАЛИСТ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754949" y="2132307"/>
            <a:ext cx="2780245" cy="468000"/>
          </a:xfrm>
          <a:prstGeom prst="rect">
            <a:avLst/>
          </a:prstGeom>
          <a:noFill/>
          <a:ln w="19050">
            <a:solidFill>
              <a:srgbClr val="7030A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как?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688498" y="1378535"/>
            <a:ext cx="2780782" cy="540000"/>
            <a:chOff x="5319699" y="4358784"/>
            <a:chExt cx="3028444" cy="90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5319699" y="4358784"/>
              <a:ext cx="3028444" cy="900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64804" y="4525374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КРИТИК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8688498" y="2132307"/>
            <a:ext cx="2780245" cy="468000"/>
          </a:xfrm>
          <a:prstGeom prst="rect">
            <a:avLst/>
          </a:prstGeom>
          <a:noFill/>
          <a:ln w="19050">
            <a:solidFill>
              <a:srgbClr val="7030A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почему?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17540" y="2724892"/>
            <a:ext cx="2780245" cy="468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все </a:t>
            </a:r>
            <a:r>
              <a:rPr lang="ru-RU" dirty="0"/>
              <a:t>возможно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54947" y="2724892"/>
            <a:ext cx="2780245" cy="468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/>
              <a:t>д</a:t>
            </a:r>
            <a:r>
              <a:rPr lang="ru-RU" dirty="0" smtClean="0"/>
              <a:t>ействовать</a:t>
            </a:r>
            <a:r>
              <a:rPr lang="ru-RU" dirty="0"/>
              <a:t>, «как будто» это возможно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88497" y="2735799"/>
            <a:ext cx="2780245" cy="468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«</a:t>
            </a:r>
            <a:r>
              <a:rPr lang="ru-RU" dirty="0"/>
              <a:t>ч</a:t>
            </a:r>
            <a:r>
              <a:rPr lang="ru-RU" dirty="0" smtClean="0"/>
              <a:t>то</a:t>
            </a:r>
            <a:r>
              <a:rPr lang="ru-RU" dirty="0"/>
              <a:t>, если» возникнут проблемы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17538" y="3369633"/>
            <a:ext cx="2780245" cy="468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err="1"/>
              <a:t>п</a:t>
            </a:r>
            <a:r>
              <a:rPr lang="ru-RU" dirty="0" err="1" smtClean="0"/>
              <a:t>ереформулирование</a:t>
            </a:r>
            <a:r>
              <a:rPr lang="ru-RU" dirty="0" smtClean="0"/>
              <a:t> </a:t>
            </a:r>
            <a:r>
              <a:rPr lang="ru-RU" dirty="0"/>
              <a:t>целей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54945" y="3369633"/>
            <a:ext cx="2780245" cy="468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err="1"/>
              <a:t>п</a:t>
            </a:r>
            <a:r>
              <a:rPr lang="ru-RU" dirty="0" err="1" smtClean="0"/>
              <a:t>ереформулирование</a:t>
            </a:r>
            <a:r>
              <a:rPr lang="ru-RU" dirty="0" smtClean="0"/>
              <a:t> </a:t>
            </a:r>
            <a:r>
              <a:rPr lang="ru-RU" dirty="0"/>
              <a:t>поведения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688495" y="3369632"/>
            <a:ext cx="2780245" cy="468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err="1"/>
              <a:t>п</a:t>
            </a:r>
            <a:r>
              <a:rPr lang="ru-RU" dirty="0" err="1" smtClean="0"/>
              <a:t>ереформулирование</a:t>
            </a:r>
            <a:r>
              <a:rPr lang="ru-RU" dirty="0" smtClean="0"/>
              <a:t> </a:t>
            </a:r>
            <a:r>
              <a:rPr lang="ru-RU" dirty="0"/>
              <a:t>процедур доказательств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17535" y="4002231"/>
            <a:ext cx="2780245" cy="900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/>
              <a:t>в</a:t>
            </a:r>
            <a:r>
              <a:rPr lang="ru-RU" dirty="0" smtClean="0"/>
              <a:t>изуальные </a:t>
            </a:r>
            <a:r>
              <a:rPr lang="ru-RU" dirty="0"/>
              <a:t>образы, видение, большая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картина</a:t>
            </a:r>
            <a:r>
              <a:rPr lang="ru-RU" dirty="0"/>
              <a:t>, цветной «фильм»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96365" y="3944400"/>
            <a:ext cx="2780245" cy="101566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«</a:t>
            </a:r>
            <a:r>
              <a:rPr lang="ru-RU" dirty="0" err="1" smtClean="0"/>
              <a:t>раскадровка</a:t>
            </a:r>
            <a:r>
              <a:rPr lang="ru-RU" dirty="0" smtClean="0"/>
              <a:t>»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разбиение общей картины на этапы, короткие сроки поэтапного воплощения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09474" y="4002231"/>
            <a:ext cx="2780245" cy="900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err="1"/>
              <a:t>д</a:t>
            </a:r>
            <a:r>
              <a:rPr lang="ru-RU" dirty="0" err="1" smtClean="0"/>
              <a:t>игитальное</a:t>
            </a:r>
            <a:r>
              <a:rPr lang="ru-RU" dirty="0" smtClean="0"/>
              <a:t> </a:t>
            </a:r>
            <a:r>
              <a:rPr lang="ru-RU" dirty="0"/>
              <a:t>поведение –</a:t>
            </a:r>
            <a:r>
              <a:rPr lang="ru-RU" dirty="0" smtClean="0"/>
              <a:t> </a:t>
            </a:r>
            <a:r>
              <a:rPr lang="ru-RU" dirty="0"/>
              <a:t>логические рассуждения, анализ, поиск недостатков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797096" y="5046692"/>
            <a:ext cx="2780245" cy="900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синтезирование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звук + зрительный образ, зрительный образ + чувственные ощущения)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75926" y="5061693"/>
            <a:ext cx="2780245" cy="900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ассоциирование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решением задачи, взгляд на ситуацию изнутри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709473" y="5061693"/>
            <a:ext cx="2780245" cy="900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взгляд </a:t>
            </a:r>
            <a:r>
              <a:rPr lang="ru-RU" dirty="0"/>
              <a:t>на ситуацию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 </a:t>
            </a:r>
            <a:r>
              <a:rPr lang="ru-RU" dirty="0"/>
              <a:t>стороны, с точки зрения посторонних наблюдателей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42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37" grpId="0" animBg="1"/>
      <p:bldP spid="39" grpId="0" animBg="1"/>
      <p:bldP spid="16" grpId="0" animBg="1"/>
      <p:bldP spid="18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99184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Алгоритм коллективной 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креативной </a:t>
            </a:r>
            <a:r>
              <a:rPr lang="ru-RU" sz="3400" b="1" dirty="0">
                <a:solidFill>
                  <a:srgbClr val="7030A0"/>
                </a:solidFill>
              </a:rPr>
              <a:t>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22124" y="2559289"/>
            <a:ext cx="6455391" cy="3447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1) </a:t>
            </a:r>
            <a:r>
              <a:rPr lang="ru-RU" dirty="0" smtClean="0"/>
              <a:t>Определение состава </a:t>
            </a:r>
            <a:r>
              <a:rPr lang="ru-RU" dirty="0"/>
              <a:t>команд </a:t>
            </a:r>
            <a:r>
              <a:rPr lang="ru-RU" sz="1600" b="1" dirty="0">
                <a:solidFill>
                  <a:srgbClr val="7030A0"/>
                </a:solidFill>
              </a:rPr>
              <a:t>МЕЧТАТЕЛЕЙ</a:t>
            </a:r>
            <a:r>
              <a:rPr lang="ru-RU" dirty="0"/>
              <a:t>, </a:t>
            </a:r>
            <a:r>
              <a:rPr lang="ru-RU" sz="1600" b="1" dirty="0">
                <a:solidFill>
                  <a:srgbClr val="7030A0"/>
                </a:solidFill>
              </a:rPr>
              <a:t>РЕАЛИСТОВ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sz="1600" b="1" dirty="0">
                <a:solidFill>
                  <a:srgbClr val="7030A0"/>
                </a:solidFill>
              </a:rPr>
              <a:t>КРИТИКОВ</a:t>
            </a:r>
            <a:r>
              <a:rPr lang="ru-RU" dirty="0"/>
              <a:t>, учитывая их личностные особенности и предпочтения. </a:t>
            </a:r>
            <a:r>
              <a:rPr lang="ru-RU" dirty="0" smtClean="0"/>
              <a:t>Ведущий </a:t>
            </a:r>
            <a:r>
              <a:rPr lang="ru-RU" dirty="0"/>
              <a:t>(координатор) исполняет роль </a:t>
            </a:r>
            <a:r>
              <a:rPr lang="ru-RU" sz="1600" b="1" dirty="0">
                <a:solidFill>
                  <a:srgbClr val="7030A0"/>
                </a:solidFill>
              </a:rPr>
              <a:t>НАБЛЮДАТЕЛЯ</a:t>
            </a:r>
            <a:r>
              <a:rPr lang="ru-RU" dirty="0" smtClean="0"/>
              <a:t>.</a:t>
            </a:r>
          </a:p>
          <a:p>
            <a:endParaRPr lang="ru-RU" sz="1000" dirty="0"/>
          </a:p>
          <a:p>
            <a:r>
              <a:rPr lang="ru-RU" b="1" dirty="0" smtClean="0">
                <a:solidFill>
                  <a:srgbClr val="7030A0"/>
                </a:solidFill>
              </a:rPr>
              <a:t>2) </a:t>
            </a:r>
            <a:r>
              <a:rPr lang="ru-RU" dirty="0" smtClean="0"/>
              <a:t>Формулирование краткого описания </a:t>
            </a:r>
            <a:r>
              <a:rPr lang="ru-RU" dirty="0"/>
              <a:t>ситуации и задачи, требующей решения. </a:t>
            </a:r>
            <a:endParaRPr lang="ru-RU" dirty="0" smtClean="0"/>
          </a:p>
          <a:p>
            <a:endParaRPr lang="ru-RU" sz="1000" dirty="0"/>
          </a:p>
          <a:p>
            <a:r>
              <a:rPr lang="ru-RU" b="1" dirty="0" smtClean="0">
                <a:solidFill>
                  <a:srgbClr val="7030A0"/>
                </a:solidFill>
              </a:rPr>
              <a:t>3) </a:t>
            </a:r>
            <a:r>
              <a:rPr lang="ru-RU" dirty="0" smtClean="0"/>
              <a:t>«Якорение» каждой </a:t>
            </a:r>
            <a:r>
              <a:rPr lang="ru-RU" dirty="0"/>
              <a:t>из групп </a:t>
            </a:r>
            <a:r>
              <a:rPr lang="ru-RU" dirty="0" smtClean="0"/>
              <a:t>чистого </a:t>
            </a:r>
            <a:r>
              <a:rPr lang="ru-RU" dirty="0"/>
              <a:t>и </a:t>
            </a:r>
            <a:r>
              <a:rPr lang="ru-RU" dirty="0" smtClean="0"/>
              <a:t>сильного состояния 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каждой из трех </a:t>
            </a:r>
            <a:r>
              <a:rPr lang="ru-RU" dirty="0" smtClean="0"/>
              <a:t>позиций – </a:t>
            </a:r>
            <a:r>
              <a:rPr lang="ru-RU" b="1" dirty="0" smtClean="0">
                <a:solidFill>
                  <a:srgbClr val="7030A0"/>
                </a:solidFill>
              </a:rPr>
              <a:t>МЕЧТАТЕЛЯ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7030A0"/>
                </a:solidFill>
              </a:rPr>
              <a:t>РЕАЛИСТА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dirty="0" smtClean="0">
                <a:solidFill>
                  <a:srgbClr val="7030A0"/>
                </a:solidFill>
              </a:rPr>
              <a:t>КРИТИКА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dirty="0" smtClean="0"/>
              <a:t>Помощь в выработке наилучшего состояния вспомнить </a:t>
            </a:r>
            <a:r>
              <a:rPr lang="ru-RU" dirty="0"/>
              <a:t>случай, когда </a:t>
            </a:r>
            <a:r>
              <a:rPr lang="ru-RU" dirty="0" smtClean="0"/>
              <a:t>они мечтали</a:t>
            </a:r>
            <a:r>
              <a:rPr lang="ru-RU" dirty="0"/>
              <a:t>, </a:t>
            </a:r>
            <a:r>
              <a:rPr lang="ru-RU" dirty="0" smtClean="0"/>
              <a:t> были </a:t>
            </a:r>
            <a:r>
              <a:rPr lang="ru-RU" dirty="0"/>
              <a:t>практичны, </a:t>
            </a:r>
            <a:r>
              <a:rPr lang="ru-RU" dirty="0" smtClean="0"/>
              <a:t>критиковали</a:t>
            </a:r>
            <a:r>
              <a:rPr lang="ru-RU" dirty="0"/>
              <a:t>. </a:t>
            </a:r>
          </a:p>
        </p:txBody>
      </p:sp>
      <p:pic>
        <p:nvPicPr>
          <p:cNvPr id="12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1" t="3200" r="50000" b="50000"/>
          <a:stretch/>
        </p:blipFill>
        <p:spPr bwMode="auto">
          <a:xfrm rot="5400000">
            <a:off x="1598575" y="2647653"/>
            <a:ext cx="2614751" cy="29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Таня\Desktop\ОКТЯБРЬ\Теория поколений\vector-illustration-of-school-elements_29937-1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934" y="3485547"/>
            <a:ext cx="2291339" cy="22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981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99184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Алгоритм коллективной 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креативной </a:t>
            </a:r>
            <a:r>
              <a:rPr lang="ru-RU" sz="3400" b="1" dirty="0">
                <a:solidFill>
                  <a:srgbClr val="7030A0"/>
                </a:solidFill>
              </a:rPr>
              <a:t>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22124" y="2615368"/>
            <a:ext cx="6455391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4) </a:t>
            </a:r>
            <a:r>
              <a:rPr lang="ru-RU" dirty="0"/>
              <a:t>В</a:t>
            </a:r>
            <a:r>
              <a:rPr lang="ru-RU" dirty="0" smtClean="0"/>
              <a:t>ключение </a:t>
            </a:r>
            <a:r>
              <a:rPr lang="ru-RU" dirty="0"/>
              <a:t>в работу </a:t>
            </a:r>
            <a:r>
              <a:rPr lang="ru-RU" sz="1600" b="1" dirty="0" smtClean="0">
                <a:solidFill>
                  <a:srgbClr val="7030A0"/>
                </a:solidFill>
              </a:rPr>
              <a:t>МЕЧТАТЕЛЕЙ</a:t>
            </a:r>
            <a:r>
              <a:rPr lang="ru-RU" dirty="0" smtClean="0"/>
              <a:t>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задача – </a:t>
            </a:r>
            <a:r>
              <a:rPr lang="ru-RU" dirty="0"/>
              <a:t>дать как можно больше оригинальных идей и решений </a:t>
            </a:r>
            <a:r>
              <a:rPr lang="ru-RU" dirty="0" smtClean="0"/>
              <a:t>задачи;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абота – в </a:t>
            </a:r>
            <a:r>
              <a:rPr lang="ru-RU" dirty="0"/>
              <a:t>режиме «мозгового штурма</a:t>
            </a:r>
            <a:r>
              <a:rPr lang="ru-RU" dirty="0" smtClean="0"/>
              <a:t>», критика </a:t>
            </a:r>
            <a:r>
              <a:rPr lang="ru-RU" dirty="0"/>
              <a:t>запрещена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7030A0"/>
                </a:solidFill>
              </a:rPr>
              <a:t>5) </a:t>
            </a:r>
            <a:r>
              <a:rPr lang="ru-RU" dirty="0" smtClean="0"/>
              <a:t>Передача </a:t>
            </a:r>
            <a:r>
              <a:rPr lang="ru-RU" sz="1600" b="1" dirty="0">
                <a:solidFill>
                  <a:srgbClr val="7030A0"/>
                </a:solidFill>
              </a:rPr>
              <a:t>НАБЛЮДАТЕЛЕМ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идей, полученных </a:t>
            </a:r>
            <a:r>
              <a:rPr lang="ru-RU" sz="1600" b="1" dirty="0">
                <a:solidFill>
                  <a:srgbClr val="7030A0"/>
                </a:solidFill>
              </a:rPr>
              <a:t>МЕЧТАТЕЛЯМИ</a:t>
            </a:r>
            <a:r>
              <a:rPr lang="ru-RU" dirty="0"/>
              <a:t>,</a:t>
            </a:r>
            <a:r>
              <a:rPr lang="ru-RU" dirty="0" smtClean="0"/>
              <a:t> группе </a:t>
            </a:r>
            <a:r>
              <a:rPr lang="ru-RU" sz="1600" b="1" dirty="0" smtClean="0">
                <a:solidFill>
                  <a:srgbClr val="7030A0"/>
                </a:solidFill>
              </a:rPr>
              <a:t>РЕАЛИСТОВ</a:t>
            </a:r>
            <a:r>
              <a:rPr lang="ru-RU" sz="1600" dirty="0"/>
              <a:t>: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задача – выбрать </a:t>
            </a:r>
            <a:r>
              <a:rPr lang="ru-RU" dirty="0"/>
              <a:t>из </a:t>
            </a:r>
            <a:r>
              <a:rPr lang="ru-RU" dirty="0" smtClean="0"/>
              <a:t>идей </a:t>
            </a:r>
            <a:r>
              <a:rPr lang="ru-RU" dirty="0"/>
              <a:t>те, которые пригодны для реализации, и доработать до вида, приемлемого для практического </a:t>
            </a:r>
            <a:r>
              <a:rPr lang="ru-RU" dirty="0" smtClean="0"/>
              <a:t>воплощения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составление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РЕАЛИСТАМИ</a:t>
            </a:r>
            <a:r>
              <a:rPr lang="ru-RU" dirty="0" smtClean="0"/>
              <a:t> поэтапного плана </a:t>
            </a:r>
            <a:r>
              <a:rPr lang="ru-RU" dirty="0"/>
              <a:t>реализации данных решений задачи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1" t="3200" r="50000" b="50000"/>
          <a:stretch/>
        </p:blipFill>
        <p:spPr bwMode="auto">
          <a:xfrm rot="5400000">
            <a:off x="1598575" y="2647653"/>
            <a:ext cx="2614751" cy="29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Теория поколений\vector-illustration-of-school-elements_29937-1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934" y="3485547"/>
            <a:ext cx="2291339" cy="22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91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99184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Алгоритм коллективной 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креативной </a:t>
            </a:r>
            <a:r>
              <a:rPr lang="ru-RU" sz="3400" b="1" dirty="0">
                <a:solidFill>
                  <a:srgbClr val="7030A0"/>
                </a:solidFill>
              </a:rPr>
              <a:t>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22123" y="2945342"/>
            <a:ext cx="6455391" cy="283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6) </a:t>
            </a:r>
            <a:r>
              <a:rPr lang="ru-RU" dirty="0" smtClean="0"/>
              <a:t>Передача </a:t>
            </a:r>
            <a:r>
              <a:rPr lang="ru-RU" sz="1600" b="1" dirty="0" smtClean="0">
                <a:solidFill>
                  <a:srgbClr val="7030A0"/>
                </a:solidFill>
              </a:rPr>
              <a:t>НАБЛЮДАТЕЛЕМ</a:t>
            </a:r>
            <a:r>
              <a:rPr lang="ru-RU" dirty="0"/>
              <a:t> </a:t>
            </a:r>
            <a:r>
              <a:rPr lang="ru-RU" dirty="0" smtClean="0"/>
              <a:t>плана, предложенного </a:t>
            </a:r>
            <a:r>
              <a:rPr lang="ru-RU" sz="1600" b="1" dirty="0">
                <a:solidFill>
                  <a:srgbClr val="7030A0"/>
                </a:solidFill>
              </a:rPr>
              <a:t>РЕАЛИСТАМИ</a:t>
            </a:r>
            <a:r>
              <a:rPr lang="ru-RU" dirty="0"/>
              <a:t>, </a:t>
            </a:r>
            <a:r>
              <a:rPr lang="ru-RU" dirty="0" smtClean="0"/>
              <a:t>группе </a:t>
            </a:r>
            <a:r>
              <a:rPr lang="ru-RU" sz="1600" b="1" dirty="0">
                <a:solidFill>
                  <a:srgbClr val="7030A0"/>
                </a:solidFill>
              </a:rPr>
              <a:t>КРИТИКОВ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ыявление </a:t>
            </a:r>
            <a:r>
              <a:rPr lang="ru-RU" sz="1600" b="1" dirty="0" smtClean="0">
                <a:solidFill>
                  <a:srgbClr val="7030A0"/>
                </a:solidFill>
              </a:rPr>
              <a:t>КРИТИКАМИ</a:t>
            </a:r>
            <a:r>
              <a:rPr lang="ru-RU" dirty="0" smtClean="0"/>
              <a:t> изъянов </a:t>
            </a:r>
            <a:r>
              <a:rPr lang="ru-RU" dirty="0"/>
              <a:t>и </a:t>
            </a:r>
            <a:r>
              <a:rPr lang="ru-RU" dirty="0" smtClean="0"/>
              <a:t>недостатков </a:t>
            </a:r>
            <a:r>
              <a:rPr lang="ru-RU" dirty="0"/>
              <a:t>каждого проекта.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7030A0"/>
                </a:solidFill>
              </a:rPr>
              <a:t>7) </a:t>
            </a:r>
            <a:r>
              <a:rPr lang="ru-RU" dirty="0"/>
              <a:t>П</a:t>
            </a:r>
            <a:r>
              <a:rPr lang="ru-RU" dirty="0" smtClean="0"/>
              <a:t>ередача решения на </a:t>
            </a:r>
            <a:r>
              <a:rPr lang="ru-RU" dirty="0"/>
              <a:t>доработку </a:t>
            </a:r>
            <a:r>
              <a:rPr lang="ru-RU" sz="1600" b="1" dirty="0">
                <a:solidFill>
                  <a:srgbClr val="7030A0"/>
                </a:solidFill>
              </a:rPr>
              <a:t>МЕЧТАТЕЛЯМ</a:t>
            </a:r>
            <a:r>
              <a:rPr lang="ru-RU" dirty="0"/>
              <a:t> и </a:t>
            </a:r>
            <a:r>
              <a:rPr lang="ru-RU" sz="1600" b="1" dirty="0" smtClean="0">
                <a:solidFill>
                  <a:srgbClr val="7030A0"/>
                </a:solidFill>
              </a:rPr>
              <a:t>РЕАЛИСТАМ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/>
              <a:t>В</a:t>
            </a:r>
            <a:r>
              <a:rPr lang="ru-RU" dirty="0" smtClean="0"/>
              <a:t>озвращение решения </a:t>
            </a:r>
            <a:r>
              <a:rPr lang="ru-RU" sz="1600" b="1" dirty="0">
                <a:solidFill>
                  <a:srgbClr val="7030A0"/>
                </a:solidFill>
              </a:rPr>
              <a:t>КРИТИКАМ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/>
              <a:t>тех пор, пока все стороны не будут полностью удовлетворены полученным результатом.</a:t>
            </a:r>
          </a:p>
          <a:p>
            <a:endParaRPr lang="ru-RU" dirty="0"/>
          </a:p>
        </p:txBody>
      </p:sp>
      <p:pic>
        <p:nvPicPr>
          <p:cNvPr id="7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1" t="3200" r="50000" b="50000"/>
          <a:stretch/>
        </p:blipFill>
        <p:spPr bwMode="auto">
          <a:xfrm rot="5400000">
            <a:off x="1598575" y="2647653"/>
            <a:ext cx="2614751" cy="29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аня\Desktop\ОКТЯБРЬ\Теория поколений\vector-illustration-of-school-elements_29937-1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934" y="3485547"/>
            <a:ext cx="2291339" cy="22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15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аня\Desktop\ОКТЯБРЬ\Уолт дисней\disneynetflixstock-in-94967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237" y="417902"/>
            <a:ext cx="9144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58854" y="4148503"/>
            <a:ext cx="6444411" cy="231080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90753" y="4212541"/>
            <a:ext cx="63207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/>
              <a:t>При регулярном использовании метода Уолта Диснея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решения самых разных творческих задач  обучаемые начинают применять разделение состояний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генерации идей, поиска путей их реализации и критики автоматически, поскольку формируется соответствующий навык, дающий замечательные результаты. </a:t>
            </a:r>
          </a:p>
        </p:txBody>
      </p:sp>
    </p:spTree>
    <p:extLst>
      <p:ext uri="{BB962C8B-B14F-4D97-AF65-F5344CB8AC3E}">
        <p14:creationId xmlns:p14="http://schemas.microsoft.com/office/powerpoint/2010/main" xmlns="" val="19368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2135" y="3233287"/>
            <a:ext cx="2934000" cy="40011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локальный уровень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159" y="1206326"/>
            <a:ext cx="9891413" cy="6810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Проявление креативности</a:t>
            </a:r>
            <a:endParaRPr lang="ru-RU" sz="3400" b="1" dirty="0">
              <a:solidFill>
                <a:srgbClr val="7030A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200000" flipH="1" flipV="1">
            <a:off x="3251759" y="2687149"/>
            <a:ext cx="394751" cy="317855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6200000" flipH="1" flipV="1">
            <a:off x="8540755" y="2687149"/>
            <a:ext cx="394751" cy="317855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271130" y="3236699"/>
            <a:ext cx="2934000" cy="40011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масштабный </a:t>
            </a:r>
            <a:r>
              <a:rPr lang="ru-RU" sz="2000" b="1" dirty="0"/>
              <a:t>уровень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3135" y="3923936"/>
            <a:ext cx="4392000" cy="1872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форма </a:t>
            </a:r>
            <a:r>
              <a:rPr lang="ru-RU" sz="2000" dirty="0"/>
              <a:t>смекалки – </a:t>
            </a:r>
            <a:r>
              <a:rPr lang="ru-RU" sz="2000" dirty="0" smtClean="0"/>
              <a:t>способность </a:t>
            </a:r>
            <a:r>
              <a:rPr lang="ru-RU" sz="2000" dirty="0"/>
              <a:t>к </a:t>
            </a:r>
            <a:r>
              <a:rPr lang="ru-RU" sz="2000" dirty="0" smtClean="0"/>
              <a:t>достижению целей, </a:t>
            </a:r>
            <a:r>
              <a:rPr lang="ru-RU" sz="2000" dirty="0"/>
              <a:t>поиску выхода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/>
              <a:t>сложных ситуаций посредством применения обстановки, подручных предметов и обстоятельств неординарным </a:t>
            </a:r>
            <a:r>
              <a:rPr lang="ru-RU" sz="2000" dirty="0" smtClean="0"/>
              <a:t>способом.</a:t>
            </a:r>
            <a:endParaRPr lang="ru-RU" sz="20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542130" y="3923936"/>
            <a:ext cx="4392000" cy="1872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нестандартное </a:t>
            </a:r>
            <a:r>
              <a:rPr lang="ru-RU" sz="2000" dirty="0"/>
              <a:t>и </a:t>
            </a:r>
            <a:r>
              <a:rPr lang="ru-RU" sz="2000" dirty="0" smtClean="0"/>
              <a:t>остроумное преодоление трудностей;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нешаблонный подход </a:t>
            </a:r>
            <a:r>
              <a:rPr lang="ru-RU" sz="2000" dirty="0"/>
              <a:t>к решению задач и удовлетворению нематериальных </a:t>
            </a:r>
            <a:r>
              <a:rPr lang="ru-RU" sz="2000" dirty="0" smtClean="0"/>
              <a:t>потребностей.</a:t>
            </a:r>
            <a:endParaRPr lang="ru-RU" sz="2000" b="1" dirty="0"/>
          </a:p>
        </p:txBody>
      </p:sp>
      <p:cxnSp>
        <p:nvCxnSpPr>
          <p:cNvPr id="3" name="Прямая соединительная линия 2"/>
          <p:cNvCxnSpPr>
            <a:stCxn id="9" idx="2"/>
            <a:endCxn id="21" idx="0"/>
          </p:cNvCxnSpPr>
          <p:nvPr/>
        </p:nvCxnSpPr>
        <p:spPr>
          <a:xfrm>
            <a:off x="3449135" y="3633397"/>
            <a:ext cx="0" cy="2905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19" idx="2"/>
            <a:endCxn id="22" idx="0"/>
          </p:cNvCxnSpPr>
          <p:nvPr/>
        </p:nvCxnSpPr>
        <p:spPr>
          <a:xfrm>
            <a:off x="8738130" y="3636809"/>
            <a:ext cx="0" cy="2871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237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9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93700" y="1437570"/>
            <a:ext cx="5082939" cy="44935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КРЕАТИВНОСТЬ </a:t>
            </a:r>
            <a:r>
              <a:rPr lang="ru-RU" sz="2000" dirty="0" smtClean="0"/>
              <a:t>можно </a:t>
            </a:r>
            <a:r>
              <a:rPr lang="ru-RU" sz="2000" dirty="0"/>
              <a:t>отнести к общим способностям, так как она отражает расположенность человека к созданию нового, оригинального продукта в разных сферах своей </a:t>
            </a:r>
            <a:r>
              <a:rPr lang="ru-RU" sz="2000" dirty="0" smtClean="0"/>
              <a:t>деятельности.</a:t>
            </a:r>
          </a:p>
          <a:p>
            <a:pPr algn="just"/>
            <a:endParaRPr lang="ru-RU" sz="2000" dirty="0" smtClean="0"/>
          </a:p>
          <a:p>
            <a:pPr algn="just"/>
            <a:endParaRPr lang="ru-RU" sz="10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КРЕАТИВНОСТЬ (с точки зрения психологов):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высшее </a:t>
            </a:r>
            <a:r>
              <a:rPr lang="ru-RU" sz="2000" dirty="0"/>
              <a:t>проявление феномена </a:t>
            </a:r>
            <a:r>
              <a:rPr lang="ru-RU" sz="2000" dirty="0" smtClean="0"/>
              <a:t>человека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одна </a:t>
            </a:r>
            <a:r>
              <a:rPr lang="ru-RU" sz="2000" dirty="0"/>
              <a:t>из составляющих его духовной и личностной </a:t>
            </a:r>
            <a:r>
              <a:rPr lang="ru-RU" sz="2000" dirty="0" smtClean="0"/>
              <a:t>зрелости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интегративное </a:t>
            </a:r>
            <a:r>
              <a:rPr lang="ru-RU" sz="2000" dirty="0"/>
              <a:t>свойство личности, связанное с другими ее чертами (инициативностью, находчивостью, независимостью, </a:t>
            </a:r>
            <a:r>
              <a:rPr lang="ru-RU" sz="2000" dirty="0" smtClean="0"/>
              <a:t>эмоциональностью). </a:t>
            </a:r>
            <a:r>
              <a:rPr lang="ru-RU" sz="2000" dirty="0"/>
              <a:t> </a:t>
            </a:r>
          </a:p>
        </p:txBody>
      </p:sp>
      <p:pic>
        <p:nvPicPr>
          <p:cNvPr id="4" name="Picture 2" descr="C:\Users\Таня\Desktop\ОКТЯБРЬ\Уолт дисней\happy-childrens-day-design_23-21477050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183" y="1646561"/>
            <a:ext cx="3788318" cy="37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382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55944" y="2634712"/>
            <a:ext cx="6399591" cy="2947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1600" b="1" dirty="0" smtClean="0"/>
              <a:t>ПРОЯВЛЕНИЕ СПОНТАННОСТИ:</a:t>
            </a:r>
          </a:p>
          <a:p>
            <a:pPr marL="342900" indent="-342900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 smtClean="0"/>
              <a:t>невозможность </a:t>
            </a:r>
            <a:r>
              <a:rPr lang="ru-RU" sz="2000" dirty="0"/>
              <a:t>прогнозировать момент озарения и творческого </a:t>
            </a:r>
            <a:r>
              <a:rPr lang="ru-RU" sz="2000" dirty="0" smtClean="0"/>
              <a:t>решения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 smtClean="0"/>
              <a:t>неопределенность </a:t>
            </a:r>
            <a:r>
              <a:rPr lang="ru-RU" sz="2000" dirty="0"/>
              <a:t>(</a:t>
            </a:r>
            <a:r>
              <a:rPr lang="ru-RU" sz="2000" dirty="0" smtClean="0"/>
              <a:t>неожиданность) </a:t>
            </a:r>
            <a:r>
              <a:rPr lang="ru-RU" sz="2000" dirty="0"/>
              <a:t>самого предмета творчества, творческой идеи, которые могут возникать вне связи с целью </a:t>
            </a:r>
            <a:r>
              <a:rPr lang="ru-RU" sz="2000" dirty="0" smtClean="0"/>
              <a:t>познавательной деятельности;</a:t>
            </a:r>
          </a:p>
          <a:p>
            <a:pPr marL="342900" indent="-342900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/>
              <a:t>неуловимость творческого процесса </a:t>
            </a:r>
            <a:br>
              <a:rPr lang="ru-RU" sz="2000" dirty="0"/>
            </a:br>
            <a:r>
              <a:rPr lang="ru-RU" sz="2000" dirty="0"/>
              <a:t>для естественно-научных </a:t>
            </a:r>
            <a:r>
              <a:rPr lang="ru-RU" sz="2000" dirty="0" smtClean="0"/>
              <a:t>методов.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288607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Связь креативности с творчеством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 descr="ÐÐ°ÑÑÐ¸Ð½ÐºÐ¸ Ð¿Ð¾ Ð·Ð°Ð¿ÑÐ¾ÑÑ Ð.Ð. ÐÐ¾Ð³Ð¾ÑÐ²Ð»ÐµÐ½ÑÐºÐ°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882" y="2814471"/>
            <a:ext cx="15049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98296" y="5237851"/>
            <a:ext cx="223612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Д.Б. Богоявленская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54303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ОКТЯБРЬ\Ативные методы\393143-PCF3ED-7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87" r="1841" b="5966"/>
          <a:stretch/>
        </p:blipFill>
        <p:spPr bwMode="auto">
          <a:xfrm>
            <a:off x="6930" y="98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5669" y="1625446"/>
            <a:ext cx="3736427" cy="317009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ПРИЧИНЫ НЕВЫДЕЛЕНИЯ ТВОРЧЕСКИХ СПОСОБНОСТЕЙ КАК ОСОБОГО ВИДА СПОСОБНОСТЕЙ:</a:t>
            </a:r>
          </a:p>
          <a:p>
            <a:pPr algn="ctr"/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отождествление творческих способностей </a:t>
            </a:r>
            <a:r>
              <a:rPr lang="ru-RU" dirty="0"/>
              <a:t>с </a:t>
            </a:r>
            <a:r>
              <a:rPr lang="ru-RU" dirty="0" smtClean="0"/>
              <a:t>интеллектом;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объяснение творческих достижений высоким </a:t>
            </a:r>
            <a:r>
              <a:rPr lang="ru-RU" dirty="0"/>
              <a:t>уровнем общих и специальных </a:t>
            </a:r>
            <a:r>
              <a:rPr lang="ru-RU" dirty="0" smtClean="0"/>
              <a:t>способностей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9798" y="1437878"/>
            <a:ext cx="3600000" cy="369331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ФАКТОРЫ ВЫДЕЛЕНИЯ КРЕАТИВНОСТИ КАК ОТДЕЛЬНОГО ВИДА СПОСОБНОСТЕЙ:</a:t>
            </a:r>
          </a:p>
          <a:p>
            <a:endParaRPr lang="ru-RU" sz="16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получение сведений </a:t>
            </a:r>
            <a:br>
              <a:rPr lang="ru-RU" dirty="0" smtClean="0"/>
            </a:br>
            <a:r>
              <a:rPr lang="ru-RU" dirty="0" smtClean="0"/>
              <a:t>об </a:t>
            </a:r>
            <a:r>
              <a:rPr lang="ru-RU" dirty="0"/>
              <a:t>отсутствии связи между выполнением тестов интеллекта и успешностью решения проблемных </a:t>
            </a:r>
            <a:r>
              <a:rPr lang="ru-RU" dirty="0" smtClean="0"/>
              <a:t>ситуаций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несовпадение творческих возможностей </a:t>
            </a:r>
            <a:r>
              <a:rPr lang="ru-RU" dirty="0"/>
              <a:t>человека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 </a:t>
            </a:r>
            <a:r>
              <a:rPr lang="ru-RU" dirty="0"/>
              <a:t>способностями к обучению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1315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55944" y="2634712"/>
            <a:ext cx="6399591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проанализировал возможную роль в креативности способностей быстро усваивать и разными способами использовать новую информацию</a:t>
            </a:r>
            <a:r>
              <a:rPr lang="ru-RU" dirty="0" smtClean="0"/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отметил роль в творческих достижениях индуктивного мышления и некоторых особенностей восприятия</a:t>
            </a:r>
            <a:r>
              <a:rPr lang="ru-RU" dirty="0" smtClean="0"/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обратил внимание на приход творческих решений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момент релаксации, рассеивания </a:t>
            </a:r>
            <a:r>
              <a:rPr lang="ru-RU" dirty="0" smtClean="0"/>
              <a:t>внимания.</a:t>
            </a:r>
          </a:p>
          <a:p>
            <a:endParaRPr lang="ru-RU" dirty="0"/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КРЕАТИВНОСТЬ</a:t>
            </a:r>
            <a:r>
              <a:rPr lang="ru-RU" dirty="0"/>
              <a:t> – способность создавать новые идеи: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появление связи креативности с творческими </a:t>
            </a:r>
            <a:r>
              <a:rPr lang="ru-RU" dirty="0" smtClean="0"/>
              <a:t>достижениями.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Изучение креативности 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5302" y="5274590"/>
            <a:ext cx="1835409" cy="50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Л. </a:t>
            </a:r>
            <a:r>
              <a:rPr lang="ru-RU" b="1" dirty="0" err="1" smtClean="0"/>
              <a:t>Терстоун</a:t>
            </a:r>
            <a:endParaRPr lang="ru-RU" b="1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4" r="13568"/>
          <a:stretch/>
        </p:blipFill>
        <p:spPr bwMode="auto">
          <a:xfrm>
            <a:off x="1465303" y="2634712"/>
            <a:ext cx="1835408" cy="226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171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27061</TotalTime>
  <Words>1603</Words>
  <Application>Microsoft Office PowerPoint</Application>
  <PresentationFormat>Произвольный</PresentationFormat>
  <Paragraphs>335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Натуральные материалы</vt:lpstr>
      <vt:lpstr>Креативная стратегия Уолта Диснея  как инструмент решения творческих задач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1812</cp:revision>
  <dcterms:created xsi:type="dcterms:W3CDTF">2017-01-09T10:38:11Z</dcterms:created>
  <dcterms:modified xsi:type="dcterms:W3CDTF">2019-03-13T20:24:35Z</dcterms:modified>
</cp:coreProperties>
</file>