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3"/>
    <p:sldId id="1018" r:id="rId4"/>
    <p:sldId id="978" r:id="rId5"/>
    <p:sldId id="1020" r:id="rId6"/>
    <p:sldId id="1019" r:id="rId7"/>
    <p:sldId id="1022" r:id="rId8"/>
    <p:sldId id="1023" r:id="rId9"/>
    <p:sldId id="1024" r:id="rId10"/>
    <p:sldId id="1025" r:id="rId11"/>
    <p:sldId id="959" r:id="rId12"/>
    <p:sldId id="1026" r:id="rId13"/>
    <p:sldId id="1027" r:id="rId14"/>
    <p:sldId id="1067" r:id="rId15"/>
    <p:sldId id="1031" r:id="rId16"/>
    <p:sldId id="990" r:id="rId17"/>
    <p:sldId id="1032" r:id="rId18"/>
    <p:sldId id="1033" r:id="rId19"/>
    <p:sldId id="1034" r:id="rId20"/>
    <p:sldId id="1035" r:id="rId21"/>
    <p:sldId id="1036" r:id="rId22"/>
    <p:sldId id="1037" r:id="rId23"/>
    <p:sldId id="1038" r:id="rId24"/>
    <p:sldId id="1039" r:id="rId25"/>
    <p:sldId id="1040" r:id="rId26"/>
    <p:sldId id="1041" r:id="rId27"/>
    <p:sldId id="979" r:id="rId28"/>
    <p:sldId id="1042" r:id="rId29"/>
    <p:sldId id="1043" r:id="rId30"/>
    <p:sldId id="1044" r:id="rId31"/>
    <p:sldId id="1045" r:id="rId32"/>
    <p:sldId id="1046" r:id="rId33"/>
    <p:sldId id="1047" r:id="rId34"/>
    <p:sldId id="1048" r:id="rId35"/>
    <p:sldId id="1049" r:id="rId36"/>
    <p:sldId id="1050" r:id="rId37"/>
    <p:sldId id="1051" r:id="rId38"/>
    <p:sldId id="1052" r:id="rId39"/>
    <p:sldId id="1053" r:id="rId40"/>
    <p:sldId id="1054" r:id="rId41"/>
    <p:sldId id="1056" r:id="rId42"/>
    <p:sldId id="1057" r:id="rId43"/>
    <p:sldId id="1058" r:id="rId44"/>
    <p:sldId id="1059" r:id="rId45"/>
    <p:sldId id="1060" r:id="rId46"/>
    <p:sldId id="1061" r:id="rId47"/>
    <p:sldId id="1062" r:id="rId48"/>
    <p:sldId id="1063" r:id="rId49"/>
    <p:sldId id="1064" r:id="rId50"/>
    <p:sldId id="1065" r:id="rId51"/>
    <p:sldId id="1066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104" d="100"/>
          <a:sy n="104" d="100"/>
        </p:scale>
        <p:origin x="114" y="396"/>
      </p:cViewPr>
      <p:guideLst>
        <p:guide pos="3877"/>
        <p:guide orient="horz" pos="2160"/>
        <p:guide pos="3877"/>
        <p:guide pos="3877"/>
        <p:guide pos="3877"/>
        <p:guide orient="horz" pos="2145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6.jpe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52.jpeg"/><Relationship Id="rId2" Type="http://schemas.openxmlformats.org/officeDocument/2006/relationships/image" Target="../media/image41.jpeg"/><Relationship Id="rId1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/>
          <p:nvPr/>
        </p:nvSpPr>
        <p:spPr>
          <a:xfrm>
            <a:off x="467257" y="513801"/>
            <a:ext cx="11228294" cy="17872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400" b="1" dirty="0" smtClean="0">
                <a:solidFill>
                  <a:srgbClr val="C00000"/>
                </a:solidFill>
              </a:rPr>
              <a:t>Учимся создавать безопасную среду: </a:t>
            </a:r>
            <a:endParaRPr lang="ru-RU" sz="3400" b="1" dirty="0" smtClean="0">
              <a:solidFill>
                <a:srgbClr val="C00000"/>
              </a:solidFill>
            </a:endParaRPr>
          </a:p>
          <a:p>
            <a:r>
              <a:rPr lang="ru-RU" sz="3400" b="1" dirty="0" smtClean="0">
                <a:solidFill>
                  <a:srgbClr val="C00000"/>
                </a:solidFill>
              </a:rPr>
              <a:t>профилактика семейного  насилия над детьми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34458" y="2659507"/>
            <a:ext cx="7681066" cy="4827143"/>
            <a:chOff x="2234458" y="2659507"/>
            <a:chExt cx="7681066" cy="4827143"/>
          </a:xfrm>
        </p:grpSpPr>
        <p:pic>
          <p:nvPicPr>
            <p:cNvPr id="54274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2260599" y="3676650"/>
              <a:ext cx="7654925" cy="3810000"/>
            </a:xfrm>
            <a:prstGeom prst="rect">
              <a:avLst/>
            </a:prstGeom>
            <a:noFill/>
          </p:spPr>
        </p:pic>
        <p:pic>
          <p:nvPicPr>
            <p:cNvPr id="2" name="Picture 3" descr="C:\Users\Таня\Desktop\ДЕКАБРЬ\СЕМЕЙНОЕ НАСИЛИЕ\dsfcd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9295" flipH="1">
              <a:off x="7323629" y="3590924"/>
              <a:ext cx="2265226" cy="116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Таня\Desktop\ДЕКАБРЬ\СЕМЕЙНОЕ НАСИЛИЕ\sadca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7305">
              <a:off x="2234458" y="2837652"/>
              <a:ext cx="1380421" cy="223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Таня\Desktop\ДЕКАБРЬ\СЕМЕЙНОЕ НАСИЛИЕ\srfrdfvr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8103">
              <a:off x="8262689" y="2659507"/>
              <a:ext cx="1442696" cy="642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:\Users\Таня\Desktop\ДЕКАБРЬ\СЕМЕЙНОЕ НАСИЛИЕ\addsf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75893" y="2809875"/>
              <a:ext cx="2154998" cy="268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76" name="Picture 4" descr="ÐÐ°ÑÑÐ¸Ð½ÐºÐ¸ Ð¿Ð¾ Ð·Ð°Ð¿ÑÐ¾ÑÑ Ð²Ð¾Ð¿ÑÐ¾Ñ 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44761" y="5236234"/>
              <a:ext cx="477552" cy="864004"/>
            </a:xfrm>
            <a:prstGeom prst="rect">
              <a:avLst/>
            </a:prstGeom>
            <a:noFill/>
          </p:spPr>
        </p:pic>
      </p:grpSp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93904" y="1262078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Насильственные действия по отношению к детям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9150" y="3303058"/>
            <a:ext cx="4010165" cy="576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ПОСТОРОННИЙ И НЕЗНАКОМЫЙ РЕБЕНКУ ЧЕЛОВЕК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 flipV="1">
            <a:off x="3461305" y="2662699"/>
            <a:ext cx="435285" cy="35049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 flipV="1">
            <a:off x="8306279" y="2662699"/>
            <a:ext cx="435285" cy="35049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29149" y="4051067"/>
            <a:ext cx="4010165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совершаются преступниками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становятся достояние гласности;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вызывают осуждение общественности. </a:t>
            </a:r>
            <a:endParaRPr lang="ru-RU" dirty="0" smtClean="0"/>
          </a:p>
        </p:txBody>
      </p:sp>
      <p:cxnSp>
        <p:nvCxnSpPr>
          <p:cNvPr id="15" name="Прямая соединительная линия 14"/>
          <p:cNvCxnSpPr>
            <a:stCxn id="9" idx="2"/>
            <a:endCxn id="14" idx="0"/>
          </p:cNvCxnSpPr>
          <p:nvPr/>
        </p:nvCxnSpPr>
        <p:spPr>
          <a:xfrm rot="5400000">
            <a:off x="3548229" y="3965062"/>
            <a:ext cx="172009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18840" y="3331633"/>
            <a:ext cx="4010165" cy="576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БЛИЗКИЕ ЛЮДИ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18838" y="4060936"/>
            <a:ext cx="4010165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совершаются членами </a:t>
            </a:r>
            <a:r>
              <a:rPr lang="ru-RU" dirty="0"/>
              <a:t>семьи и </a:t>
            </a:r>
            <a:r>
              <a:rPr lang="ru-RU" dirty="0" smtClean="0"/>
              <a:t>близкими родственниками детей;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большой процент насильственных действий.</a:t>
            </a:r>
            <a:endParaRPr lang="ru-RU" dirty="0" smtClean="0"/>
          </a:p>
        </p:txBody>
      </p:sp>
      <p:cxnSp>
        <p:nvCxnSpPr>
          <p:cNvPr id="19" name="Прямая соединительная линия 18"/>
          <p:cNvCxnSpPr>
            <a:stCxn id="16" idx="2"/>
            <a:endCxn id="18" idx="0"/>
          </p:cNvCxnSpPr>
          <p:nvPr/>
        </p:nvCxnSpPr>
        <p:spPr>
          <a:xfrm rot="5400000">
            <a:off x="8447271" y="3984283"/>
            <a:ext cx="153303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Таня\Desktop\НОЯБРЬ\Принципы педагогического взаимодействия\family-care-logo-template_22857-99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6" t="53724" r="15141" b="19930"/>
          <a:stretch>
            <a:fillRect/>
          </a:stretch>
        </p:blipFill>
        <p:spPr bwMode="auto">
          <a:xfrm>
            <a:off x="1318584" y="2942865"/>
            <a:ext cx="621130" cy="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Таня\Desktop\НОЯБРЬ\Принципы педагогического взаимодействия\family-care-logo-template_22857-99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6" t="53724" r="15141" b="19930"/>
          <a:stretch>
            <a:fillRect/>
          </a:stretch>
        </p:blipFill>
        <p:spPr bwMode="auto">
          <a:xfrm>
            <a:off x="6208273" y="2956458"/>
            <a:ext cx="621130" cy="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b="13499"/>
          <a:stretch>
            <a:fillRect/>
          </a:stretch>
        </p:blipFill>
        <p:spPr bwMode="auto">
          <a:xfrm>
            <a:off x="5036991" y="4891937"/>
            <a:ext cx="1782871" cy="1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90860" y="-3810"/>
            <a:ext cx="1509395" cy="46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93904" y="1262078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Фазы домашнего насилия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333" y="2958412"/>
            <a:ext cx="3300087" cy="72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нарастание </a:t>
            </a:r>
            <a:r>
              <a:rPr lang="ru-RU" b="1" dirty="0"/>
              <a:t>напряжения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семье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8036" y="2965577"/>
            <a:ext cx="2016000" cy="72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примирение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94276" y="2979225"/>
            <a:ext cx="3126144" cy="720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установление спокойного периода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49332" y="4000899"/>
            <a:ext cx="3300087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вспышка жестокости вербального, эмоционального или физического характера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>
            <a:endCxn id="13" idx="0"/>
          </p:cNvCxnSpPr>
          <p:nvPr/>
        </p:nvCxnSpPr>
        <p:spPr>
          <a:xfrm>
            <a:off x="3099376" y="3678412"/>
            <a:ext cx="0" cy="322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49331" y="5228525"/>
            <a:ext cx="3300087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споры, обвинения, </a:t>
            </a:r>
            <a:br>
              <a:rPr lang="ru-RU" dirty="0" smtClean="0"/>
            </a:br>
            <a:r>
              <a:rPr lang="ru-RU" dirty="0" smtClean="0"/>
              <a:t>угрозы</a:t>
            </a:r>
            <a:r>
              <a:rPr lang="ru-RU" dirty="0"/>
              <a:t>, запугивания</a:t>
            </a:r>
            <a:endParaRPr lang="ru-RU" dirty="0"/>
          </a:p>
        </p:txBody>
      </p:sp>
      <p:pic>
        <p:nvPicPr>
          <p:cNvPr id="6146" name="Picture 2" descr="C:\Users\Таня\Desktop\ДЕКАБРЬ\СЕМЕЙНОЕ НАСИЛИЕ\21265 [Converted]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98" y="4041843"/>
            <a:ext cx="2648242" cy="19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Таня\Desktop\НОЯБРЬ\Формирование культуры правового и безопасного поведения\gugj,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9" y="2675301"/>
            <a:ext cx="1994380" cy="17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934026" y="2578100"/>
            <a:ext cx="6705399" cy="1430179"/>
          </a:xfrm>
          <a:prstGeom prst="wedgeRoundRectCallout">
            <a:avLst>
              <a:gd name="adj1" fmla="val -54567"/>
              <a:gd name="adj2" fmla="val 358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ФИЗИЧЕСКОЕ: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 smtClean="0"/>
              <a:t>преднамеренное или неосторожное нанесение травм ребенку, которое вызывает нарушение физического или психического здоровья или отставание в развитии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33923" y="129107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Виды </a:t>
            </a:r>
            <a:r>
              <a:rPr lang="ru-RU" sz="3400" b="1" dirty="0">
                <a:solidFill>
                  <a:srgbClr val="C00000"/>
                </a:solidFill>
              </a:rPr>
              <a:t>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pic>
        <p:nvPicPr>
          <p:cNvPr id="18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8" t="58462" r="26738" b="7433"/>
          <a:stretch>
            <a:fillRect/>
          </a:stretch>
        </p:blipFill>
        <p:spPr bwMode="auto">
          <a:xfrm>
            <a:off x="1603604" y="3263899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315026" y="4273550"/>
            <a:ext cx="6867323" cy="1770698"/>
          </a:xfrm>
          <a:prstGeom prst="wedgeRoundRectCallout">
            <a:avLst>
              <a:gd name="adj1" fmla="val -58005"/>
              <a:gd name="adj2" fmla="val -510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ЭМОЦИОНАЛЬНОЕ: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длительное, периодическое или постоянное воздействие родителей или других взрослых </a:t>
            </a:r>
            <a:r>
              <a:rPr lang="ru-RU" sz="2000" dirty="0" smtClean="0"/>
              <a:t>на </a:t>
            </a:r>
            <a:r>
              <a:rPr lang="ru-RU" sz="2000" dirty="0"/>
              <a:t>ребенка, приводящие к формированию </a:t>
            </a:r>
            <a:r>
              <a:rPr lang="ru-RU" sz="2000" dirty="0" smtClean="0"/>
              <a:t>у </a:t>
            </a:r>
            <a:r>
              <a:rPr lang="ru-RU" sz="2000" dirty="0"/>
              <a:t>него патологических черт характера или нарушению психического </a:t>
            </a:r>
            <a:r>
              <a:rPr lang="ru-RU" sz="2000" dirty="0" smtClean="0"/>
              <a:t>развития</a:t>
            </a:r>
            <a:endParaRPr lang="ru-RU" sz="2000" dirty="0"/>
          </a:p>
        </p:txBody>
      </p:sp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Таня\Desktop\НОЯБРЬ\Формирование культуры правового и безопасного поведения\gugj,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9" y="2675301"/>
            <a:ext cx="1994380" cy="17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3923" y="129107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Виды </a:t>
            </a:r>
            <a:r>
              <a:rPr lang="ru-RU" sz="3400" b="1" dirty="0">
                <a:solidFill>
                  <a:srgbClr val="C00000"/>
                </a:solidFill>
              </a:rPr>
              <a:t>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pic>
        <p:nvPicPr>
          <p:cNvPr id="18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8" t="58462" r="26738" b="7433"/>
          <a:stretch>
            <a:fillRect/>
          </a:stretch>
        </p:blipFill>
        <p:spPr bwMode="auto">
          <a:xfrm>
            <a:off x="1603604" y="3263899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315027" y="2692400"/>
            <a:ext cx="6829223" cy="1430179"/>
          </a:xfrm>
          <a:prstGeom prst="wedgeRoundRectCallout">
            <a:avLst>
              <a:gd name="adj1" fmla="val -57501"/>
              <a:gd name="adj2" fmla="val 351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СЕКСУАЛЬНОЕ: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вовлечение ребенка в действие с сексуальной окраской с целью получения взрослыми сексуального удовлетворения или материальной </a:t>
            </a:r>
            <a:r>
              <a:rPr lang="ru-RU" sz="2000" dirty="0" smtClean="0"/>
              <a:t>выгоды</a:t>
            </a:r>
            <a:endParaRPr lang="ru-RU" sz="20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619827" y="4397375"/>
            <a:ext cx="6514898" cy="1430179"/>
          </a:xfrm>
          <a:prstGeom prst="wedgeRoundRectCallout">
            <a:avLst>
              <a:gd name="adj1" fmla="val -63547"/>
              <a:gd name="adj2" fmla="val -471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ЭКОНОМИЧЕСКОЕ: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материальное давление, которое может проявляться в запрете обучаться, работать, </a:t>
            </a:r>
            <a:r>
              <a:rPr lang="ru-RU" sz="2000" dirty="0" smtClean="0"/>
              <a:t>в </a:t>
            </a:r>
            <a:r>
              <a:rPr lang="ru-RU" sz="2000" dirty="0"/>
              <a:t>лишении финансовой поддержки, полном контроле над доходами.</a:t>
            </a:r>
            <a:endParaRPr lang="ru-RU" sz="2000" dirty="0"/>
          </a:p>
        </p:txBody>
      </p:sp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Таня\Desktop\НОЯБРЬ\Формирование культуры правового и безопасного поведения\gugj,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09" y="2856276"/>
            <a:ext cx="1994380" cy="17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029401" y="2698795"/>
            <a:ext cx="6181523" cy="1770698"/>
          </a:xfrm>
          <a:prstGeom prst="wedgeRoundRectCallout">
            <a:avLst>
              <a:gd name="adj1" fmla="val -61666"/>
              <a:gd name="adj2" fmla="val 286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ПРЕНЕБРЕЖЕНИЕ   НУЖДАМИ  РЕБЕНКА: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неспособность родителей или лиц их заменяющих удовлетворять основные нужды и потребности ребенка: в пище, одежде, жилье, медицинской помощи, воспитании, </a:t>
            </a:r>
            <a:r>
              <a:rPr lang="ru-RU" sz="2000" dirty="0" smtClean="0"/>
              <a:t>образовании.</a:t>
            </a:r>
            <a:endParaRPr lang="ru-RU" sz="2000" dirty="0"/>
          </a:p>
        </p:txBody>
      </p:sp>
      <p:pic>
        <p:nvPicPr>
          <p:cNvPr id="18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8" t="58462" r="26738" b="7433"/>
          <a:stretch>
            <a:fillRect/>
          </a:stretch>
        </p:blipFill>
        <p:spPr bwMode="auto">
          <a:xfrm>
            <a:off x="2518004" y="3444874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3923" y="129107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Виды </a:t>
            </a:r>
            <a:r>
              <a:rPr lang="ru-RU" sz="3400" b="1" dirty="0">
                <a:solidFill>
                  <a:srgbClr val="C00000"/>
                </a:solidFill>
              </a:rPr>
              <a:t>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03578" y="3625015"/>
            <a:ext cx="582844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систематическая неспособность или нежелание родителей обеспечить основные потребности </a:t>
            </a:r>
            <a:r>
              <a:rPr lang="ru-RU" sz="2000" dirty="0" smtClean="0"/>
              <a:t>ребенка: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пища;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одежда;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медицинский уход.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семьи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2717336"/>
            <a:ext cx="46863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емьи </a:t>
            </a:r>
            <a:r>
              <a:rPr lang="ru-RU" sz="2000" b="1" dirty="0"/>
              <a:t>с низким материальным уровнем жизни</a:t>
            </a:r>
            <a:endParaRPr lang="ru-RU" sz="2000" b="1" dirty="0"/>
          </a:p>
        </p:txBody>
      </p:sp>
      <p:pic>
        <p:nvPicPr>
          <p:cNvPr id="11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13128" y="3705338"/>
            <a:ext cx="582844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невысокий материальный уровень;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отсутствие планирования рождаемости;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асоциальный образ жизни матери.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42900" indent="-34290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семьи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2650" y="2684305"/>
            <a:ext cx="4429125" cy="64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Многодетные </a:t>
            </a:r>
            <a:r>
              <a:rPr lang="ru-RU" sz="2000" b="1" dirty="0"/>
              <a:t>семьи</a:t>
            </a:r>
            <a:endParaRPr lang="ru-RU" sz="2000" b="1" dirty="0"/>
          </a:p>
        </p:txBody>
      </p:sp>
      <p:pic>
        <p:nvPicPr>
          <p:cNvPr id="11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51227" y="3648756"/>
            <a:ext cx="582844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тяжелая, напряженная обстановка в семье;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нереализованность ожиданий женщины от брака;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негативное отношение к ребенку;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негативные способы взаимодействия с ребенком.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</a:t>
            </a:r>
            <a:r>
              <a:rPr lang="ru-RU" sz="2000" b="1" dirty="0"/>
              <a:t>семьи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03366" y="2693830"/>
            <a:ext cx="4621783" cy="64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Неполные </a:t>
            </a:r>
            <a:r>
              <a:rPr lang="ru-RU" sz="2000" b="1" dirty="0"/>
              <a:t>или конфликтные семьи</a:t>
            </a:r>
            <a:endParaRPr lang="ru-RU" sz="2000" b="1" dirty="0"/>
          </a:p>
        </p:txBody>
      </p:sp>
      <p:pic>
        <p:nvPicPr>
          <p:cNvPr id="11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08353" y="3718700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частый мотив для установления попечительства - получение материальных дотаций;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несоответствие особенностей и поведения усыновленного ребенка ожиданиям родителей;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неблагоприятная среда для развития ребенка;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насилие по отношению к ребенку со стороны приемных родителей.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семьи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922" y="2711981"/>
            <a:ext cx="4717033" cy="64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Семьи</a:t>
            </a:r>
            <a:r>
              <a:rPr lang="ru-RU" sz="2000" b="1" dirty="0"/>
              <a:t>, где есть усыновленные дети</a:t>
            </a:r>
            <a:endParaRPr lang="ru-RU" sz="2000" b="1" dirty="0"/>
          </a:p>
        </p:txBody>
      </p:sp>
      <p:pic>
        <p:nvPicPr>
          <p:cNvPr id="11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79778" y="3883114"/>
            <a:ext cx="58284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применение жестоких наказаний;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концентрация власти у </a:t>
            </a:r>
            <a:r>
              <a:rPr lang="ru-RU" sz="2000" dirty="0"/>
              <a:t>одного из </a:t>
            </a:r>
            <a:r>
              <a:rPr lang="ru-RU" sz="2000" dirty="0" smtClean="0"/>
              <a:t>родителей;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хаотическое </a:t>
            </a:r>
            <a:r>
              <a:rPr lang="ru-RU" sz="2000" dirty="0"/>
              <a:t>распределение </a:t>
            </a:r>
            <a:r>
              <a:rPr lang="ru-RU" sz="2000" dirty="0" smtClean="0"/>
              <a:t>ролей в семье.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семьи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20569" y="2705682"/>
            <a:ext cx="4671256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Семьи</a:t>
            </a:r>
            <a:r>
              <a:rPr lang="ru-RU" sz="2000" b="1" dirty="0"/>
              <a:t>, где плохо распределяются семейные </a:t>
            </a:r>
            <a:r>
              <a:rPr lang="ru-RU" sz="2000" b="1" dirty="0" smtClean="0"/>
              <a:t>роли</a:t>
            </a:r>
            <a:endParaRPr lang="ru-RU" sz="2000" b="1" dirty="0"/>
          </a:p>
        </p:txBody>
      </p:sp>
      <p:pic>
        <p:nvPicPr>
          <p:cNvPr id="11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07977" y="441924"/>
            <a:ext cx="4743335" cy="4570786"/>
            <a:chOff x="4107977" y="441924"/>
            <a:chExt cx="4743335" cy="4570786"/>
          </a:xfrm>
        </p:grpSpPr>
        <p:pic>
          <p:nvPicPr>
            <p:cNvPr id="3077" name="Picture 5" descr="C:\Users\Таня\Desktop\ДЕКАБРЬ\Родительское собрание\sdfsdf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977" y="441924"/>
              <a:ext cx="4743335" cy="4570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533388" y="1033622"/>
              <a:ext cx="4182555" cy="246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Б</a:t>
              </a:r>
              <a:r>
                <a:rPr lang="ru-RU" b="1" dirty="0" smtClean="0"/>
                <a:t>ольшие </a:t>
              </a:r>
              <a:r>
                <a:rPr lang="ru-RU" b="1" dirty="0"/>
                <a:t>усилия </a:t>
              </a:r>
              <a:r>
                <a:rPr lang="ru-RU" b="1" dirty="0" smtClean="0"/>
                <a:t>тратятся </a:t>
              </a:r>
              <a:br>
                <a:rPr lang="ru-RU" b="1" dirty="0" smtClean="0"/>
              </a:br>
              <a:r>
                <a:rPr lang="ru-RU" b="1" dirty="0" smtClean="0"/>
                <a:t>на </a:t>
              </a:r>
              <a:r>
                <a:rPr lang="ru-RU" b="1" dirty="0"/>
                <a:t>разработку </a:t>
              </a:r>
              <a:r>
                <a:rPr lang="ru-RU" b="1" dirty="0" smtClean="0"/>
                <a:t>и внедрение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мер</a:t>
              </a:r>
              <a:r>
                <a:rPr lang="ru-RU" b="1" dirty="0"/>
                <a:t>, </a:t>
              </a:r>
              <a:r>
                <a:rPr lang="ru-RU" b="1" dirty="0" smtClean="0"/>
                <a:t>направленных на </a:t>
              </a:r>
              <a:r>
                <a:rPr lang="ru-RU" b="1" dirty="0"/>
                <a:t>решение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проблем </a:t>
              </a:r>
              <a:r>
                <a:rPr lang="ru-RU" b="1" dirty="0"/>
                <a:t>асоциального </a:t>
              </a:r>
              <a:r>
                <a:rPr lang="ru-RU" b="1" dirty="0" smtClean="0"/>
                <a:t>детства</a:t>
              </a:r>
              <a:r>
                <a:rPr lang="ru-RU" b="1" dirty="0"/>
                <a:t>. </a:t>
              </a:r>
              <a:endParaRPr lang="ru-RU" b="1" dirty="0" smtClean="0"/>
            </a:p>
            <a:p>
              <a:pPr algn="ctr"/>
              <a:endParaRPr lang="ru-RU" sz="1000" b="1" dirty="0" smtClean="0"/>
            </a:p>
            <a:p>
              <a:pPr algn="ctr"/>
              <a:r>
                <a:rPr lang="ru-RU" b="1" dirty="0"/>
                <a:t>Э</a:t>
              </a:r>
              <a:r>
                <a:rPr lang="ru-RU" b="1" dirty="0" smtClean="0"/>
                <a:t>ти </a:t>
              </a:r>
              <a:r>
                <a:rPr lang="ru-RU" b="1" dirty="0"/>
                <a:t>проблемы являются следствием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более </a:t>
              </a:r>
              <a:r>
                <a:rPr lang="ru-RU" b="1" dirty="0"/>
                <a:t>глубинных </a:t>
              </a:r>
              <a:r>
                <a:rPr lang="ru-RU" b="1" dirty="0" smtClean="0"/>
                <a:t>для </a:t>
              </a:r>
              <a:r>
                <a:rPr lang="ru-RU" b="1" dirty="0"/>
                <a:t>нашего </a:t>
              </a:r>
              <a:r>
                <a:rPr lang="ru-RU" b="1" dirty="0" smtClean="0"/>
                <a:t>общества</a:t>
              </a:r>
              <a:br>
                <a:rPr lang="ru-RU" b="1" dirty="0" smtClean="0"/>
              </a:br>
              <a:r>
                <a:rPr lang="ru-RU" b="1" dirty="0" smtClean="0"/>
                <a:t> проблем  </a:t>
              </a:r>
              <a:r>
                <a:rPr lang="ru-RU" b="1" dirty="0"/>
                <a:t>и требуют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незамедлительных </a:t>
              </a:r>
              <a:r>
                <a:rPr lang="ru-RU" b="1" dirty="0"/>
                <a:t>решений. </a:t>
              </a:r>
              <a:endParaRPr lang="ru-RU" b="1" dirty="0"/>
            </a:p>
          </p:txBody>
        </p:sp>
      </p:grpSp>
      <p:pic>
        <p:nvPicPr>
          <p:cNvPr id="3076" name="Picture 4" descr="C:\Users\Таня\Desktop\ДЕКАБРЬ\Родительское собрание\happy-family-icons_23-214750616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8283" r="19063" b="32163"/>
          <a:stretch>
            <a:fillRect/>
          </a:stretch>
        </p:blipFill>
        <p:spPr bwMode="auto">
          <a:xfrm>
            <a:off x="9949215" y="4927509"/>
            <a:ext cx="1543053" cy="1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ДЕКАБРЬ\СЕМЕЙНОЕ НАСИЛИЕ\высыв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18" y="2209800"/>
            <a:ext cx="1539531" cy="3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79778" y="3611367"/>
            <a:ext cx="6078797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нанесение вреда психическому </a:t>
            </a:r>
            <a:r>
              <a:rPr lang="ru-RU" sz="2000" dirty="0"/>
              <a:t>состоянию </a:t>
            </a:r>
            <a:r>
              <a:rPr lang="ru-RU" sz="2000" dirty="0" smtClean="0"/>
              <a:t>ребенка;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низкий </a:t>
            </a:r>
            <a:r>
              <a:rPr lang="ru-RU" sz="2000" dirty="0" smtClean="0"/>
              <a:t>статус родителей;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низкий материальный уровень;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 уделяется должного внимания ребенку  со стороны родителей;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ребенок подвергается физическому и </a:t>
            </a:r>
            <a:r>
              <a:rPr lang="ru-RU" sz="2000" dirty="0"/>
              <a:t>эмоциональному </a:t>
            </a:r>
            <a:r>
              <a:rPr lang="ru-RU" sz="2000" dirty="0" smtClean="0"/>
              <a:t>насилию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З</a:t>
            </a:r>
            <a:r>
              <a:rPr lang="ru-RU" sz="2000" b="1" dirty="0" smtClean="0"/>
              <a:t>доровье родителей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63418" y="2654706"/>
            <a:ext cx="4756981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Алкоголизм </a:t>
            </a:r>
            <a:r>
              <a:rPr lang="ru-RU" sz="2000" b="1" dirty="0"/>
              <a:t>одного или обоих родителей</a:t>
            </a:r>
            <a:endParaRPr lang="ru-RU" sz="2000" b="1" dirty="0"/>
          </a:p>
        </p:txBody>
      </p:sp>
      <p:pic>
        <p:nvPicPr>
          <p:cNvPr id="8194" name="Picture 2" descr="E:\++++05 05 РАБОЧИЙ СТОЛ\ПРЕЗЕНТАЦИИ МИНСК\ПОЛОВОЕ ВОСПИТАНИЕ\49a97fo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1" y="4872822"/>
            <a:ext cx="1343973" cy="9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Родители ОВЗ\313451-P8V89Y-7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6501" r="66238" b="50000"/>
          <a:stretch>
            <a:fillRect/>
          </a:stretch>
        </p:blipFill>
        <p:spPr bwMode="auto">
          <a:xfrm>
            <a:off x="2509284" y="3695183"/>
            <a:ext cx="1298670" cy="23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31321" y="3584677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агрессивность;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сниженный уровень самоконтроля;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стремление к доминированию;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повышенный уровень раздражительности;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неуверенность в собственных силах, неадекватная самооценка;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нереалистично высокий уровень ожиданий 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отношению к </a:t>
            </a:r>
            <a:r>
              <a:rPr lang="ru-RU" sz="2000" dirty="0" smtClean="0"/>
              <a:t>ребенку.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О</a:t>
            </a:r>
            <a:r>
              <a:rPr lang="ru-RU" sz="2000" b="1" dirty="0" smtClean="0"/>
              <a:t>собенности родителей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1042" y="2710278"/>
            <a:ext cx="4690307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личности и характера, родительские установки</a:t>
            </a:r>
            <a:endParaRPr lang="ru-RU" sz="2000" b="1" dirty="0"/>
          </a:p>
        </p:txBody>
      </p:sp>
      <p:pic>
        <p:nvPicPr>
          <p:cNvPr id="11" name="Picture 3" descr="E:\++++05 05 РАБОЧИЙ СТОЛ\ПРЕЗЕНТАЦИИ МИНСК\ПОЛОВОЕ ВОСПИТАНИЕ\Здоровье-в-доме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37" y="4692880"/>
            <a:ext cx="1353077" cy="13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Таня\Desktop\ДЕКАБРЬ\Родительское собрание\asdasdf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34" y="3138219"/>
            <a:ext cx="1599106" cy="31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55121" y="3423459"/>
            <a:ext cx="6222646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неоправданные ожидания родителей </a:t>
            </a:r>
            <a:r>
              <a:rPr lang="ru-RU" sz="2000" dirty="0" smtClean="0"/>
              <a:t>по физическим </a:t>
            </a:r>
            <a:r>
              <a:rPr lang="ru-RU" sz="2000" dirty="0"/>
              <a:t>(включая пол) и интеллектуальным </a:t>
            </a:r>
            <a:r>
              <a:rPr lang="ru-RU" sz="2000" dirty="0" smtClean="0"/>
              <a:t>возможностям и способностям ребенка;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искаженное восприятие ребенка, страх, что ребенок «испортится»;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преувеличение ценности физических </a:t>
            </a:r>
            <a:r>
              <a:rPr lang="ru-RU" sz="2000" dirty="0" smtClean="0"/>
              <a:t>наказаний;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собственный детский опыт, связанный с </a:t>
            </a:r>
            <a:r>
              <a:rPr lang="ru-RU" sz="2000" dirty="0" smtClean="0"/>
              <a:t>насилием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неготовность </a:t>
            </a:r>
            <a:r>
              <a:rPr lang="ru-RU" sz="2000" dirty="0"/>
              <a:t>к поведению детей в подростковом </a:t>
            </a:r>
            <a:r>
              <a:rPr lang="ru-RU" sz="2000" dirty="0" smtClean="0"/>
              <a:t>возрасте.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О</a:t>
            </a:r>
            <a:r>
              <a:rPr lang="ru-RU" sz="2000" b="1" dirty="0" smtClean="0"/>
              <a:t>собенности родителей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25263" y="2670327"/>
            <a:ext cx="4723712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/>
              <a:t>Особенности личности и характера, родительские установки</a:t>
            </a:r>
            <a:endParaRPr lang="ru-RU" sz="2000" b="1" dirty="0"/>
          </a:p>
        </p:txBody>
      </p:sp>
      <p:pic>
        <p:nvPicPr>
          <p:cNvPr id="11" name="Picture 3" descr="E:\++++05 05 РАБОЧИЙ СТОЛ\ПРЕЗЕНТАЦИИ МИНСК\ПОЛОВОЕ ВОСПИТАНИЕ\Здоровье-в-доме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37" y="4692880"/>
            <a:ext cx="1353077" cy="13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Таня\Desktop\ДЕКАБРЬ\Родительское собрание\asdasdf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34" y="3138219"/>
            <a:ext cx="1599106" cy="31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++++05 05 РАБОЧИЙ СТОЛ\ПРЕЗЕНТАЦИИ МИНСК\Семья и методы воспитания\daughter-ignoring-her-mother-after-an-argument-in-living-room_1170-269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3201" y="217512"/>
            <a:ext cx="9227498" cy="61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400" y="4741065"/>
            <a:ext cx="7314514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6992" y="4741064"/>
            <a:ext cx="7177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Значимым фактором применения насилия по отношению к ребенку является переживаемый родителем </a:t>
            </a:r>
            <a:r>
              <a:rPr lang="ru-RU" dirty="0" smtClean="0"/>
              <a:t>стресс. Исследования </a:t>
            </a:r>
            <a:r>
              <a:rPr lang="ru-RU" dirty="0"/>
              <a:t>показывают, что стресс часто провоцирует агрессию, но </a:t>
            </a:r>
            <a:r>
              <a:rPr lang="ru-RU" dirty="0" smtClean="0"/>
              <a:t>создание </a:t>
            </a:r>
            <a:r>
              <a:rPr lang="ru-RU" dirty="0"/>
              <a:t>ребенком «помех» </a:t>
            </a:r>
            <a:r>
              <a:rPr lang="ru-RU" dirty="0" smtClean="0"/>
              <a:t>родителям </a:t>
            </a:r>
            <a:r>
              <a:rPr lang="ru-RU" dirty="0"/>
              <a:t>не всегда приводит к тому, что </a:t>
            </a:r>
            <a:r>
              <a:rPr lang="ru-RU" dirty="0" smtClean="0"/>
              <a:t>родители </a:t>
            </a:r>
            <a:r>
              <a:rPr lang="ru-RU" dirty="0"/>
              <a:t>жестоко </a:t>
            </a:r>
            <a:r>
              <a:rPr lang="ru-RU" dirty="0" smtClean="0"/>
              <a:t>наказывают ребенка. </a:t>
            </a:r>
            <a:r>
              <a:rPr lang="ru-RU" dirty="0"/>
              <a:t>Ч</a:t>
            </a:r>
            <a:r>
              <a:rPr lang="ru-RU" dirty="0" smtClean="0"/>
              <a:t>аще</a:t>
            </a:r>
            <a:r>
              <a:rPr lang="ru-RU" dirty="0"/>
              <a:t>, кроме высокого уровня стресса, этому способствуют определенные личностные особенности </a:t>
            </a:r>
            <a:r>
              <a:rPr lang="ru-RU" dirty="0" smtClean="0"/>
              <a:t>взрослого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>
            <a:fillRect/>
          </a:stretch>
        </p:blipFill>
        <p:spPr bwMode="auto">
          <a:xfrm>
            <a:off x="800532" y="2557875"/>
            <a:ext cx="4698859" cy="17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15379" y="3706973"/>
            <a:ext cx="622264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гиперкинетический</a:t>
            </a:r>
            <a:r>
              <a:rPr lang="ru-RU" sz="2000" dirty="0"/>
              <a:t> </a:t>
            </a:r>
            <a:r>
              <a:rPr lang="ru-RU" sz="2000" dirty="0" smtClean="0"/>
              <a:t>синдром;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чрезмерная подвижность;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сниженная </a:t>
            </a:r>
            <a:r>
              <a:rPr lang="ru-RU" sz="2000" dirty="0"/>
              <a:t>способность к концентрации </a:t>
            </a:r>
            <a:r>
              <a:rPr lang="ru-RU" sz="2000" dirty="0" smtClean="0"/>
              <a:t>внимания;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физические </a:t>
            </a:r>
            <a:r>
              <a:rPr lang="ru-RU" sz="2000" dirty="0"/>
              <a:t>и психические отклонения ребенка.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7248" y="9942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Факторы </a:t>
            </a:r>
            <a:r>
              <a:rPr lang="ru-RU" sz="3400" b="1" dirty="0">
                <a:solidFill>
                  <a:srgbClr val="C00000"/>
                </a:solidFill>
              </a:rPr>
              <a:t>риска применения различных видов насилия по отношению к ребенку </a:t>
            </a:r>
            <a:endParaRPr lang="ru-RU" sz="10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8938" y="3138219"/>
            <a:ext cx="3171657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О</a:t>
            </a:r>
            <a:r>
              <a:rPr lang="ru-RU" sz="2000" b="1" dirty="0" smtClean="0"/>
              <a:t>собенности ребенка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6475" y="2685394"/>
            <a:ext cx="4724400" cy="64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Особенности </a:t>
            </a:r>
            <a:r>
              <a:rPr lang="ru-RU" sz="2000" b="1" dirty="0" smtClean="0"/>
              <a:t> поведения </a:t>
            </a:r>
            <a:r>
              <a:rPr lang="ru-RU" sz="2000" b="1" dirty="0"/>
              <a:t>детей</a:t>
            </a:r>
            <a:endParaRPr lang="ru-RU" sz="2000" b="1" dirty="0"/>
          </a:p>
        </p:txBody>
      </p:sp>
      <p:pic>
        <p:nvPicPr>
          <p:cNvPr id="14" name="Picture 2" descr="C:\Users\Таня\Desktop\НОЯБРЬ\Методы работы с гиперактивным ребенком\34050-NZDK2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8A0"/>
              </a:clrFrom>
              <a:clrTo>
                <a:srgbClr val="FEF8A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3" t="16699" r="34933" b="45787"/>
          <a:stretch>
            <a:fillRect/>
          </a:stretch>
        </p:blipFill>
        <p:spPr bwMode="auto">
          <a:xfrm flipH="1">
            <a:off x="1840215" y="3564061"/>
            <a:ext cx="1881343" cy="23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Таня\Desktop\ДЕКАБРЬ\Родительское собрание\sdfsd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0826" y="647700"/>
            <a:ext cx="4743335" cy="37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631" y="1608085"/>
            <a:ext cx="3544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Степень тяжести последствий </a:t>
            </a:r>
            <a:endParaRPr lang="ru-RU" b="1" dirty="0" smtClean="0"/>
          </a:p>
          <a:p>
            <a:pPr algn="ctr"/>
            <a:r>
              <a:rPr lang="ru-RU" b="1" dirty="0" smtClean="0"/>
              <a:t>перенесенного </a:t>
            </a:r>
            <a:r>
              <a:rPr lang="ru-RU" b="1" dirty="0"/>
              <a:t>насилия зависит </a:t>
            </a:r>
            <a:endParaRPr lang="ru-RU" b="1" dirty="0" smtClean="0"/>
          </a:p>
          <a:p>
            <a:pPr algn="ctr"/>
            <a:r>
              <a:rPr lang="ru-RU" b="1" dirty="0" smtClean="0"/>
              <a:t>от </a:t>
            </a:r>
            <a:r>
              <a:rPr lang="ru-RU" b="1" dirty="0"/>
              <a:t>тяжести самого </a:t>
            </a:r>
            <a:r>
              <a:rPr lang="ru-RU" b="1" dirty="0" smtClean="0"/>
              <a:t>насилия.</a:t>
            </a:r>
            <a:endParaRPr lang="ru-RU" b="1" dirty="0" smtClean="0"/>
          </a:p>
        </p:txBody>
      </p:sp>
      <p:pic>
        <p:nvPicPr>
          <p:cNvPr id="3076" name="Picture 4" descr="C:\Users\Таня\Desktop\ДЕКАБРЬ\Родительское собрание\happy-family-icons_23-214750616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8283" r="19063" b="32163"/>
          <a:stretch>
            <a:fillRect/>
          </a:stretch>
        </p:blipFill>
        <p:spPr bwMode="auto">
          <a:xfrm>
            <a:off x="9949215" y="4927509"/>
            <a:ext cx="1543053" cy="1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ДЕКАБРЬ\СЕМЕЙНОЕ НАСИЛИЕ\высыв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18" y="2209800"/>
            <a:ext cx="1539531" cy="3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7197" y="2019434"/>
            <a:ext cx="2700000" cy="720000"/>
          </a:xfrm>
          <a:prstGeom prst="homePlat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жестокое отношение </a:t>
            </a:r>
            <a:br>
              <a:rPr lang="ru-RU" b="1" dirty="0" smtClean="0"/>
            </a:br>
            <a:r>
              <a:rPr lang="ru-RU" b="1" dirty="0" smtClean="0"/>
              <a:t>к ребенку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3201" y="3075729"/>
            <a:ext cx="3126144" cy="720000"/>
          </a:xfrm>
          <a:prstGeom prst="homePlat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err="1" smtClean="0"/>
              <a:t>психотравматические</a:t>
            </a:r>
            <a:r>
              <a:rPr lang="ru-RU" b="1" dirty="0" smtClean="0"/>
              <a:t> переживания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76673" y="2049002"/>
            <a:ext cx="3168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комплекс жертвы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76673" y="3117150"/>
            <a:ext cx="3168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агрессия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76673" y="4136529"/>
            <a:ext cx="3168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err="1" smtClean="0"/>
              <a:t>аутоагрессия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67197" y="3058452"/>
            <a:ext cx="2700000" cy="720000"/>
          </a:xfrm>
          <a:prstGeom prst="homePlat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отвержение в грубой или явной форме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67197" y="4136529"/>
            <a:ext cx="2700000" cy="720000"/>
          </a:xfrm>
          <a:prstGeom prst="homePlat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последствия жестокого отношения</a:t>
            </a:r>
            <a:endParaRPr lang="ru-RU" b="1" dirty="0"/>
          </a:p>
        </p:txBody>
      </p:sp>
      <p:pic>
        <p:nvPicPr>
          <p:cNvPr id="7170" name="Picture 2" descr="C:\Users\Таня\Desktop\ДЕКАБРЬ\СЕМЕЙНОЕ НАСИЛИЕ\little-girl-with-question-marks_1308-20111 (1)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29" y="3891393"/>
            <a:ext cx="1076971" cy="21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82" y="357493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3" grpId="0" animBg="1"/>
      <p:bldP spid="18" grpId="0" animBg="1"/>
      <p:bldP spid="23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6518" y="2558049"/>
            <a:ext cx="5459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Ученые утверждают, что испытанная </a:t>
            </a:r>
            <a:r>
              <a:rPr lang="ru-RU" sz="2000" dirty="0"/>
              <a:t>ребенком жестокость оставляет след на всю жизнь и приводит </a:t>
            </a:r>
            <a:r>
              <a:rPr lang="ru-RU" sz="2000" dirty="0" smtClean="0"/>
              <a:t>к </a:t>
            </a:r>
            <a:r>
              <a:rPr lang="ru-RU" sz="2000" dirty="0"/>
              <a:t>самым разнообразным последствиям, которые объединяет одно – ущерб здоровью ребенка или опасность для его жизни.</a:t>
            </a:r>
            <a:endParaRPr lang="ru-RU" sz="2800" dirty="0" smtClean="0"/>
          </a:p>
        </p:txBody>
      </p:sp>
      <p:pic>
        <p:nvPicPr>
          <p:cNvPr id="6" name="Picture 2" descr="C:\Users\Таня\Desktop\НОЯБРЬ\Психолого-педагогическое сопровождение детей с ОВЗ\group-of-teachers-cartoon_24877-6763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69" y="1787857"/>
            <a:ext cx="3771232" cy="34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НОЯБРЬ\Психолого-педагогическое сопровождение детей с ОВЗ\gtrhtrht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28067" r="7445" b="30657"/>
          <a:stretch>
            <a:fillRect/>
          </a:stretch>
        </p:blipFill>
        <p:spPr bwMode="auto">
          <a:xfrm>
            <a:off x="902412" y="2454128"/>
            <a:ext cx="4164888" cy="21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78556" y="2681810"/>
            <a:ext cx="5831943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физические </a:t>
            </a:r>
            <a:r>
              <a:rPr lang="ru-RU" sz="2000" dirty="0" smtClean="0"/>
              <a:t>травмы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повреждения;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острые </a:t>
            </a:r>
            <a:r>
              <a:rPr lang="ru-RU" sz="2000" dirty="0"/>
              <a:t>психические реакции в ответ на любую </a:t>
            </a:r>
            <a:r>
              <a:rPr lang="ru-RU" sz="2000" dirty="0" smtClean="0"/>
              <a:t>агрессию: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возбуждение;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стремления </a:t>
            </a:r>
            <a:r>
              <a:rPr lang="ru-RU" sz="2000" dirty="0"/>
              <a:t>куда-то </a:t>
            </a:r>
            <a:r>
              <a:rPr lang="ru-RU" sz="2000" dirty="0" smtClean="0"/>
              <a:t>бежать; 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/>
              <a:t>стремления </a:t>
            </a:r>
            <a:r>
              <a:rPr lang="ru-RU" sz="2000" dirty="0" smtClean="0"/>
              <a:t>спрятаться;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глубокая заторможенность; 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нешнее безразличие;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поглощение </a:t>
            </a:r>
            <a:r>
              <a:rPr lang="ru-RU" sz="2000" dirty="0"/>
              <a:t>страхом, тревогой, гневом.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06646" y="2939465"/>
            <a:ext cx="297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ближайшие последствия жестокого обращения </a:t>
            </a:r>
            <a:br>
              <a:rPr lang="ru-RU" b="1" dirty="0" smtClean="0"/>
            </a:br>
            <a:r>
              <a:rPr lang="ru-RU" b="1" dirty="0" smtClean="0"/>
              <a:t>с детьми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4854" y="102929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Последствия </a:t>
            </a:r>
            <a:r>
              <a:rPr lang="ru-RU" sz="3400" b="1" dirty="0">
                <a:solidFill>
                  <a:srgbClr val="C00000"/>
                </a:solidFill>
              </a:rPr>
              <a:t>жестокого </a:t>
            </a:r>
            <a:br>
              <a:rPr lang="ru-RU" sz="3400" b="1" dirty="0" smtClean="0">
                <a:solidFill>
                  <a:srgbClr val="C00000"/>
                </a:solidFill>
              </a:rPr>
            </a:br>
            <a:r>
              <a:rPr lang="ru-RU" sz="3400" b="1" dirty="0" smtClean="0">
                <a:solidFill>
                  <a:srgbClr val="C00000"/>
                </a:solidFill>
              </a:rPr>
              <a:t>обращения </a:t>
            </a:r>
            <a:r>
              <a:rPr lang="ru-RU" sz="3400" b="1" dirty="0">
                <a:solidFill>
                  <a:srgbClr val="C00000"/>
                </a:solidFill>
              </a:rPr>
              <a:t>с детьми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49981" y="2913110"/>
            <a:ext cx="583194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заболевания;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личностные </a:t>
            </a:r>
            <a:r>
              <a:rPr lang="ru-RU" sz="2000" dirty="0"/>
              <a:t>и эмоциональные нарушения физического и психического </a:t>
            </a:r>
            <a:r>
              <a:rPr lang="ru-RU" sz="2000" dirty="0" smtClean="0"/>
              <a:t>развития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тяжелые </a:t>
            </a:r>
            <a:r>
              <a:rPr lang="ru-RU" sz="2000" dirty="0"/>
              <a:t>социальные </a:t>
            </a:r>
            <a:r>
              <a:rPr lang="ru-RU" sz="2000" dirty="0" smtClean="0"/>
              <a:t>последствия: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вред для жертвы;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вред для </a:t>
            </a:r>
            <a:r>
              <a:rPr lang="ru-RU" sz="2000" dirty="0"/>
              <a:t>общества.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2929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Последствия </a:t>
            </a:r>
            <a:r>
              <a:rPr lang="ru-RU" sz="3400" b="1" dirty="0">
                <a:solidFill>
                  <a:srgbClr val="C00000"/>
                </a:solidFill>
              </a:rPr>
              <a:t>жестокого </a:t>
            </a:r>
            <a:br>
              <a:rPr lang="ru-RU" sz="3400" b="1" dirty="0" smtClean="0">
                <a:solidFill>
                  <a:srgbClr val="C00000"/>
                </a:solidFill>
              </a:rPr>
            </a:br>
            <a:r>
              <a:rPr lang="ru-RU" sz="3400" b="1" dirty="0" smtClean="0">
                <a:solidFill>
                  <a:srgbClr val="C00000"/>
                </a:solidFill>
              </a:rPr>
              <a:t>обращения </a:t>
            </a:r>
            <a:r>
              <a:rPr lang="ru-RU" sz="3400" b="1" dirty="0">
                <a:solidFill>
                  <a:srgbClr val="C00000"/>
                </a:solidFill>
              </a:rPr>
              <a:t>с детьми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2" descr="C:\Users\Таня\Desktop\НОЯБРЬ\Психолого-педагогическое сопровождение детей с ОВЗ\gtrhtrht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28067" r="7445" b="30657"/>
          <a:stretch>
            <a:fillRect/>
          </a:stretch>
        </p:blipFill>
        <p:spPr bwMode="auto">
          <a:xfrm>
            <a:off x="902412" y="2454128"/>
            <a:ext cx="4164888" cy="21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11421" y="2920415"/>
            <a:ext cx="297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отдаленные последствия жестокого обращения </a:t>
            </a:r>
            <a:endParaRPr lang="ru-RU" b="1" dirty="0" smtClean="0"/>
          </a:p>
          <a:p>
            <a:pPr lvl="0" algn="ctr"/>
            <a:r>
              <a:rPr lang="ru-RU" b="1" dirty="0" smtClean="0"/>
              <a:t>с детьми</a:t>
            </a:r>
            <a:endParaRPr lang="ru-RU" b="1" dirty="0"/>
          </a:p>
        </p:txBody>
      </p:sp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58296" y="1837744"/>
            <a:ext cx="2592000" cy="72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НАСИЛИЕ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65877" y="2342749"/>
            <a:ext cx="2844002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детская смертность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965877" y="1287506"/>
            <a:ext cx="2844002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детский травматизм</a:t>
            </a:r>
            <a:endParaRPr lang="ru-RU" sz="2000" dirty="0"/>
          </a:p>
        </p:txBody>
      </p:sp>
      <p:pic>
        <p:nvPicPr>
          <p:cNvPr id="3075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42213" r="79759" b="35356"/>
          <a:stretch>
            <a:fillRect/>
          </a:stretch>
        </p:blipFill>
        <p:spPr bwMode="auto">
          <a:xfrm>
            <a:off x="8048171" y="951530"/>
            <a:ext cx="443552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8296" y="3035453"/>
            <a:ext cx="2592000" cy="72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ЖЕСТОКОЕ </a:t>
            </a:r>
            <a:br>
              <a:rPr lang="ru-RU" sz="1600" b="1" dirty="0" smtClean="0"/>
            </a:br>
            <a:r>
              <a:rPr lang="ru-RU" sz="1600" b="1" dirty="0" smtClean="0"/>
              <a:t>ОБРАЩЕНИЕ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58296" y="4171468"/>
            <a:ext cx="2592000" cy="720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ПРЕНЕБРЕЖЕНИЕ НУЖДАМИ ДЕТЕЙ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40055" y="2979954"/>
            <a:ext cx="2592000" cy="830997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ПРОБЛЕМА ОБЩЕСТВЕННОГО ЗДОРОВЬЯ 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65877" y="3427588"/>
            <a:ext cx="2844002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асоциальное </a:t>
            </a:r>
            <a:br>
              <a:rPr lang="ru-RU" sz="2000" dirty="0" smtClean="0"/>
            </a:br>
            <a:r>
              <a:rPr lang="ru-RU" sz="2000" dirty="0" smtClean="0"/>
              <a:t>поведение </a:t>
            </a:r>
            <a:r>
              <a:rPr lang="ru-RU" sz="2000" dirty="0"/>
              <a:t>детей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5877" y="4491991"/>
            <a:ext cx="2844002" cy="132343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нарушения психического, личностного и физического развития</a:t>
            </a:r>
            <a:endParaRPr lang="ru-RU" sz="2000" dirty="0"/>
          </a:p>
        </p:txBody>
      </p:sp>
      <p:pic>
        <p:nvPicPr>
          <p:cNvPr id="24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42213" r="79759" b="35356"/>
          <a:stretch>
            <a:fillRect/>
          </a:stretch>
        </p:blipFill>
        <p:spPr bwMode="auto">
          <a:xfrm>
            <a:off x="8048171" y="2035674"/>
            <a:ext cx="443552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42213" r="79759" b="35356"/>
          <a:stretch>
            <a:fillRect/>
          </a:stretch>
        </p:blipFill>
        <p:spPr bwMode="auto">
          <a:xfrm>
            <a:off x="8048171" y="3196802"/>
            <a:ext cx="443552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42213" r="79759" b="35356"/>
          <a:stretch>
            <a:fillRect/>
          </a:stretch>
        </p:blipFill>
        <p:spPr bwMode="auto">
          <a:xfrm>
            <a:off x="8048171" y="4287081"/>
            <a:ext cx="443552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ня\Desktop\ДЕКАБРЬ\СЕМЕЙНОЕ НАСИЛИЕ\people-yelling-and-marching-at-protest_1308-211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01" y="4171339"/>
            <a:ext cx="4008484" cy="14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Таня\Desktop\НОЯБРЬ\Родители ОВЗ\girl-having-question-sticker-for-messenger_48369-20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D8DA"/>
              </a:clrFrom>
              <a:clrTo>
                <a:srgbClr val="D7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5" y="753775"/>
            <a:ext cx="2336270" cy="23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3" grpId="0" animBg="1"/>
      <p:bldP spid="14" grpId="0" animBg="1"/>
      <p:bldP spid="15" grpId="0" animBg="1"/>
      <p:bldP spid="18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97785" y="2693173"/>
            <a:ext cx="5831943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тремление </a:t>
            </a:r>
            <a:r>
              <a:rPr lang="ru-RU" b="1" dirty="0">
                <a:solidFill>
                  <a:schemeClr val="tx1"/>
                </a:solidFill>
              </a:rPr>
              <a:t>разрешать свои проблемы посредством насильственных или противоправных </a:t>
            </a:r>
            <a:r>
              <a:rPr lang="ru-RU" b="1" dirty="0" smtClean="0">
                <a:solidFill>
                  <a:schemeClr val="tx1"/>
                </a:solidFill>
              </a:rPr>
              <a:t>действий</a:t>
            </a:r>
            <a:r>
              <a:rPr lang="ru-RU" b="1" dirty="0">
                <a:solidFill>
                  <a:schemeClr val="tx1"/>
                </a:solidFill>
              </a:rPr>
              <a:t>: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подверженные частым приступам гнева и немотивированной агрессии;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выход агрессии на </a:t>
            </a:r>
            <a:r>
              <a:rPr lang="ru-RU" dirty="0"/>
              <a:t>младших по </a:t>
            </a:r>
            <a:r>
              <a:rPr lang="ru-RU" dirty="0" smtClean="0"/>
              <a:t>возрасту и на животных.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РЕЗУЛЬТАТ: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дальнейшее </a:t>
            </a:r>
            <a:r>
              <a:rPr lang="ru-RU" dirty="0"/>
              <a:t>воспроизводство </a:t>
            </a:r>
            <a:r>
              <a:rPr lang="ru-RU" dirty="0" smtClean="0"/>
              <a:t>жестокости</a:t>
            </a:r>
            <a:r>
              <a:rPr lang="ru-RU" dirty="0"/>
              <a:t>. 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sz="1600" b="1" dirty="0" smtClean="0">
                <a:solidFill>
                  <a:schemeClr val="tx1"/>
                </a:solidFill>
              </a:rPr>
              <a:t>КОСВЕННОЕ ПОДТВЕРЖДЕНИЕ: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увеличение </a:t>
            </a:r>
            <a:r>
              <a:rPr lang="ru-RU" dirty="0"/>
              <a:t>числа совершенных подростками преступлений, сопряженных с </a:t>
            </a:r>
            <a:r>
              <a:rPr lang="ru-RU" dirty="0" smtClean="0"/>
              <a:t>насилием.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4293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Характеристика </a:t>
            </a:r>
            <a:r>
              <a:rPr lang="ru-RU" sz="3400" b="1" dirty="0">
                <a:solidFill>
                  <a:srgbClr val="C00000"/>
                </a:solidFill>
              </a:rPr>
              <a:t>социально </a:t>
            </a:r>
            <a:br>
              <a:rPr lang="ru-RU" sz="3400" b="1" dirty="0" smtClean="0">
                <a:solidFill>
                  <a:srgbClr val="C00000"/>
                </a:solidFill>
              </a:rPr>
            </a:br>
            <a:r>
              <a:rPr lang="ru-RU" sz="3400" b="1" dirty="0" err="1" smtClean="0">
                <a:solidFill>
                  <a:srgbClr val="C00000"/>
                </a:solidFill>
              </a:rPr>
              <a:t>дезадаптированной</a:t>
            </a:r>
            <a:r>
              <a:rPr lang="ru-RU" sz="3400" b="1" dirty="0" smtClean="0">
                <a:solidFill>
                  <a:srgbClr val="C00000"/>
                </a:solidFill>
              </a:rPr>
              <a:t> личности 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50000" r="3751" b="25113"/>
          <a:stretch>
            <a:fillRect/>
          </a:stretch>
        </p:blipFill>
        <p:spPr bwMode="auto">
          <a:xfrm>
            <a:off x="10210002" y="5001233"/>
            <a:ext cx="1077552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Таня\Desktop\ДЕКАБРЬ\СЕМЕЙНОЕ НАСИЛИЕ\five-kids-crying-with-tears-illustration_1308-11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96" y="3039548"/>
            <a:ext cx="3335918" cy="25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45410" y="2596648"/>
            <a:ext cx="6408390" cy="326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формирование малопривлекательных для окружающих личностных и поведенческих особенностей.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РЕЗУЛЬТАТ: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трудности социализации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нарушение </a:t>
            </a:r>
            <a:r>
              <a:rPr lang="ru-RU" dirty="0"/>
              <a:t>связи со </a:t>
            </a:r>
            <a:r>
              <a:rPr lang="ru-RU" dirty="0" smtClean="0"/>
              <a:t>взрослыми; </a:t>
            </a:r>
            <a:endParaRPr lang="ru-RU" dirty="0" smtClean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отсутствие навыков </a:t>
            </a:r>
            <a:r>
              <a:rPr lang="ru-RU" dirty="0"/>
              <a:t>общения со </a:t>
            </a:r>
            <a:r>
              <a:rPr lang="ru-RU" dirty="0" smtClean="0"/>
              <a:t>сверстниками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принадлежность к </a:t>
            </a:r>
            <a:r>
              <a:rPr lang="ru-RU" dirty="0"/>
              <a:t>криминальной </a:t>
            </a:r>
            <a:r>
              <a:rPr lang="ru-RU" dirty="0" smtClean="0"/>
              <a:t>группе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пристрастие </a:t>
            </a:r>
            <a:r>
              <a:rPr lang="ru-RU" dirty="0"/>
              <a:t>к алкоголю, </a:t>
            </a:r>
            <a:r>
              <a:rPr lang="ru-RU" dirty="0" smtClean="0"/>
              <a:t>наркотикам;</a:t>
            </a:r>
            <a:endParaRPr lang="ru-RU" dirty="0" smtClean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совершение правонарушений; </a:t>
            </a:r>
            <a:endParaRPr lang="ru-RU" dirty="0" smtClean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занятие проституцией девочками;</a:t>
            </a:r>
            <a:endParaRPr lang="ru-RU" dirty="0" smtClean="0"/>
          </a:p>
          <a:p>
            <a:pPr marL="342900" indent="-342900">
              <a:buFont typeface="Garamond" charset="0"/>
              <a:buChar char="-"/>
            </a:pPr>
            <a:r>
              <a:rPr lang="ru-RU" dirty="0" smtClean="0"/>
              <a:t>нарушение половой ориентации у мальчиков.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4293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Характеристика </a:t>
            </a:r>
            <a:r>
              <a:rPr lang="ru-RU" sz="3400" b="1" dirty="0">
                <a:solidFill>
                  <a:srgbClr val="C00000"/>
                </a:solidFill>
              </a:rPr>
              <a:t>социально </a:t>
            </a:r>
            <a:br>
              <a:rPr lang="ru-RU" sz="3400" b="1" dirty="0" smtClean="0">
                <a:solidFill>
                  <a:srgbClr val="C00000"/>
                </a:solidFill>
              </a:rPr>
            </a:br>
            <a:r>
              <a:rPr lang="ru-RU" sz="3400" b="1" dirty="0" err="1" smtClean="0">
                <a:solidFill>
                  <a:srgbClr val="C00000"/>
                </a:solidFill>
              </a:rPr>
              <a:t>дезадаптированной</a:t>
            </a:r>
            <a:r>
              <a:rPr lang="ru-RU" sz="3400" b="1" dirty="0" smtClean="0">
                <a:solidFill>
                  <a:srgbClr val="C00000"/>
                </a:solidFill>
              </a:rPr>
              <a:t> личности 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50000" r="3751" b="25113"/>
          <a:stretch>
            <a:fillRect/>
          </a:stretch>
        </p:blipFill>
        <p:spPr bwMode="auto">
          <a:xfrm>
            <a:off x="10210002" y="5001233"/>
            <a:ext cx="1077552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ДЕКАБРЬ\СЕМЕЙНОЕ НАСИЛИЕ\five-kids-crying-with-tears-illustration_1308-11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96" y="3039548"/>
            <a:ext cx="3335918" cy="25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9235" y="2702702"/>
            <a:ext cx="5831943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дети, подвергающихся насилию, часто не могут стать полноценными родителями.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РЕЗУЛЬТАТ: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Garamond" charset="0"/>
              <a:buChar char="–"/>
            </a:pPr>
            <a:r>
              <a:rPr lang="ru-RU" dirty="0"/>
              <a:t>трудности при создании собственной </a:t>
            </a:r>
            <a:r>
              <a:rPr lang="ru-RU" dirty="0" smtClean="0"/>
              <a:t>семьи;</a:t>
            </a:r>
            <a:endParaRPr lang="ru-RU" dirty="0"/>
          </a:p>
          <a:p>
            <a:pPr marL="285750" indent="-285750">
              <a:buFont typeface="Garamond" charset="0"/>
              <a:buChar char="–"/>
            </a:pPr>
            <a:r>
              <a:rPr lang="ru-RU" dirty="0"/>
              <a:t>невозможность дать своим детям достаточно тепла, чтобы воспитать здоровое физически и нравственно потомство;</a:t>
            </a:r>
            <a:endParaRPr lang="ru-RU" dirty="0"/>
          </a:p>
          <a:p>
            <a:pPr marL="285750" indent="-285750">
              <a:buFont typeface="Garamond" charset="0"/>
              <a:buChar char="–"/>
            </a:pPr>
            <a:r>
              <a:rPr lang="ru-RU" dirty="0"/>
              <a:t>в</a:t>
            </a:r>
            <a:r>
              <a:rPr lang="ru-RU" dirty="0" smtClean="0"/>
              <a:t>ыросшие </a:t>
            </a:r>
            <a:r>
              <a:rPr lang="ru-RU" dirty="0"/>
              <a:t>в жестокости мальчики </a:t>
            </a:r>
            <a:r>
              <a:rPr lang="ru-RU" dirty="0" smtClean="0"/>
              <a:t>становятся обидчиками, а девочки связывают жизнь с </a:t>
            </a:r>
            <a:r>
              <a:rPr lang="ru-RU" dirty="0"/>
              <a:t>жестоким и агрессивным мужчиной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4854" y="104293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Характеристика </a:t>
            </a:r>
            <a:r>
              <a:rPr lang="ru-RU" sz="3400" b="1" dirty="0">
                <a:solidFill>
                  <a:srgbClr val="C00000"/>
                </a:solidFill>
              </a:rPr>
              <a:t>социально </a:t>
            </a:r>
            <a:br>
              <a:rPr lang="ru-RU" sz="3400" b="1" dirty="0" smtClean="0">
                <a:solidFill>
                  <a:srgbClr val="C00000"/>
                </a:solidFill>
              </a:rPr>
            </a:br>
            <a:r>
              <a:rPr lang="ru-RU" sz="3400" b="1" dirty="0" err="1" smtClean="0">
                <a:solidFill>
                  <a:srgbClr val="C00000"/>
                </a:solidFill>
              </a:rPr>
              <a:t>дезадаптированной</a:t>
            </a:r>
            <a:r>
              <a:rPr lang="ru-RU" sz="3400" b="1" dirty="0" smtClean="0">
                <a:solidFill>
                  <a:srgbClr val="C00000"/>
                </a:solidFill>
              </a:rPr>
              <a:t> личности 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 descr="C:\Users\Таня\Desktop\ДЕКАБРЬ\СЕМЕЙНОЕ НАСИЛИЕ\five-kids-crying-with-tears-illustration_1308-1107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96" y="3039548"/>
            <a:ext cx="3335918" cy="25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16860" y="2729002"/>
            <a:ext cx="5831943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жестокое обращение с детьми вызывает у них: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285750" indent="-285750">
              <a:buFont typeface="Garamond" charset="0"/>
              <a:buChar char="-"/>
            </a:pPr>
            <a:r>
              <a:rPr lang="ru-RU" dirty="0" smtClean="0"/>
              <a:t>нарушения памяти;</a:t>
            </a:r>
            <a:endParaRPr lang="ru-RU" dirty="0" smtClean="0"/>
          </a:p>
          <a:p>
            <a:pPr marL="285750" indent="-285750">
              <a:buFont typeface="Garamond" charset="0"/>
              <a:buChar char="-"/>
            </a:pPr>
            <a:r>
              <a:rPr lang="ru-RU" dirty="0" smtClean="0"/>
              <a:t>отсутствие </a:t>
            </a:r>
            <a:r>
              <a:rPr lang="ru-RU" dirty="0"/>
              <a:t>способности </a:t>
            </a:r>
            <a:r>
              <a:rPr lang="ru-RU" dirty="0" smtClean="0"/>
              <a:t>сосредоточиться;</a:t>
            </a:r>
            <a:endParaRPr lang="ru-RU" dirty="0" smtClean="0"/>
          </a:p>
          <a:p>
            <a:pPr marL="285750" indent="-285750">
              <a:buFont typeface="Garamond" charset="0"/>
              <a:buChar char="-"/>
            </a:pPr>
            <a:r>
              <a:rPr lang="ru-RU" dirty="0" smtClean="0"/>
              <a:t>инфантильность;</a:t>
            </a:r>
            <a:endParaRPr lang="ru-RU" dirty="0" smtClean="0"/>
          </a:p>
          <a:p>
            <a:pPr marL="285750" indent="-285750">
              <a:buFont typeface="Garamond" charset="0"/>
              <a:buChar char="-"/>
            </a:pPr>
            <a:r>
              <a:rPr lang="ru-RU" dirty="0" smtClean="0"/>
              <a:t>малообразованность;</a:t>
            </a:r>
            <a:endParaRPr lang="ru-RU" dirty="0" smtClean="0"/>
          </a:p>
          <a:p>
            <a:pPr marL="285750" indent="-285750">
              <a:buFont typeface="Garamond" charset="0"/>
              <a:buChar char="-"/>
            </a:pPr>
            <a:r>
              <a:rPr lang="ru-RU" dirty="0" smtClean="0"/>
              <a:t>низкий профессиональный уровень;</a:t>
            </a:r>
            <a:endParaRPr lang="ru-RU" dirty="0" smtClean="0"/>
          </a:p>
          <a:p>
            <a:pPr marL="285750" indent="-285750">
              <a:buFont typeface="Garamond" charset="0"/>
              <a:buChar char="-"/>
            </a:pPr>
            <a:r>
              <a:rPr lang="ru-RU" dirty="0" smtClean="0"/>
              <a:t>неумение и нежелание трудиться.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4293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Характеристика </a:t>
            </a:r>
            <a:r>
              <a:rPr lang="ru-RU" sz="3400" b="1" dirty="0">
                <a:solidFill>
                  <a:srgbClr val="C00000"/>
                </a:solidFill>
              </a:rPr>
              <a:t>социально </a:t>
            </a:r>
            <a:br>
              <a:rPr lang="ru-RU" sz="3400" b="1" dirty="0" smtClean="0">
                <a:solidFill>
                  <a:srgbClr val="C00000"/>
                </a:solidFill>
              </a:rPr>
            </a:br>
            <a:r>
              <a:rPr lang="ru-RU" sz="3400" b="1" dirty="0" err="1" smtClean="0">
                <a:solidFill>
                  <a:srgbClr val="C00000"/>
                </a:solidFill>
              </a:rPr>
              <a:t>дезадаптированной</a:t>
            </a:r>
            <a:r>
              <a:rPr lang="ru-RU" sz="3400" b="1" dirty="0" smtClean="0">
                <a:solidFill>
                  <a:srgbClr val="C00000"/>
                </a:solidFill>
              </a:rPr>
              <a:t> личности 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50000" r="3751" b="25113"/>
          <a:stretch>
            <a:fillRect/>
          </a:stretch>
        </p:blipFill>
        <p:spPr bwMode="auto">
          <a:xfrm>
            <a:off x="10210002" y="5001233"/>
            <a:ext cx="1077552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ДЕКАБРЬ\СЕМЕЙНОЕ НАСИЛИЕ\five-kids-crying-with-tears-illustration_1308-11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96" y="3039548"/>
            <a:ext cx="3335918" cy="25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´ÐµÑÐ¸ ÑÐµÐ¼ÑÑ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flipH="1">
            <a:off x="746124" y="539749"/>
            <a:ext cx="10817225" cy="59589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2851" y="475564"/>
            <a:ext cx="5051150" cy="228668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772" y="539749"/>
            <a:ext cx="4901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детей из семей, </a:t>
            </a:r>
            <a:r>
              <a:rPr lang="ru-RU" dirty="0" smtClean="0"/>
              <a:t>где </a:t>
            </a:r>
            <a:r>
              <a:rPr lang="ru-RU" dirty="0"/>
              <a:t>побои и брань являются распространенными «методами воспитания», или где ребенок лишен тепла и внимания (например, в семьях родителей-алкоголиков), выявляются признаки задержки физического и психического развития, которые </a:t>
            </a:r>
            <a:r>
              <a:rPr lang="ru-RU" dirty="0" smtClean="0"/>
              <a:t>вызывают состояние «неспособности к </a:t>
            </a:r>
            <a:r>
              <a:rPr lang="ru-RU" dirty="0"/>
              <a:t>процветанию». </a:t>
            </a:r>
            <a:endParaRPr lang="ru-RU" dirty="0"/>
          </a:p>
        </p:txBody>
      </p:sp>
      <p:pic>
        <p:nvPicPr>
          <p:cNvPr id="5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НОЯБРЬ\Методы работы с гиперактивным ребенком\1164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85" y="2711664"/>
            <a:ext cx="1931461" cy="1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50134" y="2707535"/>
            <a:ext cx="6894165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нарушения </a:t>
            </a:r>
            <a:r>
              <a:rPr lang="ru-RU" dirty="0"/>
              <a:t>физического и психического </a:t>
            </a:r>
            <a:r>
              <a:rPr lang="ru-RU" dirty="0" smtClean="0"/>
              <a:t>развития;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трах перед </a:t>
            </a:r>
            <a:r>
              <a:rPr lang="ru-RU" dirty="0"/>
              <a:t>каким-то человеком, </a:t>
            </a:r>
            <a:r>
              <a:rPr lang="ru-RU" dirty="0" smtClean="0"/>
              <a:t>местом</a:t>
            </a:r>
            <a:r>
              <a:rPr lang="ru-RU" dirty="0"/>
              <a:t>, темнотой</a:t>
            </a:r>
            <a:r>
              <a:rPr lang="ru-RU" dirty="0" smtClean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чрезмерная </a:t>
            </a:r>
            <a:r>
              <a:rPr lang="ru-RU" dirty="0"/>
              <a:t>сонливость или </a:t>
            </a:r>
            <a:r>
              <a:rPr lang="ru-RU" dirty="0" smtClean="0"/>
              <a:t>бессонница;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истерические проявления;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регрессия;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агрессивность и раздражение;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несоотносимый </a:t>
            </a:r>
            <a:r>
              <a:rPr lang="ru-RU" dirty="0"/>
              <a:t>с возрастом интерес </a:t>
            </a:r>
            <a:r>
              <a:rPr lang="ru-RU" dirty="0" smtClean="0"/>
              <a:t>ребенка к интимной области;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ш</a:t>
            </a:r>
            <a:r>
              <a:rPr lang="ru-RU" dirty="0" smtClean="0"/>
              <a:t>антаж совершивших </a:t>
            </a:r>
            <a:r>
              <a:rPr lang="ru-RU" dirty="0"/>
              <a:t>сексуальное </a:t>
            </a:r>
            <a:r>
              <a:rPr lang="ru-RU" dirty="0" smtClean="0"/>
              <a:t>насилие, вымогая 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взрослых насильников деньги и подарки в обмен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обещание хранить совершенное в секрете.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350715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Последствия насилия по отношению к детям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25113" r="50000" b="50000"/>
          <a:stretch>
            <a:fillRect/>
          </a:stretch>
        </p:blipFill>
        <p:spPr bwMode="auto">
          <a:xfrm>
            <a:off x="10137230" y="5001233"/>
            <a:ext cx="1213388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Таня\Desktop\ДЕКАБРЬ\СЕМЕЙНОЕ НАСИЛИЕ\cute-girl-crying-cartoon_38747-15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r="46555" b="50000"/>
          <a:stretch>
            <a:fillRect/>
          </a:stretch>
        </p:blipFill>
        <p:spPr bwMode="auto">
          <a:xfrm>
            <a:off x="1312853" y="3279060"/>
            <a:ext cx="2341921" cy="27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07310" y="2689057"/>
            <a:ext cx="5831943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могут стать инициаторами развратных действий и втягивать в них окружающих;</a:t>
            </a:r>
            <a:endParaRPr lang="ru-RU" sz="2000" dirty="0" smtClean="0"/>
          </a:p>
          <a:p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низкая </a:t>
            </a:r>
            <a:r>
              <a:rPr lang="ru-RU" sz="2000" dirty="0" smtClean="0"/>
              <a:t>самооценка: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чувство вины;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чувство стыда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приступы беспокойства;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приступы безотчетной </a:t>
            </a:r>
            <a:r>
              <a:rPr lang="ru-RU" sz="2000" dirty="0"/>
              <a:t>тоски</a:t>
            </a:r>
            <a:r>
              <a:rPr lang="ru-RU" sz="2000" dirty="0" smtClean="0"/>
              <a:t>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350715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Последствия насилия по отношению к детям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25113" r="50000" b="50000"/>
          <a:stretch>
            <a:fillRect/>
          </a:stretch>
        </p:blipFill>
        <p:spPr bwMode="auto">
          <a:xfrm>
            <a:off x="10137230" y="5001233"/>
            <a:ext cx="1213388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НОЯБРЬ\Методы работы с гиперактивным ребенком\1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85" y="2711664"/>
            <a:ext cx="1931461" cy="1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ДЕКАБРЬ\СЕМЕЙНОЕ НАСИЛИЕ\cute-girl-crying-cartoon_38747-15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r="46555" b="50000"/>
          <a:stretch>
            <a:fillRect/>
          </a:stretch>
        </p:blipFill>
        <p:spPr bwMode="auto">
          <a:xfrm>
            <a:off x="1312853" y="3279060"/>
            <a:ext cx="2341921" cy="27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16833" y="2657197"/>
            <a:ext cx="583194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тяжелой депрессии </a:t>
            </a:r>
            <a:r>
              <a:rPr lang="ru-RU" dirty="0" smtClean="0"/>
              <a:t>у детей старшего возраста: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нарушение сна;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чувство </a:t>
            </a:r>
            <a:r>
              <a:rPr lang="ru-RU" dirty="0"/>
              <a:t>собственной </a:t>
            </a:r>
            <a:r>
              <a:rPr lang="ru-RU" dirty="0" smtClean="0"/>
              <a:t>ущербности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чувство </a:t>
            </a:r>
            <a:r>
              <a:rPr lang="ru-RU" dirty="0" smtClean="0"/>
              <a:t>неполноценности;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страдание </a:t>
            </a:r>
            <a:r>
              <a:rPr lang="ru-RU" dirty="0"/>
              <a:t>от одиночества </a:t>
            </a:r>
            <a:r>
              <a:rPr lang="ru-RU" dirty="0" smtClean="0"/>
              <a:t>у подростков: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попытки покончить с </a:t>
            </a:r>
            <a:r>
              <a:rPr lang="ru-RU" dirty="0" smtClean="0"/>
              <a:t>собой;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завершенные суициды;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огружение в депрессию взрослыми: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агрессивность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избыточная пассивность;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способности к </a:t>
            </a:r>
            <a:r>
              <a:rPr lang="ru-RU" dirty="0" smtClean="0"/>
              <a:t>самозащите;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стремление привлечь </a:t>
            </a:r>
            <a:r>
              <a:rPr lang="ru-RU" dirty="0"/>
              <a:t>внимание любым </a:t>
            </a:r>
            <a:r>
              <a:rPr lang="ru-RU" dirty="0" smtClean="0"/>
              <a:t>путём.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74854" y="1350715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Последствия насилия по отношению к детям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25113" r="50000" b="50000"/>
          <a:stretch>
            <a:fillRect/>
          </a:stretch>
        </p:blipFill>
        <p:spPr bwMode="auto">
          <a:xfrm>
            <a:off x="10137230" y="5001233"/>
            <a:ext cx="1213388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НОЯБРЬ\Методы работы с гиперактивным ребенком\1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85" y="2711664"/>
            <a:ext cx="1931461" cy="19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ДЕКАБРЬ\СЕМЕЙНОЕ НАСИЛИЕ\cute-girl-crying-cartoon_38747-15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r="46555" b="50000"/>
          <a:stretch>
            <a:fillRect/>
          </a:stretch>
        </p:blipFill>
        <p:spPr bwMode="auto">
          <a:xfrm>
            <a:off x="1312853" y="3279060"/>
            <a:ext cx="2341921" cy="27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14799" y="956523"/>
            <a:ext cx="7077075" cy="486287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РЕКОМЕНДАЦИИ </a:t>
            </a:r>
            <a:r>
              <a:rPr lang="ru-RU" sz="2000" b="1" dirty="0" smtClean="0">
                <a:solidFill>
                  <a:srgbClr val="C00000"/>
                </a:solidFill>
              </a:rPr>
              <a:t>  ПЕДАГОГУ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000" b="1" dirty="0" smtClean="0">
                <a:solidFill>
                  <a:srgbClr val="C00000"/>
                </a:solidFill>
              </a:rPr>
              <a:t>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при возникновении подозрений о возможности насилия над ребенком и первичном контакте с потерпевшим необходимо: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незамедлительно </a:t>
            </a:r>
            <a:r>
              <a:rPr lang="ru-RU" sz="2000" dirty="0"/>
              <a:t>и тщательно проверить достоверность </a:t>
            </a:r>
            <a:r>
              <a:rPr lang="ru-RU" sz="2000" dirty="0" smtClean="0"/>
              <a:t>предположений</a:t>
            </a:r>
            <a:r>
              <a:rPr lang="ru-RU" sz="2000" dirty="0"/>
              <a:t>: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проводить беседы </a:t>
            </a:r>
            <a:r>
              <a:rPr lang="ru-RU" sz="2000" dirty="0"/>
              <a:t>с самим ребенком,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проводить </a:t>
            </a:r>
            <a:r>
              <a:rPr lang="ru-RU" sz="2000" dirty="0" smtClean="0"/>
              <a:t>беседы  сего </a:t>
            </a:r>
            <a:r>
              <a:rPr lang="ru-RU" sz="2000" dirty="0"/>
              <a:t>братьями, сестрами и друзьями, соседями, родителями (опекунами, близкими </a:t>
            </a:r>
            <a:r>
              <a:rPr lang="ru-RU" sz="2000" dirty="0" smtClean="0"/>
              <a:t>родственниками);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наблюдать </a:t>
            </a:r>
            <a:r>
              <a:rPr lang="ru-RU" sz="2000" dirty="0"/>
              <a:t>за внешним видом и поведением </a:t>
            </a:r>
            <a:r>
              <a:rPr lang="ru-RU" sz="2000" dirty="0" smtClean="0"/>
              <a:t>несовершеннолетнего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 smtClean="0"/>
              <a:t>осущетсвлять</a:t>
            </a:r>
            <a:r>
              <a:rPr lang="ru-RU" sz="2000" dirty="0" smtClean="0"/>
              <a:t> знакомство </a:t>
            </a:r>
            <a:r>
              <a:rPr lang="ru-RU" sz="2000" dirty="0"/>
              <a:t>с условиями проживания несовершеннолетнего </a:t>
            </a:r>
            <a:r>
              <a:rPr lang="ru-RU" sz="2000" dirty="0" smtClean="0"/>
              <a:t>дома;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анести полученные данные в специальный дневник. </a:t>
            </a:r>
            <a:endParaRPr lang="ru-RU" sz="2000" dirty="0"/>
          </a:p>
        </p:txBody>
      </p:sp>
      <p:pic>
        <p:nvPicPr>
          <p:cNvPr id="6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372" y="2941709"/>
            <a:ext cx="3994299" cy="36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372" y="2941709"/>
            <a:ext cx="3994299" cy="36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00670" y="950576"/>
            <a:ext cx="6843579" cy="583236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РЕКОМЕНДАЦИИ   ПЕДАГОГУ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>при возникновении подозрений о возможности насилия над ребенком и первичном контакте с потерпевшим необходимо:</a:t>
            </a:r>
            <a:endParaRPr lang="en-US" dirty="0" smtClean="0"/>
          </a:p>
          <a:p>
            <a:endParaRPr lang="ru-RU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подключить к работе </a:t>
            </a:r>
            <a:r>
              <a:rPr lang="ru-RU" sz="2000" dirty="0" smtClean="0"/>
              <a:t>специалиста-психолога;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провести беседу с жертвой насилия;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в случае подтверждения факта насилия поддержать ребенка,  выслушать, дать выговориться, не </a:t>
            </a:r>
            <a:r>
              <a:rPr lang="ru-RU" sz="2000" dirty="0"/>
              <a:t>перебивать </a:t>
            </a:r>
            <a:r>
              <a:rPr lang="ru-RU" sz="2000" dirty="0" smtClean="0"/>
              <a:t>вопросами,  не мешать </a:t>
            </a:r>
            <a:r>
              <a:rPr lang="ru-RU" sz="2000" dirty="0"/>
              <a:t>рассказывать о случившемся своими </a:t>
            </a:r>
            <a:r>
              <a:rPr lang="ru-RU" sz="2000" dirty="0" smtClean="0"/>
              <a:t>словами;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показать </a:t>
            </a:r>
            <a:r>
              <a:rPr lang="ru-RU" sz="2000" dirty="0"/>
              <a:t>потерпевшему, насколько правильно </a:t>
            </a:r>
            <a:r>
              <a:rPr lang="ru-RU" sz="2000" dirty="0" smtClean="0"/>
              <a:t>он </a:t>
            </a:r>
            <a:r>
              <a:rPr lang="ru-RU" sz="2000" dirty="0"/>
              <a:t>поступил, обратившись за </a:t>
            </a:r>
            <a:r>
              <a:rPr lang="ru-RU" sz="2000" dirty="0" smtClean="0"/>
              <a:t>помощью;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защитить ребенка от насильника и убедить жертву </a:t>
            </a:r>
            <a:br>
              <a:rPr lang="ru-RU" sz="2000" dirty="0" smtClean="0"/>
            </a:br>
            <a:r>
              <a:rPr lang="ru-RU" sz="2000" dirty="0" smtClean="0"/>
              <a:t>в ее невиновности;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объяснить, что пострадавший ребенок имеет право переехать жить на некоторое время в приют; перевестись в другой класс.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7" name="Замещающее содержимое 4" descr="Без імен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Таня\Desktop\ДЕКАБРЬ\Родительское собрание\sdfsd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718292"/>
            <a:ext cx="5014310" cy="32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63588" y="1537554"/>
            <a:ext cx="4032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</a:t>
            </a:r>
            <a:r>
              <a:rPr lang="ru-RU" sz="2000" b="1" dirty="0" smtClean="0"/>
              <a:t>о </a:t>
            </a:r>
            <a:r>
              <a:rPr lang="ru-RU" sz="2000" b="1" dirty="0"/>
              <a:t>всем мире отмечается тенденция роста насильственных действий в отношении детей.</a:t>
            </a:r>
            <a:endParaRPr lang="ru-RU" sz="2800" b="1" dirty="0" smtClean="0"/>
          </a:p>
        </p:txBody>
      </p:sp>
      <p:pic>
        <p:nvPicPr>
          <p:cNvPr id="512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318" y="2219325"/>
            <a:ext cx="2906532" cy="3684588"/>
          </a:xfrm>
          <a:prstGeom prst="rect">
            <a:avLst/>
          </a:prstGeom>
          <a:noFill/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44575" y="2714604"/>
            <a:ext cx="583194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безоговорочное и полное признание основных прав детей и подростков на жизнь, личную неприкосновенность, защиту, достойное существование;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доверие к детям и подросткам;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анонимность </a:t>
            </a:r>
            <a:r>
              <a:rPr lang="ru-RU" sz="2000" dirty="0"/>
              <a:t>или конфиденциальность полученной </a:t>
            </a:r>
            <a:r>
              <a:rPr lang="ru-RU" sz="2000" dirty="0" smtClean="0"/>
              <a:t>информации;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формирование чувства безопасности у жертв насилия.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Условия оказания </a:t>
            </a:r>
            <a:r>
              <a:rPr lang="ru-RU" sz="3400" b="1" dirty="0">
                <a:solidFill>
                  <a:srgbClr val="C00000"/>
                </a:solidFill>
              </a:rPr>
              <a:t>эффективной помощи детям и подросткам, пострадавшим от насилия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7" descr="C:\Users\Таня\Desktop\НОЯБРЬ\Психолого-педагогическое сопровождение детей с ОВЗ\60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8" y="3622233"/>
            <a:ext cx="2887086" cy="23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Таня\Desktop\НОЯБРЬ\Принципы педагогического взаимодействия\speech-bubbles-with-question-marks_23-214751012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5604" r="8354" b="17389"/>
          <a:stretch>
            <a:fillRect/>
          </a:stretch>
        </p:blipFill>
        <p:spPr bwMode="auto">
          <a:xfrm>
            <a:off x="3174084" y="2727434"/>
            <a:ext cx="1487696" cy="12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14611" y="2703901"/>
            <a:ext cx="583194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просвещение родителей по вопросам прав и свобод </a:t>
            </a:r>
            <a:r>
              <a:rPr lang="ru-RU" sz="2000" dirty="0" smtClean="0"/>
              <a:t>детей, закрепленных </a:t>
            </a:r>
            <a:r>
              <a:rPr lang="ru-RU" sz="2000" dirty="0"/>
              <a:t>в международных и федеральных законодательных </a:t>
            </a:r>
            <a:r>
              <a:rPr lang="ru-RU" sz="2000" dirty="0" smtClean="0"/>
              <a:t>актах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отказ </a:t>
            </a:r>
            <a:r>
              <a:rPr lang="ru-RU" sz="2000" dirty="0"/>
              <a:t>от </a:t>
            </a:r>
            <a:r>
              <a:rPr lang="ru-RU" sz="2000" dirty="0" err="1"/>
              <a:t>культурологически</a:t>
            </a:r>
            <a:r>
              <a:rPr lang="ru-RU" sz="2000" dirty="0"/>
              <a:t> оправдываемых форм насилия, прежде всего в сфере воспитания и перевоспитания </a:t>
            </a:r>
            <a:r>
              <a:rPr lang="ru-RU" sz="2000" dirty="0" smtClean="0"/>
              <a:t>детей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полный </a:t>
            </a:r>
            <a:r>
              <a:rPr lang="ru-RU" sz="2000" dirty="0"/>
              <a:t>отказ от физических наказаний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привитие </a:t>
            </a:r>
            <a:r>
              <a:rPr lang="ru-RU" sz="2000" dirty="0"/>
              <a:t>ценностного отношения </a:t>
            </a:r>
            <a:r>
              <a:rPr lang="ru-RU" sz="2000" dirty="0" smtClean="0"/>
              <a:t>к детству.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Профилактическая 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913" r="25097" b="200"/>
          <a:stretch>
            <a:fillRect/>
          </a:stretch>
        </p:blipFill>
        <p:spPr bwMode="auto">
          <a:xfrm>
            <a:off x="10244592" y="5144067"/>
            <a:ext cx="126862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ворческие способности\сывсы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072" y="1836857"/>
            <a:ext cx="3273142" cy="32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20817" y="3018982"/>
            <a:ext cx="27458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СОДЕРЖАНИЕ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РАБОТЫ</a:t>
            </a:r>
            <a:endParaRPr lang="ru-RU" sz="1600" b="1" dirty="0">
              <a:effectLst/>
            </a:endParaRPr>
          </a:p>
        </p:txBody>
      </p:sp>
      <p:pic>
        <p:nvPicPr>
          <p:cNvPr id="10" name="Picture 2" descr="C:\Users\Таня\Desktop\НОЯБРЬ\Психолого-педагогическое сопровождение детей с ОВЗ\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F"/>
              </a:clrFrom>
              <a:clrTo>
                <a:srgbClr val="D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0" y="4235768"/>
            <a:ext cx="3426865" cy="1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33661" y="2698361"/>
            <a:ext cx="583194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стендовой </a:t>
            </a:r>
            <a:r>
              <a:rPr lang="ru-RU" sz="2000" dirty="0" smtClean="0"/>
              <a:t>информации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выступление </a:t>
            </a:r>
            <a:r>
              <a:rPr lang="ru-RU" sz="2000" dirty="0"/>
              <a:t>на родительских </a:t>
            </a:r>
            <a:r>
              <a:rPr lang="ru-RU" sz="2000" dirty="0" smtClean="0"/>
              <a:t>собраниях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родительских </a:t>
            </a:r>
            <a:r>
              <a:rPr lang="ru-RU" sz="2000" dirty="0" smtClean="0"/>
              <a:t>клубов;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выпуск </a:t>
            </a:r>
            <a:r>
              <a:rPr lang="ru-RU" sz="2000" dirty="0"/>
              <a:t>газет внутри образовательного </a:t>
            </a:r>
            <a:r>
              <a:rPr lang="ru-RU" sz="2000" dirty="0" smtClean="0"/>
              <a:t>учреждения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индивидуальные беседы и консультации.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Профилактическая 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913" r="25097" b="200"/>
          <a:stretch>
            <a:fillRect/>
          </a:stretch>
        </p:blipFill>
        <p:spPr bwMode="auto">
          <a:xfrm>
            <a:off x="10244592" y="5144067"/>
            <a:ext cx="126862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ворческие способности\сывсы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072" y="1836857"/>
            <a:ext cx="3273142" cy="32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917" y="3014859"/>
            <a:ext cx="27458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ФОРМЫ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РАБОТЫ</a:t>
            </a:r>
            <a:endParaRPr lang="ru-RU" sz="1600" b="1" dirty="0">
              <a:effectLst/>
            </a:endParaRPr>
          </a:p>
        </p:txBody>
      </p:sp>
      <p:pic>
        <p:nvPicPr>
          <p:cNvPr id="10" name="Picture 2" descr="C:\Users\Таня\Desktop\НОЯБРЬ\Психолого-педагогическое сопровождение детей с ОВЗ\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F"/>
              </a:clrFrom>
              <a:clrTo>
                <a:srgbClr val="D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0" y="4235768"/>
            <a:ext cx="3426865" cy="1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87967" y="2752667"/>
            <a:ext cx="5831943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ОПРОСНИКИ  И  АНКЕТЫ: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вариативность;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составление </a:t>
            </a:r>
            <a:r>
              <a:rPr lang="ru-RU" sz="2000" dirty="0"/>
              <a:t>с учетом потребностей конкретного образовательного </a:t>
            </a:r>
            <a:r>
              <a:rPr lang="ru-RU" sz="2000" dirty="0" smtClean="0"/>
              <a:t>учреждения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построение </a:t>
            </a:r>
            <a:r>
              <a:rPr lang="ru-RU" sz="2000" dirty="0"/>
              <a:t>с учетом всех требований, предъявляемых к этим методам исследования.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Профилактическая 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913" r="25097" b="200"/>
          <a:stretch>
            <a:fillRect/>
          </a:stretch>
        </p:blipFill>
        <p:spPr bwMode="auto">
          <a:xfrm>
            <a:off x="10244592" y="5144067"/>
            <a:ext cx="126862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ворческие способности\сывсы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072" y="1836857"/>
            <a:ext cx="3273142" cy="32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75409" y="3151053"/>
            <a:ext cx="274588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ДИАГНОСТИКА</a:t>
            </a:r>
            <a:endParaRPr lang="ru-RU" sz="1600" b="1" dirty="0">
              <a:effectLst/>
            </a:endParaRPr>
          </a:p>
        </p:txBody>
      </p:sp>
      <p:pic>
        <p:nvPicPr>
          <p:cNvPr id="10" name="Picture 2" descr="C:\Users\Таня\Desktop\НОЯБРЬ\Психолого-педагогическое сопровождение детей с ОВЗ\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F"/>
              </a:clrFrom>
              <a:clrTo>
                <a:srgbClr val="D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0" y="4235768"/>
            <a:ext cx="3426865" cy="1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4616" y="2713366"/>
            <a:ext cx="5831943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НАБЛЮДЕНИЕ: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идение педагогами </a:t>
            </a:r>
            <a:r>
              <a:rPr lang="ru-RU" sz="2000" dirty="0"/>
              <a:t>внешних физических признаков совершаемого над ребенком насилия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семье </a:t>
            </a:r>
            <a:r>
              <a:rPr lang="ru-RU" sz="2000" dirty="0" smtClean="0"/>
              <a:t>во </a:t>
            </a:r>
            <a:r>
              <a:rPr lang="ru-RU" sz="2000" dirty="0"/>
              <a:t>время занятий, </a:t>
            </a:r>
            <a:r>
              <a:rPr lang="ru-RU" sz="2000" dirty="0" smtClean="0"/>
              <a:t>выполнения </a:t>
            </a:r>
            <a:r>
              <a:rPr lang="ru-RU" sz="2000" dirty="0"/>
              <a:t>поручений, процессов взаимодействия со взрослыми и </a:t>
            </a:r>
            <a:r>
              <a:rPr lang="ru-RU" sz="2000" dirty="0" smtClean="0"/>
              <a:t>сверстниками;</a:t>
            </a:r>
            <a:endParaRPr lang="ru-RU" sz="20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рослеживание у ребенка вызванного педагогом </a:t>
            </a:r>
            <a:br>
              <a:rPr lang="ru-RU" sz="2000" dirty="0" smtClean="0"/>
            </a:br>
            <a:r>
              <a:rPr lang="ru-RU" sz="2000" dirty="0" smtClean="0"/>
              <a:t>внутреннего переживания.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Профилактическая 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913" r="25097" b="200"/>
          <a:stretch>
            <a:fillRect/>
          </a:stretch>
        </p:blipFill>
        <p:spPr bwMode="auto">
          <a:xfrm>
            <a:off x="10244592" y="5144067"/>
            <a:ext cx="126862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ворческие способности\сывсы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072" y="1836857"/>
            <a:ext cx="3273142" cy="32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75409" y="3151053"/>
            <a:ext cx="274588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ДИАГНОСТИКА</a:t>
            </a:r>
            <a:endParaRPr lang="ru-RU" sz="1600" b="1" dirty="0">
              <a:effectLst/>
            </a:endParaRPr>
          </a:p>
        </p:txBody>
      </p:sp>
      <p:pic>
        <p:nvPicPr>
          <p:cNvPr id="11" name="Picture 2" descr="C:\Users\Таня\Desktop\НОЯБРЬ\Психолого-педагогическое сопровождение детей с ОВЗ\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F"/>
              </a:clrFrom>
              <a:clrTo>
                <a:srgbClr val="D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0" y="4235768"/>
            <a:ext cx="3426865" cy="1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11439" y="2699903"/>
            <a:ext cx="5831943" cy="2339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МЕТОДИКА  «НЕЗАКОНЧЕННОЕ ПРЕДЛОЖЕНИЕ»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достаточно </a:t>
            </a:r>
            <a:r>
              <a:rPr lang="ru-RU" sz="2000" dirty="0" smtClean="0"/>
              <a:t>объективных данных;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«</a:t>
            </a:r>
            <a:r>
              <a:rPr lang="ru-RU" sz="2000" dirty="0" smtClean="0"/>
              <a:t>завуалированная» форма заданий;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используются </a:t>
            </a:r>
            <a:r>
              <a:rPr lang="ru-RU" sz="2000" dirty="0"/>
              <a:t>в работе </a:t>
            </a:r>
            <a:r>
              <a:rPr lang="ru-RU" sz="2000" dirty="0" smtClean="0"/>
              <a:t>с родителями и </a:t>
            </a:r>
            <a:br>
              <a:rPr lang="ru-RU" sz="2000" dirty="0" smtClean="0"/>
            </a:br>
            <a:r>
              <a:rPr lang="ru-RU" sz="2000" dirty="0" smtClean="0"/>
              <a:t>с детьми;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осуществление сравнительного анализа </a:t>
            </a:r>
            <a:r>
              <a:rPr lang="ru-RU" sz="2000" dirty="0"/>
              <a:t>ответов обоих сторон.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Профилактическая 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913" r="25097" b="200"/>
          <a:stretch>
            <a:fillRect/>
          </a:stretch>
        </p:blipFill>
        <p:spPr bwMode="auto">
          <a:xfrm>
            <a:off x="10244592" y="5144067"/>
            <a:ext cx="126862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ворческие способности\сывсы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072" y="1836857"/>
            <a:ext cx="3273142" cy="32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75409" y="3151053"/>
            <a:ext cx="274588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ДИАГНОСТИКА</a:t>
            </a:r>
            <a:endParaRPr lang="ru-RU" sz="1600" b="1" dirty="0">
              <a:effectLst/>
            </a:endParaRPr>
          </a:p>
        </p:txBody>
      </p:sp>
      <p:pic>
        <p:nvPicPr>
          <p:cNvPr id="11" name="Picture 2" descr="C:\Users\Таня\Desktop\НОЯБРЬ\Психолого-педагогическое сопровождение детей с ОВЗ\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F"/>
              </a:clrFrom>
              <a:clrTo>
                <a:srgbClr val="D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48" y="4235769"/>
            <a:ext cx="3426865" cy="1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02241" y="2699718"/>
            <a:ext cx="6124205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ПРОЕКТИВНЫЕ РИСУНОЧНЫЕ ТЕХНИКИ: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большая информативность;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выявление характера </a:t>
            </a:r>
            <a:r>
              <a:rPr lang="ru-RU" sz="2000" dirty="0"/>
              <a:t>семейных </a:t>
            </a:r>
            <a:r>
              <a:rPr lang="ru-RU" sz="2000" dirty="0" smtClean="0"/>
              <a:t>взаимоотношений;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эмоциональное </a:t>
            </a:r>
            <a:r>
              <a:rPr lang="ru-RU" sz="2000" dirty="0"/>
              <a:t>отношение ребенка к </a:t>
            </a:r>
            <a:r>
              <a:rPr lang="ru-RU" sz="2000" dirty="0" smtClean="0"/>
              <a:t>семейным взаимоотношениям.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ПРИМЕР: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«</a:t>
            </a:r>
            <a:r>
              <a:rPr lang="ru-RU" sz="2000" dirty="0"/>
              <a:t>Рисунок семьи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C00000"/>
                </a:solidFill>
              </a:rPr>
              <a:t>Профилактическая 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913" r="25097" b="200"/>
          <a:stretch>
            <a:fillRect/>
          </a:stretch>
        </p:blipFill>
        <p:spPr bwMode="auto">
          <a:xfrm>
            <a:off x="10244592" y="5144067"/>
            <a:ext cx="1268620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Творческие способности\сывсы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072" y="1836857"/>
            <a:ext cx="3273142" cy="32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75409" y="3151053"/>
            <a:ext cx="274588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ДИАГНОСТИКА</a:t>
            </a:r>
            <a:endParaRPr lang="ru-RU" sz="1600" b="1" dirty="0">
              <a:effectLst/>
            </a:endParaRPr>
          </a:p>
        </p:txBody>
      </p:sp>
      <p:pic>
        <p:nvPicPr>
          <p:cNvPr id="8" name="Picture 2" descr="C:\Users\Таня\Desktop\НОЯБРЬ\Психолого-педагогическое сопровождение детей с ОВЗ\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F"/>
              </a:clrFrom>
              <a:clrTo>
                <a:srgbClr val="D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0" y="4235768"/>
            <a:ext cx="3426865" cy="17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4875" y="2692959"/>
            <a:ext cx="5904000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обучение родителей новому </a:t>
            </a:r>
            <a:r>
              <a:rPr lang="ru-RU" sz="2000" dirty="0"/>
              <a:t>подходу к </a:t>
            </a:r>
            <a:r>
              <a:rPr lang="ru-RU" sz="2000" dirty="0" smtClean="0"/>
              <a:t>ребенку</a:t>
            </a:r>
            <a:r>
              <a:rPr lang="ru-RU" sz="2000" dirty="0"/>
              <a:t>;</a:t>
            </a:r>
            <a:endParaRPr lang="ru-RU" sz="2000" dirty="0" smtClean="0"/>
          </a:p>
          <a:p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новой стратегии взаимоотношений </a:t>
            </a:r>
            <a:br>
              <a:rPr lang="ru-RU" sz="2000" dirty="0" smtClean="0"/>
            </a:br>
            <a:r>
              <a:rPr lang="ru-RU" sz="2000" dirty="0" smtClean="0"/>
              <a:t>в семье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Коррекционная </a:t>
            </a:r>
            <a:r>
              <a:rPr lang="ru-RU" sz="3400" b="1" dirty="0">
                <a:solidFill>
                  <a:srgbClr val="C00000"/>
                </a:solidFill>
              </a:rPr>
              <a:t>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0234" y="2705372"/>
            <a:ext cx="27458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РАБОТА </a:t>
            </a:r>
            <a:br>
              <a:rPr lang="ru-RU" sz="1600" b="1" dirty="0" smtClean="0"/>
            </a:br>
            <a:r>
              <a:rPr lang="ru-RU" sz="1600" b="1" dirty="0" smtClean="0"/>
              <a:t>С РОДИТЕЛЯМИ</a:t>
            </a:r>
            <a:endParaRPr lang="ru-RU" sz="1600" b="1" dirty="0">
              <a:effectLst/>
            </a:endParaRPr>
          </a:p>
        </p:txBody>
      </p:sp>
      <p:pic>
        <p:nvPicPr>
          <p:cNvPr id="11" name="Picture 2" descr="C:\Users\Таня\Desktop\ДЕКАБРЬ\Родительское собрание\office-master-vector-illustration_73749-3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08" y="3746709"/>
            <a:ext cx="3641832" cy="20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Психолого-педагогическое сопровождение детей с ОВЗ\support-icons-flat-set_1284-793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74435" r="3751" b="678"/>
          <a:stretch>
            <a:fillRect/>
          </a:stretch>
        </p:blipFill>
        <p:spPr bwMode="auto">
          <a:xfrm>
            <a:off x="10210002" y="5001233"/>
            <a:ext cx="1077552" cy="12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9"/>
          <a:stretch>
            <a:fillRect/>
          </a:stretch>
        </p:blipFill>
        <p:spPr bwMode="auto">
          <a:xfrm flipH="1">
            <a:off x="1435808" y="3489684"/>
            <a:ext cx="1101667" cy="26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63901" y="2717972"/>
            <a:ext cx="6828024" cy="326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ЗАДАЧИ: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осмысление родителями новых установок на воспитание ребенка и приобретения знаний о личности ребенка, тактике взаимодействия с ним;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коррекция и развитие новых установок и стратегий общения в диаде «родитель-ребенок»;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родителей навыкам конструктивного взаи­модействия на основе развития навыков </a:t>
            </a:r>
            <a:r>
              <a:rPr lang="ru-RU" dirty="0" err="1" smtClean="0"/>
              <a:t>эмпатии</a:t>
            </a:r>
            <a:r>
              <a:rPr lang="ru-RU" dirty="0" smtClean="0"/>
              <a:t> и «активного слушания»;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обучение методам </a:t>
            </a:r>
            <a:r>
              <a:rPr lang="ru-RU" dirty="0" err="1" smtClean="0"/>
              <a:t>саморефлексии</a:t>
            </a:r>
            <a:r>
              <a:rPr lang="ru-RU" dirty="0" smtClean="0"/>
              <a:t> и рефлексии как эффективным способам анализа детско-родительских отношений в семье;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психолого-­педагогической  культуры родителей.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Коррекционная </a:t>
            </a:r>
            <a:r>
              <a:rPr lang="ru-RU" sz="3400" b="1" dirty="0">
                <a:solidFill>
                  <a:srgbClr val="C00000"/>
                </a:solidFill>
              </a:rPr>
              <a:t>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pic>
        <p:nvPicPr>
          <p:cNvPr id="8" name="Picture 2" descr="C:\Users\Таня\Desktop\ДЕКАБРЬ\Родительское собрание\office-master-vector-illustration_73749-3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3" y="3718134"/>
            <a:ext cx="3641832" cy="20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77859" y="2714897"/>
            <a:ext cx="27458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РАБОТА </a:t>
            </a:r>
            <a:br>
              <a:rPr lang="ru-RU" sz="1600" b="1" dirty="0" smtClean="0"/>
            </a:br>
            <a:r>
              <a:rPr lang="ru-RU" sz="1600" b="1" dirty="0" smtClean="0"/>
              <a:t>С РОДИТЕЛЯМИ</a:t>
            </a:r>
            <a:endParaRPr lang="ru-RU" sz="1600" b="1" dirty="0">
              <a:effectLst/>
            </a:endParaRPr>
          </a:p>
        </p:txBody>
      </p:sp>
      <p:pic>
        <p:nvPicPr>
          <p:cNvPr id="14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9"/>
          <a:stretch>
            <a:fillRect/>
          </a:stretch>
        </p:blipFill>
        <p:spPr bwMode="auto">
          <a:xfrm flipH="1">
            <a:off x="1435808" y="3489684"/>
            <a:ext cx="1101667" cy="26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13001" y="2658796"/>
            <a:ext cx="6293173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выход </a:t>
            </a:r>
            <a:r>
              <a:rPr lang="ru-RU" dirty="0"/>
              <a:t>на личностные проблемы ребенка-жертвы насилия в семье</a:t>
            </a:r>
            <a:r>
              <a:rPr lang="ru-RU" dirty="0" smtClean="0"/>
              <a:t>.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ЗАДАЧИ:</a:t>
            </a:r>
            <a:endParaRPr lang="ru-RU" sz="16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помочь детям учиться ценить себя и хорошо к себе относиться;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побудить детей к сочувствию и сопереживанию другим людям, к осмыслению своего поведения, оказывающего влияние на окружающих;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объяснить и показать детям, что насилие ― неприемлемый способ разрешения конфликтов.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74854" y="105045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</a:rPr>
              <a:t>Коррекционная </a:t>
            </a:r>
            <a:r>
              <a:rPr lang="ru-RU" sz="3400" b="1" dirty="0">
                <a:solidFill>
                  <a:srgbClr val="C00000"/>
                </a:solidFill>
              </a:rPr>
              <a:t>работа по предупреждению семейного насилия над детьми </a:t>
            </a:r>
            <a:endParaRPr lang="ru-RU" sz="34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7859" y="2705372"/>
            <a:ext cx="274588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РАБОТА </a:t>
            </a:r>
            <a:br>
              <a:rPr lang="ru-RU" sz="1600" b="1" dirty="0" smtClean="0"/>
            </a:br>
            <a:r>
              <a:rPr lang="ru-RU" sz="1600" b="1" dirty="0" smtClean="0"/>
              <a:t>С ДЕТЬМИ</a:t>
            </a:r>
            <a:endParaRPr lang="ru-RU" sz="1600" b="1" dirty="0">
              <a:effectLst/>
            </a:endParaRPr>
          </a:p>
        </p:txBody>
      </p:sp>
      <p:pic>
        <p:nvPicPr>
          <p:cNvPr id="8" name="Picture 2" descr="C:\Users\Таня\Desktop\ДЕКАБРЬ\Родительское собрание\office-master-vector-illustration_73749-3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83" y="3699084"/>
            <a:ext cx="3641832" cy="20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9"/>
          <a:stretch>
            <a:fillRect/>
          </a:stretch>
        </p:blipFill>
        <p:spPr bwMode="auto">
          <a:xfrm flipH="1">
            <a:off x="1435808" y="3489684"/>
            <a:ext cx="1101667" cy="26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75125" y="2894314"/>
            <a:ext cx="3128346" cy="93600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гарантированное государством </a:t>
            </a:r>
            <a:r>
              <a:rPr lang="ru-RU" b="1" dirty="0" smtClean="0"/>
              <a:t>право ребенка </a:t>
            </a:r>
            <a:r>
              <a:rPr lang="ru-RU" b="1" dirty="0"/>
              <a:t>на воспитание и заботу</a:t>
            </a:r>
            <a:endParaRPr lang="ru-RU" b="1" dirty="0"/>
          </a:p>
        </p:txBody>
      </p:sp>
      <p:pic>
        <p:nvPicPr>
          <p:cNvPr id="3074" name="Picture 2" descr="C:\Users\Таня\Desktop\ОКТЯБРЬ\Теория поколений\business-people-with-speech-bubbles_1325-25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EEE4"/>
              </a:clrFrom>
              <a:clrTo>
                <a:srgbClr val="FF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61" y="816237"/>
            <a:ext cx="1921706" cy="1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06" y="1870929"/>
            <a:ext cx="2086026" cy="28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161231" y="4084820"/>
            <a:ext cx="2617848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равенство прав и обязанностей обоих родителей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7652155" y="2868007"/>
            <a:ext cx="3168000" cy="93600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ПРЕДОСТАВЛЕНИЕ РОДИТЕЛЯМ РОДИТЕЛЬСКИХ ПРАВ</a:t>
            </a:r>
            <a:endParaRPr lang="ru-RU" sz="1600" b="1" dirty="0"/>
          </a:p>
        </p:txBody>
      </p:sp>
      <p:cxnSp>
        <p:nvCxnSpPr>
          <p:cNvPr id="18" name="Прямая соединительная линия 17"/>
          <p:cNvCxnSpPr>
            <a:stCxn id="15" idx="2"/>
            <a:endCxn id="14" idx="0"/>
          </p:cNvCxnSpPr>
          <p:nvPr/>
        </p:nvCxnSpPr>
        <p:spPr>
          <a:xfrm>
            <a:off x="9470155" y="3804007"/>
            <a:ext cx="0" cy="280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C:\Users\Таня\Desktop\НОЯБРЬ\Родители ОВЗ\ыфсфысфы-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71" y="843533"/>
            <a:ext cx="1846779" cy="18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++++05 05 РАБОЧИЙ СТОЛ\ПРЕЗЕНТАЦИИ МИНСК\Семья и методы воспитания\05ff18c346a7_shutterstock_172927568-mi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5079" y="472841"/>
            <a:ext cx="9963742" cy="60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23128" y="4715185"/>
            <a:ext cx="5693786" cy="15455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3128" y="4728832"/>
            <a:ext cx="56111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</a:t>
            </a:r>
            <a:r>
              <a:rPr lang="ru-RU" dirty="0" smtClean="0"/>
              <a:t>читывая </a:t>
            </a:r>
            <a:r>
              <a:rPr lang="ru-RU" dirty="0"/>
              <a:t>все негативные последствия насилия </a:t>
            </a:r>
            <a:br>
              <a:rPr lang="ru-RU" dirty="0" smtClean="0"/>
            </a:br>
            <a:r>
              <a:rPr lang="ru-RU" dirty="0" smtClean="0"/>
              <a:t>над </a:t>
            </a:r>
            <a:r>
              <a:rPr lang="ru-RU" dirty="0"/>
              <a:t>ребенком в семье, можно с уверенностью сказать, что создание системы профессиональной помощи детям, пострадавшим от жестокого обращения, является социально значимой задачей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Замещающее содержимое 4" descr="Без імені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890" y="15875"/>
            <a:ext cx="1443990" cy="44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ДЕКАБРЬ\СЕМЕЙНОЕ НАСИЛИЕ\146734-OTNL17-51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b="13054"/>
          <a:stretch>
            <a:fillRect/>
          </a:stretch>
        </p:blipFill>
        <p:spPr bwMode="auto">
          <a:xfrm>
            <a:off x="666750" y="495300"/>
            <a:ext cx="10840083" cy="58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8676" y="406854"/>
            <a:ext cx="4462899" cy="32316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673" y="504373"/>
            <a:ext cx="41308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Общество начинает осознавать масштабы и серьезность проблемы </a:t>
            </a:r>
            <a:r>
              <a:rPr lang="ru-RU" dirty="0"/>
              <a:t>насилия над </a:t>
            </a:r>
            <a:r>
              <a:rPr lang="ru-RU" dirty="0" smtClean="0"/>
              <a:t>детьми. Ребенок </a:t>
            </a:r>
            <a:r>
              <a:rPr lang="ru-RU" dirty="0"/>
              <a:t>может столкнуться </a:t>
            </a:r>
            <a:r>
              <a:rPr lang="ru-RU" dirty="0" smtClean="0"/>
              <a:t>с </a:t>
            </a:r>
            <a:r>
              <a:rPr lang="ru-RU" dirty="0"/>
              <a:t>насильственными действиями </a:t>
            </a:r>
            <a:r>
              <a:rPr lang="ru-RU" dirty="0" smtClean="0"/>
              <a:t>в </a:t>
            </a:r>
            <a:r>
              <a:rPr lang="ru-RU" dirty="0"/>
              <a:t>школе, на отдыхе, </a:t>
            </a:r>
            <a:r>
              <a:rPr lang="ru-RU" dirty="0" smtClean="0"/>
              <a:t>в </a:t>
            </a:r>
            <a:r>
              <a:rPr lang="ru-RU" dirty="0"/>
              <a:t>общественном месте. Исключением не является и семья, несмотря на то, что данный социальный институт призван обеспечивать безопасность как необходимый фактор для нормального развития ребенка.</a:t>
            </a:r>
            <a:endParaRPr lang="ru-RU" dirty="0"/>
          </a:p>
        </p:txBody>
      </p:sp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2251" y="2261264"/>
            <a:ext cx="6032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ЖЕСТОКОЕ ОБРАЩЕНИЕ С ДЕТЬМИ </a:t>
            </a:r>
            <a:r>
              <a:rPr lang="ru-RU" sz="2000" dirty="0" smtClean="0"/>
              <a:t>– умышленное </a:t>
            </a:r>
            <a:r>
              <a:rPr lang="ru-RU" sz="2000" dirty="0"/>
              <a:t>или неосторожное обращение или действия </a:t>
            </a:r>
            <a:br>
              <a:rPr lang="ru-RU" sz="2000" dirty="0" smtClean="0"/>
            </a:br>
            <a:r>
              <a:rPr lang="ru-RU" sz="2000" dirty="0" smtClean="0"/>
              <a:t>со </a:t>
            </a:r>
            <a:r>
              <a:rPr lang="ru-RU" sz="2000" dirty="0"/>
              <a:t>стороны </a:t>
            </a:r>
            <a:r>
              <a:rPr lang="ru-RU" sz="2000" dirty="0" smtClean="0"/>
              <a:t>родителей/лиц </a:t>
            </a:r>
            <a:r>
              <a:rPr lang="ru-RU" sz="2000" dirty="0"/>
              <a:t>их заменяющих или других людей, которые привели к травмам, нарушению в развитии, смерти ребенка либо угрожают правам и благополучию ребенка.</a:t>
            </a:r>
            <a:endParaRPr lang="ru-RU" sz="2000" dirty="0"/>
          </a:p>
        </p:txBody>
      </p:sp>
      <p:pic>
        <p:nvPicPr>
          <p:cNvPr id="4098" name="Picture 2" descr="C:\Users\Таня\Desktop\ДЕКАБРЬ\Родительское собрание\OJ91A7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81" y="1989150"/>
            <a:ext cx="2892370" cy="25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2251" y="2261264"/>
            <a:ext cx="6032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НАСИЛИЕ</a:t>
            </a:r>
            <a:r>
              <a:rPr lang="ru-RU" sz="2000" b="1" i="1" dirty="0" smtClean="0"/>
              <a:t> </a:t>
            </a:r>
            <a:r>
              <a:rPr lang="ru-RU" sz="2000" dirty="0" smtClean="0"/>
              <a:t>– физическое</a:t>
            </a:r>
            <a:r>
              <a:rPr lang="ru-RU" sz="2000" dirty="0"/>
              <a:t>, психическое, социальное, экономическое воздействие на человека со стороны другого человека, семьи, группы или государства, вынуждающее его прерывать значимую деятельность и исполнять другую, противоречащую ей, либо угрожающую его физическому или психическому здоровью и целостности.</a:t>
            </a:r>
            <a:endParaRPr lang="ru-RU" sz="2000" dirty="0"/>
          </a:p>
        </p:txBody>
      </p:sp>
      <p:pic>
        <p:nvPicPr>
          <p:cNvPr id="8" name="Picture 2" descr="C:\Users\Таня\Desktop\ДЕКАБРЬ\Родительское собрание\OJ91A7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81" y="1989150"/>
            <a:ext cx="2892370" cy="25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Таня\Desktop\ДЕКАБРЬ\Родительское собрание\sdfsdf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7977" y="441924"/>
            <a:ext cx="4743335" cy="45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7021" y="1170102"/>
            <a:ext cx="424988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Люди </a:t>
            </a:r>
            <a:r>
              <a:rPr lang="ru-RU" b="1" dirty="0"/>
              <a:t>испытывают насилие, </a:t>
            </a:r>
            <a:endParaRPr lang="ru-RU" b="1" dirty="0" smtClean="0"/>
          </a:p>
          <a:p>
            <a:pPr algn="ctr"/>
            <a:r>
              <a:rPr lang="ru-RU" b="1" dirty="0" smtClean="0"/>
              <a:t>и </a:t>
            </a:r>
            <a:r>
              <a:rPr lang="ru-RU" b="1" dirty="0"/>
              <a:t>не считают это насилием, </a:t>
            </a:r>
            <a:endParaRPr lang="ru-RU" b="1" dirty="0" smtClean="0"/>
          </a:p>
          <a:p>
            <a:pPr algn="ctr"/>
            <a:r>
              <a:rPr lang="ru-RU" b="1" dirty="0" smtClean="0"/>
              <a:t>воспринимают </a:t>
            </a:r>
            <a:r>
              <a:rPr lang="ru-RU" b="1" dirty="0"/>
              <a:t>силу как норму. </a:t>
            </a:r>
            <a:endParaRPr lang="ru-RU" b="1" dirty="0" smtClean="0"/>
          </a:p>
          <a:p>
            <a:pPr algn="ctr"/>
            <a:endParaRPr lang="ru-RU" sz="1000" b="1" dirty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большинстве случаев люди склонны </a:t>
            </a:r>
            <a:endParaRPr lang="ru-RU" b="1" dirty="0" smtClean="0"/>
          </a:p>
          <a:p>
            <a:pPr algn="ctr"/>
            <a:r>
              <a:rPr lang="ru-RU" b="1" dirty="0" smtClean="0"/>
              <a:t>относить к </a:t>
            </a:r>
            <a:r>
              <a:rPr lang="ru-RU" b="1" dirty="0"/>
              <a:t>насилию </a:t>
            </a:r>
            <a:r>
              <a:rPr lang="ru-RU" b="1" dirty="0" smtClean="0"/>
              <a:t>незначительную </a:t>
            </a:r>
            <a:endParaRPr lang="ru-RU" b="1" dirty="0" smtClean="0"/>
          </a:p>
          <a:p>
            <a:pPr algn="ctr"/>
            <a:r>
              <a:rPr lang="ru-RU" b="1" dirty="0" smtClean="0"/>
              <a:t>часть </a:t>
            </a:r>
            <a:r>
              <a:rPr lang="ru-RU" b="1" dirty="0"/>
              <a:t>случаев, которые наносят ущерб </a:t>
            </a:r>
            <a:endParaRPr lang="ru-RU" b="1" dirty="0" smtClean="0"/>
          </a:p>
          <a:p>
            <a:pPr algn="ctr"/>
            <a:r>
              <a:rPr lang="ru-RU" b="1" dirty="0" smtClean="0"/>
              <a:t>здоровью человека</a:t>
            </a:r>
            <a:r>
              <a:rPr lang="ru-RU" b="1" dirty="0"/>
              <a:t>.</a:t>
            </a:r>
            <a:endParaRPr lang="ru-RU" b="1" dirty="0" smtClean="0"/>
          </a:p>
        </p:txBody>
      </p:sp>
      <p:pic>
        <p:nvPicPr>
          <p:cNvPr id="3076" name="Picture 4" descr="C:\Users\Таня\Desktop\ДЕКАБРЬ\Родительское собрание\happy-family-icons_23-214750616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8283" r="19063" b="32163"/>
          <a:stretch>
            <a:fillRect/>
          </a:stretch>
        </p:blipFill>
        <p:spPr bwMode="auto">
          <a:xfrm>
            <a:off x="9949215" y="4927509"/>
            <a:ext cx="1543053" cy="13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Таня\Desktop\ДЕКАБРЬ\СЕМЕЙНОЕ НАСИЛИЕ\высыв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18" y="2209800"/>
            <a:ext cx="1539531" cy="3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Без імен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735" y="1270"/>
            <a:ext cx="1586230" cy="484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15162</Words>
  <Application>WPS Presentation</Application>
  <PresentationFormat>Широкоэкранный</PresentationFormat>
  <Paragraphs>468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Calibri</vt:lpstr>
      <vt:lpstr>Натуральные материалы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acer5740g</cp:lastModifiedBy>
  <cp:revision>2044</cp:revision>
  <dcterms:created xsi:type="dcterms:W3CDTF">2017-01-09T10:38:00Z</dcterms:created>
  <dcterms:modified xsi:type="dcterms:W3CDTF">2019-05-01T07:17:33Z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1049-11.2.0.8333</vt:lpwstr>
  </property>
</Properties>
</file>