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48"/>
  </p:notesMasterIdLst>
  <p:sldIdLst>
    <p:sldId id="358" r:id="rId2"/>
    <p:sldId id="319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20" r:id="rId16"/>
    <p:sldId id="421" r:id="rId17"/>
    <p:sldId id="419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22" r:id="rId29"/>
    <p:sldId id="434" r:id="rId30"/>
    <p:sldId id="435" r:id="rId31"/>
    <p:sldId id="437" r:id="rId32"/>
    <p:sldId id="436" r:id="rId33"/>
    <p:sldId id="438" r:id="rId34"/>
    <p:sldId id="439" r:id="rId35"/>
    <p:sldId id="440" r:id="rId36"/>
    <p:sldId id="441" r:id="rId37"/>
    <p:sldId id="442" r:id="rId38"/>
    <p:sldId id="443" r:id="rId39"/>
    <p:sldId id="444" r:id="rId40"/>
    <p:sldId id="445" r:id="rId41"/>
    <p:sldId id="446" r:id="rId42"/>
    <p:sldId id="447" r:id="rId43"/>
    <p:sldId id="448" r:id="rId44"/>
    <p:sldId id="449" r:id="rId45"/>
    <p:sldId id="450" r:id="rId46"/>
    <p:sldId id="451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1" userDrawn="1">
          <p15:clr>
            <a:srgbClr val="A4A3A4"/>
          </p15:clr>
        </p15:guide>
        <p15:guide id="2" pos="3749" userDrawn="1">
          <p15:clr>
            <a:srgbClr val="A4A3A4"/>
          </p15:clr>
        </p15:guide>
        <p15:guide id="3" orient="horz" pos="2240">
          <p15:clr>
            <a:srgbClr val="A4A3A4"/>
          </p15:clr>
        </p15:guide>
        <p15:guide id="4" pos="35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  <a:srgbClr val="007434"/>
    <a:srgbClr val="FFCC66"/>
    <a:srgbClr val="FFFF99"/>
    <a:srgbClr val="FFFFCC"/>
    <a:srgbClr val="CCFFCC"/>
    <a:srgbClr val="8238BA"/>
    <a:srgbClr val="C690E8"/>
    <a:srgbClr val="5324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-930" y="-96"/>
      </p:cViewPr>
      <p:guideLst>
        <p:guide orient="horz" pos="2251"/>
        <p:guide orient="horz" pos="2240"/>
        <p:guide pos="3749"/>
        <p:guide pos="35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4F9F5-B3F1-4016-B973-1FC9ACA02901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F9FCC-7C8D-4C74-9B6E-6E0E8E56B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179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578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038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038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038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038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038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038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03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57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57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578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57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578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038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038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03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logo2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575252" y="385361"/>
            <a:ext cx="11153104" cy="23730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7434"/>
                </a:solidFill>
              </a:rPr>
              <a:t>Формирование читательской грамотности </a:t>
            </a:r>
            <a:r>
              <a:rPr lang="ru-RU" sz="3600" b="1" dirty="0" smtClean="0">
                <a:solidFill>
                  <a:srgbClr val="007434"/>
                </a:solidFill>
              </a:rPr>
              <a:t/>
            </a:r>
            <a:br>
              <a:rPr lang="ru-RU" sz="3600" b="1" dirty="0" smtClean="0">
                <a:solidFill>
                  <a:srgbClr val="007434"/>
                </a:solidFill>
              </a:rPr>
            </a:br>
            <a:r>
              <a:rPr lang="ru-RU" sz="3600" b="1" dirty="0" smtClean="0">
                <a:solidFill>
                  <a:srgbClr val="007434"/>
                </a:solidFill>
              </a:rPr>
              <a:t>как </a:t>
            </a:r>
            <a:r>
              <a:rPr lang="ru-RU" sz="3600" b="1" dirty="0">
                <a:solidFill>
                  <a:srgbClr val="007434"/>
                </a:solidFill>
              </a:rPr>
              <a:t>требование ФГОС и  ресурсный потенциал личностно ориентированного обучения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722507" y="2049329"/>
            <a:ext cx="9346996" cy="4135581"/>
            <a:chOff x="2114392" y="2018439"/>
            <a:chExt cx="9346996" cy="4135581"/>
          </a:xfrm>
        </p:grpSpPr>
        <p:pic>
          <p:nvPicPr>
            <p:cNvPr id="1028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440" y="3141374"/>
              <a:ext cx="4250015" cy="2988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Картинки по запросу лучи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914903">
              <a:off x="5834118" y="2066261"/>
              <a:ext cx="4013181" cy="3917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786" y="3276404"/>
              <a:ext cx="376194" cy="407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466491">
              <a:off x="8847683" y="3540485"/>
              <a:ext cx="326499" cy="382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 descr="Картинки по запросу книги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392" y="4605744"/>
              <a:ext cx="1580531" cy="1548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Картинки по запросу книги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050" y="3683947"/>
              <a:ext cx="1580531" cy="1548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9003835" y="3924528"/>
              <a:ext cx="2457553" cy="2149986"/>
            </a:xfrm>
            <a:prstGeom prst="rect">
              <a:avLst/>
            </a:prstGeom>
          </p:spPr>
        </p:pic>
        <p:pic>
          <p:nvPicPr>
            <p:cNvPr id="1034" name="Picture 10" descr="Похожее изображение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6649" y="4025031"/>
              <a:ext cx="398326" cy="742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155973">
              <a:off x="7326403" y="3163850"/>
              <a:ext cx="619597" cy="558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454" y="2773831"/>
              <a:ext cx="299975" cy="321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089029">
              <a:off x="8900013" y="3045733"/>
              <a:ext cx="285325" cy="339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8808" y="3061800"/>
              <a:ext cx="233098" cy="347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8893" y="3704943"/>
              <a:ext cx="206919" cy="271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31167" y="2867679"/>
              <a:ext cx="280740" cy="282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665361">
              <a:off x="7298055" y="4449469"/>
              <a:ext cx="398689" cy="44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46121">
              <a:off x="6881431" y="4830435"/>
              <a:ext cx="333630" cy="371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440" y="4198900"/>
              <a:ext cx="356236" cy="388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558" y="3778138"/>
              <a:ext cx="420736" cy="338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205" y="4373179"/>
              <a:ext cx="478537" cy="346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654276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909229" y="1898864"/>
            <a:ext cx="2368731" cy="2277453"/>
            <a:chOff x="4646022" y="2080546"/>
            <a:chExt cx="2368731" cy="2277453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4646022" y="2088168"/>
              <a:ext cx="2368731" cy="2269831"/>
              <a:chOff x="3444138" y="1882149"/>
              <a:chExt cx="2368731" cy="2294345"/>
            </a:xfrm>
          </p:grpSpPr>
          <p:pic>
            <p:nvPicPr>
              <p:cNvPr id="14" name="Picture 2" descr="Картинки по запросу дети читают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5480" y="1999357"/>
                <a:ext cx="1872742" cy="1503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Группа 14"/>
              <p:cNvGrpSpPr/>
              <p:nvPr/>
            </p:nvGrpSpPr>
            <p:grpSpPr>
              <a:xfrm>
                <a:off x="3444138" y="1882149"/>
                <a:ext cx="2368731" cy="2294345"/>
                <a:chOff x="1214474" y="3110383"/>
                <a:chExt cx="2368731" cy="2294345"/>
              </a:xfrm>
            </p:grpSpPr>
            <p:sp>
              <p:nvSpPr>
                <p:cNvPr id="16" name="Прямоугольник 15"/>
                <p:cNvSpPr/>
                <p:nvPr/>
              </p:nvSpPr>
              <p:spPr>
                <a:xfrm>
                  <a:off x="1214474" y="3110383"/>
                  <a:ext cx="2368731" cy="2294345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1305816" y="4726257"/>
                  <a:ext cx="2129325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600" b="1" dirty="0" smtClean="0">
                      <a:solidFill>
                        <a:srgbClr val="007434"/>
                      </a:solidFill>
                      <a:cs typeface="Times New Roman" panose="02020603050405020304" pitchFamily="18" charset="0"/>
                    </a:rPr>
                    <a:t>СМЫСЛОВОЕ ЧТЕНИЕ</a:t>
                  </a:r>
                  <a:endParaRPr lang="ru-RU" sz="1600" b="1" dirty="0">
                    <a:solidFill>
                      <a:srgbClr val="007434"/>
                    </a:solidFill>
                    <a:effectLst/>
                  </a:endParaRPr>
                </a:p>
              </p:txBody>
            </p:sp>
          </p:grpSp>
        </p:grpSp>
        <p:grpSp>
          <p:nvGrpSpPr>
            <p:cNvPr id="2" name="Группа 1"/>
            <p:cNvGrpSpPr/>
            <p:nvPr/>
          </p:nvGrpSpPr>
          <p:grpSpPr>
            <a:xfrm>
              <a:off x="4737364" y="2080546"/>
              <a:ext cx="2053484" cy="1649106"/>
              <a:chOff x="3613959" y="1932072"/>
              <a:chExt cx="2053484" cy="1649106"/>
            </a:xfrm>
          </p:grpSpPr>
          <p:pic>
            <p:nvPicPr>
              <p:cNvPr id="21" name="Picture 2" descr="Картинки по запросу дети читают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3959" y="1932072"/>
                <a:ext cx="2053484" cy="16491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4" descr="Картинки по запросу восклицательный знак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8212" y="2064564"/>
                <a:ext cx="534944" cy="408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2" name="Штриховая стрелка вправо 21"/>
          <p:cNvSpPr/>
          <p:nvPr/>
        </p:nvSpPr>
        <p:spPr>
          <a:xfrm>
            <a:off x="3748820" y="1335284"/>
            <a:ext cx="1844986" cy="1133342"/>
          </a:xfrm>
          <a:prstGeom prst="striped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34075" y="1454332"/>
            <a:ext cx="5430611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максимально точ­но и полно понять содержание текста, уло­вить все детали и практически осмыслить </a:t>
            </a:r>
            <a:r>
              <a:rPr lang="ru-RU" dirty="0" smtClean="0"/>
              <a:t>информацию</a:t>
            </a:r>
            <a:endParaRPr lang="ru-RU" dirty="0"/>
          </a:p>
        </p:txBody>
      </p:sp>
      <p:sp>
        <p:nvSpPr>
          <p:cNvPr id="23" name="Штриховая стрелка вправо 22"/>
          <p:cNvSpPr/>
          <p:nvPr/>
        </p:nvSpPr>
        <p:spPr>
          <a:xfrm>
            <a:off x="3748820" y="2621026"/>
            <a:ext cx="1844986" cy="1133342"/>
          </a:xfrm>
          <a:prstGeom prst="striped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НАВЫКИ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34075" y="2740074"/>
            <a:ext cx="5430611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</a:t>
            </a:r>
            <a:r>
              <a:rPr lang="ru-RU" dirty="0"/>
              <a:t>устной </a:t>
            </a:r>
            <a:r>
              <a:rPr lang="ru-RU" dirty="0" smtClean="0"/>
              <a:t>и письмен­ной речи, </a:t>
            </a:r>
          </a:p>
          <a:p>
            <a:pPr algn="ctr"/>
            <a:r>
              <a:rPr lang="ru-RU" dirty="0" smtClean="0"/>
              <a:t>продуктивное обучение</a:t>
            </a:r>
            <a:endParaRPr lang="ru-RU" dirty="0"/>
          </a:p>
        </p:txBody>
      </p:sp>
      <p:sp>
        <p:nvSpPr>
          <p:cNvPr id="28" name="Штриховая стрелка вправо 27"/>
          <p:cNvSpPr/>
          <p:nvPr/>
        </p:nvSpPr>
        <p:spPr>
          <a:xfrm>
            <a:off x="3277960" y="3984728"/>
            <a:ext cx="2340000" cy="1133342"/>
          </a:xfrm>
          <a:prstGeom prst="striped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СПОСОБНОСТЬ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34075" y="4100094"/>
            <a:ext cx="5430611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овладеть искусством аналитического, интерпретирующего и критического чтения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320799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23" grpId="0" animBg="1"/>
      <p:bldP spid="24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575252" y="385361"/>
            <a:ext cx="11153104" cy="23730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7434"/>
                </a:solidFill>
              </a:rPr>
              <a:t>Способы смыслового чтения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5593" y="2634017"/>
            <a:ext cx="3268688" cy="32640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5632" y="4156947"/>
            <a:ext cx="2688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Аналитический</a:t>
            </a:r>
          </a:p>
          <a:p>
            <a:pPr algn="ctr"/>
            <a:r>
              <a:rPr lang="ru-RU" sz="2400" b="1" i="1" dirty="0"/>
              <a:t>или </a:t>
            </a:r>
            <a:endParaRPr lang="ru-RU" sz="2400" b="1" i="1" dirty="0" smtClean="0"/>
          </a:p>
          <a:p>
            <a:pPr algn="ctr"/>
            <a:r>
              <a:rPr lang="ru-RU" sz="2400" b="1" i="1" dirty="0" smtClean="0"/>
              <a:t>структурный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69941" y="2727925"/>
            <a:ext cx="67689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Читатель </a:t>
            </a:r>
            <a:r>
              <a:rPr lang="ru-RU" sz="2000" dirty="0"/>
              <a:t>идёт от целого к частному.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Цель: понять </a:t>
            </a:r>
            <a:r>
              <a:rPr lang="ru-RU" sz="2000" dirty="0"/>
              <a:t>отношение автора к предмету или явлению и выявить факторы, повлиявшие на это отношение.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Для анализа текста необходимо определить</a:t>
            </a:r>
            <a:r>
              <a:rPr lang="ru-RU" sz="2000" dirty="0"/>
              <a:t>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какую </a:t>
            </a:r>
            <a:r>
              <a:rPr lang="ru-RU" sz="2000" dirty="0"/>
              <a:t>книгу он читает, то есть понять её ос­новной предмет;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в </a:t>
            </a:r>
            <a:r>
              <a:rPr lang="ru-RU" sz="2000" dirty="0"/>
              <a:t>чём основной смысл книги;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на </a:t>
            </a:r>
            <a:r>
              <a:rPr lang="ru-RU" sz="2000" dirty="0"/>
              <a:t>какие смысловые или структурные части она подразделяется; </a:t>
            </a:r>
            <a:br>
              <a:rPr lang="ru-RU" sz="2000" dirty="0"/>
            </a:br>
            <a:r>
              <a:rPr lang="ru-RU" sz="2000" dirty="0" smtClean="0"/>
              <a:t>- какие </a:t>
            </a:r>
            <a:r>
              <a:rPr lang="ru-RU" sz="2000" dirty="0"/>
              <a:t>основные проблемы автор стремится решить.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273021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575252" y="385361"/>
            <a:ext cx="11153104" cy="23730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7434"/>
                </a:solidFill>
              </a:rPr>
              <a:t>Способы смыслового чтения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5593" y="2634017"/>
            <a:ext cx="3268688" cy="32640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5632" y="4200489"/>
            <a:ext cx="268860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Синтетический </a:t>
            </a:r>
            <a:r>
              <a:rPr lang="ru-RU" sz="2400" b="1" i="1" dirty="0"/>
              <a:t>или </a:t>
            </a:r>
            <a:r>
              <a:rPr lang="ru-RU" sz="2000" b="1" i="1" dirty="0"/>
              <a:t>интерпретационный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19450" y="2553753"/>
            <a:ext cx="64974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Ч</a:t>
            </a:r>
            <a:r>
              <a:rPr lang="ru-RU" sz="2000" dirty="0" smtClean="0"/>
              <a:t>итатель </a:t>
            </a:r>
            <a:r>
              <a:rPr lang="ru-RU" sz="2000" dirty="0"/>
              <a:t>движется от частного к целому.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Цель: выявить</a:t>
            </a:r>
            <a:r>
              <a:rPr lang="ru-RU" sz="2000" dirty="0"/>
              <a:t>, какие задачи </a:t>
            </a:r>
            <a:r>
              <a:rPr lang="ru-RU" sz="2000" dirty="0" smtClean="0"/>
              <a:t>поставил </a:t>
            </a:r>
            <a:r>
              <a:rPr lang="ru-RU" sz="2000" dirty="0"/>
              <a:t>автор в этом тексте и каким образом и </a:t>
            </a:r>
            <a:r>
              <a:rPr lang="ru-RU" sz="2000" dirty="0" smtClean="0"/>
              <a:t>насколько </a:t>
            </a:r>
            <a:r>
              <a:rPr lang="ru-RU" sz="2000" dirty="0"/>
              <a:t>решил их.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Для </a:t>
            </a:r>
            <a:r>
              <a:rPr lang="ru-RU" sz="2000" dirty="0"/>
              <a:t>этого необходимо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- найти </a:t>
            </a:r>
            <a:r>
              <a:rPr lang="ru-RU" sz="2000" dirty="0"/>
              <a:t>и интерпретировать самые </a:t>
            </a:r>
            <a:r>
              <a:rPr lang="ru-RU" sz="2000" dirty="0" smtClean="0"/>
              <a:t>важные тексте слова, предложения и абзацы</a:t>
            </a:r>
            <a:r>
              <a:rPr lang="ru-RU" sz="2000" dirty="0"/>
              <a:t>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определить</a:t>
            </a:r>
            <a:r>
              <a:rPr lang="ru-RU" sz="2000" dirty="0"/>
              <a:t>, какие задачи автор решил, а с какими не </a:t>
            </a:r>
            <a:r>
              <a:rPr lang="ru-RU" sz="2000" dirty="0" smtClean="0"/>
              <a:t>справился</a:t>
            </a:r>
            <a:r>
              <a:rPr lang="ru-RU" sz="2000" dirty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Основное </a:t>
            </a:r>
            <a:r>
              <a:rPr lang="ru-RU" sz="2000" dirty="0"/>
              <a:t>внимание уделить терминам и суждениям </a:t>
            </a:r>
            <a:r>
              <a:rPr lang="ru-RU" sz="2000" dirty="0" smtClean="0"/>
              <a:t>автора</a:t>
            </a:r>
            <a:r>
              <a:rPr lang="ru-RU" sz="2000" dirty="0"/>
              <a:t>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Результат </a:t>
            </a:r>
            <a:r>
              <a:rPr lang="ru-RU" sz="2000" dirty="0"/>
              <a:t>— понимание и запоминание </a:t>
            </a:r>
            <a:r>
              <a:rPr lang="ru-RU" sz="2000" dirty="0" smtClean="0"/>
              <a:t>прочитанного</a:t>
            </a:r>
            <a:r>
              <a:rPr lang="ru-RU" sz="2000" dirty="0"/>
              <a:t>, создание на основе прочитанного новых </a:t>
            </a:r>
            <a:r>
              <a:rPr lang="ru-RU" sz="2000" dirty="0" smtClean="0"/>
              <a:t>текстов.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48835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575252" y="385361"/>
            <a:ext cx="11153104" cy="23730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7434"/>
                </a:solidFill>
              </a:rPr>
              <a:t>Способы смыслового чтения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5593" y="2634017"/>
            <a:ext cx="3268688" cy="32640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5632" y="4200489"/>
            <a:ext cx="2688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Критический </a:t>
            </a:r>
            <a:endParaRPr lang="ru-RU" sz="2400" b="1" i="1" dirty="0" smtClean="0"/>
          </a:p>
          <a:p>
            <a:pPr algn="ctr"/>
            <a:r>
              <a:rPr lang="ru-RU" sz="2400" b="1" i="1" dirty="0" smtClean="0"/>
              <a:t>или </a:t>
            </a:r>
          </a:p>
          <a:p>
            <a:pPr algn="ctr"/>
            <a:r>
              <a:rPr lang="ru-RU" sz="2400" b="1" i="1" dirty="0" smtClean="0"/>
              <a:t>оценочный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6413" y="2940826"/>
            <a:ext cx="55743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Цель: </a:t>
            </a:r>
            <a:r>
              <a:rPr lang="ru-RU" sz="2000" dirty="0"/>
              <a:t>оценить авторский текст и решить, согласен ли с ним читатель. </a:t>
            </a:r>
            <a:endParaRPr lang="ru-RU" sz="2000" dirty="0" smtClean="0"/>
          </a:p>
          <a:p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Подразумевает понимание позиции автора.</a:t>
            </a:r>
          </a:p>
          <a:p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Предшествует критике или оценки текста автором.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4503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575252" y="385361"/>
            <a:ext cx="11153104" cy="23730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7434"/>
                </a:solidFill>
              </a:rPr>
              <a:t>Обучение смысловому </a:t>
            </a:r>
            <a:r>
              <a:rPr lang="ru-RU" sz="3600" b="1" dirty="0" smtClean="0">
                <a:solidFill>
                  <a:srgbClr val="007434"/>
                </a:solidFill>
              </a:rPr>
              <a:t>чтению </a:t>
            </a:r>
            <a:endParaRPr lang="ru-RU" sz="3600" b="1" dirty="0">
              <a:solidFill>
                <a:srgbClr val="00743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3382" y="3203173"/>
            <a:ext cx="79409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предвосхищать </a:t>
            </a:r>
            <a:r>
              <a:rPr lang="ru-RU" sz="2000" dirty="0"/>
              <a:t>содержание предметного плана текста по заголовку;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понимать основную мысль текста;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формировать систему аргументов;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прогнозировать последовательность изложе­ния идей текста;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сопоставлять разные точки зрения и разные источники информации по теме;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выполнять смысловое свёртывание выделен­ных фактов и мыслей;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понимать назначение разных видов текстов;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понимать невыраженную (подтекстовую) информацию текста;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сопоставлять иллюстративный материал с информацией текста;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252" y="2741696"/>
            <a:ext cx="2552100" cy="337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473235" y="2490652"/>
            <a:ext cx="4336868" cy="539932"/>
          </a:xfrm>
          <a:prstGeom prst="wedgeRoundRectCallout">
            <a:avLst>
              <a:gd name="adj1" fmla="val -45610"/>
              <a:gd name="adj2" fmla="val 155743"/>
              <a:gd name="adj3" fmla="val 16667"/>
            </a:avLst>
          </a:prstGeom>
          <a:gradFill>
            <a:gsLst>
              <a:gs pos="89000">
                <a:srgbClr val="B8BEAF"/>
              </a:gs>
              <a:gs pos="25000">
                <a:schemeClr val="accent6">
                  <a:tint val="60000"/>
                  <a:lumMod val="110000"/>
                  <a:alpha val="0"/>
                </a:schemeClr>
              </a:gs>
              <a:gs pos="100000">
                <a:schemeClr val="accent6">
                  <a:tint val="82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Овладеть следующими умениями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5616" y="3666310"/>
            <a:ext cx="804812" cy="58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005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575252" y="385361"/>
            <a:ext cx="11153104" cy="23730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7434"/>
                </a:solidFill>
              </a:rPr>
              <a:t>Обучение смысловому </a:t>
            </a:r>
            <a:r>
              <a:rPr lang="ru-RU" sz="3600" b="1" dirty="0" smtClean="0">
                <a:solidFill>
                  <a:srgbClr val="007434"/>
                </a:solidFill>
              </a:rPr>
              <a:t>чтению </a:t>
            </a:r>
            <a:endParaRPr lang="ru-RU" sz="3600" b="1" dirty="0">
              <a:solidFill>
                <a:srgbClr val="00743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3382" y="3177046"/>
            <a:ext cx="79409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выражать </a:t>
            </a:r>
            <a:r>
              <a:rPr lang="ru-RU" sz="2000" dirty="0"/>
              <a:t>информацию текста в виде </a:t>
            </a:r>
            <a:r>
              <a:rPr lang="ru-RU" sz="2000" dirty="0" smtClean="0"/>
              <a:t>кратких </a:t>
            </a:r>
            <a:r>
              <a:rPr lang="ru-RU" sz="2000" dirty="0"/>
              <a:t>записей;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различать </a:t>
            </a:r>
            <a:r>
              <a:rPr lang="ru-RU" sz="2000" dirty="0"/>
              <a:t>темы и подтемы специального текста;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ставить </a:t>
            </a:r>
            <a:r>
              <a:rPr lang="ru-RU" sz="2000" dirty="0"/>
              <a:t>перед собой цель чтения, направляя внимание на полезную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данный момент </a:t>
            </a:r>
            <a:r>
              <a:rPr lang="ru-RU" sz="2000" dirty="0" smtClean="0"/>
              <a:t>информацию</a:t>
            </a:r>
            <a:r>
              <a:rPr lang="ru-RU" sz="2000" dirty="0"/>
              <a:t>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выделять главную и избыточную </a:t>
            </a:r>
            <a:r>
              <a:rPr lang="ru-RU" sz="2000" dirty="0"/>
              <a:t>информацию;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пользоваться </a:t>
            </a:r>
            <a:r>
              <a:rPr lang="ru-RU" sz="2000" dirty="0"/>
              <a:t>разными техниками </a:t>
            </a:r>
            <a:r>
              <a:rPr lang="ru-RU" sz="2000" dirty="0" smtClean="0"/>
              <a:t>понимания </a:t>
            </a:r>
            <a:r>
              <a:rPr lang="ru-RU" sz="2000" dirty="0"/>
              <a:t>прочитанного;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анализировать </a:t>
            </a:r>
            <a:r>
              <a:rPr lang="ru-RU" sz="2000" dirty="0"/>
              <a:t>изменения своего </a:t>
            </a:r>
            <a:r>
              <a:rPr lang="ru-RU" sz="2000" dirty="0" smtClean="0"/>
              <a:t>эмоционального </a:t>
            </a:r>
            <a:r>
              <a:rPr lang="ru-RU" sz="2000" dirty="0"/>
              <a:t>состояния в процессе чтения, </a:t>
            </a:r>
            <a:r>
              <a:rPr lang="ru-RU" sz="2000" dirty="0" smtClean="0"/>
              <a:t>получения</a:t>
            </a:r>
            <a:r>
              <a:rPr lang="ru-RU" sz="2000" dirty="0"/>
              <a:t>, переработки информации и её осмысления;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понимать </a:t>
            </a:r>
            <a:r>
              <a:rPr lang="ru-RU" sz="2000" dirty="0"/>
              <a:t>душевное состояние персонажей текста и сопереживать.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252" y="2741696"/>
            <a:ext cx="2552100" cy="337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473235" y="2490652"/>
            <a:ext cx="4336868" cy="539932"/>
          </a:xfrm>
          <a:prstGeom prst="wedgeRoundRectCallout">
            <a:avLst>
              <a:gd name="adj1" fmla="val -45610"/>
              <a:gd name="adj2" fmla="val 155743"/>
              <a:gd name="adj3" fmla="val 16667"/>
            </a:avLst>
          </a:prstGeom>
          <a:gradFill>
            <a:gsLst>
              <a:gs pos="89000">
                <a:srgbClr val="B8BEAF"/>
              </a:gs>
              <a:gs pos="25000">
                <a:schemeClr val="accent6">
                  <a:tint val="60000"/>
                  <a:lumMod val="110000"/>
                  <a:alpha val="0"/>
                </a:schemeClr>
              </a:gs>
              <a:gs pos="100000">
                <a:schemeClr val="accent6">
                  <a:tint val="82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Овладеть следующими умениями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5616" y="3666310"/>
            <a:ext cx="804812" cy="58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582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74" t="24228" r="11211"/>
          <a:stretch/>
        </p:blipFill>
        <p:spPr bwMode="auto">
          <a:xfrm>
            <a:off x="468214" y="1751692"/>
            <a:ext cx="5634446" cy="346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280" y="1751691"/>
            <a:ext cx="11240758" cy="34692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83087" y="2551324"/>
            <a:ext cx="5373188" cy="1869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ru-RU" sz="2000" b="1" i="1" dirty="0"/>
              <a:t>Ф</a:t>
            </a:r>
            <a:r>
              <a:rPr lang="ru-RU" sz="2000" b="1" i="1" dirty="0" smtClean="0"/>
              <a:t>ормирование </a:t>
            </a:r>
            <a:r>
              <a:rPr lang="ru-RU" sz="2000" b="1" i="1" dirty="0"/>
              <a:t>читательской грамотности </a:t>
            </a:r>
            <a:r>
              <a:rPr lang="ru-RU" sz="2000" dirty="0" smtClean="0"/>
              <a:t>― основной </a:t>
            </a:r>
            <a:r>
              <a:rPr lang="ru-RU" sz="2000" dirty="0"/>
              <a:t>ресурс в формировании успешного человека, умеющего добывать самостоятельно новые знания и применять их в разнообразной деятельности.  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91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575252" y="385361"/>
            <a:ext cx="11153104" cy="23730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7434"/>
                </a:solidFill>
              </a:rPr>
              <a:t>Обучение смысловому </a:t>
            </a:r>
            <a:r>
              <a:rPr lang="ru-RU" sz="3600" b="1" dirty="0" smtClean="0">
                <a:solidFill>
                  <a:srgbClr val="007434"/>
                </a:solidFill>
              </a:rPr>
              <a:t>чтению </a:t>
            </a:r>
            <a:endParaRPr lang="ru-RU" sz="3600" b="1" dirty="0">
              <a:solidFill>
                <a:srgbClr val="007434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71082" y="3149189"/>
            <a:ext cx="2268000" cy="1799056"/>
            <a:chOff x="1305816" y="3622450"/>
            <a:chExt cx="2268000" cy="179905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305816" y="4053506"/>
              <a:ext cx="2268000" cy="1368000"/>
              <a:chOff x="1305816" y="4053506"/>
              <a:chExt cx="2268000" cy="1368000"/>
            </a:xfrm>
          </p:grpSpPr>
          <p:sp>
            <p:nvSpPr>
              <p:cNvPr id="9" name="Штриховая стрелка вправо 8"/>
              <p:cNvSpPr/>
              <p:nvPr/>
            </p:nvSpPr>
            <p:spPr>
              <a:xfrm>
                <a:off x="1305816" y="4053506"/>
                <a:ext cx="2268000" cy="1368000"/>
              </a:xfrm>
              <a:prstGeom prst="stripedRightArrow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1480386" y="4359385"/>
                <a:ext cx="182016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 smtClean="0">
                    <a:cs typeface="Times New Roman" panose="02020603050405020304" pitchFamily="18" charset="0"/>
                  </a:rPr>
                  <a:t>читательская грамотность</a:t>
                </a:r>
                <a:endParaRPr lang="ru-RU" sz="2000" dirty="0">
                  <a:effectLst/>
                </a:endParaRPr>
              </a:p>
            </p:txBody>
          </p:sp>
        </p:grpSp>
        <p:pic>
          <p:nvPicPr>
            <p:cNvPr id="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386" y="3622450"/>
              <a:ext cx="1359553" cy="775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3892262" y="2558708"/>
            <a:ext cx="2268000" cy="1847265"/>
            <a:chOff x="4062476" y="2626465"/>
            <a:chExt cx="2268000" cy="1847265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442417" y="2626465"/>
              <a:ext cx="990686" cy="1033362"/>
            </a:xfrm>
            <a:prstGeom prst="rect">
              <a:avLst/>
            </a:prstGeom>
          </p:spPr>
        </p:pic>
        <p:grpSp>
          <p:nvGrpSpPr>
            <p:cNvPr id="13" name="Группа 12"/>
            <p:cNvGrpSpPr/>
            <p:nvPr/>
          </p:nvGrpSpPr>
          <p:grpSpPr>
            <a:xfrm>
              <a:off x="4062476" y="3105730"/>
              <a:ext cx="2268000" cy="1368000"/>
              <a:chOff x="1305816" y="4053506"/>
              <a:chExt cx="2268000" cy="1368000"/>
            </a:xfrm>
          </p:grpSpPr>
          <p:sp>
            <p:nvSpPr>
              <p:cNvPr id="15" name="Штриховая стрелка вправо 14"/>
              <p:cNvSpPr/>
              <p:nvPr/>
            </p:nvSpPr>
            <p:spPr>
              <a:xfrm>
                <a:off x="1305816" y="4053506"/>
                <a:ext cx="2268000" cy="1368000"/>
              </a:xfrm>
              <a:prstGeom prst="stripedRightArrow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1480386" y="4359385"/>
                <a:ext cx="182016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 smtClean="0">
                    <a:cs typeface="Times New Roman" panose="02020603050405020304" pitchFamily="18" charset="0"/>
                  </a:rPr>
                  <a:t>начальная школа</a:t>
                </a:r>
                <a:endParaRPr lang="ru-RU" sz="2000" dirty="0">
                  <a:effectLst/>
                </a:endParaRPr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3852439" y="4370056"/>
            <a:ext cx="2317348" cy="1889029"/>
            <a:chOff x="4237046" y="4421173"/>
            <a:chExt cx="2317348" cy="188902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448" y="4421173"/>
              <a:ext cx="1615359" cy="104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" name="Группа 21"/>
            <p:cNvGrpSpPr/>
            <p:nvPr/>
          </p:nvGrpSpPr>
          <p:grpSpPr>
            <a:xfrm>
              <a:off x="4237046" y="4927959"/>
              <a:ext cx="2317348" cy="1382243"/>
              <a:chOff x="1377334" y="4028470"/>
              <a:chExt cx="2317348" cy="1382243"/>
            </a:xfrm>
          </p:grpSpPr>
          <p:sp>
            <p:nvSpPr>
              <p:cNvPr id="23" name="Штриховая стрелка вправо 22"/>
              <p:cNvSpPr/>
              <p:nvPr/>
            </p:nvSpPr>
            <p:spPr>
              <a:xfrm>
                <a:off x="1377334" y="4028470"/>
                <a:ext cx="2317348" cy="1382243"/>
              </a:xfrm>
              <a:prstGeom prst="stripedRightArrow">
                <a:avLst>
                  <a:gd name="adj1" fmla="val 50000"/>
                  <a:gd name="adj2" fmla="val 48622"/>
                </a:avLst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1480386" y="4359385"/>
                <a:ext cx="182016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 smtClean="0">
                    <a:cs typeface="Times New Roman" panose="02020603050405020304" pitchFamily="18" charset="0"/>
                  </a:rPr>
                  <a:t>основная школа</a:t>
                </a:r>
                <a:endParaRPr lang="ru-RU" sz="2000" dirty="0">
                  <a:effectLst/>
                </a:endParaRPr>
              </a:p>
            </p:txBody>
          </p:sp>
        </p:grpSp>
      </p:grpSp>
      <p:sp>
        <p:nvSpPr>
          <p:cNvPr id="26" name="Прямоугольник 25"/>
          <p:cNvSpPr/>
          <p:nvPr/>
        </p:nvSpPr>
        <p:spPr>
          <a:xfrm>
            <a:off x="6505045" y="3238572"/>
            <a:ext cx="2459611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Чтение. </a:t>
            </a:r>
            <a:endParaRPr lang="ru-RU" sz="2000" dirty="0" smtClean="0"/>
          </a:p>
          <a:p>
            <a:pPr algn="ctr"/>
            <a:r>
              <a:rPr lang="ru-RU" sz="2000" dirty="0" smtClean="0"/>
              <a:t>Работа </a:t>
            </a:r>
            <a:r>
              <a:rPr lang="ru-RU" sz="2000" dirty="0"/>
              <a:t>с текстом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9245827" y="2844499"/>
            <a:ext cx="1820082" cy="1290136"/>
            <a:chOff x="8288510" y="4279761"/>
            <a:chExt cx="2427167" cy="1668100"/>
          </a:xfrm>
        </p:grpSpPr>
        <p:pic>
          <p:nvPicPr>
            <p:cNvPr id="4110" name="Picture 14" descr="Картинки по запросу Чтение. Работа с текстом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54681">
              <a:off x="9296988" y="4279761"/>
              <a:ext cx="922875" cy="132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Картинки по запросу Чтение. Работа с текстом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417276">
              <a:off x="8653670" y="4286575"/>
              <a:ext cx="918648" cy="1263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2" descr="Картинки по запросу Чтение. Работа с текстом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498513">
              <a:off x="8288510" y="4708560"/>
              <a:ext cx="845013" cy="1207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Картинки по запросу Чтение. Работа с текстом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87161">
              <a:off x="9850398" y="4711749"/>
              <a:ext cx="865279" cy="1236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Прямоугольник 35"/>
          <p:cNvSpPr/>
          <p:nvPr/>
        </p:nvSpPr>
        <p:spPr>
          <a:xfrm>
            <a:off x="6355244" y="5192621"/>
            <a:ext cx="3207412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Основы смыслового чтения и работа с текстом</a:t>
            </a:r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4628" y="4710367"/>
            <a:ext cx="986756" cy="140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33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8"/>
          <a:stretch/>
        </p:blipFill>
        <p:spPr bwMode="auto">
          <a:xfrm>
            <a:off x="495300" y="1722202"/>
            <a:ext cx="5467350" cy="372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689" y="1751689"/>
            <a:ext cx="11240758" cy="36912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79068" y="1759838"/>
            <a:ext cx="5379507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ru-RU" sz="2000" b="1" i="1" dirty="0" smtClean="0"/>
              <a:t>Читательская грамотность </a:t>
            </a:r>
            <a:r>
              <a:rPr lang="ru-RU" sz="2000" dirty="0" smtClean="0"/>
              <a:t>― «</a:t>
            </a:r>
            <a:r>
              <a:rPr lang="ru-RU" sz="2000" dirty="0"/>
              <a:t>способность понимать и использовать письменную речь во всем разнообразии </a:t>
            </a:r>
            <a:r>
              <a:rPr lang="ru-RU" sz="2000" dirty="0" smtClean="0"/>
              <a:t>её </a:t>
            </a:r>
            <a:r>
              <a:rPr lang="ru-RU" sz="2000" dirty="0"/>
              <a:t>форм для целей, требуемых обществом и/или ценных для индивида. С опорой на разнообразные тексты читатели должны конструировать собственные значения. Они читают, чтобы учиться, чтобы участвовать в школьных и внешкольных читательских сообществах и для собственного удовольствия».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82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1851601" y="477202"/>
            <a:ext cx="7987723" cy="193262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7434"/>
                </a:solidFill>
              </a:rPr>
              <a:t>Международные исследования </a:t>
            </a:r>
            <a:r>
              <a:rPr lang="ru-RU" sz="3600" b="1" dirty="0">
                <a:solidFill>
                  <a:srgbClr val="007434"/>
                </a:solidFill>
              </a:rPr>
              <a:t>грамотности чтения PIRLS и PISA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75252" y="2741696"/>
            <a:ext cx="2552100" cy="3372325"/>
            <a:chOff x="575252" y="2741696"/>
            <a:chExt cx="2552100" cy="337232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252" y="2741696"/>
              <a:ext cx="2552100" cy="337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0" name="Picture 2" descr="Картинки по запросу pirl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698" y="3733800"/>
              <a:ext cx="678151" cy="490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Прямоугольник 30"/>
          <p:cNvSpPr/>
          <p:nvPr/>
        </p:nvSpPr>
        <p:spPr>
          <a:xfrm>
            <a:off x="4952469" y="3733800"/>
            <a:ext cx="5991755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Ориентация </a:t>
            </a:r>
            <a:r>
              <a:rPr lang="ru-RU" sz="2000" dirty="0"/>
              <a:t>в содержании текста и понимании его целостного смысла, нахождение </a:t>
            </a:r>
            <a:r>
              <a:rPr lang="ru-RU" sz="2000" dirty="0" smtClean="0"/>
              <a:t>информации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952470" y="4616871"/>
            <a:ext cx="5991753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Интерпретация текста</a:t>
            </a:r>
            <a:endParaRPr lang="ru-RU" sz="2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952470" y="5489271"/>
            <a:ext cx="5991753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Рефлексия </a:t>
            </a:r>
            <a:r>
              <a:rPr lang="ru-RU" sz="2000" dirty="0"/>
              <a:t>на содержание текста или на форму текста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его </a:t>
            </a:r>
            <a:r>
              <a:rPr lang="ru-RU" sz="2000" dirty="0" smtClean="0"/>
              <a:t>оценка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61659" y="3632135"/>
            <a:ext cx="458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36011" y="4498315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361659" y="5320692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>
            <a:off x="2473234" y="2490652"/>
            <a:ext cx="8128091" cy="776424"/>
          </a:xfrm>
          <a:prstGeom prst="wedgeRoundRectCallout">
            <a:avLst>
              <a:gd name="adj1" fmla="val -47781"/>
              <a:gd name="adj2" fmla="val 120035"/>
              <a:gd name="adj3" fmla="val 16667"/>
            </a:avLst>
          </a:prstGeom>
          <a:gradFill>
            <a:gsLst>
              <a:gs pos="89000">
                <a:srgbClr val="B8BEAF"/>
              </a:gs>
              <a:gs pos="25000">
                <a:schemeClr val="accent6">
                  <a:tint val="60000"/>
                  <a:lumMod val="110000"/>
                  <a:alpha val="0"/>
                </a:schemeClr>
              </a:gs>
              <a:gs pos="100000">
                <a:schemeClr val="accent6">
                  <a:tint val="82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Читательская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грамотность определяется </a:t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по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уровню сформированности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трёх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групп читательских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умений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77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5" grpId="0" animBg="1"/>
      <p:bldP spid="4" grpId="0"/>
      <p:bldP spid="37" grpId="0"/>
      <p:bldP spid="38" grpId="0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868" y="1607950"/>
            <a:ext cx="56673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868" y="1607950"/>
            <a:ext cx="11240758" cy="3429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29082" y="2352954"/>
            <a:ext cx="5091953" cy="1869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ru-RU" sz="2000" dirty="0" smtClean="0"/>
              <a:t>Основной задачей учебного учреждения является обучение</a:t>
            </a:r>
            <a:r>
              <a:rPr lang="ru-RU" sz="2000" dirty="0"/>
              <a:t>, обеспечивающее право каждого </a:t>
            </a:r>
            <a:r>
              <a:rPr lang="ru-RU" sz="2000" dirty="0" smtClean="0"/>
              <a:t>ребёнка </a:t>
            </a:r>
            <a:r>
              <a:rPr lang="ru-RU" sz="2000" dirty="0"/>
              <a:t>на индивидуальное развитие, максимальное раскрытие </a:t>
            </a:r>
            <a:r>
              <a:rPr lang="ru-RU" sz="2000" dirty="0" smtClean="0"/>
              <a:t>психологического</a:t>
            </a:r>
            <a:r>
              <a:rPr lang="ru-RU" sz="2000" dirty="0"/>
              <a:t>, интеллектуального и творческого потенциала. 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81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1851601" y="477202"/>
            <a:ext cx="7987723" cy="193262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7434"/>
                </a:solidFill>
              </a:rPr>
              <a:t>Международные исследования </a:t>
            </a:r>
            <a:r>
              <a:rPr lang="ru-RU" sz="3600" b="1" dirty="0">
                <a:solidFill>
                  <a:srgbClr val="007434"/>
                </a:solidFill>
              </a:rPr>
              <a:t>грамотности чтения PIRLS и PISA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724274" y="2611830"/>
            <a:ext cx="7115175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Ориентация </a:t>
            </a:r>
            <a:r>
              <a:rPr lang="ru-RU" sz="2000" b="1" dirty="0"/>
              <a:t>в содержании текста и понимании его целостного смысла, нахождение </a:t>
            </a:r>
            <a:r>
              <a:rPr lang="ru-RU" sz="2000" b="1" dirty="0" smtClean="0"/>
              <a:t>информации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85091" y="2463005"/>
            <a:ext cx="1943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5017" y="3379850"/>
            <a:ext cx="2354395" cy="211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57650" y="3489325"/>
            <a:ext cx="739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Связана </a:t>
            </a:r>
            <a:r>
              <a:rPr lang="ru-RU" dirty="0"/>
              <a:t>с общими умениями работы с текстом: понимание содержания текста и ориентация в </a:t>
            </a:r>
            <a:r>
              <a:rPr lang="ru-RU" dirty="0" smtClean="0"/>
              <a:t>нём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Учащиеся </a:t>
            </a:r>
            <a:r>
              <a:rPr lang="ru-RU" dirty="0"/>
              <a:t>должны </a:t>
            </a:r>
            <a:r>
              <a:rPr lang="ru-RU" dirty="0" smtClean="0"/>
              <a:t>уметь: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определять </a:t>
            </a:r>
            <a:r>
              <a:rPr lang="ru-RU" dirty="0"/>
              <a:t>основную идею, тему текста;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искать </a:t>
            </a:r>
            <a:r>
              <a:rPr lang="ru-RU" dirty="0"/>
              <a:t>и находить очевидную и неочевидную информацию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ориентация в тексте);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формулировать </a:t>
            </a:r>
            <a:r>
              <a:rPr lang="ru-RU" dirty="0"/>
              <a:t>выводы и делать заключения с опорой на факты, поданные в тексте (общее понимание того, о </a:t>
            </a:r>
            <a:r>
              <a:rPr lang="ru-RU" dirty="0" smtClean="0"/>
              <a:t>чём </a:t>
            </a:r>
            <a:r>
              <a:rPr lang="ru-RU" dirty="0"/>
              <a:t>говорится в тексте, осознание основной идеи).</a:t>
            </a:r>
          </a:p>
        </p:txBody>
      </p:sp>
    </p:spTree>
    <p:extLst>
      <p:ext uri="{BB962C8B-B14F-4D97-AF65-F5344CB8AC3E}">
        <p14:creationId xmlns:p14="http://schemas.microsoft.com/office/powerpoint/2010/main" xmlns="" val="343684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1851601" y="477202"/>
            <a:ext cx="7987723" cy="193262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7434"/>
                </a:solidFill>
              </a:rPr>
              <a:t>Международные исследования </a:t>
            </a:r>
            <a:r>
              <a:rPr lang="ru-RU" sz="3600" b="1" dirty="0">
                <a:solidFill>
                  <a:srgbClr val="007434"/>
                </a:solidFill>
              </a:rPr>
              <a:t>грамотности чтения PIRLS и PISA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724274" y="2611830"/>
            <a:ext cx="7115175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Ориентация </a:t>
            </a:r>
            <a:r>
              <a:rPr lang="ru-RU" sz="2000" b="1" dirty="0"/>
              <a:t>в содержании текста и понимании его целостного смысла, нахождение </a:t>
            </a:r>
            <a:r>
              <a:rPr lang="ru-RU" sz="2000" b="1" dirty="0" smtClean="0"/>
              <a:t>информации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85091" y="2463005"/>
            <a:ext cx="1943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5017" y="3379850"/>
            <a:ext cx="2354395" cy="211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24274" y="3473450"/>
            <a:ext cx="72200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Формулировка </a:t>
            </a:r>
            <a:r>
              <a:rPr lang="ru-RU" b="1" i="1" dirty="0"/>
              <a:t>вопросов и </a:t>
            </a:r>
            <a:r>
              <a:rPr lang="ru-RU" b="1" i="1" dirty="0" smtClean="0"/>
              <a:t>заданий:</a:t>
            </a:r>
            <a:endParaRPr lang="ru-RU" dirty="0"/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найти в тексте  </a:t>
            </a:r>
            <a:r>
              <a:rPr lang="ru-RU" dirty="0"/>
              <a:t>конкретные </a:t>
            </a:r>
            <a:r>
              <a:rPr lang="ru-RU" dirty="0" smtClean="0"/>
              <a:t>сведения;</a:t>
            </a:r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с </a:t>
            </a:r>
            <a:r>
              <a:rPr lang="ru-RU" dirty="0"/>
              <a:t>опорой на содержание текста </a:t>
            </a:r>
            <a:r>
              <a:rPr lang="ru-RU" dirty="0" smtClean="0"/>
              <a:t>объяснить </a:t>
            </a:r>
            <a:r>
              <a:rPr lang="ru-RU" dirty="0"/>
              <a:t>значение слова, </a:t>
            </a:r>
            <a:r>
              <a:rPr lang="ru-RU" dirty="0" smtClean="0"/>
              <a:t>выражения;</a:t>
            </a:r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определить </a:t>
            </a:r>
            <a:r>
              <a:rPr lang="ru-RU" dirty="0"/>
              <a:t>тему или основную мысль текста (в случае, если она явно выделяется из текста</a:t>
            </a:r>
            <a:r>
              <a:rPr lang="ru-RU" dirty="0" smtClean="0"/>
              <a:t>);</a:t>
            </a:r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определить </a:t>
            </a:r>
            <a:r>
              <a:rPr lang="ru-RU" dirty="0"/>
              <a:t>время и место </a:t>
            </a:r>
            <a:r>
              <a:rPr lang="ru-RU" dirty="0" smtClean="0"/>
              <a:t>действия;</a:t>
            </a:r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установить </a:t>
            </a:r>
            <a:r>
              <a:rPr lang="ru-RU" dirty="0"/>
              <a:t>связь между </a:t>
            </a:r>
            <a:r>
              <a:rPr lang="ru-RU" dirty="0" smtClean="0"/>
              <a:t>событиями;</a:t>
            </a:r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объяснить </a:t>
            </a:r>
            <a:r>
              <a:rPr lang="ru-RU" dirty="0"/>
              <a:t>вывод, сделанный главным </a:t>
            </a:r>
            <a:r>
              <a:rPr lang="ru-RU" dirty="0" smtClean="0"/>
              <a:t>героем;</a:t>
            </a:r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проанализировать </a:t>
            </a:r>
            <a:r>
              <a:rPr lang="ru-RU" dirty="0"/>
              <a:t>факты, доказательства, мотивы поступков героев и </a:t>
            </a:r>
            <a:r>
              <a:rPr lang="ru-RU" dirty="0" smtClean="0"/>
              <a:t>сделать общее </a:t>
            </a:r>
            <a:r>
              <a:rPr lang="ru-RU" dirty="0"/>
              <a:t>заключение.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474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1851601" y="477202"/>
            <a:ext cx="7987723" cy="193262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7434"/>
                </a:solidFill>
              </a:rPr>
              <a:t>Международные исследования </a:t>
            </a:r>
            <a:r>
              <a:rPr lang="ru-RU" sz="3600" b="1" dirty="0">
                <a:solidFill>
                  <a:srgbClr val="007434"/>
                </a:solidFill>
              </a:rPr>
              <a:t>грамотности чтения PIRLS и PISA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9443" y="2463005"/>
            <a:ext cx="1994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5017" y="3379850"/>
            <a:ext cx="2354395" cy="211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57650" y="3489325"/>
            <a:ext cx="67817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Направлена </a:t>
            </a:r>
            <a:r>
              <a:rPr lang="ru-RU" dirty="0"/>
              <a:t>на глубокое и детальное понимание содержания и формы </a:t>
            </a:r>
            <a:r>
              <a:rPr lang="ru-RU" dirty="0" smtClean="0"/>
              <a:t>текста.</a:t>
            </a:r>
          </a:p>
          <a:p>
            <a:endParaRPr lang="ru-RU" dirty="0" smtClean="0"/>
          </a:p>
          <a:p>
            <a:r>
              <a:rPr lang="ru-RU" dirty="0" smtClean="0"/>
              <a:t>Учащиеся </a:t>
            </a:r>
            <a:r>
              <a:rPr lang="ru-RU" dirty="0"/>
              <a:t>должны </a:t>
            </a:r>
            <a:r>
              <a:rPr lang="ru-RU" dirty="0" smtClean="0"/>
              <a:t>уметь: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анализировать, интерпретировать и обобщать информацию из текста;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формулировать </a:t>
            </a:r>
            <a:r>
              <a:rPr lang="ru-RU" dirty="0"/>
              <a:t>более сложные выводы и давать оценку воспринятым </a:t>
            </a:r>
            <a:r>
              <a:rPr lang="ru-RU" dirty="0" smtClean="0"/>
              <a:t>фактам.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47571" y="2657096"/>
            <a:ext cx="5991753" cy="64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Интерпретация текста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47189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1851601" y="477202"/>
            <a:ext cx="7987723" cy="193262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7434"/>
                </a:solidFill>
              </a:rPr>
              <a:t>Международные исследования </a:t>
            </a:r>
            <a:r>
              <a:rPr lang="ru-RU" sz="3600" b="1" dirty="0">
                <a:solidFill>
                  <a:srgbClr val="007434"/>
                </a:solidFill>
              </a:rPr>
              <a:t>грамотности чтения PIRLS и PISA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9443" y="2348705"/>
            <a:ext cx="1994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5017" y="3379850"/>
            <a:ext cx="2354395" cy="211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47571" y="2542796"/>
            <a:ext cx="5991753" cy="64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Интерпретация текста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14774" y="3205281"/>
            <a:ext cx="74580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Формулировка </a:t>
            </a:r>
            <a:r>
              <a:rPr lang="ru-RU" b="1" i="1" dirty="0"/>
              <a:t>вопросов и </a:t>
            </a:r>
            <a:r>
              <a:rPr lang="ru-RU" b="1" i="1" dirty="0" smtClean="0"/>
              <a:t>заданий:</a:t>
            </a:r>
            <a:endParaRPr lang="ru-RU" dirty="0"/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распознать </a:t>
            </a:r>
            <a:r>
              <a:rPr lang="ru-RU" dirty="0"/>
              <a:t>общую идею или тему текста;</a:t>
            </a:r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понять </a:t>
            </a:r>
            <a:r>
              <a:rPr lang="ru-RU" dirty="0"/>
              <a:t>отношения между героями;</a:t>
            </a:r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сравнить </a:t>
            </a:r>
            <a:r>
              <a:rPr lang="ru-RU" dirty="0"/>
              <a:t>или противопоставить информацию из разных частей текста;</a:t>
            </a:r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понять </a:t>
            </a:r>
            <a:r>
              <a:rPr lang="ru-RU" dirty="0"/>
              <a:t>настроение и общий тон повествования;</a:t>
            </a:r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найти </a:t>
            </a:r>
            <a:r>
              <a:rPr lang="ru-RU" dirty="0"/>
              <a:t>практическое применение информации, полученной из текста;</a:t>
            </a:r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оценить </a:t>
            </a:r>
            <a:r>
              <a:rPr lang="ru-RU" dirty="0"/>
              <a:t>правдоподобность описанных событий;</a:t>
            </a:r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осмыслить</a:t>
            </a:r>
            <a:r>
              <a:rPr lang="ru-RU" dirty="0"/>
              <a:t>, какими </a:t>
            </a:r>
            <a:r>
              <a:rPr lang="ru-RU" dirty="0" smtClean="0"/>
              <a:t>средствами воспользовался автор для создания концовки;</a:t>
            </a:r>
            <a:endParaRPr lang="ru-RU" dirty="0"/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оценить </a:t>
            </a:r>
            <a:r>
              <a:rPr lang="ru-RU" dirty="0"/>
              <a:t>полноту и ясность информации, представленной в тексте;</a:t>
            </a:r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определить </a:t>
            </a:r>
            <a:r>
              <a:rPr lang="ru-RU" dirty="0"/>
              <a:t>отношение автора к основной теме текста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300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1851601" y="477202"/>
            <a:ext cx="7987723" cy="193262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7434"/>
                </a:solidFill>
              </a:rPr>
              <a:t>Международные исследования </a:t>
            </a:r>
            <a:r>
              <a:rPr lang="ru-RU" sz="3600" b="1" dirty="0">
                <a:solidFill>
                  <a:srgbClr val="007434"/>
                </a:solidFill>
              </a:rPr>
              <a:t>грамотности чтения PIRLS и PISA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933825" y="2611830"/>
            <a:ext cx="6905624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Рефлексия </a:t>
            </a:r>
            <a:r>
              <a:rPr lang="ru-RU" sz="2000" b="1" dirty="0"/>
              <a:t>на содержание текста или на форму </a:t>
            </a:r>
            <a:r>
              <a:rPr lang="ru-RU" sz="2000" b="1" dirty="0" smtClean="0"/>
              <a:t>текста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/>
              <a:t>и его оценка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9443" y="2463005"/>
            <a:ext cx="1994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5017" y="3379850"/>
            <a:ext cx="2354395" cy="211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81525" y="3927475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Включает использование </a:t>
            </a:r>
            <a:r>
              <a:rPr lang="ru-RU" dirty="0"/>
              <a:t>информации, выделенной из текста, для достижения разнообразных целей, решения поставленных задач с использованием или без использования дополнительных знаний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144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1851601" y="477202"/>
            <a:ext cx="7987723" cy="193262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7434"/>
                </a:solidFill>
              </a:rPr>
              <a:t>Международные исследования </a:t>
            </a:r>
            <a:r>
              <a:rPr lang="ru-RU" sz="3600" b="1" dirty="0">
                <a:solidFill>
                  <a:srgbClr val="007434"/>
                </a:solidFill>
              </a:rPr>
              <a:t>грамотности чтения PIRLS и PISA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933825" y="2516580"/>
            <a:ext cx="6905624" cy="64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Рефлексия </a:t>
            </a:r>
            <a:r>
              <a:rPr lang="ru-RU" sz="2000" b="1" dirty="0"/>
              <a:t>на содержание текста или на форму </a:t>
            </a:r>
            <a:r>
              <a:rPr lang="ru-RU" sz="2000" b="1" dirty="0" smtClean="0"/>
              <a:t>текста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/>
              <a:t>и его оценка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9443" y="2367755"/>
            <a:ext cx="1994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5017" y="3379850"/>
            <a:ext cx="2354395" cy="211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49087" y="3272790"/>
            <a:ext cx="81047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Учащиеся должны </a:t>
            </a:r>
            <a:r>
              <a:rPr lang="ru-RU" dirty="0" smtClean="0"/>
              <a:t>уметь:</a:t>
            </a:r>
          </a:p>
          <a:p>
            <a:pPr marL="180975" lvl="1" indent="-180975">
              <a:buFont typeface="Garamond" pitchFamily="18" charset="0"/>
              <a:buChar char="–"/>
            </a:pPr>
            <a:r>
              <a:rPr lang="ru-RU" dirty="0"/>
              <a:t>читать </a:t>
            </a:r>
            <a:r>
              <a:rPr lang="ru-RU" dirty="0" smtClean="0"/>
              <a:t>объёмные </a:t>
            </a:r>
            <a:r>
              <a:rPr lang="ru-RU" dirty="0"/>
              <a:t>тексты;</a:t>
            </a:r>
          </a:p>
          <a:p>
            <a:pPr marL="180975" lvl="1" indent="-180975">
              <a:buFont typeface="Garamond" pitchFamily="18" charset="0"/>
              <a:buChar char="–"/>
            </a:pPr>
            <a:r>
              <a:rPr lang="ru-RU" dirty="0"/>
              <a:t>работать с информацией, которая не лежит на поверхности;</a:t>
            </a:r>
          </a:p>
          <a:p>
            <a:pPr marL="180975" lvl="1" indent="-180975">
              <a:buFont typeface="Garamond" pitchFamily="18" charset="0"/>
              <a:buChar char="–"/>
            </a:pPr>
            <a:r>
              <a:rPr lang="ru-RU" dirty="0"/>
              <a:t>находить нужную </a:t>
            </a:r>
            <a:r>
              <a:rPr lang="ru-RU" dirty="0" smtClean="0"/>
              <a:t>информацию, </a:t>
            </a:r>
            <a:r>
              <a:rPr lang="ru-RU" dirty="0"/>
              <a:t>когда составные части этой информации сообщаются не в прямом порядке;</a:t>
            </a:r>
          </a:p>
          <a:p>
            <a:pPr marL="180975" lvl="1" indent="-180975">
              <a:buFont typeface="Garamond" pitchFamily="18" charset="0"/>
              <a:buChar char="–"/>
            </a:pPr>
            <a:r>
              <a:rPr lang="ru-RU" dirty="0"/>
              <a:t>работать в ситуации, когда часть информации сообщается не словами, а в виде графиков, рисунков, карт;</a:t>
            </a:r>
          </a:p>
          <a:p>
            <a:pPr marL="180975" lvl="1" indent="-180975">
              <a:buFont typeface="Garamond" pitchFamily="18" charset="0"/>
              <a:buChar char="–"/>
            </a:pPr>
            <a:r>
              <a:rPr lang="ru-RU" dirty="0"/>
              <a:t>работать с противоречивой информацией, которая требует критической оценки;</a:t>
            </a:r>
          </a:p>
          <a:p>
            <a:pPr marL="180975" lvl="1" indent="-180975">
              <a:buFont typeface="Garamond" pitchFamily="18" charset="0"/>
              <a:buChar char="–"/>
            </a:pPr>
            <a:r>
              <a:rPr lang="ru-RU" dirty="0"/>
              <a:t>формулировать гипотезы с опорой на предложенную в тексте информацию;</a:t>
            </a:r>
          </a:p>
          <a:p>
            <a:pPr marL="180975" lvl="1" indent="-180975">
              <a:buFont typeface="Garamond" pitchFamily="18" charset="0"/>
              <a:buChar char="–"/>
            </a:pPr>
            <a:r>
              <a:rPr lang="ru-RU" dirty="0"/>
              <a:t>работать с высказанными мнениями, которые не соответствуют его личным представлениям.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729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дети читаю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4320" y="1766045"/>
            <a:ext cx="5052093" cy="34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280" y="1751691"/>
            <a:ext cx="11240758" cy="34692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83087" y="2551324"/>
            <a:ext cx="5373188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ru-RU" sz="2000" dirty="0"/>
              <a:t>Для формирования читательской грамотности </a:t>
            </a:r>
            <a:r>
              <a:rPr lang="ru-RU" sz="2000" dirty="0" smtClean="0"/>
              <a:t>используются:</a:t>
            </a:r>
          </a:p>
          <a:p>
            <a:pPr marL="342900" indent="-342900" algn="just">
              <a:lnSpc>
                <a:spcPts val="2800"/>
              </a:lnSpc>
              <a:buFontTx/>
              <a:buChar char="-"/>
            </a:pPr>
            <a:r>
              <a:rPr lang="ru-RU" sz="2000" dirty="0" smtClean="0"/>
              <a:t>стратегии </a:t>
            </a:r>
            <a:r>
              <a:rPr lang="ru-RU" sz="2000" dirty="0"/>
              <a:t>работы с </a:t>
            </a:r>
            <a:r>
              <a:rPr lang="ru-RU" sz="2000" dirty="0" smtClean="0"/>
              <a:t>текстом;</a:t>
            </a:r>
          </a:p>
          <a:p>
            <a:pPr marL="342900" indent="-342900" algn="just">
              <a:lnSpc>
                <a:spcPts val="2800"/>
              </a:lnSpc>
              <a:buFontTx/>
              <a:buChar char="-"/>
            </a:pPr>
            <a:r>
              <a:rPr lang="ru-RU" sz="2000" dirty="0" smtClean="0"/>
              <a:t>техники активно-продуктивного чтения;</a:t>
            </a:r>
          </a:p>
          <a:p>
            <a:pPr marL="342900" indent="-342900" algn="just">
              <a:lnSpc>
                <a:spcPts val="2800"/>
              </a:lnSpc>
              <a:buFontTx/>
              <a:buChar char="-"/>
            </a:pPr>
            <a:r>
              <a:rPr lang="ru-RU" sz="2000" dirty="0" smtClean="0"/>
              <a:t>алгоритмы </a:t>
            </a:r>
            <a:r>
              <a:rPr lang="ru-RU" sz="2000" dirty="0"/>
              <a:t>работы с </a:t>
            </a:r>
            <a:r>
              <a:rPr lang="ru-RU" sz="2000" dirty="0" err="1"/>
              <a:t>несплошными</a:t>
            </a:r>
            <a:r>
              <a:rPr lang="ru-RU" sz="2000" dirty="0"/>
              <a:t> текстами. 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95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5886" y="486054"/>
            <a:ext cx="8011885" cy="601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24274" y="1723762"/>
            <a:ext cx="502920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ТЕКСТ ВКЛЮЧАЕТ: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слова;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визуальные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изображения в виде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диаграмм, рисунков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, карт, таблиц,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графиков.</a:t>
            </a:r>
          </a:p>
          <a:p>
            <a:pPr marL="285750" indent="-285750">
              <a:buFontTx/>
              <a:buChar char="-"/>
            </a:pPr>
            <a:endParaRPr lang="ru-RU" sz="16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 ФОРМЫ ПРЕДСТАВЛЕНИЯ ТЕКСТА:</a:t>
            </a:r>
          </a:p>
          <a:p>
            <a:pPr marL="714375" indent="95250">
              <a:buFontTx/>
              <a:buChar char="-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печатные издания;</a:t>
            </a:r>
          </a:p>
          <a:p>
            <a:pPr marL="714375" indent="95250">
              <a:buFontTx/>
              <a:buChar char="-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электронные книги;</a:t>
            </a:r>
          </a:p>
          <a:p>
            <a:pPr marL="714375" indent="95250">
              <a:buFontTx/>
              <a:buChar char="-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аудиокниги.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53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851601" y="477202"/>
            <a:ext cx="7987723" cy="193262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7434"/>
                </a:solidFill>
              </a:rPr>
              <a:t>Виды текстов</a:t>
            </a:r>
            <a:endParaRPr lang="ru-RU" sz="3600" b="1" dirty="0">
              <a:solidFill>
                <a:srgbClr val="007434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1019174" y="2705100"/>
            <a:ext cx="3438525" cy="698500"/>
          </a:xfrm>
          <a:prstGeom prst="homePlat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СПЛОШНЫЕ ТЕКСТЫ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3500" y="2619376"/>
            <a:ext cx="4543425" cy="1104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тексты</a:t>
            </a:r>
            <a:r>
              <a:rPr lang="ru-RU" dirty="0"/>
              <a:t>, читаемые в повседневной </a:t>
            </a:r>
            <a:r>
              <a:rPr lang="ru-RU" dirty="0" smtClean="0"/>
              <a:t>жизни: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описание;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повествование;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рассуждение.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1019173" y="4267200"/>
            <a:ext cx="3438525" cy="698500"/>
          </a:xfrm>
          <a:prstGeom prst="homePlat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НЕСПЛОШНЫЕ ТЕКСТЫ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43499" y="4181475"/>
            <a:ext cx="4543426" cy="1562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графики, диаграммы, таблицы, </a:t>
            </a:r>
            <a:r>
              <a:rPr lang="ru-RU" dirty="0" smtClean="0"/>
              <a:t>схемы;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географические </a:t>
            </a:r>
            <a:r>
              <a:rPr lang="ru-RU" dirty="0"/>
              <a:t>карты и карты </a:t>
            </a:r>
            <a:r>
              <a:rPr lang="ru-RU" dirty="0" smtClean="0"/>
              <a:t>местности;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планы;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расписания;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карты сайтов.</a:t>
            </a:r>
            <a:endParaRPr lang="ru-RU" dirty="0"/>
          </a:p>
        </p:txBody>
      </p:sp>
      <p:pic>
        <p:nvPicPr>
          <p:cNvPr id="15362" name="Picture 2" descr="Картинки по запросу текст ико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8573" y="2587626"/>
            <a:ext cx="10922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0077450" y="4143375"/>
            <a:ext cx="1466850" cy="1466850"/>
            <a:chOff x="10077450" y="4143375"/>
            <a:chExt cx="1466850" cy="1466850"/>
          </a:xfrm>
        </p:grpSpPr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7450" y="4143375"/>
              <a:ext cx="1466850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401301" y="4543425"/>
              <a:ext cx="781050" cy="5715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367" name="Picture 7" descr="Похожее изображени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3891" y="4557710"/>
              <a:ext cx="633968" cy="542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11342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050" y="381000"/>
            <a:ext cx="8963025" cy="61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95650" y="1599937"/>
            <a:ext cx="59245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СТРАТЕГИИ РАБОТЫ С ТЕКСТОМ –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«закономерность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в принятии решений в ходе познавательной деятельности. Одинаковый способ работы с материалом при изменении самого материала, набор действий, которые использует учащийся для совершенствования обучения, повышения его эффективности и результативности. В случае успеха учащийся запоминает способ, переносит его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в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другие ситуации, делает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  универсальным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».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0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5886" y="486054"/>
            <a:ext cx="8011885" cy="601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2801" y="1885414"/>
            <a:ext cx="5294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accent3">
                    <a:lumMod val="50000"/>
                  </a:schemeClr>
                </a:solidFill>
              </a:rPr>
              <a:t>ЛИЧНОСТНО ОРИЕНТИРОВАННОЕ ОБУЧЕНИЕ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главу угла ставит самобытность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ребёнка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, его самоценность, субъективность процесса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учения. Это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 просто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учёт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особенностей субъекта учения, это иная методология организации условий обучения, которая предполагает не «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учёт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», а «включение» его собственно личностных функций</a:t>
            </a:r>
          </a:p>
        </p:txBody>
      </p:sp>
    </p:spTree>
    <p:extLst>
      <p:ext uri="{BB962C8B-B14F-4D97-AF65-F5344CB8AC3E}">
        <p14:creationId xmlns:p14="http://schemas.microsoft.com/office/powerpoint/2010/main" xmlns="" val="127576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910698" y="581026"/>
            <a:ext cx="7987723" cy="12763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7434"/>
                </a:solidFill>
              </a:rPr>
              <a:t>Стратегии работы с </a:t>
            </a:r>
            <a:r>
              <a:rPr lang="ru-RU" sz="3600" b="1" dirty="0" smtClean="0">
                <a:solidFill>
                  <a:srgbClr val="007434"/>
                </a:solidFill>
              </a:rPr>
              <a:t>текстом </a:t>
            </a:r>
            <a:endParaRPr lang="ru-RU" sz="3600" b="1" dirty="0">
              <a:solidFill>
                <a:srgbClr val="007434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48" y="1912576"/>
            <a:ext cx="2552100" cy="337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3239772" y="1857376"/>
            <a:ext cx="5581651" cy="617621"/>
          </a:xfrm>
          <a:prstGeom prst="wedgeRoundRectCallout">
            <a:avLst>
              <a:gd name="adj1" fmla="val -53584"/>
              <a:gd name="adj2" fmla="val 132284"/>
              <a:gd name="adj3" fmla="val 16667"/>
            </a:avLst>
          </a:prstGeom>
          <a:gradFill>
            <a:gsLst>
              <a:gs pos="89000">
                <a:srgbClr val="B8BEAF"/>
              </a:gs>
              <a:gs pos="25000">
                <a:schemeClr val="accent6">
                  <a:tint val="60000"/>
                  <a:lumMod val="110000"/>
                  <a:alpha val="0"/>
                </a:schemeClr>
              </a:gs>
              <a:gs pos="100000">
                <a:schemeClr val="accent6">
                  <a:tint val="82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Стратегии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предтекстовой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деятельности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386" name="Picture 2" descr="Картинки по запросу книг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9542" y="2908300"/>
            <a:ext cx="446857" cy="46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796348" y="2908300"/>
            <a:ext cx="7557451" cy="28956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          </a:t>
            </a:r>
            <a:r>
              <a:rPr lang="ru-RU" sz="1600" b="1" i="1" dirty="0" smtClean="0"/>
              <a:t>ЦЕЛЬ СТРАТЕГИИ: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постановка </a:t>
            </a:r>
            <a:r>
              <a:rPr lang="ru-RU" dirty="0"/>
              <a:t>цели и задач чтения;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актуализация или знакомство с важными понятиями, </a:t>
            </a:r>
            <a:r>
              <a:rPr lang="ru-RU" dirty="0" smtClean="0"/>
              <a:t>ключевыми </a:t>
            </a:r>
            <a:r>
              <a:rPr lang="ru-RU" dirty="0"/>
              <a:t>словами;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актуализация предшествующих знаний;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диагностика;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формирование установки на чтение с помощью вопросов или заданий;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повышение скорости чтения и количества прочтений;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мотивирование читателя;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включение механизма </a:t>
            </a:r>
            <a:r>
              <a:rPr lang="ru-RU" dirty="0" smtClean="0"/>
              <a:t>антиципации;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формирование </a:t>
            </a:r>
            <a:r>
              <a:rPr lang="ru-RU" dirty="0"/>
              <a:t>умения и привычки думать над книгой до чтения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833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910698" y="581026"/>
            <a:ext cx="7987723" cy="12763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7434"/>
                </a:solidFill>
              </a:rPr>
              <a:t>Стратегии работы с </a:t>
            </a:r>
            <a:r>
              <a:rPr lang="ru-RU" sz="3600" b="1" dirty="0" smtClean="0">
                <a:solidFill>
                  <a:srgbClr val="007434"/>
                </a:solidFill>
              </a:rPr>
              <a:t>текстом </a:t>
            </a:r>
            <a:endParaRPr lang="ru-RU" sz="3600" b="1" dirty="0">
              <a:solidFill>
                <a:srgbClr val="007434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48" y="1912576"/>
            <a:ext cx="2552100" cy="337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3239772" y="1857376"/>
            <a:ext cx="5581651" cy="617621"/>
          </a:xfrm>
          <a:prstGeom prst="wedgeRoundRectCallout">
            <a:avLst>
              <a:gd name="adj1" fmla="val -53584"/>
              <a:gd name="adj2" fmla="val 132284"/>
              <a:gd name="adj3" fmla="val 16667"/>
            </a:avLst>
          </a:prstGeom>
          <a:gradFill>
            <a:gsLst>
              <a:gs pos="89000">
                <a:srgbClr val="B8BEAF"/>
              </a:gs>
              <a:gs pos="25000">
                <a:schemeClr val="accent6">
                  <a:tint val="60000"/>
                  <a:lumMod val="110000"/>
                  <a:alpha val="0"/>
                </a:schemeClr>
              </a:gs>
              <a:gs pos="100000">
                <a:schemeClr val="accent6">
                  <a:tint val="82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Стратегии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предтекстовой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деятельности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386" name="Picture 2" descr="Картинки по запросу книг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9542" y="2908300"/>
            <a:ext cx="446857" cy="46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ятиугольник 6"/>
          <p:cNvSpPr/>
          <p:nvPr/>
        </p:nvSpPr>
        <p:spPr>
          <a:xfrm>
            <a:off x="2833573" y="3795713"/>
            <a:ext cx="2586151" cy="698500"/>
          </a:xfrm>
          <a:prstGeom prst="homePlat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АНТИЦИПАЦИЯ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86412" y="2908300"/>
            <a:ext cx="5786437" cy="2549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читатель забегает мыслью </a:t>
            </a:r>
            <a:r>
              <a:rPr lang="ru-RU" sz="2000" dirty="0" smtClean="0"/>
              <a:t>вперёд;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1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читатель не </a:t>
            </a:r>
            <a:r>
              <a:rPr lang="ru-RU" sz="2000" dirty="0"/>
              <a:t>только понимает то, о </a:t>
            </a:r>
            <a:r>
              <a:rPr lang="ru-RU" sz="2000" dirty="0" smtClean="0"/>
              <a:t>чём </a:t>
            </a:r>
            <a:r>
              <a:rPr lang="ru-RU" sz="2000" dirty="0"/>
              <a:t>говорит автор </a:t>
            </a:r>
            <a:r>
              <a:rPr lang="ru-RU" sz="2000" dirty="0" smtClean="0"/>
              <a:t>в </a:t>
            </a:r>
            <a:r>
              <a:rPr lang="ru-RU" sz="2000" dirty="0"/>
              <a:t>данный момент, но и предполагает, </a:t>
            </a:r>
            <a:r>
              <a:rPr lang="ru-RU" sz="2000" dirty="0" smtClean="0"/>
              <a:t>о чём автор </a:t>
            </a:r>
            <a:r>
              <a:rPr lang="ru-RU" sz="2000" dirty="0"/>
              <a:t>должен сказать вслед за </a:t>
            </a:r>
            <a:r>
              <a:rPr lang="ru-RU" sz="2000" dirty="0" smtClean="0"/>
              <a:t>этим;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6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читатель </a:t>
            </a:r>
            <a:r>
              <a:rPr lang="ru-RU" sz="2000" dirty="0"/>
              <a:t>превращается в своеобразного </a:t>
            </a:r>
            <a:r>
              <a:rPr lang="ru-RU" sz="2000" dirty="0" smtClean="0"/>
              <a:t>соавтора, который сам </a:t>
            </a:r>
            <a:r>
              <a:rPr lang="ru-RU" sz="2000" dirty="0"/>
              <a:t>«продолжает» авторский текст, сам мысленно «пишет» продолжение.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288216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910698" y="581026"/>
            <a:ext cx="7987723" cy="12763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7434"/>
                </a:solidFill>
              </a:rPr>
              <a:t>Стратегии работы с </a:t>
            </a:r>
            <a:r>
              <a:rPr lang="ru-RU" sz="3600" b="1" dirty="0" smtClean="0">
                <a:solidFill>
                  <a:srgbClr val="007434"/>
                </a:solidFill>
              </a:rPr>
              <a:t>текстом </a:t>
            </a:r>
            <a:endParaRPr lang="ru-RU" sz="3600" b="1" dirty="0">
              <a:solidFill>
                <a:srgbClr val="007434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48" y="1912576"/>
            <a:ext cx="2552100" cy="337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3239772" y="1857376"/>
            <a:ext cx="5581651" cy="617621"/>
          </a:xfrm>
          <a:prstGeom prst="wedgeRoundRectCallout">
            <a:avLst>
              <a:gd name="adj1" fmla="val -53584"/>
              <a:gd name="adj2" fmla="val 132284"/>
              <a:gd name="adj3" fmla="val 16667"/>
            </a:avLst>
          </a:prstGeom>
          <a:gradFill>
            <a:gsLst>
              <a:gs pos="89000">
                <a:srgbClr val="B8BEAF"/>
              </a:gs>
              <a:gs pos="25000">
                <a:schemeClr val="accent6">
                  <a:tint val="60000"/>
                  <a:lumMod val="110000"/>
                  <a:alpha val="0"/>
                </a:schemeClr>
              </a:gs>
              <a:gs pos="100000">
                <a:schemeClr val="accent6">
                  <a:tint val="82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Стратегии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предтекстовой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деятельности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386" name="Picture 2" descr="Картинки по запросу книг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9542" y="2908300"/>
            <a:ext cx="446857" cy="46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ятиугольник 6"/>
          <p:cNvSpPr/>
          <p:nvPr/>
        </p:nvSpPr>
        <p:spPr>
          <a:xfrm>
            <a:off x="2909774" y="3063876"/>
            <a:ext cx="2586151" cy="698500"/>
          </a:xfrm>
          <a:prstGeom prst="homePlat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АНТИЦИПАЦИЯ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4558" y="2686845"/>
            <a:ext cx="5582591" cy="3475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вызывает </a:t>
            </a:r>
            <a:r>
              <a:rPr lang="ru-RU" sz="2000" dirty="0"/>
              <a:t>высокую интеллектуальную </a:t>
            </a:r>
            <a:r>
              <a:rPr lang="ru-RU" sz="2000" dirty="0" smtClean="0"/>
              <a:t>активность;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не </a:t>
            </a:r>
            <a:r>
              <a:rPr lang="ru-RU" sz="2000" dirty="0"/>
              <a:t>позволяет терять нить </a:t>
            </a:r>
            <a:r>
              <a:rPr lang="ru-RU" sz="2000" dirty="0" smtClean="0"/>
              <a:t>изложения и </a:t>
            </a:r>
            <a:r>
              <a:rPr lang="ru-RU" sz="2000" dirty="0"/>
              <a:t>ход мысли </a:t>
            </a:r>
            <a:r>
              <a:rPr lang="ru-RU" sz="2000" dirty="0" smtClean="0"/>
              <a:t>автора;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5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помогает </a:t>
            </a:r>
            <a:r>
              <a:rPr lang="ru-RU" sz="2000" dirty="0"/>
              <a:t>замечать все </a:t>
            </a:r>
            <a:r>
              <a:rPr lang="ru-RU" sz="2000" dirty="0" smtClean="0"/>
              <a:t>отклонения,  </a:t>
            </a:r>
            <a:r>
              <a:rPr lang="ru-RU" sz="2000" dirty="0"/>
              <a:t>неожиданные ходы и </a:t>
            </a:r>
            <a:r>
              <a:rPr lang="ru-RU" sz="2000" dirty="0" smtClean="0"/>
              <a:t>оттенки;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5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настраивает </a:t>
            </a:r>
            <a:r>
              <a:rPr lang="ru-RU" sz="2000" dirty="0"/>
              <a:t>на критический лад во всех случаях расхождений между догадкой и действительным ходом мысли автора.</a:t>
            </a:r>
          </a:p>
        </p:txBody>
      </p:sp>
    </p:spTree>
    <p:extLst>
      <p:ext uri="{BB962C8B-B14F-4D97-AF65-F5344CB8AC3E}">
        <p14:creationId xmlns:p14="http://schemas.microsoft.com/office/powerpoint/2010/main" xmlns="" val="172248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910698" y="581026"/>
            <a:ext cx="7987723" cy="12763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7434"/>
                </a:solidFill>
              </a:rPr>
              <a:t>Стратегии работы с </a:t>
            </a:r>
            <a:r>
              <a:rPr lang="ru-RU" sz="3600" b="1" dirty="0" smtClean="0">
                <a:solidFill>
                  <a:srgbClr val="007434"/>
                </a:solidFill>
              </a:rPr>
              <a:t>текстом </a:t>
            </a:r>
            <a:endParaRPr lang="ru-RU" sz="3600" b="1" dirty="0">
              <a:solidFill>
                <a:srgbClr val="007434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48" y="1912576"/>
            <a:ext cx="2552100" cy="337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3239772" y="1857376"/>
            <a:ext cx="5581651" cy="617621"/>
          </a:xfrm>
          <a:prstGeom prst="wedgeRoundRectCallout">
            <a:avLst>
              <a:gd name="adj1" fmla="val -53584"/>
              <a:gd name="adj2" fmla="val 132284"/>
              <a:gd name="adj3" fmla="val 16667"/>
            </a:avLst>
          </a:prstGeom>
          <a:gradFill>
            <a:gsLst>
              <a:gs pos="89000">
                <a:srgbClr val="B8BEAF"/>
              </a:gs>
              <a:gs pos="25000">
                <a:schemeClr val="accent6">
                  <a:tint val="60000"/>
                  <a:lumMod val="110000"/>
                  <a:alpha val="0"/>
                </a:schemeClr>
              </a:gs>
              <a:gs pos="100000">
                <a:schemeClr val="accent6">
                  <a:tint val="82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Стратегии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предтекстовой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деятельности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386" name="Picture 2" descr="Картинки по запросу книг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9542" y="2908300"/>
            <a:ext cx="446857" cy="46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ятиугольник 6"/>
          <p:cNvSpPr/>
          <p:nvPr/>
        </p:nvSpPr>
        <p:spPr>
          <a:xfrm>
            <a:off x="2833573" y="3795712"/>
            <a:ext cx="2586151" cy="766763"/>
          </a:xfrm>
          <a:prstGeom prst="homePlat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ПРЕДВАРЯЮЩИЕ ЧТЕНИЕ ВОПРОСЫ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059" y="3175793"/>
            <a:ext cx="5538788" cy="2006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побуждают </a:t>
            </a:r>
            <a:r>
              <a:rPr lang="ru-RU" sz="2000" dirty="0" smtClean="0"/>
              <a:t>читателя искать </a:t>
            </a:r>
            <a:r>
              <a:rPr lang="ru-RU" sz="2000" dirty="0"/>
              <a:t>в тексте </a:t>
            </a:r>
            <a:r>
              <a:rPr lang="ru-RU" sz="2000" dirty="0" smtClean="0"/>
              <a:t>ответ;</a:t>
            </a:r>
          </a:p>
          <a:p>
            <a:endParaRPr lang="ru-RU" sz="12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мотивируют сопоставлять ответ </a:t>
            </a:r>
            <a:r>
              <a:rPr lang="ru-RU" sz="2000" dirty="0"/>
              <a:t>с вопросом 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собственными знаниями о </a:t>
            </a:r>
            <a:r>
              <a:rPr lang="ru-RU" sz="2000" dirty="0" smtClean="0"/>
              <a:t>предмете;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2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активизируют </a:t>
            </a:r>
            <a:r>
              <a:rPr lang="ru-RU" sz="2000" dirty="0"/>
              <a:t>мыслительную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45570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910698" y="581026"/>
            <a:ext cx="7987723" cy="12763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7434"/>
                </a:solidFill>
              </a:rPr>
              <a:t>Стратегии работы с </a:t>
            </a:r>
            <a:r>
              <a:rPr lang="ru-RU" sz="3600" b="1" dirty="0" smtClean="0">
                <a:solidFill>
                  <a:srgbClr val="007434"/>
                </a:solidFill>
              </a:rPr>
              <a:t>текстом </a:t>
            </a:r>
            <a:endParaRPr lang="ru-RU" sz="3600" b="1" dirty="0">
              <a:solidFill>
                <a:srgbClr val="007434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48" y="1912576"/>
            <a:ext cx="2552100" cy="337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2576399" y="1603765"/>
            <a:ext cx="5581651" cy="617621"/>
          </a:xfrm>
          <a:prstGeom prst="wedgeRoundRectCallout">
            <a:avLst>
              <a:gd name="adj1" fmla="val -53584"/>
              <a:gd name="adj2" fmla="val 132284"/>
              <a:gd name="adj3" fmla="val 16667"/>
            </a:avLst>
          </a:prstGeom>
          <a:gradFill>
            <a:gsLst>
              <a:gs pos="89000">
                <a:srgbClr val="B8BEAF"/>
              </a:gs>
              <a:gs pos="25000">
                <a:schemeClr val="accent6">
                  <a:tint val="60000"/>
                  <a:lumMod val="110000"/>
                  <a:alpha val="0"/>
                </a:schemeClr>
              </a:gs>
              <a:gs pos="100000">
                <a:schemeClr val="accent6">
                  <a:tint val="82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Стратегии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предтекстовой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деятельности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386" name="Picture 2" descr="Картинки по запросу книг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9542" y="2908300"/>
            <a:ext cx="446857" cy="46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ятиугольник 6"/>
          <p:cNvSpPr/>
          <p:nvPr/>
        </p:nvSpPr>
        <p:spPr>
          <a:xfrm>
            <a:off x="3239772" y="3074068"/>
            <a:ext cx="2752840" cy="576000"/>
          </a:xfrm>
          <a:prstGeom prst="homePlat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«МОЗГОВОЙ ШТУРМ»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05525" y="2978818"/>
            <a:ext cx="5381625" cy="72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актуализация предшествующих знаний и опыта, имеющих отношение к теме текста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2506347" y="4301081"/>
            <a:ext cx="2752840" cy="576000"/>
          </a:xfrm>
          <a:prstGeom prst="homePlat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«ГЛОССАРИЙ»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86414" y="4157081"/>
            <a:ext cx="5567361" cy="72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актуализация и повторение слов, </a:t>
            </a:r>
            <a:r>
              <a:rPr lang="ru-RU" sz="2000" dirty="0" smtClean="0"/>
              <a:t>связанных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с темой текста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1193416" y="5275375"/>
            <a:ext cx="3502409" cy="684000"/>
          </a:xfrm>
          <a:prstGeom prst="homePlat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«ПРЕДВОСХИЩЕНИЕ СОДЕРЖАНИЯ ТЕКСТА» 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90999" y="5239375"/>
            <a:ext cx="5538788" cy="72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актуализация предшествующих знаний и опыта, имеющих отношение к теме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4007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  <p:bldP spid="9" grpId="0" animBg="1"/>
      <p:bldP spid="10" grpId="0" build="p" animBg="1"/>
      <p:bldP spid="11" grpId="0" animBg="1"/>
      <p:bldP spid="12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910698" y="581026"/>
            <a:ext cx="7987723" cy="12763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7434"/>
                </a:solidFill>
              </a:rPr>
              <a:t>Стратегии работы с </a:t>
            </a:r>
            <a:r>
              <a:rPr lang="ru-RU" sz="3600" b="1" dirty="0" smtClean="0">
                <a:solidFill>
                  <a:srgbClr val="007434"/>
                </a:solidFill>
              </a:rPr>
              <a:t>текстом </a:t>
            </a:r>
            <a:endParaRPr lang="ru-RU" sz="3600" b="1" dirty="0">
              <a:solidFill>
                <a:srgbClr val="007434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48" y="1912576"/>
            <a:ext cx="2552100" cy="337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2576399" y="1603765"/>
            <a:ext cx="5581651" cy="617621"/>
          </a:xfrm>
          <a:prstGeom prst="wedgeRoundRectCallout">
            <a:avLst>
              <a:gd name="adj1" fmla="val -53584"/>
              <a:gd name="adj2" fmla="val 132284"/>
              <a:gd name="adj3" fmla="val 16667"/>
            </a:avLst>
          </a:prstGeom>
          <a:gradFill>
            <a:gsLst>
              <a:gs pos="89000">
                <a:srgbClr val="B8BEAF"/>
              </a:gs>
              <a:gs pos="25000">
                <a:schemeClr val="accent6">
                  <a:tint val="60000"/>
                  <a:lumMod val="110000"/>
                  <a:alpha val="0"/>
                </a:schemeClr>
              </a:gs>
              <a:gs pos="100000">
                <a:schemeClr val="accent6">
                  <a:tint val="82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Стратегии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предтекстовой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деятельности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386" name="Picture 2" descr="Картинки по запросу книг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9542" y="2908300"/>
            <a:ext cx="446857" cy="46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ятиугольник 6"/>
          <p:cNvSpPr/>
          <p:nvPr/>
        </p:nvSpPr>
        <p:spPr>
          <a:xfrm>
            <a:off x="3239772" y="3074068"/>
            <a:ext cx="2752840" cy="576000"/>
          </a:xfrm>
          <a:prstGeom prst="homePlat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«ВОПРОСЫ ДЛЯ ПРИПОМИНАНИЯ»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19850" y="2908300"/>
            <a:ext cx="4962525" cy="7905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припоминание важной информации, касающейся темы текста, 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2506347" y="4301081"/>
            <a:ext cx="2752840" cy="576000"/>
          </a:xfrm>
          <a:prstGeom prst="homePlat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«РАССЕЧЕНИЕ ВОПРОСА»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5000" y="4157081"/>
            <a:ext cx="5438775" cy="72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смысловая догадка о возможном содержании текста на основе анализа его заглавия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1193416" y="5275375"/>
            <a:ext cx="3502409" cy="684000"/>
          </a:xfrm>
          <a:prstGeom prst="homePlat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«ПРЕДВАРЯЮЩИЕ ВОПРОСЫ»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67223" y="5239375"/>
            <a:ext cx="5262563" cy="72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актуализация имеющихся знаний по теме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1779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  <p:bldP spid="9" grpId="0" animBg="1"/>
      <p:bldP spid="10" grpId="0" build="p" animBg="1"/>
      <p:bldP spid="11" grpId="0" animBg="1"/>
      <p:bldP spid="12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910698" y="466726"/>
            <a:ext cx="7987723" cy="12763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7434"/>
                </a:solidFill>
              </a:rPr>
              <a:t>Стратегии работы с </a:t>
            </a:r>
            <a:r>
              <a:rPr lang="ru-RU" sz="3600" b="1" dirty="0" smtClean="0">
                <a:solidFill>
                  <a:srgbClr val="007434"/>
                </a:solidFill>
              </a:rPr>
              <a:t>текстом </a:t>
            </a:r>
            <a:endParaRPr lang="ru-RU" sz="3600" b="1" dirty="0">
              <a:solidFill>
                <a:srgbClr val="007434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48" y="1912576"/>
            <a:ext cx="2552100" cy="337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3239772" y="1603765"/>
            <a:ext cx="5581651" cy="617621"/>
          </a:xfrm>
          <a:prstGeom prst="wedgeRoundRectCallout">
            <a:avLst>
              <a:gd name="adj1" fmla="val -53584"/>
              <a:gd name="adj2" fmla="val 132284"/>
              <a:gd name="adj3" fmla="val 16667"/>
            </a:avLst>
          </a:prstGeom>
          <a:gradFill>
            <a:gsLst>
              <a:gs pos="89000">
                <a:srgbClr val="B8BEAF"/>
              </a:gs>
              <a:gs pos="25000">
                <a:schemeClr val="accent6">
                  <a:tint val="60000"/>
                  <a:lumMod val="110000"/>
                  <a:alpha val="0"/>
                </a:schemeClr>
              </a:gs>
              <a:gs pos="100000">
                <a:schemeClr val="accent6">
                  <a:tint val="82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Стратегии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текстовой  деятельности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72599" y="2733676"/>
            <a:ext cx="7366951" cy="3505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          </a:t>
            </a:r>
            <a:r>
              <a:rPr lang="ru-RU" sz="1600" b="1" i="1" dirty="0" smtClean="0"/>
              <a:t>ЦЕЛЬ СТРАТЕГИИ: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выдвижение </a:t>
            </a:r>
            <a:r>
              <a:rPr lang="ru-RU" dirty="0"/>
              <a:t>гипотезы о содержании читаемого, </a:t>
            </a:r>
            <a:r>
              <a:rPr lang="ru-RU" dirty="0" smtClean="0"/>
              <a:t>её подтверждение или отклонение</a:t>
            </a:r>
            <a:r>
              <a:rPr lang="ru-RU" dirty="0"/>
              <a:t>, контекстуальная и смысловая </a:t>
            </a:r>
            <a:r>
              <a:rPr lang="ru-RU" dirty="0" smtClean="0"/>
              <a:t>догадка</a:t>
            </a:r>
            <a:r>
              <a:rPr lang="ru-RU" dirty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размышление </a:t>
            </a:r>
            <a:r>
              <a:rPr lang="ru-RU" dirty="0"/>
              <a:t>во время чтения о том, что и как я читаю и насколько хорошо понимаю прочитанное. </a:t>
            </a:r>
            <a:endParaRPr lang="ru-RU" dirty="0" smtClean="0"/>
          </a:p>
          <a:p>
            <a:pPr lvl="0"/>
            <a:endParaRPr lang="ru-RU" dirty="0" smtClean="0"/>
          </a:p>
          <a:p>
            <a:pPr lvl="0" indent="361950"/>
            <a:r>
              <a:rPr lang="ru-RU" sz="1600" b="1" i="1" dirty="0" smtClean="0"/>
              <a:t>ПРИНЦИПЫ </a:t>
            </a:r>
            <a:r>
              <a:rPr lang="ru-RU" sz="1600" b="1" i="1" dirty="0"/>
              <a:t>СТРАТЕГИИ</a:t>
            </a:r>
            <a:r>
              <a:rPr lang="ru-RU" sz="1600" b="1" i="1" dirty="0" smtClean="0"/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остановка деятельности; 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размышление вслух</a:t>
            </a:r>
            <a:r>
              <a:rPr lang="ru-RU" dirty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прогноз;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установление </a:t>
            </a:r>
            <a:r>
              <a:rPr lang="ru-RU" dirty="0"/>
              <a:t>разнообразных и разнонаправленных связей и отношений в ходе развития сюжета. </a:t>
            </a:r>
          </a:p>
          <a:p>
            <a:pPr lvl="0" indent="361950"/>
            <a:endParaRPr lang="ru-RU" sz="1600" dirty="0"/>
          </a:p>
        </p:txBody>
      </p:sp>
      <p:pic>
        <p:nvPicPr>
          <p:cNvPr id="22536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21101">
            <a:off x="1966757" y="2936914"/>
            <a:ext cx="531161" cy="39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3187" y="2984664"/>
            <a:ext cx="199163" cy="37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903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910698" y="466726"/>
            <a:ext cx="7987723" cy="12763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7434"/>
                </a:solidFill>
              </a:rPr>
              <a:t>Стратегии работы с </a:t>
            </a:r>
            <a:r>
              <a:rPr lang="ru-RU" sz="3600" b="1" dirty="0" smtClean="0">
                <a:solidFill>
                  <a:srgbClr val="007434"/>
                </a:solidFill>
              </a:rPr>
              <a:t>текстом </a:t>
            </a:r>
            <a:endParaRPr lang="ru-RU" sz="3600" b="1" dirty="0">
              <a:solidFill>
                <a:srgbClr val="007434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48" y="1912576"/>
            <a:ext cx="2552100" cy="337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3239772" y="1603765"/>
            <a:ext cx="5581651" cy="617621"/>
          </a:xfrm>
          <a:prstGeom prst="wedgeRoundRectCallout">
            <a:avLst>
              <a:gd name="adj1" fmla="val -53584"/>
              <a:gd name="adj2" fmla="val 132284"/>
              <a:gd name="adj3" fmla="val 16667"/>
            </a:avLst>
          </a:prstGeom>
          <a:gradFill>
            <a:gsLst>
              <a:gs pos="89000">
                <a:srgbClr val="B8BEAF"/>
              </a:gs>
              <a:gs pos="25000">
                <a:schemeClr val="accent6">
                  <a:tint val="60000"/>
                  <a:lumMod val="110000"/>
                  <a:alpha val="0"/>
                </a:schemeClr>
              </a:gs>
              <a:gs pos="100000">
                <a:schemeClr val="accent6">
                  <a:tint val="82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Стратегии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текстовой  деятельности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509724" y="3762376"/>
            <a:ext cx="2994785" cy="698500"/>
          </a:xfrm>
          <a:prstGeom prst="homePlat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«ЧТЕНИЕ В КРУЖОК»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23583" y="2686845"/>
            <a:ext cx="5687367" cy="30757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1. </a:t>
            </a:r>
            <a:r>
              <a:rPr lang="ru-RU" sz="2000" dirty="0" smtClean="0"/>
              <a:t>Учащиеся </a:t>
            </a:r>
            <a:r>
              <a:rPr lang="ru-RU" sz="2000" dirty="0"/>
              <a:t>по очереди читают текст по </a:t>
            </a:r>
            <a:r>
              <a:rPr lang="ru-RU" sz="2000" dirty="0" smtClean="0"/>
              <a:t>абзацам:</a:t>
            </a:r>
            <a:br>
              <a:rPr lang="ru-RU" sz="2000" dirty="0" smtClean="0"/>
            </a:br>
            <a:r>
              <a:rPr lang="ru-RU" sz="2000" dirty="0" smtClean="0"/>
              <a:t>- задача </a:t>
            </a:r>
            <a:r>
              <a:rPr lang="ru-RU" sz="2000" dirty="0"/>
              <a:t>читающего – читать с </a:t>
            </a:r>
            <a:r>
              <a:rPr lang="ru-RU" sz="2000" dirty="0" smtClean="0"/>
              <a:t>пониманием;</a:t>
            </a:r>
            <a:br>
              <a:rPr lang="ru-RU" sz="2000" dirty="0" smtClean="0"/>
            </a:br>
            <a:r>
              <a:rPr lang="ru-RU" sz="2000" dirty="0" smtClean="0"/>
              <a:t>- задача </a:t>
            </a:r>
            <a:r>
              <a:rPr lang="ru-RU" sz="2000" dirty="0"/>
              <a:t>слушающих – задавать чтецу вопросы, чтобы проверить, понимает ли он читаемый текст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b="1" dirty="0" smtClean="0"/>
              <a:t>2</a:t>
            </a:r>
            <a:r>
              <a:rPr lang="ru-RU" sz="2000" b="1" dirty="0"/>
              <a:t>. </a:t>
            </a:r>
            <a:r>
              <a:rPr lang="ru-RU" sz="2000" dirty="0"/>
              <a:t>Слушающие задают вопросы по содержанию текста, читающий отвечает. Если его ответ неверен или неточен, слушающие его поправляют. </a:t>
            </a:r>
          </a:p>
        </p:txBody>
      </p:sp>
      <p:pic>
        <p:nvPicPr>
          <p:cNvPr id="10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21101">
            <a:off x="1966757" y="2936914"/>
            <a:ext cx="531161" cy="39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3187" y="2984664"/>
            <a:ext cx="199163" cy="37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418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910698" y="466726"/>
            <a:ext cx="7987723" cy="12763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7434"/>
                </a:solidFill>
              </a:rPr>
              <a:t>Стратегии работы с </a:t>
            </a:r>
            <a:r>
              <a:rPr lang="ru-RU" sz="3600" b="1" dirty="0" smtClean="0">
                <a:solidFill>
                  <a:srgbClr val="007434"/>
                </a:solidFill>
              </a:rPr>
              <a:t>текстом </a:t>
            </a:r>
            <a:endParaRPr lang="ru-RU" sz="3600" b="1" dirty="0">
              <a:solidFill>
                <a:srgbClr val="007434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48" y="1912576"/>
            <a:ext cx="2552100" cy="337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3239772" y="1603765"/>
            <a:ext cx="5581651" cy="617621"/>
          </a:xfrm>
          <a:prstGeom prst="wedgeRoundRectCallout">
            <a:avLst>
              <a:gd name="adj1" fmla="val -53584"/>
              <a:gd name="adj2" fmla="val 132284"/>
              <a:gd name="adj3" fmla="val 16667"/>
            </a:avLst>
          </a:prstGeom>
          <a:gradFill>
            <a:gsLst>
              <a:gs pos="89000">
                <a:srgbClr val="B8BEAF"/>
              </a:gs>
              <a:gs pos="25000">
                <a:schemeClr val="accent6">
                  <a:tint val="60000"/>
                  <a:lumMod val="110000"/>
                  <a:alpha val="0"/>
                </a:schemeClr>
              </a:gs>
              <a:gs pos="100000">
                <a:schemeClr val="accent6">
                  <a:tint val="82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Стратегии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текстовой  деятельности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509724" y="3762376"/>
            <a:ext cx="2994785" cy="698500"/>
          </a:xfrm>
          <a:prstGeom prst="homePlat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«ЧТЕНИЕ ПРО СЕБЯ </a:t>
            </a:r>
            <a:br>
              <a:rPr lang="ru-RU" sz="1600" b="1" i="1" dirty="0" smtClean="0"/>
            </a:br>
            <a:r>
              <a:rPr lang="ru-RU" sz="1600" b="1" i="1" dirty="0" smtClean="0"/>
              <a:t>С ВОПРОСАМИ»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23583" y="2686844"/>
            <a:ext cx="5687367" cy="35234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 smtClean="0"/>
              <a:t>Цель: </a:t>
            </a:r>
            <a:r>
              <a:rPr lang="ru-RU" sz="2000" dirty="0" smtClean="0"/>
              <a:t>научить вдумчиво читать текст, </a:t>
            </a:r>
            <a:r>
              <a:rPr lang="ru-RU" sz="2000" dirty="0"/>
              <a:t>задавая </a:t>
            </a:r>
            <a:r>
              <a:rPr lang="ru-RU" sz="2000" dirty="0" smtClean="0"/>
              <a:t>усложняющиеся </a:t>
            </a:r>
            <a:r>
              <a:rPr lang="ru-RU" sz="2000" dirty="0"/>
              <a:t>вопросы. </a:t>
            </a:r>
          </a:p>
          <a:p>
            <a:endParaRPr lang="ru-RU" sz="2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Учащиеся </a:t>
            </a:r>
            <a:r>
              <a:rPr lang="ru-RU" sz="2000" dirty="0"/>
              <a:t>читают текст по абзацам про </a:t>
            </a:r>
            <a:r>
              <a:rPr lang="ru-RU" sz="2000" dirty="0" smtClean="0"/>
              <a:t>себя.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После </a:t>
            </a:r>
            <a:r>
              <a:rPr lang="ru-RU" sz="2000" dirty="0"/>
              <a:t>прочтения каждого абзаца </a:t>
            </a:r>
            <a:r>
              <a:rPr lang="ru-RU" sz="2000" dirty="0" smtClean="0"/>
              <a:t>останавливаются </a:t>
            </a:r>
            <a:r>
              <a:rPr lang="ru-RU" sz="2000" dirty="0"/>
              <a:t>и задают вопросы к прочитанному тексту. </a:t>
            </a:r>
            <a:endParaRPr lang="ru-RU" sz="2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Сначала </a:t>
            </a:r>
            <a:r>
              <a:rPr lang="ru-RU" sz="2000" dirty="0"/>
              <a:t>на вопросы к абзацу отвечают все члены группы, затем можно работать в парах: один задает вопросы, другой отвечает, и наоборот. </a:t>
            </a:r>
          </a:p>
        </p:txBody>
      </p:sp>
      <p:pic>
        <p:nvPicPr>
          <p:cNvPr id="10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21101">
            <a:off x="1966757" y="2936914"/>
            <a:ext cx="531161" cy="39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3187" y="2984664"/>
            <a:ext cx="199163" cy="37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0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910698" y="466726"/>
            <a:ext cx="7987723" cy="12763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7434"/>
                </a:solidFill>
              </a:rPr>
              <a:t>Стратегии работы с </a:t>
            </a:r>
            <a:r>
              <a:rPr lang="ru-RU" sz="3600" b="1" dirty="0" smtClean="0">
                <a:solidFill>
                  <a:srgbClr val="007434"/>
                </a:solidFill>
              </a:rPr>
              <a:t>текстом </a:t>
            </a:r>
            <a:endParaRPr lang="ru-RU" sz="3600" b="1" dirty="0">
              <a:solidFill>
                <a:srgbClr val="007434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48" y="1912576"/>
            <a:ext cx="2552100" cy="337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3239772" y="1603765"/>
            <a:ext cx="5581651" cy="617621"/>
          </a:xfrm>
          <a:prstGeom prst="wedgeRoundRectCallout">
            <a:avLst>
              <a:gd name="adj1" fmla="val -53584"/>
              <a:gd name="adj2" fmla="val 132284"/>
              <a:gd name="adj3" fmla="val 16667"/>
            </a:avLst>
          </a:prstGeom>
          <a:gradFill>
            <a:gsLst>
              <a:gs pos="89000">
                <a:srgbClr val="B8BEAF"/>
              </a:gs>
              <a:gs pos="25000">
                <a:schemeClr val="accent6">
                  <a:tint val="60000"/>
                  <a:lumMod val="110000"/>
                  <a:alpha val="0"/>
                </a:schemeClr>
              </a:gs>
              <a:gs pos="100000">
                <a:schemeClr val="accent6">
                  <a:tint val="82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Стратегии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текстовой  деятельности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509724" y="3762376"/>
            <a:ext cx="2994785" cy="698500"/>
          </a:xfrm>
          <a:prstGeom prst="homePlat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«ЧТЕНИЕ ПРО СЕБЯ </a:t>
            </a:r>
            <a:br>
              <a:rPr lang="ru-RU" sz="1600" b="1" i="1" dirty="0" smtClean="0"/>
            </a:br>
            <a:r>
              <a:rPr lang="ru-RU" sz="1600" b="1" i="1" dirty="0"/>
              <a:t>С </a:t>
            </a:r>
            <a:r>
              <a:rPr lang="ru-RU" sz="1600" b="1" i="1" dirty="0" smtClean="0"/>
              <a:t>ПОМЕТКАМИ»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86413" y="2686844"/>
            <a:ext cx="5824537" cy="35234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 smtClean="0"/>
              <a:t>Цель: </a:t>
            </a:r>
            <a:r>
              <a:rPr lang="ru-RU" sz="2000" dirty="0"/>
              <a:t>мониторинг понимания читаемого текста и его критический анализ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Читатель делает пометки на полях</a:t>
            </a:r>
            <a:r>
              <a:rPr lang="ru-RU" sz="2000" dirty="0" smtClean="0"/>
              <a:t>: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ru-RU" dirty="0" smtClean="0"/>
              <a:t> </a:t>
            </a:r>
            <a:r>
              <a:rPr lang="ru-RU" dirty="0"/>
              <a:t>понял </a:t>
            </a:r>
            <a:r>
              <a:rPr lang="ru-RU" dirty="0" smtClean="0"/>
              <a:t>                                      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– </a:t>
            </a:r>
            <a:r>
              <a:rPr lang="ru-RU" dirty="0" smtClean="0"/>
              <a:t>не </a:t>
            </a:r>
            <a:r>
              <a:rPr lang="ru-RU" dirty="0"/>
              <a:t>понял</a:t>
            </a:r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?</a:t>
            </a:r>
            <a:r>
              <a:rPr lang="ru-RU" dirty="0"/>
              <a:t> надо </a:t>
            </a:r>
            <a:r>
              <a:rPr lang="ru-RU" dirty="0" smtClean="0"/>
              <a:t>обсудить                          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ru-RU" dirty="0" smtClean="0"/>
              <a:t> </a:t>
            </a:r>
            <a:r>
              <a:rPr lang="ru-RU" dirty="0"/>
              <a:t>согласен</a:t>
            </a:r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– </a:t>
            </a:r>
            <a:r>
              <a:rPr lang="ru-RU" dirty="0"/>
              <a:t>не </a:t>
            </a:r>
            <a:r>
              <a:rPr lang="ru-RU" dirty="0" smtClean="0"/>
              <a:t>согласен                              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!! </a:t>
            </a:r>
            <a:r>
              <a:rPr lang="ru-RU" dirty="0"/>
              <a:t>требуется обсуждение </a:t>
            </a:r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++</a:t>
            </a:r>
            <a:r>
              <a:rPr lang="ru-RU" dirty="0"/>
              <a:t> соответствует тому, что я знаю</a:t>
            </a:r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– – </a:t>
            </a:r>
            <a:r>
              <a:rPr lang="ru-RU" dirty="0"/>
              <a:t>противоречит тому, что я знаю</a:t>
            </a:r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??</a:t>
            </a:r>
            <a:r>
              <a:rPr lang="ru-RU" dirty="0"/>
              <a:t> непонятно, хотелось бы получить дополнительные </a:t>
            </a:r>
            <a:r>
              <a:rPr lang="ru-RU" dirty="0" smtClean="0"/>
              <a:t>сведения</a:t>
            </a:r>
            <a:r>
              <a:rPr lang="ru-RU" dirty="0"/>
              <a:t> </a:t>
            </a:r>
          </a:p>
        </p:txBody>
      </p:sp>
      <p:pic>
        <p:nvPicPr>
          <p:cNvPr id="10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21101">
            <a:off x="1966757" y="2936914"/>
            <a:ext cx="531161" cy="39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3187" y="2984664"/>
            <a:ext cx="199163" cy="37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795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357936" y="2438146"/>
            <a:ext cx="2695574" cy="1683185"/>
            <a:chOff x="3274038" y="2979557"/>
            <a:chExt cx="2695574" cy="168318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3274038" y="2979557"/>
              <a:ext cx="2254658" cy="774131"/>
            </a:xfrm>
            <a:prstGeom prst="rect">
              <a:avLst/>
            </a:prstGeom>
          </p:spPr>
        </p:pic>
        <p:sp>
          <p:nvSpPr>
            <p:cNvPr id="7" name="Штриховая стрелка вправо 6"/>
            <p:cNvSpPr/>
            <p:nvPr/>
          </p:nvSpPr>
          <p:spPr>
            <a:xfrm>
              <a:off x="3449612" y="3294742"/>
              <a:ext cx="2520000" cy="1368000"/>
            </a:xfrm>
            <a:prstGeom prst="striped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571538" y="3566817"/>
              <a:ext cx="225410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cs typeface="Times New Roman" panose="02020603050405020304" pitchFamily="18" charset="0"/>
                </a:rPr>
                <a:t>целостное развитие личности</a:t>
              </a:r>
              <a:endParaRPr lang="ru-RU" sz="2000" dirty="0">
                <a:effectLst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96512" y="2307267"/>
            <a:ext cx="2268000" cy="1799056"/>
            <a:chOff x="1305816" y="3622450"/>
            <a:chExt cx="2268000" cy="1799056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305816" y="4053506"/>
              <a:ext cx="2268000" cy="1368000"/>
              <a:chOff x="1305816" y="4053506"/>
              <a:chExt cx="2268000" cy="1368000"/>
            </a:xfrm>
          </p:grpSpPr>
          <p:sp>
            <p:nvSpPr>
              <p:cNvPr id="11" name="Штриховая стрелка вправо 10"/>
              <p:cNvSpPr/>
              <p:nvPr/>
            </p:nvSpPr>
            <p:spPr>
              <a:xfrm>
                <a:off x="1305816" y="4053506"/>
                <a:ext cx="2268000" cy="1368000"/>
              </a:xfrm>
              <a:prstGeom prst="stripedRightArrow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1480386" y="4359385"/>
                <a:ext cx="182016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 smtClean="0">
                    <a:cs typeface="Times New Roman" panose="02020603050405020304" pitchFamily="18" charset="0"/>
                  </a:rPr>
                  <a:t>приоритетное направление</a:t>
                </a:r>
                <a:endParaRPr lang="ru-RU" sz="2000" dirty="0">
                  <a:effectLst/>
                </a:endParaRPr>
              </a:p>
            </p:txBody>
          </p:sp>
        </p:grpSp>
        <p:pic>
          <p:nvPicPr>
            <p:cNvPr id="512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386" y="3622450"/>
              <a:ext cx="1359553" cy="775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6378553" y="2148493"/>
            <a:ext cx="2268000" cy="1972838"/>
            <a:chOff x="7806764" y="1318285"/>
            <a:chExt cx="2268000" cy="1972838"/>
          </a:xfrm>
        </p:grpSpPr>
        <p:pic>
          <p:nvPicPr>
            <p:cNvPr id="5124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764" y="1318285"/>
              <a:ext cx="1666875" cy="1209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7806764" y="1923123"/>
              <a:ext cx="2268000" cy="1368000"/>
              <a:chOff x="1305816" y="4053506"/>
              <a:chExt cx="2268000" cy="1368000"/>
            </a:xfrm>
          </p:grpSpPr>
          <p:sp>
            <p:nvSpPr>
              <p:cNvPr id="19" name="Штриховая стрелка вправо 18"/>
              <p:cNvSpPr/>
              <p:nvPr/>
            </p:nvSpPr>
            <p:spPr>
              <a:xfrm>
                <a:off x="1305816" y="4053506"/>
                <a:ext cx="2268000" cy="1368000"/>
              </a:xfrm>
              <a:prstGeom prst="stripedRightArrow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1480386" y="4359385"/>
                <a:ext cx="182016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 smtClean="0">
                    <a:cs typeface="Times New Roman" panose="02020603050405020304" pitchFamily="18" charset="0"/>
                  </a:rPr>
                  <a:t>формирование УУД</a:t>
                </a:r>
                <a:endParaRPr lang="ru-RU" sz="2000" dirty="0">
                  <a:effectLst/>
                </a:endParaRPr>
              </a:p>
            </p:txBody>
          </p:sp>
        </p:grpSp>
      </p:grpSp>
      <p:grpSp>
        <p:nvGrpSpPr>
          <p:cNvPr id="25" name="Группа 24"/>
          <p:cNvGrpSpPr/>
          <p:nvPr/>
        </p:nvGrpSpPr>
        <p:grpSpPr>
          <a:xfrm>
            <a:off x="8915075" y="1705323"/>
            <a:ext cx="2294097" cy="2224191"/>
            <a:chOff x="8915075" y="1705323"/>
            <a:chExt cx="2294097" cy="222419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15075" y="1705323"/>
              <a:ext cx="1958375" cy="1611462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8984740" y="3131437"/>
              <a:ext cx="2224432" cy="798077"/>
              <a:chOff x="1449944" y="3999057"/>
              <a:chExt cx="2224432" cy="932555"/>
            </a:xfrm>
          </p:grpSpPr>
          <p:sp>
            <p:nvSpPr>
              <p:cNvPr id="22" name="Штриховая стрелка вправо 21"/>
              <p:cNvSpPr/>
              <p:nvPr/>
            </p:nvSpPr>
            <p:spPr>
              <a:xfrm>
                <a:off x="1449944" y="3999057"/>
                <a:ext cx="2123872" cy="93255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449944" y="4158895"/>
                <a:ext cx="2224432" cy="539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 smtClean="0">
                    <a:cs typeface="Times New Roman" panose="02020603050405020304" pitchFamily="18" charset="0"/>
                  </a:rPr>
                  <a:t>умение учится</a:t>
                </a:r>
                <a:endParaRPr lang="ru-RU" sz="2400" b="1" dirty="0"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05632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910698" y="466726"/>
            <a:ext cx="7987723" cy="12763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7434"/>
                </a:solidFill>
              </a:rPr>
              <a:t>Стратегии работы с </a:t>
            </a:r>
            <a:r>
              <a:rPr lang="ru-RU" sz="3600" b="1" dirty="0" smtClean="0">
                <a:solidFill>
                  <a:srgbClr val="007434"/>
                </a:solidFill>
              </a:rPr>
              <a:t>текстом </a:t>
            </a:r>
            <a:endParaRPr lang="ru-RU" sz="3600" b="1" dirty="0">
              <a:solidFill>
                <a:srgbClr val="007434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48" y="1912576"/>
            <a:ext cx="2552100" cy="337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3239772" y="1603765"/>
            <a:ext cx="5581651" cy="617621"/>
          </a:xfrm>
          <a:prstGeom prst="wedgeRoundRectCallout">
            <a:avLst>
              <a:gd name="adj1" fmla="val -53584"/>
              <a:gd name="adj2" fmla="val 132284"/>
              <a:gd name="adj3" fmla="val 16667"/>
            </a:avLst>
          </a:prstGeom>
          <a:gradFill>
            <a:gsLst>
              <a:gs pos="89000">
                <a:srgbClr val="B8BEAF"/>
              </a:gs>
              <a:gs pos="25000">
                <a:schemeClr val="accent6">
                  <a:tint val="60000"/>
                  <a:lumMod val="110000"/>
                  <a:alpha val="0"/>
                </a:schemeClr>
              </a:gs>
              <a:gs pos="100000">
                <a:schemeClr val="accent6">
                  <a:tint val="82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Стратегии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послетекстовой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деятельности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16427" y="2733677"/>
            <a:ext cx="7771127" cy="3505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          </a:t>
            </a:r>
            <a:r>
              <a:rPr lang="ru-RU" sz="1600" b="1" i="1" dirty="0" smtClean="0"/>
              <a:t>ЦЕЛЬ СТРАТЕГИИ: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применение и использование материала в самых различных ситуациях, сферах, </a:t>
            </a:r>
            <a:r>
              <a:rPr lang="ru-RU" dirty="0" smtClean="0"/>
              <a:t>формах;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включение материала </a:t>
            </a:r>
            <a:r>
              <a:rPr lang="ru-RU" dirty="0"/>
              <a:t>в более масштабную деятельность: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тестирование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таблицы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планы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рефераты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сценарии, </a:t>
            </a:r>
            <a:br>
              <a:rPr lang="ru-RU" dirty="0" smtClean="0"/>
            </a:br>
            <a:r>
              <a:rPr lang="ru-RU" dirty="0" smtClean="0"/>
              <a:t>- плакаты. </a:t>
            </a:r>
          </a:p>
          <a:p>
            <a:pPr lvl="0"/>
            <a:r>
              <a:rPr lang="ru-RU" dirty="0" smtClean="0"/>
              <a:t> Связаны </a:t>
            </a:r>
            <a:r>
              <a:rPr lang="ru-RU" dirty="0"/>
              <a:t>с усвоением, расширением, углублением, обсуждением прочитанного, происходит корректировка читательской интерпретации авторским смыслом.</a:t>
            </a:r>
            <a:endParaRPr lang="ru-RU" sz="1600" dirty="0"/>
          </a:p>
        </p:txBody>
      </p:sp>
      <p:pic>
        <p:nvPicPr>
          <p:cNvPr id="18434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0699" y="2733677"/>
            <a:ext cx="836564" cy="65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184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910698" y="466726"/>
            <a:ext cx="7987723" cy="12763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7434"/>
                </a:solidFill>
              </a:rPr>
              <a:t>Стратегии работы с </a:t>
            </a:r>
            <a:r>
              <a:rPr lang="ru-RU" sz="3600" b="1" dirty="0" smtClean="0">
                <a:solidFill>
                  <a:srgbClr val="007434"/>
                </a:solidFill>
              </a:rPr>
              <a:t>текстом </a:t>
            </a:r>
            <a:endParaRPr lang="ru-RU" sz="3600" b="1" dirty="0">
              <a:solidFill>
                <a:srgbClr val="007434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48" y="1912576"/>
            <a:ext cx="2552100" cy="337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3239772" y="1603765"/>
            <a:ext cx="5581651" cy="617621"/>
          </a:xfrm>
          <a:prstGeom prst="wedgeRoundRectCallout">
            <a:avLst>
              <a:gd name="adj1" fmla="val -53584"/>
              <a:gd name="adj2" fmla="val 132284"/>
              <a:gd name="adj3" fmla="val 16667"/>
            </a:avLst>
          </a:prstGeom>
          <a:gradFill>
            <a:gsLst>
              <a:gs pos="89000">
                <a:srgbClr val="B8BEAF"/>
              </a:gs>
              <a:gs pos="25000">
                <a:schemeClr val="accent6">
                  <a:tint val="60000"/>
                  <a:lumMod val="110000"/>
                  <a:alpha val="0"/>
                </a:schemeClr>
              </a:gs>
              <a:gs pos="100000">
                <a:schemeClr val="accent6">
                  <a:tint val="82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Стратегии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послетекстовой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деятельности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509724" y="3762376"/>
            <a:ext cx="2994785" cy="698500"/>
          </a:xfrm>
          <a:prstGeom prst="homePlat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«ПРОВЕРОЧНЫЙ ЛИСТ»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23583" y="2686844"/>
            <a:ext cx="5687367" cy="25980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i="1" dirty="0"/>
              <a:t> </a:t>
            </a:r>
            <a:r>
              <a:rPr lang="ru-RU" sz="2000" dirty="0" smtClean="0"/>
              <a:t>Составляется </a:t>
            </a:r>
            <a:r>
              <a:rPr lang="ru-RU" sz="2000" dirty="0"/>
              <a:t>педагогом для обучающихся на первых этапах применения стратегии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Учащиеся </a:t>
            </a:r>
            <a:r>
              <a:rPr lang="ru-RU" sz="2000" dirty="0"/>
              <a:t>знакомятся с критериями выполнения задания и готовят его в соответствии с предлагаемыми требованиями.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Когда </a:t>
            </a:r>
            <a:r>
              <a:rPr lang="ru-RU" sz="2000" dirty="0"/>
              <a:t>стратегия освоена, «Проверочный лист» составляется совместно педагогом и учащимися. </a:t>
            </a:r>
          </a:p>
        </p:txBody>
      </p:sp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0699" y="2733677"/>
            <a:ext cx="836564" cy="65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599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910698" y="466726"/>
            <a:ext cx="7987723" cy="12763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7434"/>
                </a:solidFill>
              </a:rPr>
              <a:t>Стратегии работы с </a:t>
            </a:r>
            <a:r>
              <a:rPr lang="ru-RU" sz="3600" b="1" dirty="0" smtClean="0">
                <a:solidFill>
                  <a:srgbClr val="007434"/>
                </a:solidFill>
              </a:rPr>
              <a:t>текстом </a:t>
            </a:r>
            <a:endParaRPr lang="ru-RU" sz="3600" b="1" dirty="0">
              <a:solidFill>
                <a:srgbClr val="007434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48" y="1912576"/>
            <a:ext cx="2552100" cy="337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3239772" y="1603765"/>
            <a:ext cx="5581651" cy="617621"/>
          </a:xfrm>
          <a:prstGeom prst="wedgeRoundRectCallout">
            <a:avLst>
              <a:gd name="adj1" fmla="val -53584"/>
              <a:gd name="adj2" fmla="val 132284"/>
              <a:gd name="adj3" fmla="val 16667"/>
            </a:avLst>
          </a:prstGeom>
          <a:gradFill>
            <a:gsLst>
              <a:gs pos="89000">
                <a:srgbClr val="B8BEAF"/>
              </a:gs>
              <a:gs pos="25000">
                <a:schemeClr val="accent6">
                  <a:tint val="60000"/>
                  <a:lumMod val="110000"/>
                  <a:alpha val="0"/>
                </a:schemeClr>
              </a:gs>
              <a:gs pos="100000">
                <a:schemeClr val="accent6">
                  <a:tint val="82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Стратегии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послетекстовой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деятельности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509724" y="3762376"/>
            <a:ext cx="2994785" cy="698500"/>
          </a:xfrm>
          <a:prstGeom prst="homePlat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«ПРОВЕРОЧНЫЙ ЛИСТ» </a:t>
            </a:r>
            <a:endParaRPr lang="ru-RU" sz="1600" dirty="0"/>
          </a:p>
        </p:txBody>
      </p:sp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0699" y="2733677"/>
            <a:ext cx="836564" cy="65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586413" y="2093697"/>
            <a:ext cx="6024562" cy="4229100"/>
            <a:chOff x="5586413" y="2093697"/>
            <a:chExt cx="6024562" cy="42291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586413" y="2093697"/>
              <a:ext cx="6024562" cy="4229100"/>
              <a:chOff x="5586413" y="2093697"/>
              <a:chExt cx="6024562" cy="4229100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5772150" y="2657475"/>
                <a:ext cx="5181600" cy="3133726"/>
              </a:xfrm>
              <a:prstGeom prst="rect">
                <a:avLst/>
              </a:prstGeom>
              <a:solidFill>
                <a:srgbClr val="CCECFF">
                  <a:alpha val="1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676" name="Picture 4" descr="Похожее изображение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9552" b="10850"/>
              <a:stretch/>
            </p:blipFill>
            <p:spPr bwMode="auto">
              <a:xfrm rot="5400000">
                <a:off x="6484144" y="1195966"/>
                <a:ext cx="4229100" cy="6024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Прямоугольник 1"/>
            <p:cNvSpPr/>
            <p:nvPr/>
          </p:nvSpPr>
          <p:spPr>
            <a:xfrm>
              <a:off x="5904559" y="2747010"/>
              <a:ext cx="4391966" cy="2954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i="1" dirty="0" smtClean="0"/>
                <a:t>Проверочный лист </a:t>
              </a:r>
              <a:r>
                <a:rPr lang="ru-RU" b="1" i="1" dirty="0"/>
                <a:t>«Краткий пересказ» </a:t>
              </a:r>
            </a:p>
            <a:p>
              <a:r>
                <a:rPr lang="ru-RU" dirty="0"/>
                <a:t>1</a:t>
              </a:r>
              <a:r>
                <a:rPr lang="ru-RU" sz="1600" dirty="0"/>
                <a:t>. Названа основная мысль </a:t>
              </a:r>
              <a:r>
                <a:rPr lang="ru-RU" sz="1600" dirty="0" smtClean="0"/>
                <a:t>текста? </a:t>
              </a:r>
              <a:r>
                <a:rPr lang="ru-RU" sz="1600" dirty="0"/>
                <a:t>(Да/Нет) </a:t>
              </a:r>
            </a:p>
            <a:p>
              <a:r>
                <a:rPr lang="ru-RU" sz="1600" dirty="0"/>
                <a:t>2. Названы главные мысли текста и основные </a:t>
              </a:r>
              <a:r>
                <a:rPr lang="ru-RU" sz="1600" dirty="0" smtClean="0"/>
                <a:t>детали? </a:t>
              </a:r>
              <a:r>
                <a:rPr lang="ru-RU" sz="1600" dirty="0"/>
                <a:t>(Да/Нет) </a:t>
              </a:r>
            </a:p>
            <a:p>
              <a:r>
                <a:rPr lang="ru-RU" sz="1600" dirty="0"/>
                <a:t>3. Присутствует логико-смысловая структура </a:t>
              </a:r>
              <a:r>
                <a:rPr lang="ru-RU" sz="1600" dirty="0" smtClean="0"/>
                <a:t>текста? </a:t>
              </a:r>
              <a:r>
                <a:rPr lang="ru-RU" sz="1600" dirty="0"/>
                <a:t>(Да/Нет) </a:t>
              </a:r>
            </a:p>
            <a:p>
              <a:r>
                <a:rPr lang="ru-RU" sz="1600" dirty="0"/>
                <a:t>4. Имеются необходимые средства связи, объединяющие главные мысли </a:t>
              </a:r>
              <a:r>
                <a:rPr lang="ru-RU" sz="1600" dirty="0" smtClean="0"/>
                <a:t>текста? </a:t>
              </a:r>
              <a:r>
                <a:rPr lang="ru-RU" sz="1600" dirty="0"/>
                <a:t>(Да/Нет) </a:t>
              </a:r>
            </a:p>
            <a:p>
              <a:r>
                <a:rPr lang="ru-RU" sz="1600" dirty="0"/>
                <a:t>5. Содержание изложено собственными словами при сохранении лексических единиц авторского </a:t>
              </a:r>
              <a:r>
                <a:rPr lang="ru-RU" sz="1600" dirty="0" smtClean="0"/>
                <a:t>текста? </a:t>
              </a:r>
              <a:r>
                <a:rPr lang="ru-RU" sz="1600" dirty="0"/>
                <a:t>(Да/Нет).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2932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910698" y="466726"/>
            <a:ext cx="7987723" cy="12763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7434"/>
                </a:solidFill>
              </a:rPr>
              <a:t>Стратегии работы с </a:t>
            </a:r>
            <a:r>
              <a:rPr lang="ru-RU" sz="3600" b="1" dirty="0" smtClean="0">
                <a:solidFill>
                  <a:srgbClr val="007434"/>
                </a:solidFill>
              </a:rPr>
              <a:t>текстом </a:t>
            </a:r>
            <a:endParaRPr lang="ru-RU" sz="3600" b="1" dirty="0">
              <a:solidFill>
                <a:srgbClr val="007434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48" y="1912576"/>
            <a:ext cx="2552100" cy="337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3239772" y="1603765"/>
            <a:ext cx="5581651" cy="617621"/>
          </a:xfrm>
          <a:prstGeom prst="wedgeRoundRectCallout">
            <a:avLst>
              <a:gd name="adj1" fmla="val -53584"/>
              <a:gd name="adj2" fmla="val 132284"/>
              <a:gd name="adj3" fmla="val 16667"/>
            </a:avLst>
          </a:prstGeom>
          <a:gradFill>
            <a:gsLst>
              <a:gs pos="89000">
                <a:srgbClr val="B8BEAF"/>
              </a:gs>
              <a:gs pos="25000">
                <a:schemeClr val="accent6">
                  <a:tint val="60000"/>
                  <a:lumMod val="110000"/>
                  <a:alpha val="0"/>
                </a:schemeClr>
              </a:gs>
              <a:gs pos="100000">
                <a:schemeClr val="accent6">
                  <a:tint val="82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Стратегии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послетекстовой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деятельности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328981" y="3939947"/>
            <a:ext cx="2994785" cy="793977"/>
          </a:xfrm>
          <a:prstGeom prst="homePlat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«ОТНОШЕНИЯ </a:t>
            </a:r>
          </a:p>
          <a:p>
            <a:pPr algn="ctr"/>
            <a:r>
              <a:rPr lang="ru-RU" sz="1600" b="1" i="1" dirty="0" smtClean="0"/>
              <a:t>МЕЖДУ ВОПРОСОМ И ОТВЕТОМ» </a:t>
            </a:r>
            <a:endParaRPr lang="ru-RU" sz="1600" dirty="0"/>
          </a:p>
        </p:txBody>
      </p:sp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0699" y="2733677"/>
            <a:ext cx="836564" cy="65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00675" y="2374674"/>
            <a:ext cx="6010273" cy="3829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000" b="1" i="1" dirty="0" smtClean="0"/>
              <a:t>Цель: </a:t>
            </a:r>
            <a:r>
              <a:rPr lang="ru-RU" sz="2000" dirty="0"/>
              <a:t>обучение пониманию текста</a:t>
            </a:r>
            <a:r>
              <a:rPr lang="ru-RU" sz="2000" dirty="0" smtClean="0"/>
              <a:t>.</a:t>
            </a:r>
            <a:r>
              <a:rPr lang="ru-RU" sz="2000" dirty="0"/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90814" y="3028951"/>
            <a:ext cx="1715136" cy="4476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Где ответ?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56678" y="3594102"/>
            <a:ext cx="2019300" cy="4476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тексте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772525" y="3594102"/>
            <a:ext cx="2019300" cy="44767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голове читателя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82922" y="4327923"/>
            <a:ext cx="1370328" cy="6469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dirty="0" smtClean="0"/>
              <a:t>в одном предложении текста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05650" y="4327923"/>
            <a:ext cx="1370328" cy="6469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dirty="0" smtClean="0"/>
              <a:t>в различных частях  текста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772523" y="4325882"/>
            <a:ext cx="1114428" cy="5938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автор и 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067097" y="4327133"/>
            <a:ext cx="1088704" cy="5938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только 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82922" y="5213125"/>
            <a:ext cx="1370328" cy="593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dirty="0" smtClean="0"/>
              <a:t>найди точный ответ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105649" y="5209837"/>
            <a:ext cx="1370329" cy="593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dirty="0" smtClean="0"/>
              <a:t>соедини</a:t>
            </a:r>
            <a:br>
              <a:rPr lang="ru-RU" dirty="0" smtClean="0"/>
            </a:br>
            <a:r>
              <a:rPr lang="ru-RU" dirty="0" smtClean="0"/>
              <a:t> и составь ответ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743949" y="5192263"/>
            <a:ext cx="1189353" cy="5938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dirty="0"/>
              <a:t>соедини </a:t>
            </a:r>
            <a:endParaRPr lang="ru-RU" dirty="0" smtClean="0"/>
          </a:p>
          <a:p>
            <a:pPr algn="ctr">
              <a:lnSpc>
                <a:spcPts val="1600"/>
              </a:lnSpc>
            </a:pPr>
            <a:r>
              <a:rPr lang="ru-RU" dirty="0" smtClean="0"/>
              <a:t>и </a:t>
            </a:r>
            <a:r>
              <a:rPr lang="ru-RU" dirty="0"/>
              <a:t>составь ответ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038522" y="5187499"/>
            <a:ext cx="1200978" cy="5938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dirty="0"/>
              <a:t>найди свой ответ</a:t>
            </a:r>
          </a:p>
        </p:txBody>
      </p:sp>
      <p:cxnSp>
        <p:nvCxnSpPr>
          <p:cNvPr id="6" name="Соединительная линия уступом 5"/>
          <p:cNvCxnSpPr>
            <a:stCxn id="2" idx="3"/>
          </p:cNvCxnSpPr>
          <p:nvPr/>
        </p:nvCxnSpPr>
        <p:spPr>
          <a:xfrm>
            <a:off x="9505950" y="3252789"/>
            <a:ext cx="276225" cy="328612"/>
          </a:xfrm>
          <a:prstGeom prst="bentConnector2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 flipH="1">
            <a:off x="7514589" y="3238503"/>
            <a:ext cx="276225" cy="328612"/>
          </a:xfrm>
          <a:prstGeom prst="bentConnector2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 rot="16200000" flipH="1">
            <a:off x="10681295" y="3930852"/>
            <a:ext cx="478236" cy="276225"/>
          </a:xfrm>
          <a:prstGeom prst="bentConnector3">
            <a:avLst>
              <a:gd name="adj1" fmla="val 207"/>
            </a:avLst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rot="5400000">
            <a:off x="6079447" y="3924896"/>
            <a:ext cx="478236" cy="276225"/>
          </a:xfrm>
          <a:prstGeom prst="bentConnector3">
            <a:avLst>
              <a:gd name="adj1" fmla="val 207"/>
            </a:avLst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5400000">
            <a:off x="7673894" y="4167431"/>
            <a:ext cx="284954" cy="348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/>
          <p:nvPr/>
        </p:nvCxnSpPr>
        <p:spPr>
          <a:xfrm rot="5400000">
            <a:off x="9189004" y="4184691"/>
            <a:ext cx="284954" cy="348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rot="16200000" flipH="1">
            <a:off x="6066178" y="5085614"/>
            <a:ext cx="221569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rot="16200000" flipH="1">
            <a:off x="7714003" y="5095139"/>
            <a:ext cx="221569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/>
          <p:nvPr/>
        </p:nvCxnSpPr>
        <p:spPr>
          <a:xfrm rot="16200000" flipH="1">
            <a:off x="9218953" y="5066564"/>
            <a:ext cx="221569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/>
          <p:nvPr/>
        </p:nvCxnSpPr>
        <p:spPr>
          <a:xfrm rot="16200000" flipH="1">
            <a:off x="10523878" y="5066564"/>
            <a:ext cx="221569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604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3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6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9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p" animBg="1"/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910698" y="466726"/>
            <a:ext cx="7987723" cy="12763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7434"/>
                </a:solidFill>
              </a:rPr>
              <a:t>Стратегии работы с </a:t>
            </a:r>
            <a:r>
              <a:rPr lang="ru-RU" sz="3600" b="1" dirty="0" smtClean="0">
                <a:solidFill>
                  <a:srgbClr val="007434"/>
                </a:solidFill>
              </a:rPr>
              <a:t>текстом </a:t>
            </a:r>
            <a:endParaRPr lang="ru-RU" sz="3600" b="1" dirty="0">
              <a:solidFill>
                <a:srgbClr val="007434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48" y="1912576"/>
            <a:ext cx="2552100" cy="337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3239772" y="1603765"/>
            <a:ext cx="5581651" cy="617621"/>
          </a:xfrm>
          <a:prstGeom prst="wedgeRoundRectCallout">
            <a:avLst>
              <a:gd name="adj1" fmla="val -53584"/>
              <a:gd name="adj2" fmla="val 132284"/>
              <a:gd name="adj3" fmla="val 16667"/>
            </a:avLst>
          </a:prstGeom>
          <a:gradFill>
            <a:gsLst>
              <a:gs pos="89000">
                <a:srgbClr val="B8BEAF"/>
              </a:gs>
              <a:gs pos="25000">
                <a:schemeClr val="accent6">
                  <a:tint val="60000"/>
                  <a:lumMod val="110000"/>
                  <a:alpha val="0"/>
                </a:schemeClr>
              </a:gs>
              <a:gs pos="100000">
                <a:schemeClr val="accent6">
                  <a:tint val="82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Стратегии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послетекстовой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деятельности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276487" y="3304494"/>
            <a:ext cx="2309926" cy="698500"/>
          </a:xfrm>
          <a:prstGeom prst="homePlat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«ТАЙМ-АУТ» </a:t>
            </a:r>
            <a:endParaRPr lang="ru-RU" dirty="0"/>
          </a:p>
        </p:txBody>
      </p:sp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0699" y="2733677"/>
            <a:ext cx="836564" cy="65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723583" y="2487328"/>
            <a:ext cx="5687367" cy="2332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/>
              <a:t> Цель: </a:t>
            </a:r>
            <a:r>
              <a:rPr lang="ru-RU" sz="2000" dirty="0"/>
              <a:t>самопроверка и оценка понимания текста </a:t>
            </a:r>
            <a:r>
              <a:rPr lang="ru-RU" sz="2000" dirty="0" smtClean="0"/>
              <a:t>путём </a:t>
            </a:r>
            <a:r>
              <a:rPr lang="ru-RU" sz="2000" dirty="0"/>
              <a:t>обсуждения в парах и группе.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Обучающиеся </a:t>
            </a:r>
            <a:r>
              <a:rPr lang="ru-RU" sz="2000" dirty="0"/>
              <a:t>самостоятельно читают </a:t>
            </a:r>
            <a:r>
              <a:rPr lang="ru-RU" sz="2000" dirty="0" smtClean="0"/>
              <a:t>параграф.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Работа </a:t>
            </a:r>
            <a:r>
              <a:rPr lang="ru-RU" sz="2000" dirty="0"/>
              <a:t>в парах и </a:t>
            </a:r>
            <a:r>
              <a:rPr lang="ru-RU" sz="2000" dirty="0" smtClean="0"/>
              <a:t>группе: задают </a:t>
            </a:r>
            <a:r>
              <a:rPr lang="ru-RU" sz="2000" dirty="0"/>
              <a:t>друг другу вопросы, если не уверены в ответе, то выносят вопросы на обсуждение всей </a:t>
            </a:r>
            <a:r>
              <a:rPr lang="ru-RU" sz="2000" dirty="0" smtClean="0"/>
              <a:t>группы.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2747263" y="5104209"/>
            <a:ext cx="2719388" cy="698500"/>
          </a:xfrm>
          <a:prstGeom prst="homePlat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«АЛФАВИТ ЗА КРУГЛЫМ СТОЛОМ» 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23583" y="5134769"/>
            <a:ext cx="5687367" cy="6373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i="1" dirty="0"/>
              <a:t> </a:t>
            </a:r>
            <a:r>
              <a:rPr lang="ru-RU" sz="2000" dirty="0"/>
              <a:t>свободное обсуждение книги за круглым столом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70456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build="p" animBg="1"/>
      <p:bldP spid="15" grpId="0" animBg="1"/>
      <p:bldP spid="16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910698" y="466726"/>
            <a:ext cx="7987723" cy="12763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7434"/>
                </a:solidFill>
              </a:rPr>
              <a:t>Стратегии работы с </a:t>
            </a:r>
            <a:r>
              <a:rPr lang="ru-RU" sz="3600" b="1" dirty="0" smtClean="0">
                <a:solidFill>
                  <a:srgbClr val="007434"/>
                </a:solidFill>
              </a:rPr>
              <a:t>текстом </a:t>
            </a:r>
            <a:endParaRPr lang="ru-RU" sz="3600" b="1" dirty="0">
              <a:solidFill>
                <a:srgbClr val="007434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48" y="1912576"/>
            <a:ext cx="2552100" cy="337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3239772" y="1603765"/>
            <a:ext cx="5581651" cy="617621"/>
          </a:xfrm>
          <a:prstGeom prst="wedgeRoundRectCallout">
            <a:avLst>
              <a:gd name="adj1" fmla="val -53584"/>
              <a:gd name="adj2" fmla="val 132284"/>
              <a:gd name="adj3" fmla="val 16667"/>
            </a:avLst>
          </a:prstGeom>
          <a:gradFill>
            <a:gsLst>
              <a:gs pos="89000">
                <a:srgbClr val="B8BEAF"/>
              </a:gs>
              <a:gs pos="25000">
                <a:schemeClr val="accent6">
                  <a:tint val="60000"/>
                  <a:lumMod val="110000"/>
                  <a:alpha val="0"/>
                </a:schemeClr>
              </a:gs>
              <a:gs pos="100000">
                <a:schemeClr val="accent6">
                  <a:tint val="82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Стратегии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послетекстовой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деятельности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823463" y="3742982"/>
            <a:ext cx="2681987" cy="876981"/>
          </a:xfrm>
          <a:prstGeom prst="homePlat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«ВОПРОСЫ </a:t>
            </a:r>
            <a:br>
              <a:rPr lang="ru-RU" b="1" i="1" dirty="0" smtClean="0"/>
            </a:br>
            <a:r>
              <a:rPr lang="ru-RU" b="1" i="1" dirty="0" smtClean="0"/>
              <a:t>ПОСЛЕ ТЕКСТА» </a:t>
            </a:r>
            <a:endParaRPr lang="ru-RU" dirty="0"/>
          </a:p>
        </p:txBody>
      </p:sp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0699" y="2733677"/>
            <a:ext cx="836564" cy="65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723583" y="2487328"/>
            <a:ext cx="5687367" cy="33895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/>
              <a:t> </a:t>
            </a:r>
            <a:r>
              <a:rPr lang="ru-RU" sz="2000" b="1" i="1" dirty="0" smtClean="0"/>
              <a:t>Виды вопросов  </a:t>
            </a:r>
            <a:r>
              <a:rPr lang="ru-RU" sz="2000" i="1" dirty="0" smtClean="0"/>
              <a:t>(</a:t>
            </a:r>
            <a:r>
              <a:rPr lang="ru-RU" sz="2000" i="1" dirty="0"/>
              <a:t>т</a:t>
            </a:r>
            <a:r>
              <a:rPr lang="ru-RU" sz="2000" i="1" dirty="0" smtClean="0"/>
              <a:t>аксономия </a:t>
            </a:r>
            <a:r>
              <a:rPr lang="ru-RU" sz="2000" i="1" dirty="0"/>
              <a:t>вопросов Б. </a:t>
            </a:r>
            <a:r>
              <a:rPr lang="ru-RU" sz="2000" i="1" dirty="0" err="1" smtClean="0"/>
              <a:t>Блума</a:t>
            </a:r>
            <a:r>
              <a:rPr lang="ru-RU" sz="2000" dirty="0" smtClean="0"/>
              <a:t>)</a:t>
            </a:r>
            <a:r>
              <a:rPr lang="ru-RU" sz="2000" b="1" i="1" dirty="0" smtClean="0"/>
              <a:t>: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использование фактической </a:t>
            </a:r>
            <a:r>
              <a:rPr lang="ru-RU" sz="2000" dirty="0"/>
              <a:t>(</a:t>
            </a:r>
            <a:r>
              <a:rPr lang="ru-RU" sz="2000" dirty="0" err="1"/>
              <a:t>фактуальной</a:t>
            </a:r>
            <a:r>
              <a:rPr lang="ru-RU" sz="2000" dirty="0"/>
              <a:t>) информации текста, изложенной вербально;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использование подтекстовой </a:t>
            </a:r>
            <a:r>
              <a:rPr lang="ru-RU" sz="2000" dirty="0"/>
              <a:t>информации, скрытой между строк, в подтексте;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использование концептуальной </a:t>
            </a:r>
            <a:r>
              <a:rPr lang="ru-RU" sz="2000" dirty="0"/>
              <a:t>информации, часто находящейся за пределами текста и имеющей отношение к её использованию;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оценочные</a:t>
            </a:r>
            <a:r>
              <a:rPr lang="ru-RU" sz="2000" dirty="0"/>
              <a:t>, рефлексивные вопросы, связанные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критическим анализом текста.</a:t>
            </a:r>
          </a:p>
        </p:txBody>
      </p:sp>
    </p:spTree>
    <p:extLst>
      <p:ext uri="{BB962C8B-B14F-4D97-AF65-F5344CB8AC3E}">
        <p14:creationId xmlns:p14="http://schemas.microsoft.com/office/powerpoint/2010/main" xmlns="" val="401684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и по запросу книга в школ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" y="1842298"/>
            <a:ext cx="4383984" cy="32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755" y="1751691"/>
            <a:ext cx="11240758" cy="346920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86413" y="2026612"/>
            <a:ext cx="59102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Только систематическая работа образовательного учреждения по формированию читательской грамотности на всех ступенях обучения способна решить проблему формирования </a:t>
            </a:r>
            <a:r>
              <a:rPr lang="ru-RU" sz="2000" dirty="0"/>
              <a:t>грамотного </a:t>
            </a:r>
            <a:r>
              <a:rPr lang="ru-RU" sz="2000" dirty="0" smtClean="0"/>
              <a:t>читателя. </a:t>
            </a:r>
          </a:p>
          <a:p>
            <a:pPr algn="just"/>
            <a:r>
              <a:rPr lang="ru-RU" sz="2000" dirty="0" smtClean="0"/>
              <a:t>Необходимо правильно выстроить весь инструментарий, распределив его по ступеням обучения, и задействовать его и в учебной, и во </a:t>
            </a:r>
            <a:r>
              <a:rPr lang="ru-RU" sz="2000" dirty="0" err="1" smtClean="0"/>
              <a:t>внеучебной</a:t>
            </a:r>
            <a:r>
              <a:rPr lang="ru-RU" sz="2000" dirty="0" smtClean="0"/>
              <a:t> работе.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23210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257913" y="2211730"/>
            <a:ext cx="2782864" cy="2432215"/>
            <a:chOff x="7806764" y="1318284"/>
            <a:chExt cx="2782864" cy="2432215"/>
          </a:xfrm>
        </p:grpSpPr>
        <p:pic>
          <p:nvPicPr>
            <p:cNvPr id="5124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4478" y="1318284"/>
              <a:ext cx="1666875" cy="1209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7806764" y="1923122"/>
              <a:ext cx="2782864" cy="1827377"/>
              <a:chOff x="1305816" y="4053505"/>
              <a:chExt cx="2782864" cy="1827377"/>
            </a:xfrm>
          </p:grpSpPr>
          <p:sp>
            <p:nvSpPr>
              <p:cNvPr id="19" name="Штриховая стрелка вправо 18"/>
              <p:cNvSpPr/>
              <p:nvPr/>
            </p:nvSpPr>
            <p:spPr>
              <a:xfrm>
                <a:off x="1305816" y="4053505"/>
                <a:ext cx="2782864" cy="1827377"/>
              </a:xfrm>
              <a:prstGeom prst="stripedRightArrow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1602304" y="4459361"/>
                <a:ext cx="212932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cs typeface="Times New Roman" panose="02020603050405020304" pitchFamily="18" charset="0"/>
                  </a:rPr>
                  <a:t>универсальные</a:t>
                </a:r>
              </a:p>
              <a:p>
                <a:pPr algn="ctr"/>
                <a:r>
                  <a:rPr lang="ru-RU" sz="2000" b="1" dirty="0" smtClean="0">
                    <a:effectLst/>
                    <a:cs typeface="Times New Roman" panose="02020603050405020304" pitchFamily="18" charset="0"/>
                  </a:rPr>
                  <a:t>учебные </a:t>
                </a:r>
              </a:p>
              <a:p>
                <a:pPr algn="ctr"/>
                <a:r>
                  <a:rPr lang="ru-RU" sz="2000" b="1" dirty="0" smtClean="0">
                    <a:cs typeface="Times New Roman" panose="02020603050405020304" pitchFamily="18" charset="0"/>
                  </a:rPr>
                  <a:t>действия</a:t>
                </a:r>
                <a:endParaRPr lang="ru-RU" sz="2000" b="1" dirty="0">
                  <a:effectLst/>
                </a:endParaRPr>
              </a:p>
            </p:txBody>
          </p:sp>
        </p:grpSp>
      </p:grpSp>
      <p:sp>
        <p:nvSpPr>
          <p:cNvPr id="27" name="Скругленный прямоугольник 26"/>
          <p:cNvSpPr/>
          <p:nvPr/>
        </p:nvSpPr>
        <p:spPr>
          <a:xfrm>
            <a:off x="4627752" y="1076215"/>
            <a:ext cx="5186771" cy="75387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носят </a:t>
            </a:r>
            <a:r>
              <a:rPr lang="ru-RU" dirty="0" err="1" smtClean="0"/>
              <a:t>надпредметный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/>
              <a:t>метапредметный характер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27753" y="2098513"/>
            <a:ext cx="5186770" cy="93607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обеспечивают целостность общекультурного, </a:t>
            </a:r>
            <a:r>
              <a:rPr lang="ru-RU" dirty="0" smtClean="0"/>
              <a:t>личностного </a:t>
            </a:r>
            <a:r>
              <a:rPr lang="ru-RU" dirty="0"/>
              <a:t>и познавательного </a:t>
            </a:r>
            <a:r>
              <a:rPr lang="ru-RU" dirty="0" smtClean="0"/>
              <a:t>развития и саморазвития </a:t>
            </a:r>
            <a:r>
              <a:rPr lang="ru-RU" dirty="0"/>
              <a:t>личности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27753" y="5372139"/>
            <a:ext cx="5186770" cy="75387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обеспечивают этапы усвоения учебного содержания и формирования психологических способностей учащегося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627753" y="4242135"/>
            <a:ext cx="5186770" cy="8701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лежат в основе организации и регуляции любой деятельности учащегося независимо от </a:t>
            </a:r>
            <a:r>
              <a:rPr lang="ru-RU" dirty="0" smtClean="0"/>
              <a:t>её </a:t>
            </a:r>
            <a:r>
              <a:rPr lang="ru-RU" dirty="0"/>
              <a:t>специально-предметного содержания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627753" y="3308189"/>
            <a:ext cx="5186770" cy="75387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обеспечивают преемственность всех ступеней образовательного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xmlns="" val="16430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7473" y="1097281"/>
            <a:ext cx="3366746" cy="444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208969" y="2642409"/>
            <a:ext cx="5877041" cy="1532708"/>
          </a:xfrm>
          <a:prstGeom prst="wedgeRoundRectCallout">
            <a:avLst>
              <a:gd name="adj1" fmla="val -68465"/>
              <a:gd name="adj2" fmla="val -43292"/>
              <a:gd name="adj3" fmla="val 16667"/>
            </a:avLst>
          </a:prstGeom>
          <a:gradFill>
            <a:gsLst>
              <a:gs pos="89000">
                <a:srgbClr val="B8BEAF"/>
              </a:gs>
              <a:gs pos="25000">
                <a:schemeClr val="accent6">
                  <a:tint val="60000"/>
                  <a:lumMod val="110000"/>
                  <a:alpha val="0"/>
                </a:schemeClr>
              </a:gs>
              <a:gs pos="100000">
                <a:schemeClr val="accent6">
                  <a:tint val="82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 descr="Картинки по запросу знак вопрос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3518" y="2424434"/>
            <a:ext cx="344658" cy="62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08970" y="2716265"/>
            <a:ext cx="59392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Как выстроить 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</a:rPr>
              <a:t>систему 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работы, 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</a:rPr>
              <a:t>чтобы создать условия для формирования 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УУД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3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5886" y="486054"/>
            <a:ext cx="8011885" cy="601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1807" y="2085712"/>
            <a:ext cx="496388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СМЫСЛОВОЕ (ПРОДУКТИВНОЕ) ЧТЕНИЕ </a:t>
            </a: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вид чтения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которое нацелено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понимание читающим смыслового содержания текста.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35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822484" y="2205298"/>
            <a:ext cx="2556441" cy="2432215"/>
            <a:chOff x="7806764" y="1318284"/>
            <a:chExt cx="2556441" cy="2432215"/>
          </a:xfrm>
        </p:grpSpPr>
        <p:pic>
          <p:nvPicPr>
            <p:cNvPr id="5124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4478" y="1318284"/>
              <a:ext cx="1666875" cy="1209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7806764" y="1923122"/>
              <a:ext cx="2556441" cy="1827377"/>
              <a:chOff x="1305816" y="4053505"/>
              <a:chExt cx="2556441" cy="1827377"/>
            </a:xfrm>
          </p:grpSpPr>
          <p:sp>
            <p:nvSpPr>
              <p:cNvPr id="19" name="Штриховая стрелка вправо 18"/>
              <p:cNvSpPr/>
              <p:nvPr/>
            </p:nvSpPr>
            <p:spPr>
              <a:xfrm>
                <a:off x="1305816" y="4053505"/>
                <a:ext cx="2556441" cy="1827377"/>
              </a:xfrm>
              <a:prstGeom prst="stripedRightArrow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1519373" y="4468322"/>
                <a:ext cx="212932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cs typeface="Times New Roman" panose="02020603050405020304" pitchFamily="18" charset="0"/>
                  </a:rPr>
                  <a:t>универсальные</a:t>
                </a:r>
              </a:p>
              <a:p>
                <a:pPr algn="ctr"/>
                <a:r>
                  <a:rPr lang="ru-RU" sz="2000" b="1" dirty="0" smtClean="0">
                    <a:effectLst/>
                    <a:cs typeface="Times New Roman" panose="02020603050405020304" pitchFamily="18" charset="0"/>
                  </a:rPr>
                  <a:t>учебные </a:t>
                </a:r>
              </a:p>
              <a:p>
                <a:pPr algn="ctr"/>
                <a:r>
                  <a:rPr lang="ru-RU" sz="2000" b="1" dirty="0" smtClean="0">
                    <a:cs typeface="Times New Roman" panose="02020603050405020304" pitchFamily="18" charset="0"/>
                  </a:rPr>
                  <a:t>действия</a:t>
                </a:r>
                <a:endParaRPr lang="ru-RU" sz="2000" b="1" dirty="0">
                  <a:effectLst/>
                </a:endParaRPr>
              </a:p>
            </p:txBody>
          </p:sp>
        </p:grpSp>
      </p:grpSp>
      <p:sp>
        <p:nvSpPr>
          <p:cNvPr id="27" name="Скругленный прямоугольник 26"/>
          <p:cNvSpPr/>
          <p:nvPr/>
        </p:nvSpPr>
        <p:spPr>
          <a:xfrm>
            <a:off x="6413008" y="1328770"/>
            <a:ext cx="4680000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осмысление </a:t>
            </a:r>
            <a:r>
              <a:rPr lang="ru-RU" dirty="0"/>
              <a:t>цели </a:t>
            </a:r>
            <a:r>
              <a:rPr lang="ru-RU" dirty="0" smtClean="0"/>
              <a:t>чтения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413008" y="3152296"/>
            <a:ext cx="4680000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извлечение </a:t>
            </a:r>
            <a:r>
              <a:rPr lang="ru-RU" dirty="0"/>
              <a:t>необходимой инфор­мации из прослушанных текстов различных жанров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413008" y="5052066"/>
            <a:ext cx="4680000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формулирование </a:t>
            </a:r>
            <a:r>
              <a:rPr lang="ru-RU" dirty="0"/>
              <a:t>проблемы и глав­ной идеи текста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413008" y="4083284"/>
            <a:ext cx="4680000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 </a:t>
            </a:r>
            <a:r>
              <a:rPr lang="ru-RU" dirty="0"/>
              <a:t>основной и второсте­пенной информации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596443" y="1999357"/>
            <a:ext cx="2464725" cy="2653291"/>
            <a:chOff x="3596443" y="1999357"/>
            <a:chExt cx="2464725" cy="265329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3596443" y="1999357"/>
              <a:ext cx="2464725" cy="2653291"/>
              <a:chOff x="3535480" y="1999357"/>
              <a:chExt cx="2464725" cy="2653291"/>
            </a:xfrm>
          </p:grpSpPr>
          <p:pic>
            <p:nvPicPr>
              <p:cNvPr id="8194" name="Picture 2" descr="Картинки по запросу дети читают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5480" y="1999357"/>
                <a:ext cx="1872742" cy="1503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6" name="Группа 15"/>
              <p:cNvGrpSpPr/>
              <p:nvPr/>
            </p:nvGrpSpPr>
            <p:grpSpPr>
              <a:xfrm>
                <a:off x="3535480" y="2825271"/>
                <a:ext cx="2464725" cy="1827377"/>
                <a:chOff x="1305816" y="4053505"/>
                <a:chExt cx="2464725" cy="1827377"/>
              </a:xfrm>
            </p:grpSpPr>
            <p:sp>
              <p:nvSpPr>
                <p:cNvPr id="18" name="Штриховая стрелка вправо 17"/>
                <p:cNvSpPr/>
                <p:nvPr/>
              </p:nvSpPr>
              <p:spPr>
                <a:xfrm>
                  <a:off x="1305816" y="4053505"/>
                  <a:ext cx="2464725" cy="1827377"/>
                </a:xfrm>
                <a:prstGeom prst="stripedRightArrow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1427589" y="4459361"/>
                  <a:ext cx="2129325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2000" b="1" dirty="0" smtClean="0">
                      <a:cs typeface="Times New Roman" panose="02020603050405020304" pitchFamily="18" charset="0"/>
                    </a:rPr>
                    <a:t>действия смыслового чтения</a:t>
                  </a:r>
                  <a:endParaRPr lang="ru-RU" sz="2000" b="1" dirty="0">
                    <a:effectLst/>
                  </a:endParaRPr>
                </a:p>
              </p:txBody>
            </p:sp>
          </p:grpSp>
        </p:grpSp>
        <p:pic>
          <p:nvPicPr>
            <p:cNvPr id="8196" name="Picture 4" descr="Картинки по запросу восклицательный зна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1915" y="2163407"/>
              <a:ext cx="459685" cy="340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Скругленный прямоугольник 22"/>
          <p:cNvSpPr/>
          <p:nvPr/>
        </p:nvSpPr>
        <p:spPr>
          <a:xfrm>
            <a:off x="6413006" y="2235042"/>
            <a:ext cx="4680000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выбор </a:t>
            </a:r>
            <a:r>
              <a:rPr lang="ru-RU" dirty="0"/>
              <a:t>вида чтения в зависимости от </a:t>
            </a:r>
            <a:r>
              <a:rPr lang="ru-RU" dirty="0" smtClean="0"/>
              <a:t>цели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815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2" grpId="0" animBg="1"/>
      <p:bldP spid="33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триховая стрелка вправо 16"/>
          <p:cNvSpPr/>
          <p:nvPr/>
        </p:nvSpPr>
        <p:spPr>
          <a:xfrm>
            <a:off x="853439" y="1533103"/>
            <a:ext cx="3663531" cy="720000"/>
          </a:xfrm>
          <a:prstGeom prst="homePlat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dirty="0" smtClean="0"/>
              <a:t>развитие </a:t>
            </a:r>
            <a:r>
              <a:rPr lang="ru-RU" dirty="0"/>
              <a:t>ценност­но-смысловых личностных </a:t>
            </a:r>
            <a:r>
              <a:rPr lang="ru-RU" dirty="0" smtClean="0"/>
              <a:t>качеств</a:t>
            </a:r>
            <a:endParaRPr lang="ru-RU" dirty="0"/>
          </a:p>
        </p:txBody>
      </p:sp>
      <p:sp>
        <p:nvSpPr>
          <p:cNvPr id="4" name="Штриховая стрелка вправо 16"/>
          <p:cNvSpPr/>
          <p:nvPr/>
        </p:nvSpPr>
        <p:spPr>
          <a:xfrm flipH="1">
            <a:off x="7330303" y="1539622"/>
            <a:ext cx="4140000" cy="720000"/>
          </a:xfrm>
          <a:prstGeom prst="homePlat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dirty="0" smtClean="0"/>
              <a:t>обеспечение </a:t>
            </a:r>
            <a:r>
              <a:rPr lang="ru-RU" dirty="0"/>
              <a:t>успешной познавательной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дея­тельности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Штриховая стрелка вправо 16"/>
          <p:cNvSpPr/>
          <p:nvPr/>
        </p:nvSpPr>
        <p:spPr>
          <a:xfrm flipH="1">
            <a:off x="7571452" y="2516363"/>
            <a:ext cx="3312000" cy="720000"/>
          </a:xfrm>
          <a:prstGeom prst="homePlat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/>
              <a:t>ресурс развития </a:t>
            </a:r>
            <a:r>
              <a:rPr lang="ru-RU" dirty="0" smtClean="0"/>
              <a:t>лично­сти</a:t>
            </a:r>
            <a:endParaRPr lang="ru-RU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Штриховая стрелка вправо 16"/>
          <p:cNvSpPr/>
          <p:nvPr/>
        </p:nvSpPr>
        <p:spPr>
          <a:xfrm>
            <a:off x="853439" y="4432802"/>
            <a:ext cx="3663531" cy="720000"/>
          </a:xfrm>
          <a:prstGeom prst="homePlat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/>
              <a:t>способ освоения ценностей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ми­ровой </a:t>
            </a:r>
            <a:r>
              <a:rPr lang="ru-RU" dirty="0"/>
              <a:t>культуры</a:t>
            </a:r>
            <a:endParaRPr lang="ru-RU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Штриховая стрелка вправо 16"/>
          <p:cNvSpPr/>
          <p:nvPr/>
        </p:nvSpPr>
        <p:spPr>
          <a:xfrm>
            <a:off x="1158242" y="2507240"/>
            <a:ext cx="3312000" cy="720000"/>
          </a:xfrm>
          <a:prstGeom prst="homePlat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/>
              <a:t>базовая интеллектуальная технология</a:t>
            </a:r>
            <a:endParaRPr lang="ru-RU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Штриховая стрелка вправо 16"/>
          <p:cNvSpPr/>
          <p:nvPr/>
        </p:nvSpPr>
        <p:spPr>
          <a:xfrm flipH="1">
            <a:off x="7571452" y="3476429"/>
            <a:ext cx="3312000" cy="720000"/>
          </a:xfrm>
          <a:prstGeom prst="homePlat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/>
              <a:t>средство обретения культурной </a:t>
            </a:r>
            <a:r>
              <a:rPr lang="ru-RU" dirty="0" smtClean="0"/>
              <a:t>компетентности</a:t>
            </a:r>
            <a:endParaRPr lang="ru-RU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4749709" y="2213038"/>
            <a:ext cx="2368731" cy="2277453"/>
            <a:chOff x="4646022" y="2080546"/>
            <a:chExt cx="2368731" cy="2277453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4646022" y="2088168"/>
              <a:ext cx="2368731" cy="2269831"/>
              <a:chOff x="3444138" y="1882149"/>
              <a:chExt cx="2368731" cy="2294345"/>
            </a:xfrm>
          </p:grpSpPr>
          <p:pic>
            <p:nvPicPr>
              <p:cNvPr id="14" name="Picture 2" descr="Картинки по запросу дети читают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5480" y="1999357"/>
                <a:ext cx="1872742" cy="1503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Группа 14"/>
              <p:cNvGrpSpPr/>
              <p:nvPr/>
            </p:nvGrpSpPr>
            <p:grpSpPr>
              <a:xfrm>
                <a:off x="3444138" y="1882149"/>
                <a:ext cx="2368731" cy="2294345"/>
                <a:chOff x="1214474" y="3110383"/>
                <a:chExt cx="2368731" cy="2294345"/>
              </a:xfrm>
            </p:grpSpPr>
            <p:sp>
              <p:nvSpPr>
                <p:cNvPr id="16" name="Прямоугольник 15"/>
                <p:cNvSpPr/>
                <p:nvPr/>
              </p:nvSpPr>
              <p:spPr>
                <a:xfrm>
                  <a:off x="1214474" y="3110383"/>
                  <a:ext cx="2368731" cy="2294345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1305816" y="4726257"/>
                  <a:ext cx="2129325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600" b="1" dirty="0" smtClean="0">
                      <a:solidFill>
                        <a:srgbClr val="007434"/>
                      </a:solidFill>
                      <a:cs typeface="Times New Roman" panose="02020603050405020304" pitchFamily="18" charset="0"/>
                    </a:rPr>
                    <a:t>СМЫСЛОВОЕ ЧТЕНИЕ</a:t>
                  </a:r>
                  <a:endParaRPr lang="ru-RU" sz="1600" b="1" dirty="0">
                    <a:solidFill>
                      <a:srgbClr val="007434"/>
                    </a:solidFill>
                    <a:effectLst/>
                  </a:endParaRPr>
                </a:p>
              </p:txBody>
            </p:sp>
          </p:grpSp>
        </p:grpSp>
        <p:grpSp>
          <p:nvGrpSpPr>
            <p:cNvPr id="2" name="Группа 1"/>
            <p:cNvGrpSpPr/>
            <p:nvPr/>
          </p:nvGrpSpPr>
          <p:grpSpPr>
            <a:xfrm>
              <a:off x="4737364" y="2080546"/>
              <a:ext cx="2053484" cy="1649106"/>
              <a:chOff x="3613959" y="1932072"/>
              <a:chExt cx="2053484" cy="1649106"/>
            </a:xfrm>
          </p:grpSpPr>
          <p:pic>
            <p:nvPicPr>
              <p:cNvPr id="21" name="Picture 2" descr="Картинки по запросу дети читают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3959" y="1932072"/>
                <a:ext cx="2053484" cy="16491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4" descr="Картинки по запросу восклицательный знак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8212" y="2064564"/>
                <a:ext cx="534944" cy="408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6" name="Штриховая стрелка вправо 16"/>
          <p:cNvSpPr/>
          <p:nvPr/>
        </p:nvSpPr>
        <p:spPr>
          <a:xfrm>
            <a:off x="1158242" y="3485396"/>
            <a:ext cx="3312000" cy="720000"/>
          </a:xfrm>
          <a:prstGeom prst="homePlat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источник </a:t>
            </a:r>
            <a:r>
              <a:rPr lang="ru-RU" dirty="0"/>
              <a:t>приобретения знаний</a:t>
            </a:r>
            <a:endParaRPr lang="ru-RU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Штриховая стрелка вправо 16"/>
          <p:cNvSpPr/>
          <p:nvPr/>
        </p:nvSpPr>
        <p:spPr>
          <a:xfrm flipH="1">
            <a:off x="7330303" y="4417426"/>
            <a:ext cx="4140000" cy="720000"/>
          </a:xfrm>
          <a:prstGeom prst="homePlat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средство подготовки </a:t>
            </a:r>
            <a:r>
              <a:rPr lang="ru-RU" dirty="0"/>
              <a:t>к жизни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окру­жающей социальной реальности</a:t>
            </a:r>
            <a:endParaRPr lang="ru-RU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50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26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2530</TotalTime>
  <Words>1952</Words>
  <Application>Microsoft Office PowerPoint</Application>
  <PresentationFormat>Произвольный</PresentationFormat>
  <Paragraphs>350</Paragraphs>
  <Slides>46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 </cp:lastModifiedBy>
  <cp:revision>277</cp:revision>
  <dcterms:created xsi:type="dcterms:W3CDTF">2017-01-09T10:38:11Z</dcterms:created>
  <dcterms:modified xsi:type="dcterms:W3CDTF">2018-12-28T12:49:49Z</dcterms:modified>
</cp:coreProperties>
</file>