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43"/>
  </p:notesMasterIdLst>
  <p:sldIdLst>
    <p:sldId id="256" r:id="rId2"/>
    <p:sldId id="856" r:id="rId3"/>
    <p:sldId id="857" r:id="rId4"/>
    <p:sldId id="858" r:id="rId5"/>
    <p:sldId id="843" r:id="rId6"/>
    <p:sldId id="859" r:id="rId7"/>
    <p:sldId id="860" r:id="rId8"/>
    <p:sldId id="861" r:id="rId9"/>
    <p:sldId id="862" r:id="rId10"/>
    <p:sldId id="863" r:id="rId11"/>
    <p:sldId id="865" r:id="rId12"/>
    <p:sldId id="864" r:id="rId13"/>
    <p:sldId id="866" r:id="rId14"/>
    <p:sldId id="867" r:id="rId15"/>
    <p:sldId id="868" r:id="rId16"/>
    <p:sldId id="869" r:id="rId17"/>
    <p:sldId id="870" r:id="rId18"/>
    <p:sldId id="871" r:id="rId19"/>
    <p:sldId id="872" r:id="rId20"/>
    <p:sldId id="873" r:id="rId21"/>
    <p:sldId id="874" r:id="rId22"/>
    <p:sldId id="875" r:id="rId23"/>
    <p:sldId id="876" r:id="rId24"/>
    <p:sldId id="877" r:id="rId25"/>
    <p:sldId id="878" r:id="rId26"/>
    <p:sldId id="879" r:id="rId27"/>
    <p:sldId id="880" r:id="rId28"/>
    <p:sldId id="881" r:id="rId29"/>
    <p:sldId id="882" r:id="rId30"/>
    <p:sldId id="883" r:id="rId31"/>
    <p:sldId id="884" r:id="rId32"/>
    <p:sldId id="885" r:id="rId33"/>
    <p:sldId id="886" r:id="rId34"/>
    <p:sldId id="887" r:id="rId35"/>
    <p:sldId id="889" r:id="rId36"/>
    <p:sldId id="888" r:id="rId37"/>
    <p:sldId id="890" r:id="rId38"/>
    <p:sldId id="891" r:id="rId39"/>
    <p:sldId id="816" r:id="rId40"/>
    <p:sldId id="892" r:id="rId41"/>
    <p:sldId id="818" r:id="rId4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3863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3831">
          <p15:clr>
            <a:srgbClr val="A4A3A4"/>
          </p15:clr>
        </p15:guide>
        <p15:guide id="5" pos="3840">
          <p15:clr>
            <a:srgbClr val="A4A3A4"/>
          </p15:clr>
        </p15:guide>
        <p15:guide id="6" pos="3837">
          <p15:clr>
            <a:srgbClr val="A4A3A4"/>
          </p15:clr>
        </p15:guide>
        <p15:guide id="7" orient="horz" pos="2167">
          <p15:clr>
            <a:srgbClr val="A4A3A4"/>
          </p15:clr>
        </p15:guide>
        <p15:guide id="8" pos="38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9C0"/>
    <a:srgbClr val="8F4D11"/>
    <a:srgbClr val="EABE78"/>
    <a:srgbClr val="006600"/>
    <a:srgbClr val="D9B247"/>
    <a:srgbClr val="CC0000"/>
    <a:srgbClr val="3333FF"/>
    <a:srgbClr val="66CCFF"/>
    <a:srgbClr val="4A206A"/>
    <a:srgbClr val="BC8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95" autoAdjust="0"/>
    <p:restoredTop sz="88790" autoAdjust="0"/>
  </p:normalViewPr>
  <p:slideViewPr>
    <p:cSldViewPr snapToGrid="0">
      <p:cViewPr>
        <p:scale>
          <a:sx n="81" d="100"/>
          <a:sy n="81" d="100"/>
        </p:scale>
        <p:origin x="-318" y="-36"/>
      </p:cViewPr>
      <p:guideLst>
        <p:guide orient="horz" pos="2160"/>
        <p:guide orient="horz" pos="2167"/>
        <p:guide pos="3863"/>
        <p:guide pos="3831"/>
        <p:guide pos="3840"/>
        <p:guide pos="3837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8B7BC-16D7-4B3C-B01D-00C164507536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B1192-F8FD-4089-9937-AB6D7D8E5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37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16329C-BB15-431A-8248-CE2A98DA64A5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s://medianar.ru/img/main-new/main_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9114" y="0"/>
            <a:ext cx="1427040" cy="44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60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43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83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72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37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16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2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0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09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11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85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33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82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10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0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79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73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16329C-BB15-431A-8248-CE2A98DA64A5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https://medianar.ru/img/main-new/main_logo.png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9114" y="0"/>
            <a:ext cx="1427040" cy="44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98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518366" y="596793"/>
            <a:ext cx="11228294" cy="178727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B050"/>
                </a:solidFill>
              </a:rPr>
              <a:t>Формирование культуры правового и </a:t>
            </a:r>
            <a:r>
              <a:rPr lang="en-US" sz="3200" b="1" dirty="0" smtClean="0">
                <a:solidFill>
                  <a:srgbClr val="00B050"/>
                </a:solidFill>
              </a:rPr>
              <a:t/>
            </a:r>
            <a:br>
              <a:rPr lang="en-US" sz="3200" b="1" dirty="0" smtClean="0">
                <a:solidFill>
                  <a:srgbClr val="00B050"/>
                </a:solidFill>
              </a:rPr>
            </a:br>
            <a:r>
              <a:rPr lang="ru-RU" sz="3200" b="1" dirty="0" smtClean="0">
                <a:solidFill>
                  <a:srgbClr val="00B050"/>
                </a:solidFill>
              </a:rPr>
              <a:t>безопасного </a:t>
            </a:r>
            <a:r>
              <a:rPr lang="ru-RU" sz="3200" b="1" dirty="0">
                <a:solidFill>
                  <a:srgbClr val="00B050"/>
                </a:solidFill>
              </a:rPr>
              <a:t>поведения – одна из важнейших задач </a:t>
            </a:r>
            <a:r>
              <a:rPr lang="en-US" sz="3200" b="1" dirty="0" smtClean="0">
                <a:solidFill>
                  <a:srgbClr val="00B050"/>
                </a:solidFill>
              </a:rPr>
              <a:t/>
            </a:r>
            <a:br>
              <a:rPr lang="en-US" sz="3200" b="1" dirty="0" smtClean="0">
                <a:solidFill>
                  <a:srgbClr val="00B050"/>
                </a:solidFill>
              </a:rPr>
            </a:br>
            <a:r>
              <a:rPr lang="ru-RU" sz="3200" b="1" dirty="0" smtClean="0">
                <a:solidFill>
                  <a:srgbClr val="00B050"/>
                </a:solidFill>
              </a:rPr>
              <a:t>образовательного </a:t>
            </a:r>
            <a:r>
              <a:rPr lang="ru-RU" sz="3200" b="1" dirty="0">
                <a:solidFill>
                  <a:srgbClr val="00B050"/>
                </a:solidFill>
              </a:rPr>
              <a:t>учреждения</a:t>
            </a: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Users\Таня\Desktop\НОЯБРЬ\Формирование культуры правового и безопасного поведения\1660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785" y="2579914"/>
            <a:ext cx="6957621" cy="362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Таня\Desktop\НОЯБРЬ\Формирование культуры правового и безопасного поведения\drgd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575" y="3628255"/>
            <a:ext cx="1141598" cy="202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Таня\Desktop\НОЯБРЬ\Формирование культуры правового и безопасного поведения\ываы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169" y="3709898"/>
            <a:ext cx="1141598" cy="202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90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30417" y="1040691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0B050"/>
                </a:solidFill>
              </a:rPr>
              <a:t>Формирование </a:t>
            </a:r>
            <a:r>
              <a:rPr lang="ru-RU" sz="3400" b="1" dirty="0">
                <a:solidFill>
                  <a:srgbClr val="00B050"/>
                </a:solidFill>
              </a:rPr>
              <a:t>культуры правового </a:t>
            </a:r>
            <a:r>
              <a:rPr lang="ru-RU" sz="3400" b="1" dirty="0" smtClean="0">
                <a:solidFill>
                  <a:srgbClr val="00B050"/>
                </a:solidFill>
              </a:rPr>
              <a:t/>
            </a:r>
            <a:br>
              <a:rPr lang="ru-RU" sz="3400" b="1" dirty="0" smtClean="0">
                <a:solidFill>
                  <a:srgbClr val="00B050"/>
                </a:solidFill>
              </a:rPr>
            </a:br>
            <a:r>
              <a:rPr lang="ru-RU" sz="3400" b="1" dirty="0" smtClean="0">
                <a:solidFill>
                  <a:srgbClr val="00B050"/>
                </a:solidFill>
              </a:rPr>
              <a:t>и </a:t>
            </a:r>
            <a:r>
              <a:rPr lang="ru-RU" sz="3400" b="1" dirty="0">
                <a:solidFill>
                  <a:srgbClr val="00B050"/>
                </a:solidFill>
              </a:rPr>
              <a:t>безопасного поведения </a:t>
            </a:r>
            <a:endParaRPr lang="ru-RU" sz="1000" b="1" dirty="0" smtClean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66322" y="3244108"/>
            <a:ext cx="3024000" cy="923330"/>
          </a:xfrm>
          <a:prstGeom prst="homePlate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dirty="0" smtClean="0"/>
              <a:t>высокий процент </a:t>
            </a:r>
            <a:r>
              <a:rPr lang="ru-RU" dirty="0"/>
              <a:t>детского дорожно-транспортного травматизма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831554" y="3059442"/>
            <a:ext cx="3456000" cy="1512000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dirty="0"/>
              <a:t>н</a:t>
            </a:r>
            <a:r>
              <a:rPr lang="ru-RU" dirty="0" smtClean="0"/>
              <a:t>еобходимость </a:t>
            </a:r>
            <a:r>
              <a:rPr lang="ru-RU" dirty="0"/>
              <a:t>включения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систему гражданско-правового обучения детей правил дорожного движения, начиная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с </a:t>
            </a:r>
            <a:r>
              <a:rPr lang="ru-RU" dirty="0"/>
              <a:t>дошкольного возраста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976432" y="3059442"/>
            <a:ext cx="3312000" cy="646331"/>
          </a:xfrm>
          <a:prstGeom prst="homePlat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b="1" dirty="0"/>
              <a:t>п</a:t>
            </a:r>
            <a:r>
              <a:rPr lang="ru-RU" b="1" dirty="0" smtClean="0"/>
              <a:t>равовой </a:t>
            </a:r>
            <a:r>
              <a:rPr lang="ru-RU" b="1" dirty="0"/>
              <a:t>нигилизм взрослых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76432" y="4116674"/>
            <a:ext cx="3312000" cy="1200329"/>
          </a:xfrm>
          <a:prstGeom prst="homePlat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b="1" dirty="0"/>
              <a:t>пренебрежение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со стороны родителей элементарными </a:t>
            </a:r>
            <a:r>
              <a:rPr lang="ru-RU" b="1" dirty="0"/>
              <a:t>правилами безопасности </a:t>
            </a:r>
          </a:p>
        </p:txBody>
      </p:sp>
      <p:pic>
        <p:nvPicPr>
          <p:cNvPr id="14339" name="Picture 3" descr="C:\Users\Таня\Desktop\НОЯБРЬ\Формирование культуры правового и безопасного поведения\illustration-of-kids-walking-across-crosswalk_29937-12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378" y="4309332"/>
            <a:ext cx="2350676" cy="187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Таня\Desktop\НОЯБРЬ\Оценочная деятельность\colorful-pointers-with-different-shapes_23-2147577701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6F0DA"/>
              </a:clrFrom>
              <a:clrTo>
                <a:srgbClr val="F6F0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" t="67677" r="76021" b="9892"/>
          <a:stretch/>
        </p:blipFill>
        <p:spPr bwMode="auto">
          <a:xfrm>
            <a:off x="976432" y="2826530"/>
            <a:ext cx="603508" cy="66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Таня\Desktop\НОЯБРЬ\Оценочная деятельность\colorful-pointers-with-different-shapes_23-2147577701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6F0DA"/>
              </a:clrFrom>
              <a:clrTo>
                <a:srgbClr val="F6F0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" t="67677" r="76021" b="9892"/>
          <a:stretch/>
        </p:blipFill>
        <p:spPr bwMode="auto">
          <a:xfrm>
            <a:off x="976432" y="3861133"/>
            <a:ext cx="603508" cy="66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90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728711" y="2578248"/>
            <a:ext cx="5285032" cy="1754326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ГЛАВНАЯ ЗАДАЧА ДОШКОЛЬНОГО ОБРАЗОВАТЕЛЬНОГО УЧРЕЖДЕНИЯ:</a:t>
            </a:r>
          </a:p>
          <a:p>
            <a:pPr algn="ctr"/>
            <a:endParaRPr lang="ru-RU" sz="16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2000" dirty="0"/>
              <a:t>сформировать у воспитанников твердые и устойчивые принципы культурного поведения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качестве участников дорожного движения.</a:t>
            </a:r>
          </a:p>
        </p:txBody>
      </p:sp>
      <p:pic>
        <p:nvPicPr>
          <p:cNvPr id="5" name="Picture 3" descr="C:\Users\Таня\Desktop\НОЯБРЬ\Формирование культуры правового и безопасного поведения\OIUzxsG8P1 [Converted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636" y="1672213"/>
            <a:ext cx="3517900" cy="351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12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455364" y="2637328"/>
            <a:ext cx="5828445" cy="32316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/>
              <a:t>РЕБЕНОК 5 лет: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личность</a:t>
            </a:r>
            <a:r>
              <a:rPr lang="ru-RU" dirty="0"/>
              <a:t>, осознающая себя частью социума и активно впитывающая в себя нормы и правила взаимодействия с остальными его </a:t>
            </a:r>
            <a:r>
              <a:rPr lang="ru-RU" dirty="0" smtClean="0"/>
              <a:t>членами;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важность положительной оценки взрослыми: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хороший пешеход;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пример </a:t>
            </a:r>
            <a:r>
              <a:rPr lang="ru-RU" dirty="0"/>
              <a:t>для </a:t>
            </a:r>
            <a:r>
              <a:rPr lang="ru-RU" dirty="0" smtClean="0"/>
              <a:t>других</a:t>
            </a:r>
            <a:r>
              <a:rPr lang="ru-RU" dirty="0"/>
              <a:t>;</a:t>
            </a:r>
            <a:endParaRPr lang="ru-RU" dirty="0" smtClean="0"/>
          </a:p>
          <a:p>
            <a:pPr marL="342900" indent="-342900">
              <a:buFontTx/>
              <a:buChar char="-"/>
            </a:pPr>
            <a:r>
              <a:rPr lang="ru-RU" dirty="0" smtClean="0"/>
              <a:t>гордость родителей.</a:t>
            </a:r>
          </a:p>
          <a:p>
            <a:pPr marL="342900" indent="-342900">
              <a:buFontTx/>
              <a:buChar char="-"/>
            </a:pPr>
            <a:endParaRPr lang="ru-RU" sz="1000" dirty="0" smtClean="0"/>
          </a:p>
          <a:p>
            <a:r>
              <a:rPr lang="ru-RU" sz="1600" b="1" dirty="0" smtClean="0"/>
              <a:t>ЗАДАЧА ДОШКОЛЬНОГО УЧРЕЖДЕНИЯ:</a:t>
            </a:r>
          </a:p>
          <a:p>
            <a:r>
              <a:rPr lang="ru-RU" dirty="0" smtClean="0"/>
              <a:t>формирование </a:t>
            </a:r>
            <a:r>
              <a:rPr lang="ru-RU" dirty="0"/>
              <a:t>у ребенка </a:t>
            </a:r>
            <a:r>
              <a:rPr lang="ru-RU" dirty="0" smtClean="0"/>
              <a:t>положительного отношения  </a:t>
            </a:r>
            <a:br>
              <a:rPr lang="ru-RU" dirty="0" smtClean="0"/>
            </a:br>
            <a:r>
              <a:rPr lang="ru-RU" dirty="0" smtClean="0"/>
              <a:t>к </a:t>
            </a:r>
            <a:r>
              <a:rPr lang="ru-RU" dirty="0"/>
              <a:t>выполнению правил безопасного поведения на </a:t>
            </a:r>
            <a:r>
              <a:rPr lang="ru-RU" dirty="0" smtClean="0"/>
              <a:t>дороге.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79617" y="989072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0B050"/>
                </a:solidFill>
              </a:rPr>
              <a:t>Формирование </a:t>
            </a:r>
            <a:r>
              <a:rPr lang="ru-RU" sz="3400" b="1" dirty="0">
                <a:solidFill>
                  <a:srgbClr val="00B050"/>
                </a:solidFill>
              </a:rPr>
              <a:t>культуры правового </a:t>
            </a:r>
            <a:r>
              <a:rPr lang="ru-RU" sz="3400" b="1" dirty="0" smtClean="0">
                <a:solidFill>
                  <a:srgbClr val="00B050"/>
                </a:solidFill>
              </a:rPr>
              <a:t/>
            </a:r>
            <a:br>
              <a:rPr lang="ru-RU" sz="3400" b="1" dirty="0" smtClean="0">
                <a:solidFill>
                  <a:srgbClr val="00B050"/>
                </a:solidFill>
              </a:rPr>
            </a:br>
            <a:r>
              <a:rPr lang="ru-RU" sz="3400" b="1" dirty="0" smtClean="0">
                <a:solidFill>
                  <a:srgbClr val="00B050"/>
                </a:solidFill>
              </a:rPr>
              <a:t>и </a:t>
            </a:r>
            <a:r>
              <a:rPr lang="ru-RU" sz="3400" b="1" dirty="0">
                <a:solidFill>
                  <a:srgbClr val="00B050"/>
                </a:solidFill>
              </a:rPr>
              <a:t>безопасного поведения </a:t>
            </a:r>
            <a:endParaRPr lang="ru-RU" sz="1000" b="1" dirty="0" smtClean="0">
              <a:solidFill>
                <a:srgbClr val="00B050"/>
              </a:solidFill>
            </a:endParaRPr>
          </a:p>
        </p:txBody>
      </p:sp>
      <p:pic>
        <p:nvPicPr>
          <p:cNvPr id="9" name="Picture 3" descr="C:\Users\Таня\Desktop\НОЯБРЬ\Формирование культуры правового и безопасного поведения\gugj,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439" y="2557875"/>
            <a:ext cx="2286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Таня\Desktop\ОКТЯБРЬ\АТТЕНЦИЯ\boy-playing-with-toys_1308-37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781" y="3674599"/>
            <a:ext cx="2433278" cy="243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386032" y="3132977"/>
            <a:ext cx="3171657" cy="83099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400" b="1" dirty="0" smtClean="0"/>
              <a:t>Дошкольный </a:t>
            </a:r>
            <a:endParaRPr lang="en-US" sz="2400" b="1" dirty="0" smtClean="0"/>
          </a:p>
          <a:p>
            <a:pPr algn="ctr"/>
            <a:r>
              <a:rPr lang="ru-RU" sz="2400" b="1" dirty="0" smtClean="0"/>
              <a:t>возраст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61118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554573" y="1649756"/>
            <a:ext cx="6154068" cy="3692441"/>
            <a:chOff x="554573" y="1649756"/>
            <a:chExt cx="6154068" cy="3692441"/>
          </a:xfrm>
        </p:grpSpPr>
        <p:pic>
          <p:nvPicPr>
            <p:cNvPr id="5122" name="Picture 2" descr="C:\Users\Таня\Desktop\НОЯБРЬ\Формирование культуры правового и безопасного поведения\ыысфы.pn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573" y="1649756"/>
              <a:ext cx="6154068" cy="3692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1059004" y="2816986"/>
              <a:ext cx="5145206" cy="12003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algn="ctr"/>
              <a:r>
                <a:rPr lang="en-US" b="1" dirty="0"/>
                <a:t> </a:t>
              </a:r>
              <a:r>
                <a:rPr lang="ru-RU" b="1" dirty="0"/>
                <a:t>Уважительное отношение к закону дорог, заложенное с раннего детства, становится прочной основой формирования законопослушного гражданина в </a:t>
              </a:r>
              <a:r>
                <a:rPr lang="ru-RU" b="1" dirty="0" smtClean="0"/>
                <a:t>будущем.</a:t>
              </a:r>
              <a:endParaRPr lang="ru-RU" b="1" dirty="0">
                <a:effectLst/>
              </a:endParaRPr>
            </a:p>
          </p:txBody>
        </p:sp>
      </p:grpSp>
      <p:pic>
        <p:nvPicPr>
          <p:cNvPr id="6" name="Picture 6" descr="C:\Users\Таня\Desktop\НОЯБРЬ\Формирование культуры правового и безопасного поведения\14656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2" t="15553" r="40136" b="16585"/>
          <a:stretch/>
        </p:blipFill>
        <p:spPr bwMode="auto">
          <a:xfrm>
            <a:off x="6737403" y="1273998"/>
            <a:ext cx="4353040" cy="444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37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Таня\Desktop\НОЯБРЬ\Формирование культуры правового и безопасного поведения\hgfghjf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382" y="2575641"/>
            <a:ext cx="2286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459109" y="2950687"/>
            <a:ext cx="5828445" cy="2431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/>
              <a:t>ОСОБЕННОСТИ ПЕРИОДА:</a:t>
            </a:r>
          </a:p>
          <a:p>
            <a:endParaRPr lang="ru-RU" sz="1600" b="1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серьезные изменения </a:t>
            </a:r>
            <a:r>
              <a:rPr lang="ru-RU" sz="2000" dirty="0"/>
              <a:t>физического и психического </a:t>
            </a:r>
            <a:r>
              <a:rPr lang="ru-RU" sz="2000" dirty="0" smtClean="0"/>
              <a:t>статуса</a:t>
            </a:r>
            <a:r>
              <a:rPr lang="ru-RU" sz="2000" dirty="0"/>
              <a:t>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становление личности</a:t>
            </a:r>
            <a:r>
              <a:rPr lang="ru-RU" sz="2000" dirty="0"/>
              <a:t>;</a:t>
            </a:r>
            <a:endParaRPr lang="ru-RU" sz="2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выход на </a:t>
            </a:r>
            <a:r>
              <a:rPr lang="ru-RU" sz="2000" dirty="0"/>
              <a:t>передний </a:t>
            </a:r>
            <a:r>
              <a:rPr lang="ru-RU" sz="2000" dirty="0" smtClean="0"/>
              <a:t>план формирования </a:t>
            </a:r>
            <a:r>
              <a:rPr lang="ru-RU" sz="2000" dirty="0"/>
              <a:t>сознательного и ответственного отношения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к </a:t>
            </a:r>
            <a:r>
              <a:rPr lang="ru-RU" sz="2000" dirty="0"/>
              <a:t>учебе, поведению, своему здоровью. </a:t>
            </a:r>
            <a:endParaRPr lang="ru-RU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930417" y="999472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0B050"/>
                </a:solidFill>
              </a:rPr>
              <a:t>Формирование </a:t>
            </a:r>
            <a:r>
              <a:rPr lang="ru-RU" sz="3400" b="1" dirty="0">
                <a:solidFill>
                  <a:srgbClr val="00B050"/>
                </a:solidFill>
              </a:rPr>
              <a:t>культуры правового </a:t>
            </a:r>
            <a:r>
              <a:rPr lang="ru-RU" sz="3400" b="1" dirty="0" smtClean="0">
                <a:solidFill>
                  <a:srgbClr val="00B050"/>
                </a:solidFill>
              </a:rPr>
              <a:t/>
            </a:r>
            <a:br>
              <a:rPr lang="ru-RU" sz="3400" b="1" dirty="0" smtClean="0">
                <a:solidFill>
                  <a:srgbClr val="00B050"/>
                </a:solidFill>
              </a:rPr>
            </a:br>
            <a:r>
              <a:rPr lang="ru-RU" sz="3400" b="1" dirty="0" smtClean="0">
                <a:solidFill>
                  <a:srgbClr val="00B050"/>
                </a:solidFill>
              </a:rPr>
              <a:t>и </a:t>
            </a:r>
            <a:r>
              <a:rPr lang="ru-RU" sz="3400" b="1" dirty="0">
                <a:solidFill>
                  <a:srgbClr val="00B050"/>
                </a:solidFill>
              </a:rPr>
              <a:t>безопасного поведения </a:t>
            </a:r>
            <a:endParaRPr lang="ru-RU" sz="1000" b="1" dirty="0" smtClean="0">
              <a:solidFill>
                <a:srgbClr val="00B05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40500" y="2966076"/>
            <a:ext cx="3171657" cy="1200329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400" b="1" dirty="0" smtClean="0"/>
              <a:t>Младший </a:t>
            </a:r>
            <a:endParaRPr lang="en-US" sz="2400" b="1" dirty="0" smtClean="0"/>
          </a:p>
          <a:p>
            <a:pPr algn="ctr"/>
            <a:r>
              <a:rPr lang="ru-RU" sz="2400" b="1" dirty="0" smtClean="0"/>
              <a:t>школьный </a:t>
            </a:r>
            <a:endParaRPr lang="en-US" sz="2400" b="1" dirty="0" smtClean="0"/>
          </a:p>
          <a:p>
            <a:pPr algn="ctr"/>
            <a:r>
              <a:rPr lang="ru-RU" sz="2400" b="1" dirty="0" smtClean="0"/>
              <a:t>возраст</a:t>
            </a:r>
            <a:endParaRPr lang="ru-RU" sz="2400" b="1" dirty="0"/>
          </a:p>
        </p:txBody>
      </p:sp>
      <p:pic>
        <p:nvPicPr>
          <p:cNvPr id="15363" name="Picture 3" descr="C:\Users\Таня\Desktop\НОЯБРЬ\Формирование культуры правового и безопасного поведения\fdgdr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002" y="3530655"/>
            <a:ext cx="14192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95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459107" y="2557875"/>
            <a:ext cx="5828445" cy="3477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/>
              <a:t>модуль </a:t>
            </a:r>
            <a:r>
              <a:rPr lang="ru-RU" sz="2000" b="1" dirty="0"/>
              <a:t>«Правила безопасной жизни»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учебного </a:t>
            </a:r>
            <a:r>
              <a:rPr lang="ru-RU" sz="2000" b="1" dirty="0"/>
              <a:t>предмета «Окружающий мир</a:t>
            </a:r>
            <a:r>
              <a:rPr lang="ru-RU" sz="2000" b="1" dirty="0" smtClean="0"/>
              <a:t>»: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правила </a:t>
            </a:r>
            <a:r>
              <a:rPr lang="ru-RU" sz="2000" dirty="0"/>
              <a:t>личной гигиены </a:t>
            </a:r>
            <a:r>
              <a:rPr lang="ru-RU" sz="2000" dirty="0" smtClean="0"/>
              <a:t>школьников;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элементарные </a:t>
            </a:r>
            <a:r>
              <a:rPr lang="ru-RU" sz="2000" dirty="0"/>
              <a:t>медицинские знания и умения </a:t>
            </a:r>
            <a:r>
              <a:rPr lang="ru-RU" sz="2000" dirty="0" smtClean="0"/>
              <a:t>оказать первую помощь </a:t>
            </a:r>
            <a:r>
              <a:rPr lang="ru-RU" sz="2000" dirty="0"/>
              <a:t>при лёгких </a:t>
            </a:r>
            <a:r>
              <a:rPr lang="ru-RU" sz="2000" dirty="0" smtClean="0"/>
              <a:t>травмах;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правила </a:t>
            </a:r>
            <a:r>
              <a:rPr lang="ru-RU" sz="2000" dirty="0"/>
              <a:t>безопасного поведения на дорогах,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на транспорте;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правила </a:t>
            </a:r>
            <a:r>
              <a:rPr lang="ru-RU" sz="2000" dirty="0"/>
              <a:t>пожарной </a:t>
            </a:r>
            <a:r>
              <a:rPr lang="ru-RU" sz="2000" dirty="0" smtClean="0"/>
              <a:t>безопасности;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основные </a:t>
            </a:r>
            <a:r>
              <a:rPr lang="ru-RU" sz="2000" dirty="0"/>
              <a:t>правила обращения с электричеством, газом, </a:t>
            </a:r>
            <a:r>
              <a:rPr lang="ru-RU" sz="2000" dirty="0" smtClean="0"/>
              <a:t>водой;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правила </a:t>
            </a:r>
            <a:r>
              <a:rPr lang="ru-RU" sz="2000" dirty="0"/>
              <a:t>безопасного поведения на природе.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0417" y="1028666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0B050"/>
                </a:solidFill>
              </a:rPr>
              <a:t>Формирование </a:t>
            </a:r>
            <a:r>
              <a:rPr lang="ru-RU" sz="3400" b="1" dirty="0">
                <a:solidFill>
                  <a:srgbClr val="00B050"/>
                </a:solidFill>
              </a:rPr>
              <a:t>культуры правового </a:t>
            </a:r>
            <a:r>
              <a:rPr lang="ru-RU" sz="3400" b="1" dirty="0" smtClean="0">
                <a:solidFill>
                  <a:srgbClr val="00B050"/>
                </a:solidFill>
              </a:rPr>
              <a:t/>
            </a:r>
            <a:br>
              <a:rPr lang="ru-RU" sz="3400" b="1" dirty="0" smtClean="0">
                <a:solidFill>
                  <a:srgbClr val="00B050"/>
                </a:solidFill>
              </a:rPr>
            </a:br>
            <a:r>
              <a:rPr lang="ru-RU" sz="3400" b="1" dirty="0" smtClean="0">
                <a:solidFill>
                  <a:srgbClr val="00B050"/>
                </a:solidFill>
              </a:rPr>
              <a:t>и </a:t>
            </a:r>
            <a:r>
              <a:rPr lang="ru-RU" sz="3400" b="1" dirty="0">
                <a:solidFill>
                  <a:srgbClr val="00B050"/>
                </a:solidFill>
              </a:rPr>
              <a:t>безопасного поведения </a:t>
            </a:r>
            <a:endParaRPr lang="ru-RU" sz="1000" b="1" dirty="0" smtClean="0">
              <a:solidFill>
                <a:srgbClr val="00B050"/>
              </a:solidFill>
            </a:endParaRPr>
          </a:p>
        </p:txBody>
      </p:sp>
      <p:pic>
        <p:nvPicPr>
          <p:cNvPr id="9" name="Picture 2" descr="C:\Users\Таня\Desktop\НОЯБРЬ\Формирование культуры правового и безопасного поведения\hgfghjf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382" y="2575641"/>
            <a:ext cx="2286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Таня\Desktop\НОЯБРЬ\Формирование культуры правового и безопасного поведения\fdgdr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002" y="3530655"/>
            <a:ext cx="14192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340500" y="2966076"/>
            <a:ext cx="3171657" cy="1200329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400" b="1" dirty="0" smtClean="0"/>
              <a:t>Младший </a:t>
            </a:r>
            <a:endParaRPr lang="en-US" sz="2400" b="1" dirty="0" smtClean="0"/>
          </a:p>
          <a:p>
            <a:pPr algn="ctr"/>
            <a:r>
              <a:rPr lang="ru-RU" sz="2400" b="1" dirty="0" smtClean="0"/>
              <a:t>школьный </a:t>
            </a:r>
            <a:endParaRPr lang="en-US" sz="2400" b="1" dirty="0" smtClean="0"/>
          </a:p>
          <a:p>
            <a:pPr algn="ctr"/>
            <a:r>
              <a:rPr lang="ru-RU" sz="2400" b="1" dirty="0" smtClean="0"/>
              <a:t>возраст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89510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483939" y="2966076"/>
            <a:ext cx="6011375" cy="1815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/>
              <a:t>ОБУЧЕНИЕ ДЕТЕЙ</a:t>
            </a:r>
            <a:r>
              <a:rPr lang="ru-RU" sz="1600" b="1" dirty="0"/>
              <a:t> </a:t>
            </a:r>
            <a:r>
              <a:rPr lang="ru-RU" sz="1600" b="1" dirty="0" smtClean="0"/>
              <a:t>«ДОРОЖНОЙ ГРАМОТЕ»: </a:t>
            </a:r>
          </a:p>
          <a:p>
            <a:endParaRPr lang="ru-RU" sz="1600" b="1" dirty="0"/>
          </a:p>
          <a:p>
            <a:r>
              <a:rPr lang="ru-RU" sz="2000" dirty="0" smtClean="0"/>
              <a:t>изучение </a:t>
            </a:r>
            <a:r>
              <a:rPr lang="ru-RU" sz="2000" dirty="0"/>
              <a:t>правил дорожного движения  </a:t>
            </a:r>
            <a:r>
              <a:rPr lang="ru-RU" sz="2000" dirty="0" smtClean="0"/>
              <a:t>как законодательного </a:t>
            </a:r>
            <a:r>
              <a:rPr lang="ru-RU" sz="2000" dirty="0"/>
              <a:t>документа, регламентирующего </a:t>
            </a:r>
            <a:r>
              <a:rPr lang="ru-RU" sz="2000" dirty="0" smtClean="0"/>
              <a:t>правовые </a:t>
            </a:r>
            <a:r>
              <a:rPr lang="ru-RU" sz="2000" dirty="0"/>
              <a:t>нормы поведения участников дорожного движения в реальной дорожно-транспортной среде.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0417" y="983272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0B050"/>
                </a:solidFill>
              </a:rPr>
              <a:t>Формирование </a:t>
            </a:r>
            <a:r>
              <a:rPr lang="ru-RU" sz="3400" b="1" dirty="0">
                <a:solidFill>
                  <a:srgbClr val="00B050"/>
                </a:solidFill>
              </a:rPr>
              <a:t>культуры правового </a:t>
            </a:r>
            <a:r>
              <a:rPr lang="ru-RU" sz="3400" b="1" dirty="0" smtClean="0">
                <a:solidFill>
                  <a:srgbClr val="00B050"/>
                </a:solidFill>
              </a:rPr>
              <a:t/>
            </a:r>
            <a:br>
              <a:rPr lang="ru-RU" sz="3400" b="1" dirty="0" smtClean="0">
                <a:solidFill>
                  <a:srgbClr val="00B050"/>
                </a:solidFill>
              </a:rPr>
            </a:br>
            <a:r>
              <a:rPr lang="ru-RU" sz="3400" b="1" dirty="0" smtClean="0">
                <a:solidFill>
                  <a:srgbClr val="00B050"/>
                </a:solidFill>
              </a:rPr>
              <a:t>и </a:t>
            </a:r>
            <a:r>
              <a:rPr lang="ru-RU" sz="3400" b="1" dirty="0">
                <a:solidFill>
                  <a:srgbClr val="00B050"/>
                </a:solidFill>
              </a:rPr>
              <a:t>безопасного поведения </a:t>
            </a:r>
            <a:endParaRPr lang="ru-RU" sz="1000" b="1" dirty="0" smtClean="0">
              <a:solidFill>
                <a:srgbClr val="00B050"/>
              </a:solidFill>
            </a:endParaRPr>
          </a:p>
        </p:txBody>
      </p:sp>
      <p:pic>
        <p:nvPicPr>
          <p:cNvPr id="9" name="Picture 2" descr="C:\Users\Таня\Desktop\НОЯБРЬ\Формирование культуры правового и безопасного поведения\hgfghjf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382" y="2575641"/>
            <a:ext cx="2286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Таня\Desktop\НОЯБРЬ\Формирование культуры правового и безопасного поведения\fdgdr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002" y="3530655"/>
            <a:ext cx="14192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340500" y="2966076"/>
            <a:ext cx="3171657" cy="1200329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400" b="1" dirty="0" smtClean="0"/>
              <a:t>Младший </a:t>
            </a:r>
            <a:endParaRPr lang="en-US" sz="2400" b="1" dirty="0" smtClean="0"/>
          </a:p>
          <a:p>
            <a:pPr algn="ctr"/>
            <a:r>
              <a:rPr lang="ru-RU" sz="2400" b="1" dirty="0" smtClean="0"/>
              <a:t>школьный </a:t>
            </a:r>
            <a:endParaRPr lang="en-US" sz="2400" b="1" dirty="0" smtClean="0"/>
          </a:p>
          <a:p>
            <a:pPr algn="ctr"/>
            <a:r>
              <a:rPr lang="ru-RU" sz="2400" b="1" dirty="0" smtClean="0"/>
              <a:t>возраст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59900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483939" y="2827976"/>
            <a:ext cx="5828445" cy="2123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/>
              <a:t>НАГЛЯДНО-ОБРАЗНЫЙ СПОСОБ МЫШЛЕНИЯ: </a:t>
            </a:r>
          </a:p>
          <a:p>
            <a:endParaRPr lang="ru-RU" sz="1600" b="1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связь правовой информации с фактами из </a:t>
            </a:r>
            <a:r>
              <a:rPr lang="ru-RU" sz="2000" dirty="0" smtClean="0"/>
              <a:t>повседневной жизни;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сознательная оценка детьми </a:t>
            </a:r>
            <a:r>
              <a:rPr lang="ru-RU" sz="2000" dirty="0"/>
              <a:t>своего </a:t>
            </a:r>
            <a:r>
              <a:rPr lang="ru-RU" sz="2000" dirty="0" smtClean="0"/>
              <a:t>поведения;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формирование </a:t>
            </a:r>
            <a:r>
              <a:rPr lang="ru-RU" sz="2000" dirty="0"/>
              <a:t>у </a:t>
            </a:r>
            <a:r>
              <a:rPr lang="ru-RU" sz="2000" dirty="0" smtClean="0"/>
              <a:t>детей </a:t>
            </a:r>
            <a:r>
              <a:rPr lang="ru-RU" sz="2000" dirty="0"/>
              <a:t>внутренней целевой установки на обеспечение </a:t>
            </a:r>
            <a:r>
              <a:rPr lang="ru-RU" sz="2000" dirty="0" smtClean="0"/>
              <a:t>безопасности.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30417" y="975627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0B050"/>
                </a:solidFill>
              </a:rPr>
              <a:t>Формирование </a:t>
            </a:r>
            <a:r>
              <a:rPr lang="ru-RU" sz="3400" b="1" dirty="0">
                <a:solidFill>
                  <a:srgbClr val="00B050"/>
                </a:solidFill>
              </a:rPr>
              <a:t>культуры правового </a:t>
            </a:r>
            <a:r>
              <a:rPr lang="ru-RU" sz="3400" b="1" dirty="0" smtClean="0">
                <a:solidFill>
                  <a:srgbClr val="00B050"/>
                </a:solidFill>
              </a:rPr>
              <a:t/>
            </a:r>
            <a:br>
              <a:rPr lang="ru-RU" sz="3400" b="1" dirty="0" smtClean="0">
                <a:solidFill>
                  <a:srgbClr val="00B050"/>
                </a:solidFill>
              </a:rPr>
            </a:br>
            <a:r>
              <a:rPr lang="ru-RU" sz="3400" b="1" dirty="0" smtClean="0">
                <a:solidFill>
                  <a:srgbClr val="00B050"/>
                </a:solidFill>
              </a:rPr>
              <a:t>и </a:t>
            </a:r>
            <a:r>
              <a:rPr lang="ru-RU" sz="3400" b="1" dirty="0">
                <a:solidFill>
                  <a:srgbClr val="00B050"/>
                </a:solidFill>
              </a:rPr>
              <a:t>безопасного поведения </a:t>
            </a:r>
            <a:endParaRPr lang="ru-RU" sz="1000" b="1" dirty="0" smtClean="0">
              <a:solidFill>
                <a:srgbClr val="00B050"/>
              </a:solidFill>
            </a:endParaRPr>
          </a:p>
        </p:txBody>
      </p:sp>
      <p:pic>
        <p:nvPicPr>
          <p:cNvPr id="9" name="Picture 2" descr="C:\Users\Таня\Desktop\НОЯБРЬ\Формирование культуры правового и безопасного поведения\hgfghjf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382" y="2575641"/>
            <a:ext cx="2286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Таня\Desktop\НОЯБРЬ\Формирование культуры правового и безопасного поведения\fdgdr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002" y="3530655"/>
            <a:ext cx="14192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340500" y="2966076"/>
            <a:ext cx="3171657" cy="1200329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400" b="1" dirty="0" smtClean="0"/>
              <a:t>Младший </a:t>
            </a:r>
            <a:endParaRPr lang="en-US" sz="2400" b="1" dirty="0" smtClean="0"/>
          </a:p>
          <a:p>
            <a:pPr algn="ctr"/>
            <a:r>
              <a:rPr lang="ru-RU" sz="2400" b="1" dirty="0" smtClean="0"/>
              <a:t>школьный </a:t>
            </a:r>
            <a:endParaRPr lang="en-US" sz="2400" b="1" dirty="0" smtClean="0"/>
          </a:p>
          <a:p>
            <a:pPr algn="ctr"/>
            <a:r>
              <a:rPr lang="ru-RU" sz="2400" b="1" dirty="0" smtClean="0"/>
              <a:t>возраст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11753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Таня\Desktop\НОЯБРЬ\Формирование культуры правового и безопасного поведения\150242-OTYSQ6-1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65571" y="449375"/>
            <a:ext cx="9048158" cy="603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60385" y="762532"/>
            <a:ext cx="5857558" cy="199882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5920" y="822369"/>
            <a:ext cx="563833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Изучение правил дорожного движения </a:t>
            </a:r>
            <a:r>
              <a:rPr lang="ru-RU" sz="2000" dirty="0" smtClean="0"/>
              <a:t>в </a:t>
            </a:r>
            <a:r>
              <a:rPr lang="ru-RU" sz="2000" dirty="0"/>
              <a:t>контексте правового обучения позволяет детям открыть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для </a:t>
            </a:r>
            <a:r>
              <a:rPr lang="ru-RU" sz="2000" dirty="0"/>
              <a:t>себя связь между соблюдением нормы права и защитой жизни и здоровья людей, а значит и их интересов, поскольку дети также являются членами общества. </a:t>
            </a:r>
          </a:p>
        </p:txBody>
      </p:sp>
    </p:spTree>
    <p:extLst>
      <p:ext uri="{BB962C8B-B14F-4D97-AF65-F5344CB8AC3E}">
        <p14:creationId xmlns:p14="http://schemas.microsoft.com/office/powerpoint/2010/main" val="304798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728711" y="1650184"/>
            <a:ext cx="5285032" cy="409342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ОБЕСПЕЧЕНИЕ БЕЗОПАСНОСТИ: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умение правильно </a:t>
            </a:r>
            <a:r>
              <a:rPr lang="ru-RU" sz="2000" dirty="0"/>
              <a:t>себя вести в различных </a:t>
            </a:r>
            <a:r>
              <a:rPr lang="ru-RU" sz="2000" dirty="0" smtClean="0"/>
              <a:t>ситуациях;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п</a:t>
            </a:r>
            <a:r>
              <a:rPr lang="ru-RU" sz="2000" dirty="0" smtClean="0"/>
              <a:t>олезные привычки, </a:t>
            </a:r>
            <a:r>
              <a:rPr lang="ru-RU" sz="2000" dirty="0"/>
              <a:t>которые вырабатываются методом многократного повторения, проигрывания ситуаций, которые могут возникнуть дома, во дворе,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школе, </a:t>
            </a:r>
            <a:r>
              <a:rPr lang="ru-RU" sz="2000" dirty="0" smtClean="0"/>
              <a:t>на </a:t>
            </a:r>
            <a:r>
              <a:rPr lang="ru-RU" sz="2000" dirty="0"/>
              <a:t>улице.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  <a:p>
            <a:pPr marL="342900" indent="-342900">
              <a:buFont typeface="Wingdings" pitchFamily="2" charset="2"/>
              <a:buChar char="ü"/>
            </a:pPr>
            <a:endParaRPr lang="ru-RU" sz="2000" dirty="0" smtClean="0"/>
          </a:p>
          <a:p>
            <a:pPr algn="ctr"/>
            <a:r>
              <a:rPr lang="ru-RU" sz="2000" b="1" dirty="0" smtClean="0"/>
              <a:t>развитие умений </a:t>
            </a:r>
            <a:r>
              <a:rPr lang="ru-RU" sz="2000" b="1" dirty="0"/>
              <a:t>и </a:t>
            </a:r>
            <a:r>
              <a:rPr lang="ru-RU" sz="2000" b="1" dirty="0" smtClean="0"/>
              <a:t>навыков </a:t>
            </a:r>
            <a:r>
              <a:rPr lang="ru-RU" sz="2000" b="1" dirty="0"/>
              <a:t>правильно оценивать ситуацию и действовать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в </a:t>
            </a:r>
            <a:r>
              <a:rPr lang="ru-RU" sz="2000" b="1" dirty="0"/>
              <a:t>соответствии с </a:t>
            </a:r>
            <a:r>
              <a:rPr lang="ru-RU" sz="2000" b="1" dirty="0" smtClean="0"/>
              <a:t>обстановкой</a:t>
            </a:r>
            <a:endParaRPr lang="ru-RU" sz="2000" b="1" dirty="0"/>
          </a:p>
        </p:txBody>
      </p:sp>
      <p:sp>
        <p:nvSpPr>
          <p:cNvPr id="5" name="Стрелка вправо 4"/>
          <p:cNvSpPr/>
          <p:nvPr/>
        </p:nvSpPr>
        <p:spPr>
          <a:xfrm rot="16200000" flipH="1" flipV="1">
            <a:off x="8260586" y="4261228"/>
            <a:ext cx="409868" cy="330028"/>
          </a:xfrm>
          <a:prstGeom prst="rightArrow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6" name="Picture 3" descr="C:\Users\Таня\Desktop\НОЯБРЬ\Формирование культуры правового и безопасного поведения\OIUzxsG8P1 [Converted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636" y="1672213"/>
            <a:ext cx="3517900" cy="351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01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557980" y="1560786"/>
            <a:ext cx="6163672" cy="3698203"/>
            <a:chOff x="557980" y="1560786"/>
            <a:chExt cx="6163672" cy="3698203"/>
          </a:xfrm>
        </p:grpSpPr>
        <p:pic>
          <p:nvPicPr>
            <p:cNvPr id="2057" name="Picture 9" descr="C:\Users\Таня\Desktop\НОЯБРЬ\Формирование культуры правового и безопасного поведения\zdczdc.pn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980" y="1560786"/>
              <a:ext cx="6163672" cy="3698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1007508" y="2521307"/>
              <a:ext cx="5145206" cy="17543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algn="ctr"/>
              <a:r>
                <a:rPr lang="en-US" b="1" dirty="0"/>
                <a:t> </a:t>
              </a:r>
              <a:r>
                <a:rPr lang="ru-RU" b="1" dirty="0" smtClean="0"/>
                <a:t>Нет </a:t>
              </a:r>
              <a:r>
                <a:rPr lang="ru-RU" b="1" dirty="0"/>
                <a:t>такой области, </a:t>
              </a:r>
              <a:endParaRPr lang="en-US" b="1" dirty="0" smtClean="0"/>
            </a:p>
            <a:p>
              <a:pPr algn="ctr"/>
              <a:r>
                <a:rPr lang="ru-RU" b="1" dirty="0" smtClean="0"/>
                <a:t>в </a:t>
              </a:r>
              <a:r>
                <a:rPr lang="ru-RU" b="1" dirty="0"/>
                <a:t>которой человек чувствовал бы себя </a:t>
              </a:r>
              <a:endParaRPr lang="en-US" b="1" dirty="0" smtClean="0"/>
            </a:p>
            <a:p>
              <a:pPr algn="ctr"/>
              <a:r>
                <a:rPr lang="ru-RU" b="1" dirty="0" smtClean="0"/>
                <a:t>в </a:t>
              </a:r>
              <a:r>
                <a:rPr lang="ru-RU" b="1" dirty="0"/>
                <a:t>абсолютной безопасности независимо </a:t>
              </a:r>
              <a:endParaRPr lang="en-US" b="1" dirty="0" smtClean="0"/>
            </a:p>
            <a:p>
              <a:pPr algn="ctr"/>
              <a:r>
                <a:rPr lang="ru-RU" b="1" dirty="0" smtClean="0"/>
                <a:t>от </a:t>
              </a:r>
              <a:r>
                <a:rPr lang="ru-RU" b="1" dirty="0"/>
                <a:t>уровня экономического развития и </a:t>
              </a:r>
              <a:endParaRPr lang="en-US" b="1" dirty="0" smtClean="0"/>
            </a:p>
            <a:p>
              <a:pPr algn="ctr"/>
              <a:r>
                <a:rPr lang="ru-RU" b="1" dirty="0" smtClean="0"/>
                <a:t>формы </a:t>
              </a:r>
              <a:r>
                <a:rPr lang="ru-RU" b="1" dirty="0"/>
                <a:t>государственного правления страны, </a:t>
              </a:r>
              <a:endParaRPr lang="en-US" b="1" dirty="0" smtClean="0"/>
            </a:p>
            <a:p>
              <a:pPr algn="ctr"/>
              <a:r>
                <a:rPr lang="ru-RU" b="1" dirty="0" smtClean="0"/>
                <a:t>в </a:t>
              </a:r>
              <a:r>
                <a:rPr lang="ru-RU" b="1" dirty="0"/>
                <a:t>которой он </a:t>
              </a:r>
              <a:r>
                <a:rPr lang="ru-RU" b="1" dirty="0" smtClean="0"/>
                <a:t>проживает.</a:t>
              </a:r>
              <a:endParaRPr lang="ru-RU" b="1" dirty="0">
                <a:effectLst/>
              </a:endParaRPr>
            </a:p>
          </p:txBody>
        </p:sp>
      </p:grpSp>
      <p:pic>
        <p:nvPicPr>
          <p:cNvPr id="2054" name="Picture 6" descr="C:\Users\Таня\Desktop\НОЯБРЬ\Формирование культуры правового и безопасного поведения\14656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2" t="15553" r="40136" b="16585"/>
          <a:stretch/>
        </p:blipFill>
        <p:spPr bwMode="auto">
          <a:xfrm>
            <a:off x="6737403" y="1273998"/>
            <a:ext cx="4353040" cy="444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006113" y="2876962"/>
            <a:ext cx="5828445" cy="1815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/>
              <a:t>ОБУЧЕНИЕ ДЕТЕЙ</a:t>
            </a:r>
            <a:r>
              <a:rPr lang="ru-RU" sz="1600" b="1" dirty="0"/>
              <a:t> </a:t>
            </a:r>
            <a:r>
              <a:rPr lang="ru-RU" sz="1600" b="1" dirty="0" smtClean="0"/>
              <a:t>ЖИЗНЕННО ВАЖНЫМ НАВЫКАМ: </a:t>
            </a:r>
          </a:p>
          <a:p>
            <a:endParaRPr lang="ru-RU" sz="1000" b="1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действия </a:t>
            </a:r>
            <a:r>
              <a:rPr lang="ru-RU" sz="2000" dirty="0"/>
              <a:t>в чрезвычайных </a:t>
            </a:r>
            <a:r>
              <a:rPr lang="ru-RU" sz="2000" dirty="0" smtClean="0"/>
              <a:t>ситуациях;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психологическая подготовка </a:t>
            </a:r>
            <a:r>
              <a:rPr lang="ru-RU" sz="2000" dirty="0"/>
              <a:t>к решению повседневных жизненных проблем.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9617" y="983144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0B050"/>
                </a:solidFill>
              </a:rPr>
              <a:t>Формирование </a:t>
            </a:r>
            <a:r>
              <a:rPr lang="ru-RU" sz="3400" b="1" dirty="0">
                <a:solidFill>
                  <a:srgbClr val="00B050"/>
                </a:solidFill>
              </a:rPr>
              <a:t>культуры правового </a:t>
            </a:r>
            <a:r>
              <a:rPr lang="ru-RU" sz="3400" b="1" dirty="0" smtClean="0">
                <a:solidFill>
                  <a:srgbClr val="00B050"/>
                </a:solidFill>
              </a:rPr>
              <a:t/>
            </a:r>
            <a:br>
              <a:rPr lang="ru-RU" sz="3400" b="1" dirty="0" smtClean="0">
                <a:solidFill>
                  <a:srgbClr val="00B050"/>
                </a:solidFill>
              </a:rPr>
            </a:br>
            <a:r>
              <a:rPr lang="ru-RU" sz="3400" b="1" dirty="0" smtClean="0">
                <a:solidFill>
                  <a:srgbClr val="00B050"/>
                </a:solidFill>
              </a:rPr>
              <a:t>и </a:t>
            </a:r>
            <a:r>
              <a:rPr lang="ru-RU" sz="3400" b="1" dirty="0">
                <a:solidFill>
                  <a:srgbClr val="00B050"/>
                </a:solidFill>
              </a:rPr>
              <a:t>безопасного поведения </a:t>
            </a:r>
            <a:endParaRPr lang="ru-RU" sz="1000" b="1" dirty="0" smtClean="0">
              <a:solidFill>
                <a:srgbClr val="00B050"/>
              </a:solidFill>
            </a:endParaRPr>
          </a:p>
        </p:txBody>
      </p:sp>
      <p:pic>
        <p:nvPicPr>
          <p:cNvPr id="9" name="Picture 2" descr="C:\Users\Таня\Desktop\НОЯБРЬ\Формирование культуры правового и безопасного поведения\hgfghjf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382" y="2575641"/>
            <a:ext cx="2286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343798" y="2966076"/>
            <a:ext cx="3171657" cy="1200329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400" b="1" dirty="0" smtClean="0"/>
              <a:t>Младший </a:t>
            </a:r>
            <a:endParaRPr lang="en-US" sz="2400" b="1" dirty="0" smtClean="0"/>
          </a:p>
          <a:p>
            <a:pPr algn="ctr"/>
            <a:r>
              <a:rPr lang="ru-RU" sz="2400" b="1" dirty="0" smtClean="0"/>
              <a:t>школьный </a:t>
            </a:r>
            <a:endParaRPr lang="en-US" sz="2400" b="1" dirty="0" smtClean="0"/>
          </a:p>
          <a:p>
            <a:pPr algn="ctr"/>
            <a:r>
              <a:rPr lang="ru-RU" sz="2400" b="1" dirty="0" smtClean="0"/>
              <a:t>возраст</a:t>
            </a:r>
            <a:endParaRPr lang="ru-RU" sz="2400" b="1" dirty="0"/>
          </a:p>
        </p:txBody>
      </p:sp>
      <p:pic>
        <p:nvPicPr>
          <p:cNvPr id="13" name="Picture 3" descr="C:\Users\Таня\Desktop\НОЯБРЬ\Формирование культуры правового и безопасного поведения\fdgdr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002" y="3530655"/>
            <a:ext cx="14192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59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404514" y="2960795"/>
            <a:ext cx="5828445" cy="2677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/>
              <a:t>ВЗАИМООТНОШЕНИЯ СО СТАРШИМИ  ДЕТЬМИ И ВЗРОСЛЫМИ:</a:t>
            </a:r>
          </a:p>
          <a:p>
            <a:endParaRPr lang="ru-RU" sz="1600" b="1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непререкаемый авторитет взрослых;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необходимость выработки у ребенка навыков поведения, которые он должен выполнять неукоснительно, так как от этого зависит его здоровье и </a:t>
            </a:r>
            <a:r>
              <a:rPr lang="ru-RU" sz="2000" dirty="0" smtClean="0"/>
              <a:t>безопасность.</a:t>
            </a:r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908192" y="1089769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0B050"/>
                </a:solidFill>
              </a:rPr>
              <a:t>Формирование </a:t>
            </a:r>
            <a:r>
              <a:rPr lang="ru-RU" sz="3400" b="1" dirty="0">
                <a:solidFill>
                  <a:srgbClr val="00B050"/>
                </a:solidFill>
              </a:rPr>
              <a:t>культуры правового </a:t>
            </a:r>
            <a:r>
              <a:rPr lang="ru-RU" sz="3400" b="1" dirty="0" smtClean="0">
                <a:solidFill>
                  <a:srgbClr val="00B050"/>
                </a:solidFill>
              </a:rPr>
              <a:t/>
            </a:r>
            <a:br>
              <a:rPr lang="ru-RU" sz="3400" b="1" dirty="0" smtClean="0">
                <a:solidFill>
                  <a:srgbClr val="00B050"/>
                </a:solidFill>
              </a:rPr>
            </a:br>
            <a:r>
              <a:rPr lang="ru-RU" sz="3400" b="1" dirty="0" smtClean="0">
                <a:solidFill>
                  <a:srgbClr val="00B050"/>
                </a:solidFill>
              </a:rPr>
              <a:t>и </a:t>
            </a:r>
            <a:r>
              <a:rPr lang="ru-RU" sz="3400" b="1" dirty="0">
                <a:solidFill>
                  <a:srgbClr val="00B050"/>
                </a:solidFill>
              </a:rPr>
              <a:t>безопасного поведения </a:t>
            </a:r>
            <a:endParaRPr lang="ru-RU" sz="1000" b="1" dirty="0" smtClean="0">
              <a:solidFill>
                <a:srgbClr val="00B050"/>
              </a:solidFill>
            </a:endParaRPr>
          </a:p>
        </p:txBody>
      </p:sp>
      <p:pic>
        <p:nvPicPr>
          <p:cNvPr id="11" name="Picture 2" descr="C:\Users\Таня\Desktop\НОЯБРЬ\Формирование культуры правового и безопасного поведения\hgfghjf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382" y="2575641"/>
            <a:ext cx="2286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Таня\Desktop\НОЯБРЬ\Формирование культуры правового и безопасного поведения\fdgdr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002" y="3530655"/>
            <a:ext cx="14192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343798" y="2966076"/>
            <a:ext cx="3171657" cy="1200329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400" b="1" dirty="0" smtClean="0"/>
              <a:t>Младший </a:t>
            </a:r>
            <a:endParaRPr lang="en-US" sz="2400" b="1" dirty="0" smtClean="0"/>
          </a:p>
          <a:p>
            <a:pPr algn="ctr"/>
            <a:r>
              <a:rPr lang="ru-RU" sz="2400" b="1" dirty="0" smtClean="0"/>
              <a:t>школьный </a:t>
            </a:r>
            <a:endParaRPr lang="en-US" sz="2400" b="1" dirty="0" smtClean="0"/>
          </a:p>
          <a:p>
            <a:pPr algn="ctr"/>
            <a:r>
              <a:rPr lang="ru-RU" sz="2400" b="1" dirty="0" smtClean="0"/>
              <a:t>возраст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89077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785677" y="2772923"/>
            <a:ext cx="5828445" cy="3108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/>
              <a:t>ДИДАКТИЧЕСКИЕ ИГРЫ: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«</a:t>
            </a:r>
            <a:r>
              <a:rPr lang="ru-RU" sz="2000" dirty="0"/>
              <a:t>Большое и маленькое «Нет</a:t>
            </a:r>
            <a:r>
              <a:rPr lang="ru-RU" sz="2000" dirty="0" smtClean="0"/>
              <a:t>!»;</a:t>
            </a:r>
            <a:endParaRPr lang="ru-RU" sz="2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«</a:t>
            </a:r>
            <a:r>
              <a:rPr lang="ru-RU" sz="2000" dirty="0"/>
              <a:t>Незнакомец</a:t>
            </a:r>
            <a:r>
              <a:rPr lang="ru-RU" sz="2000" dirty="0" smtClean="0"/>
              <a:t>»;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«</a:t>
            </a:r>
            <a:r>
              <a:rPr lang="ru-RU" sz="2000" dirty="0"/>
              <a:t>Один дома</a:t>
            </a:r>
            <a:r>
              <a:rPr lang="ru-RU" sz="2000" dirty="0" smtClean="0"/>
              <a:t>»;</a:t>
            </a:r>
            <a:endParaRPr lang="ru-RU" sz="2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«</a:t>
            </a:r>
            <a:r>
              <a:rPr lang="ru-RU" sz="2000" dirty="0"/>
              <a:t>Телефонный звонок</a:t>
            </a:r>
            <a:r>
              <a:rPr lang="ru-RU" sz="2000" dirty="0" smtClean="0"/>
              <a:t>»;</a:t>
            </a:r>
            <a:endParaRPr lang="ru-RU" sz="2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«</a:t>
            </a:r>
            <a:r>
              <a:rPr lang="ru-RU" sz="2000" dirty="0"/>
              <a:t>Подкуп</a:t>
            </a:r>
            <a:r>
              <a:rPr lang="ru-RU" sz="2000" dirty="0" smtClean="0"/>
              <a:t>»;</a:t>
            </a:r>
            <a:endParaRPr lang="ru-RU" sz="2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«</a:t>
            </a:r>
            <a:r>
              <a:rPr lang="ru-RU" sz="2000" dirty="0"/>
              <a:t>Машина</a:t>
            </a:r>
            <a:r>
              <a:rPr lang="ru-RU" sz="2000" dirty="0" smtClean="0"/>
              <a:t>»;</a:t>
            </a:r>
            <a:endParaRPr lang="ru-RU" sz="2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«</a:t>
            </a:r>
            <a:r>
              <a:rPr lang="ru-RU" sz="2000" dirty="0"/>
              <a:t>Защита</a:t>
            </a:r>
            <a:r>
              <a:rPr lang="ru-RU" sz="2000" dirty="0" smtClean="0"/>
              <a:t>»;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«</a:t>
            </a:r>
            <a:r>
              <a:rPr lang="ru-RU" sz="2000" dirty="0"/>
              <a:t>Дорога домой</a:t>
            </a:r>
            <a:r>
              <a:rPr lang="ru-RU" sz="2000" dirty="0" smtClean="0"/>
              <a:t>»;</a:t>
            </a:r>
            <a:endParaRPr lang="ru-RU" sz="2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«</a:t>
            </a:r>
            <a:r>
              <a:rPr lang="ru-RU" sz="2000" dirty="0"/>
              <a:t>Вымогательство».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0417" y="983144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0B050"/>
                </a:solidFill>
              </a:rPr>
              <a:t>Формирование </a:t>
            </a:r>
            <a:r>
              <a:rPr lang="ru-RU" sz="3400" b="1" dirty="0">
                <a:solidFill>
                  <a:srgbClr val="00B050"/>
                </a:solidFill>
              </a:rPr>
              <a:t>культуры правового </a:t>
            </a:r>
            <a:r>
              <a:rPr lang="ru-RU" sz="3400" b="1" dirty="0" smtClean="0">
                <a:solidFill>
                  <a:srgbClr val="00B050"/>
                </a:solidFill>
              </a:rPr>
              <a:t/>
            </a:r>
            <a:br>
              <a:rPr lang="ru-RU" sz="3400" b="1" dirty="0" smtClean="0">
                <a:solidFill>
                  <a:srgbClr val="00B050"/>
                </a:solidFill>
              </a:rPr>
            </a:br>
            <a:r>
              <a:rPr lang="ru-RU" sz="3400" b="1" dirty="0" smtClean="0">
                <a:solidFill>
                  <a:srgbClr val="00B050"/>
                </a:solidFill>
              </a:rPr>
              <a:t>и </a:t>
            </a:r>
            <a:r>
              <a:rPr lang="ru-RU" sz="3400" b="1" dirty="0">
                <a:solidFill>
                  <a:srgbClr val="00B050"/>
                </a:solidFill>
              </a:rPr>
              <a:t>безопасного поведения </a:t>
            </a:r>
            <a:endParaRPr lang="ru-RU" sz="1000" b="1" dirty="0" smtClean="0">
              <a:solidFill>
                <a:srgbClr val="00B050"/>
              </a:solidFill>
            </a:endParaRPr>
          </a:p>
        </p:txBody>
      </p:sp>
      <p:pic>
        <p:nvPicPr>
          <p:cNvPr id="11" name="Picture 2" descr="C:\Users\Таня\Desktop\НОЯБРЬ\Формирование культуры правового и безопасного поведения\hgfghjf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382" y="2575641"/>
            <a:ext cx="2286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Таня\Desktop\НОЯБРЬ\Формирование культуры правового и безопасного поведения\fdgdr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002" y="3530655"/>
            <a:ext cx="14192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43798" y="2966076"/>
            <a:ext cx="3171657" cy="1200329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400" b="1" dirty="0" smtClean="0"/>
              <a:t>Младший </a:t>
            </a:r>
            <a:endParaRPr lang="en-US" sz="2400" b="1" dirty="0" smtClean="0"/>
          </a:p>
          <a:p>
            <a:pPr algn="ctr"/>
            <a:r>
              <a:rPr lang="ru-RU" sz="2400" b="1" dirty="0" smtClean="0"/>
              <a:t>школьный </a:t>
            </a:r>
            <a:endParaRPr lang="en-US" sz="2400" b="1" dirty="0" smtClean="0"/>
          </a:p>
          <a:p>
            <a:pPr algn="ctr"/>
            <a:r>
              <a:rPr lang="ru-RU" sz="2400" b="1" dirty="0" smtClean="0"/>
              <a:t>возраст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05254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C:\Users\Таня\Desktop\НОЯБРЬ\Формирование культуры правового и безопасного поведения\14656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2" t="15553" r="40136" b="16585"/>
          <a:stretch/>
        </p:blipFill>
        <p:spPr bwMode="auto">
          <a:xfrm>
            <a:off x="6737403" y="1273998"/>
            <a:ext cx="4353040" cy="444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554573" y="1649757"/>
            <a:ext cx="6182830" cy="3709698"/>
            <a:chOff x="554573" y="1649757"/>
            <a:chExt cx="6182830" cy="3709698"/>
          </a:xfrm>
        </p:grpSpPr>
        <p:pic>
          <p:nvPicPr>
            <p:cNvPr id="6146" name="Picture 2" descr="C:\Users\Таня\Desktop\НОЯБРЬ\Формирование культуры правового и безопасного поведения\ыфсыс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573" y="1649757"/>
              <a:ext cx="6182830" cy="3709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682389" y="2290697"/>
              <a:ext cx="5909480" cy="14773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algn="ctr"/>
              <a:r>
                <a:rPr lang="en-US" b="1" dirty="0"/>
                <a:t> </a:t>
              </a:r>
              <a:r>
                <a:rPr lang="ru-RU" b="1" dirty="0"/>
                <a:t>Необходимо внушить ребенку, </a:t>
              </a:r>
              <a:endParaRPr lang="ru-RU" b="1" dirty="0" smtClean="0"/>
            </a:p>
            <a:p>
              <a:pPr algn="ctr"/>
              <a:r>
                <a:rPr lang="ru-RU" b="1" dirty="0" smtClean="0"/>
                <a:t>что </a:t>
              </a:r>
              <a:r>
                <a:rPr lang="ru-RU" b="1" dirty="0"/>
                <a:t>даже открытый конфликт </a:t>
              </a:r>
              <a:endParaRPr lang="ru-RU" b="1" dirty="0" smtClean="0"/>
            </a:p>
            <a:p>
              <a:pPr algn="ctr"/>
              <a:r>
                <a:rPr lang="ru-RU" b="1" dirty="0" smtClean="0"/>
                <a:t>со </a:t>
              </a:r>
              <a:r>
                <a:rPr lang="ru-RU" b="1" dirty="0"/>
                <a:t>взрослым – </a:t>
              </a:r>
              <a:r>
                <a:rPr lang="ru-RU" b="1" dirty="0" smtClean="0"/>
                <a:t>это </a:t>
              </a:r>
              <a:r>
                <a:rPr lang="ru-RU" b="1" dirty="0"/>
                <a:t>правильно, </a:t>
              </a:r>
              <a:r>
                <a:rPr lang="ru-RU" b="1" dirty="0" smtClean="0"/>
                <a:t>так </a:t>
              </a:r>
              <a:r>
                <a:rPr lang="ru-RU" b="1" dirty="0"/>
                <a:t>как главное </a:t>
              </a:r>
              <a:endParaRPr lang="ru-RU" b="1" dirty="0" smtClean="0"/>
            </a:p>
            <a:p>
              <a:pPr algn="ctr"/>
              <a:r>
                <a:rPr lang="ru-RU" b="1" dirty="0" smtClean="0"/>
                <a:t>для </a:t>
              </a:r>
              <a:r>
                <a:rPr lang="ru-RU" b="1" dirty="0"/>
                <a:t>ребенка – </a:t>
              </a:r>
              <a:r>
                <a:rPr lang="ru-RU" b="1" dirty="0" smtClean="0"/>
                <a:t>отстоять </a:t>
              </a:r>
              <a:r>
                <a:rPr lang="ru-RU" b="1" dirty="0"/>
                <a:t>себя и </a:t>
              </a:r>
              <a:r>
                <a:rPr lang="ru-RU" b="1" dirty="0" smtClean="0"/>
                <a:t>право </a:t>
              </a:r>
            </a:p>
            <a:p>
              <a:pPr algn="ctr"/>
              <a:r>
                <a:rPr lang="ru-RU" b="1" dirty="0" smtClean="0"/>
                <a:t>на </a:t>
              </a:r>
              <a:r>
                <a:rPr lang="ru-RU" b="1" dirty="0"/>
                <a:t>свое мнение и поступок. </a:t>
              </a:r>
              <a:endParaRPr lang="ru-RU" b="1" dirty="0">
                <a:effectLst/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1135115" y="3912300"/>
              <a:ext cx="50449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/>
                <a:t>Л</a:t>
              </a:r>
              <a:r>
                <a:rPr lang="ru-RU" b="1" dirty="0" smtClean="0"/>
                <a:t>учший </a:t>
              </a:r>
              <a:r>
                <a:rPr lang="ru-RU" b="1" dirty="0"/>
                <a:t>способ избежать неприятностей – </a:t>
              </a:r>
              <a:endParaRPr lang="ru-RU" b="1" dirty="0" smtClean="0"/>
            </a:p>
            <a:p>
              <a:pPr algn="ctr"/>
              <a:r>
                <a:rPr lang="ru-RU" b="1" dirty="0" smtClean="0"/>
                <a:t>не </a:t>
              </a:r>
              <a:r>
                <a:rPr lang="ru-RU" b="1" dirty="0"/>
                <a:t>вступать </a:t>
              </a:r>
              <a:r>
                <a:rPr lang="ru-RU" b="1" dirty="0" smtClean="0"/>
                <a:t>в </a:t>
              </a:r>
              <a:r>
                <a:rPr lang="ru-RU" b="1" dirty="0"/>
                <a:t>контакт с незнакомцами.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36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459105" y="2879304"/>
            <a:ext cx="5828445" cy="2985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/>
              <a:t>РЕКОМЕНДАЦИИ РОДИТЕЛЯМ И ПЕДАГОГАМ:</a:t>
            </a:r>
          </a:p>
          <a:p>
            <a:endParaRPr lang="ru-RU" sz="1000" b="1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выучить с детьми телефоны </a:t>
            </a:r>
            <a:r>
              <a:rPr lang="ru-RU" sz="2000" dirty="0"/>
              <a:t>служб экстренной помощи, родителей, соседей или других доверенных </a:t>
            </a:r>
            <a:r>
              <a:rPr lang="ru-RU" sz="2000" dirty="0" smtClean="0"/>
              <a:t>лиц; 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подкреплять теорию понятными </a:t>
            </a:r>
            <a:r>
              <a:rPr lang="ru-RU" sz="2000" dirty="0"/>
              <a:t>ребенку, наглядными, действенными </a:t>
            </a:r>
            <a:r>
              <a:rPr lang="ru-RU" sz="2000" dirty="0" smtClean="0"/>
              <a:t>аргументами;</a:t>
            </a:r>
          </a:p>
          <a:p>
            <a:endParaRPr lang="ru-RU" sz="11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требовать соблюдения общепринятых поведенческих норм.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30417" y="1026658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0B050"/>
                </a:solidFill>
              </a:rPr>
              <a:t>Формирование </a:t>
            </a:r>
            <a:r>
              <a:rPr lang="ru-RU" sz="3400" b="1" dirty="0">
                <a:solidFill>
                  <a:srgbClr val="00B050"/>
                </a:solidFill>
              </a:rPr>
              <a:t>культуры правового </a:t>
            </a:r>
            <a:r>
              <a:rPr lang="ru-RU" sz="3400" b="1" dirty="0" smtClean="0">
                <a:solidFill>
                  <a:srgbClr val="00B050"/>
                </a:solidFill>
              </a:rPr>
              <a:t/>
            </a:r>
            <a:br>
              <a:rPr lang="ru-RU" sz="3400" b="1" dirty="0" smtClean="0">
                <a:solidFill>
                  <a:srgbClr val="00B050"/>
                </a:solidFill>
              </a:rPr>
            </a:br>
            <a:r>
              <a:rPr lang="ru-RU" sz="3400" b="1" dirty="0" smtClean="0">
                <a:solidFill>
                  <a:srgbClr val="00B050"/>
                </a:solidFill>
              </a:rPr>
              <a:t>и </a:t>
            </a:r>
            <a:r>
              <a:rPr lang="ru-RU" sz="3400" b="1" dirty="0">
                <a:solidFill>
                  <a:srgbClr val="00B050"/>
                </a:solidFill>
              </a:rPr>
              <a:t>безопасного поведения </a:t>
            </a:r>
            <a:endParaRPr lang="ru-RU" sz="1000" b="1" dirty="0" smtClean="0">
              <a:solidFill>
                <a:srgbClr val="00B050"/>
              </a:solidFill>
            </a:endParaRPr>
          </a:p>
        </p:txBody>
      </p:sp>
      <p:pic>
        <p:nvPicPr>
          <p:cNvPr id="9" name="Picture 2" descr="C:\Users\Таня\Desktop\НОЯБРЬ\Формирование культуры правового и безопасного поведения\hgfghjf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382" y="2575641"/>
            <a:ext cx="2286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Таня\Desktop\НОЯБРЬ\Формирование культуры правового и безопасного поведения\fdgdr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002" y="3530655"/>
            <a:ext cx="14192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343798" y="2966076"/>
            <a:ext cx="3171657" cy="1200329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400" b="1" dirty="0" smtClean="0"/>
              <a:t>Младший </a:t>
            </a:r>
            <a:endParaRPr lang="en-US" sz="2400" b="1" dirty="0" smtClean="0"/>
          </a:p>
          <a:p>
            <a:pPr algn="ctr"/>
            <a:r>
              <a:rPr lang="ru-RU" sz="2400" b="1" dirty="0" smtClean="0"/>
              <a:t>школьный </a:t>
            </a:r>
            <a:endParaRPr lang="en-US" sz="2400" b="1" dirty="0" smtClean="0"/>
          </a:p>
          <a:p>
            <a:pPr algn="ctr"/>
            <a:r>
              <a:rPr lang="ru-RU" sz="2400" b="1" dirty="0" smtClean="0"/>
              <a:t>возраст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71248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175427" y="2660279"/>
            <a:ext cx="5828445" cy="1015663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Разработка обновленной концепции курса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на </a:t>
            </a:r>
            <a:r>
              <a:rPr lang="ru-RU" sz="2000" dirty="0"/>
              <a:t>основе применения информационных технологий и с учетом современных </a:t>
            </a:r>
            <a:r>
              <a:rPr lang="ru-RU" sz="2000" dirty="0" smtClean="0"/>
              <a:t>требований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0417" y="1001606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00B050"/>
                </a:solidFill>
              </a:rPr>
              <a:t>Учебный </a:t>
            </a:r>
            <a:r>
              <a:rPr lang="ru-RU" sz="3400" b="1" dirty="0" smtClean="0">
                <a:solidFill>
                  <a:srgbClr val="00B050"/>
                </a:solidFill>
              </a:rPr>
              <a:t>предмет </a:t>
            </a:r>
            <a:br>
              <a:rPr lang="ru-RU" sz="3400" b="1" dirty="0" smtClean="0">
                <a:solidFill>
                  <a:srgbClr val="00B050"/>
                </a:solidFill>
              </a:rPr>
            </a:br>
            <a:r>
              <a:rPr lang="ru-RU" sz="3400" b="1" dirty="0" smtClean="0">
                <a:solidFill>
                  <a:srgbClr val="00B050"/>
                </a:solidFill>
              </a:rPr>
              <a:t>«</a:t>
            </a:r>
            <a:r>
              <a:rPr lang="ru-RU" sz="3400" b="1" dirty="0">
                <a:solidFill>
                  <a:srgbClr val="00B050"/>
                </a:solidFill>
              </a:rPr>
              <a:t>Основы безопасности жизнедеятельности</a:t>
            </a:r>
            <a:r>
              <a:rPr lang="ru-RU" sz="3400" b="1" dirty="0" smtClean="0">
                <a:solidFill>
                  <a:srgbClr val="00B050"/>
                </a:solidFill>
              </a:rPr>
              <a:t>»  </a:t>
            </a:r>
            <a:endParaRPr lang="ru-RU" sz="1000" b="1" dirty="0" smtClean="0">
              <a:solidFill>
                <a:srgbClr val="00B05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59008" y="4326824"/>
            <a:ext cx="4176000" cy="1368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 smtClean="0"/>
              <a:t>Министерство </a:t>
            </a:r>
            <a:r>
              <a:rPr lang="ru-RU" sz="2000" dirty="0"/>
              <a:t>образования </a:t>
            </a:r>
            <a:endParaRPr lang="ru-RU" sz="2000" dirty="0" smtClean="0"/>
          </a:p>
          <a:p>
            <a:pPr algn="ctr"/>
            <a:r>
              <a:rPr lang="ru-RU" sz="2000" dirty="0" smtClean="0"/>
              <a:t>и науки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422371" y="4326824"/>
            <a:ext cx="4176000" cy="132343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 smtClean="0"/>
              <a:t>Министерство по </a:t>
            </a:r>
            <a:r>
              <a:rPr lang="ru-RU" sz="2000" dirty="0"/>
              <a:t>делам гражданской обороны, чрезвычайным ситуациям и ликвидации </a:t>
            </a:r>
            <a:r>
              <a:rPr lang="ru-RU" sz="2000" dirty="0" smtClean="0"/>
              <a:t>последствий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/>
              <a:t>стихийных </a:t>
            </a:r>
            <a:r>
              <a:rPr lang="ru-RU" sz="2000" dirty="0" smtClean="0"/>
              <a:t>бедствий</a:t>
            </a:r>
            <a:endParaRPr lang="ru-RU" sz="2000" dirty="0"/>
          </a:p>
        </p:txBody>
      </p:sp>
      <p:sp>
        <p:nvSpPr>
          <p:cNvPr id="13" name="Стрелка вправо 12"/>
          <p:cNvSpPr/>
          <p:nvPr/>
        </p:nvSpPr>
        <p:spPr>
          <a:xfrm rot="16200000" flipH="1" flipV="1">
            <a:off x="3342074" y="3814371"/>
            <a:ext cx="409868" cy="330028"/>
          </a:xfrm>
          <a:prstGeom prst="rightArrow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16200000" flipH="1" flipV="1">
            <a:off x="8305437" y="3814371"/>
            <a:ext cx="409868" cy="330028"/>
          </a:xfrm>
          <a:prstGeom prst="rightArrow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6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1" grpId="0" animBg="1"/>
      <p:bldP spid="13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93904" y="1004075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00B050"/>
                </a:solidFill>
              </a:rPr>
              <a:t>Учебный </a:t>
            </a:r>
            <a:r>
              <a:rPr lang="ru-RU" sz="3400" b="1" dirty="0" smtClean="0">
                <a:solidFill>
                  <a:srgbClr val="00B050"/>
                </a:solidFill>
              </a:rPr>
              <a:t>предмет </a:t>
            </a:r>
            <a:br>
              <a:rPr lang="ru-RU" sz="3400" b="1" dirty="0" smtClean="0">
                <a:solidFill>
                  <a:srgbClr val="00B050"/>
                </a:solidFill>
              </a:rPr>
            </a:br>
            <a:r>
              <a:rPr lang="ru-RU" sz="3400" b="1" dirty="0" smtClean="0">
                <a:solidFill>
                  <a:srgbClr val="00B050"/>
                </a:solidFill>
              </a:rPr>
              <a:t>«</a:t>
            </a:r>
            <a:r>
              <a:rPr lang="ru-RU" sz="3400" b="1" dirty="0">
                <a:solidFill>
                  <a:srgbClr val="00B050"/>
                </a:solidFill>
              </a:rPr>
              <a:t>Основы безопасности жизнедеятельности</a:t>
            </a:r>
            <a:r>
              <a:rPr lang="ru-RU" sz="3400" b="1" dirty="0" smtClean="0">
                <a:solidFill>
                  <a:srgbClr val="00B050"/>
                </a:solidFill>
              </a:rPr>
              <a:t>»  </a:t>
            </a:r>
            <a:endParaRPr lang="ru-RU" sz="1000" b="1" dirty="0" smtClean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9771" y="3104383"/>
            <a:ext cx="4219001" cy="10156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dirty="0"/>
              <a:t>подготовка в области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гражданской </a:t>
            </a:r>
            <a:r>
              <a:rPr lang="ru-RU" sz="2000" dirty="0"/>
              <a:t>обороны,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защиты </a:t>
            </a:r>
            <a:r>
              <a:rPr lang="ru-RU" sz="2000" dirty="0"/>
              <a:t>от чрезвычайных </a:t>
            </a:r>
            <a:r>
              <a:rPr lang="ru-RU" sz="2000" dirty="0" smtClean="0"/>
              <a:t>ситуаций</a:t>
            </a:r>
            <a:endParaRPr lang="ru-RU" sz="2000" dirty="0"/>
          </a:p>
        </p:txBody>
      </p:sp>
      <p:sp>
        <p:nvSpPr>
          <p:cNvPr id="16" name="Стрелка вправо 15"/>
          <p:cNvSpPr/>
          <p:nvPr/>
        </p:nvSpPr>
        <p:spPr>
          <a:xfrm rot="10800000" flipH="1" flipV="1">
            <a:off x="4785924" y="3378477"/>
            <a:ext cx="580564" cy="467473"/>
          </a:xfrm>
          <a:prstGeom prst="rightArrow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89772" y="4560646"/>
            <a:ext cx="4219001" cy="540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ru-RU" sz="2000" dirty="0"/>
              <a:t>обеспечение пожарной </a:t>
            </a:r>
            <a:r>
              <a:rPr lang="ru-RU" sz="2000" dirty="0" smtClean="0"/>
              <a:t>безопасности</a:t>
            </a:r>
            <a:endParaRPr lang="ru-RU" sz="2000" dirty="0"/>
          </a:p>
        </p:txBody>
      </p:sp>
      <p:sp>
        <p:nvSpPr>
          <p:cNvPr id="19" name="Стрелка вправо 18"/>
          <p:cNvSpPr/>
          <p:nvPr/>
        </p:nvSpPr>
        <p:spPr>
          <a:xfrm rot="10800000" flipH="1" flipV="1">
            <a:off x="4785924" y="4457019"/>
            <a:ext cx="580564" cy="467473"/>
          </a:xfrm>
          <a:prstGeom prst="rightArrow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322352" y="4702683"/>
            <a:ext cx="1836000" cy="684000"/>
          </a:xfrm>
          <a:prstGeom prst="roundRect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ОБЕСПЕЧЕНИЕ БЕЗОПАСНОСТИ НАСЕЛЕНИЯ </a:t>
            </a:r>
            <a:endParaRPr lang="ru-RU" sz="1400" b="1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2405230" y="2956082"/>
            <a:ext cx="1670247" cy="1590043"/>
            <a:chOff x="2405230" y="2956082"/>
            <a:chExt cx="1670247" cy="1590043"/>
          </a:xfrm>
        </p:grpSpPr>
        <p:sp>
          <p:nvSpPr>
            <p:cNvPr id="21" name="Овал 20"/>
            <p:cNvSpPr/>
            <p:nvPr/>
          </p:nvSpPr>
          <p:spPr>
            <a:xfrm>
              <a:off x="2405230" y="2956082"/>
              <a:ext cx="1670247" cy="159004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5602" name="Picture 2" descr="C:\Users\Таня\Desktop\НОЯБРЬ\Формирование культуры правового и безопасного поведения\OBZh.RF-logo.jpg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563"/>
            <a:stretch/>
          </p:blipFill>
          <p:spPr bwMode="auto">
            <a:xfrm>
              <a:off x="2814787" y="3004957"/>
              <a:ext cx="835501" cy="1438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1509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30417" y="1008126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00B050"/>
                </a:solidFill>
              </a:rPr>
              <a:t>Учебный </a:t>
            </a:r>
            <a:r>
              <a:rPr lang="ru-RU" sz="3400" b="1" dirty="0" smtClean="0">
                <a:solidFill>
                  <a:srgbClr val="00B050"/>
                </a:solidFill>
              </a:rPr>
              <a:t>предмет </a:t>
            </a:r>
            <a:br>
              <a:rPr lang="ru-RU" sz="3400" b="1" dirty="0" smtClean="0">
                <a:solidFill>
                  <a:srgbClr val="00B050"/>
                </a:solidFill>
              </a:rPr>
            </a:br>
            <a:r>
              <a:rPr lang="ru-RU" sz="3400" b="1" dirty="0" smtClean="0">
                <a:solidFill>
                  <a:srgbClr val="00B050"/>
                </a:solidFill>
              </a:rPr>
              <a:t>«</a:t>
            </a:r>
            <a:r>
              <a:rPr lang="ru-RU" sz="3400" b="1" dirty="0">
                <a:solidFill>
                  <a:srgbClr val="00B050"/>
                </a:solidFill>
              </a:rPr>
              <a:t>Основы безопасности жизнедеятельности</a:t>
            </a:r>
            <a:r>
              <a:rPr lang="ru-RU" sz="3400" b="1" dirty="0" smtClean="0">
                <a:solidFill>
                  <a:srgbClr val="00B050"/>
                </a:solidFill>
              </a:rPr>
              <a:t>»  </a:t>
            </a:r>
            <a:endParaRPr lang="ru-RU" sz="1000" b="1" dirty="0" smtClean="0">
              <a:solidFill>
                <a:srgbClr val="00B05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65545" y="2697488"/>
            <a:ext cx="6369064" cy="3354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/>
              <a:t>МОДУЛИ 5-9 КЛАССЫ:</a:t>
            </a:r>
          </a:p>
          <a:p>
            <a:endParaRPr lang="ru-RU" sz="1600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«</a:t>
            </a:r>
            <a:r>
              <a:rPr lang="ru-RU" dirty="0"/>
              <a:t>Основы безопасности личности, общества и государства</a:t>
            </a:r>
            <a:r>
              <a:rPr lang="ru-RU" dirty="0" smtClean="0"/>
              <a:t>»;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«</a:t>
            </a:r>
            <a:r>
              <a:rPr lang="ru-RU" dirty="0"/>
              <a:t>Основы комплексной безопасности</a:t>
            </a:r>
            <a:r>
              <a:rPr lang="ru-RU" dirty="0" smtClean="0"/>
              <a:t>»;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«</a:t>
            </a:r>
            <a:r>
              <a:rPr lang="ru-RU" dirty="0"/>
              <a:t>Защита населения Российской Федерации от чрезвычайных ситуаций</a:t>
            </a:r>
            <a:r>
              <a:rPr lang="ru-RU" dirty="0" smtClean="0"/>
              <a:t>»;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dirty="0"/>
              <a:t>«Основы противодействия терроризму, экстремизму и наркотизму в Российской Федерации</a:t>
            </a:r>
            <a:r>
              <a:rPr lang="ru-RU" dirty="0" smtClean="0"/>
              <a:t>»;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«</a:t>
            </a:r>
            <a:r>
              <a:rPr lang="ru-RU" dirty="0"/>
              <a:t>Основы медицинских знаний и здорового образа жизни</a:t>
            </a:r>
            <a:r>
              <a:rPr lang="ru-RU" dirty="0" smtClean="0"/>
              <a:t>»;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«</a:t>
            </a:r>
            <a:r>
              <a:rPr lang="ru-RU" dirty="0"/>
              <a:t>Основы здорового образа жизни</a:t>
            </a:r>
            <a:r>
              <a:rPr lang="ru-RU" dirty="0" smtClean="0"/>
              <a:t>»;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«</a:t>
            </a:r>
            <a:r>
              <a:rPr lang="ru-RU" dirty="0"/>
              <a:t>Основы медицинских знаний 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оказание </a:t>
            </a:r>
            <a:r>
              <a:rPr lang="ru-RU" dirty="0"/>
              <a:t>первой помощи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18434" name="Picture 2" descr="C:\Users\Таня\Desktop\НОЯБРЬ\Формирование культуры правового и безопасного поведения\cropped-b8f591bdfb9fe8ef7e1a90800f074282-1-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9" r="12585"/>
          <a:stretch/>
        </p:blipFill>
        <p:spPr bwMode="auto">
          <a:xfrm>
            <a:off x="831992" y="3182136"/>
            <a:ext cx="4019550" cy="2287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Таня\Desktop\НОЯБРЬ\Формирование культуры правового и безопасного поведения\obzh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200" y="5157325"/>
            <a:ext cx="1009650" cy="107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95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30417" y="1024286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00B050"/>
                </a:solidFill>
              </a:rPr>
              <a:t>Учебный </a:t>
            </a:r>
            <a:r>
              <a:rPr lang="ru-RU" sz="3400" b="1" dirty="0" smtClean="0">
                <a:solidFill>
                  <a:srgbClr val="00B050"/>
                </a:solidFill>
              </a:rPr>
              <a:t>предмет </a:t>
            </a:r>
            <a:br>
              <a:rPr lang="ru-RU" sz="3400" b="1" dirty="0" smtClean="0">
                <a:solidFill>
                  <a:srgbClr val="00B050"/>
                </a:solidFill>
              </a:rPr>
            </a:br>
            <a:r>
              <a:rPr lang="ru-RU" sz="3400" b="1" dirty="0" smtClean="0">
                <a:solidFill>
                  <a:srgbClr val="00B050"/>
                </a:solidFill>
              </a:rPr>
              <a:t>«</a:t>
            </a:r>
            <a:r>
              <a:rPr lang="ru-RU" sz="3400" b="1" dirty="0">
                <a:solidFill>
                  <a:srgbClr val="00B050"/>
                </a:solidFill>
              </a:rPr>
              <a:t>Основы безопасности жизнедеятельности</a:t>
            </a:r>
            <a:r>
              <a:rPr lang="ru-RU" sz="3400" b="1" dirty="0" smtClean="0">
                <a:solidFill>
                  <a:srgbClr val="00B050"/>
                </a:solidFill>
              </a:rPr>
              <a:t>»  </a:t>
            </a:r>
            <a:endParaRPr lang="ru-RU" sz="1000" b="1" dirty="0" smtClean="0">
              <a:solidFill>
                <a:srgbClr val="00B05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88982" y="3161148"/>
            <a:ext cx="6369064" cy="2185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/>
              <a:t>ДОПОЛНИТЕЛЬНЫЕ МОДУЛИ 10-11 КЛАССЫ:</a:t>
            </a:r>
          </a:p>
          <a:p>
            <a:endParaRPr lang="ru-RU" sz="1000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/>
              <a:t>«Основы обороны государства</a:t>
            </a:r>
            <a:r>
              <a:rPr lang="ru-RU" sz="2000" dirty="0" smtClean="0"/>
              <a:t>»;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«</a:t>
            </a:r>
            <a:r>
              <a:rPr lang="ru-RU" sz="2000" dirty="0"/>
              <a:t>Правовые основы военной службы</a:t>
            </a:r>
            <a:r>
              <a:rPr lang="ru-RU" sz="2000" dirty="0" smtClean="0"/>
              <a:t>»; 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«</a:t>
            </a:r>
            <a:r>
              <a:rPr lang="ru-RU" sz="2000" dirty="0"/>
              <a:t>Элементы начальной военной подготовки</a:t>
            </a:r>
            <a:r>
              <a:rPr lang="ru-RU" sz="2000" dirty="0" smtClean="0"/>
              <a:t>»;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«</a:t>
            </a:r>
            <a:r>
              <a:rPr lang="ru-RU" sz="2000" dirty="0"/>
              <a:t>Военно-профессиональная деятельность». </a:t>
            </a:r>
          </a:p>
        </p:txBody>
      </p:sp>
      <p:pic>
        <p:nvPicPr>
          <p:cNvPr id="20482" name="Picture 2" descr="C:\Users\Таня\Desktop\НОЯБРЬ\Формирование культуры правового и безопасного поведения\sm_full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793" y="2748805"/>
            <a:ext cx="3200527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Таня\Desktop\НОЯБРЬ\Формирование культуры правового и безопасного поведения\obzh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200" y="5157325"/>
            <a:ext cx="1009650" cy="107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7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30417" y="984713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00B050"/>
                </a:solidFill>
              </a:rPr>
              <a:t>Учебный </a:t>
            </a:r>
            <a:r>
              <a:rPr lang="ru-RU" sz="3400" b="1" dirty="0" smtClean="0">
                <a:solidFill>
                  <a:srgbClr val="00B050"/>
                </a:solidFill>
              </a:rPr>
              <a:t>предмет </a:t>
            </a:r>
            <a:br>
              <a:rPr lang="ru-RU" sz="3400" b="1" dirty="0" smtClean="0">
                <a:solidFill>
                  <a:srgbClr val="00B050"/>
                </a:solidFill>
              </a:rPr>
            </a:br>
            <a:r>
              <a:rPr lang="ru-RU" sz="3400" b="1" dirty="0" smtClean="0">
                <a:solidFill>
                  <a:srgbClr val="00B050"/>
                </a:solidFill>
              </a:rPr>
              <a:t>«</a:t>
            </a:r>
            <a:r>
              <a:rPr lang="ru-RU" sz="3400" b="1" dirty="0">
                <a:solidFill>
                  <a:srgbClr val="00B050"/>
                </a:solidFill>
              </a:rPr>
              <a:t>Основы безопасности жизнедеятельности</a:t>
            </a:r>
            <a:r>
              <a:rPr lang="ru-RU" sz="3400" b="1" dirty="0" smtClean="0">
                <a:solidFill>
                  <a:srgbClr val="00B050"/>
                </a:solidFill>
              </a:rPr>
              <a:t>»  </a:t>
            </a:r>
            <a:endParaRPr lang="ru-RU" sz="1000" b="1" dirty="0" smtClean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00925" y="4053563"/>
            <a:ext cx="3819074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b="1" dirty="0" smtClean="0"/>
              <a:t>освоение </a:t>
            </a:r>
            <a:r>
              <a:rPr lang="ru-RU" b="1" dirty="0"/>
              <a:t>на базовом уровне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00927" y="4765854"/>
            <a:ext cx="3819074" cy="646331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b="1" dirty="0" smtClean="0"/>
              <a:t>получение </a:t>
            </a:r>
            <a:r>
              <a:rPr lang="ru-RU" b="1" dirty="0"/>
              <a:t>знаний через практическую деятельность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00925" y="3070971"/>
            <a:ext cx="3819074" cy="648000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b="1" dirty="0" smtClean="0"/>
              <a:t>обязательность </a:t>
            </a:r>
            <a:r>
              <a:rPr lang="ru-RU" b="1" dirty="0"/>
              <a:t>для изучения</a:t>
            </a:r>
          </a:p>
        </p:txBody>
      </p:sp>
      <p:pic>
        <p:nvPicPr>
          <p:cNvPr id="9" name="Picture 3" descr="C:\Users\Таня\Desktop\НОЯБРЬ\Принципы педагогического взаимодействия\arrow-icons-collection_1063-3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69" t="50000" r="9259" b="31926"/>
          <a:stretch/>
        </p:blipFill>
        <p:spPr bwMode="auto">
          <a:xfrm>
            <a:off x="9294141" y="3522475"/>
            <a:ext cx="520889" cy="53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Таня\Desktop\НОЯБРЬ\Принципы педагогического взаимодействия\arrow-icons-collection_1063-3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69" t="50000" r="9259" b="31926"/>
          <a:stretch/>
        </p:blipFill>
        <p:spPr bwMode="auto">
          <a:xfrm>
            <a:off x="9294141" y="4445509"/>
            <a:ext cx="520889" cy="53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5326922" y="3046062"/>
            <a:ext cx="659698" cy="648000"/>
            <a:chOff x="5289835" y="3320421"/>
            <a:chExt cx="659698" cy="54000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5289835" y="3320421"/>
              <a:ext cx="659698" cy="540000"/>
            </a:xfrm>
            <a:prstGeom prst="rect">
              <a:avLst/>
            </a:prstGeom>
            <a:ln w="1905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lvl="0" algn="ctr"/>
              <a:endParaRPr lang="ru-RU" sz="2000" dirty="0"/>
            </a:p>
          </p:txBody>
        </p:sp>
        <p:pic>
          <p:nvPicPr>
            <p:cNvPr id="14" name="Picture 2" descr="C:\Users\Таня\Desktop\НОЯБРЬ\Психолого-педагогическое сопровождение детей с ОВЗ\abstract-people-and-family-logo-collection-people-icons-health-logo-template-care-symbol_65959-11.jpg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66" t="4609" r="29314" b="79372"/>
            <a:stretch/>
          </p:blipFill>
          <p:spPr bwMode="auto">
            <a:xfrm>
              <a:off x="5350137" y="3364156"/>
              <a:ext cx="509067" cy="452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/>
          <p:cNvGrpSpPr/>
          <p:nvPr/>
        </p:nvGrpSpPr>
        <p:grpSpPr>
          <a:xfrm>
            <a:off x="5321174" y="3908280"/>
            <a:ext cx="659698" cy="648000"/>
            <a:chOff x="5289835" y="3989546"/>
            <a:chExt cx="659698" cy="54000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5289835" y="3989546"/>
              <a:ext cx="659698" cy="540000"/>
            </a:xfrm>
            <a:prstGeom prst="rect">
              <a:avLst/>
            </a:prstGeom>
            <a:ln w="1905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lvl="0" algn="ctr"/>
              <a:endParaRPr lang="ru-RU" sz="2000" dirty="0"/>
            </a:p>
          </p:txBody>
        </p:sp>
        <p:pic>
          <p:nvPicPr>
            <p:cNvPr id="18" name="Picture 2" descr="C:\Users\Таня\Desktop\НОЯБРЬ\Психолого-педагогическое сопровождение детей с ОВЗ\abstract-people-and-family-logo-collection-people-icons-health-logo-template-care-symbol_65959-11.jpg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64" t="5263" r="76316" b="79434"/>
            <a:stretch/>
          </p:blipFill>
          <p:spPr bwMode="auto">
            <a:xfrm>
              <a:off x="5350137" y="4043381"/>
              <a:ext cx="509067" cy="432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5319510" y="4725645"/>
            <a:ext cx="659698" cy="686540"/>
            <a:chOff x="5289835" y="4643157"/>
            <a:chExt cx="659698" cy="608296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5289835" y="4677305"/>
              <a:ext cx="659698" cy="574148"/>
            </a:xfrm>
            <a:prstGeom prst="rect">
              <a:avLst/>
            </a:prstGeom>
            <a:ln w="1905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lvl="0" algn="ctr"/>
              <a:endParaRPr lang="ru-RU" sz="2000" dirty="0"/>
            </a:p>
          </p:txBody>
        </p:sp>
        <p:pic>
          <p:nvPicPr>
            <p:cNvPr id="21" name="Picture 2" descr="C:\Users\Таня\Desktop\НОЯБРЬ\Психолого-педагогическое сопровождение детей с ОВЗ\abstract-people-and-family-logo-collection-people-icons-health-logo-template-care-symbol_65959-11.jpg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51" t="47997" r="76129" b="33692"/>
            <a:stretch/>
          </p:blipFill>
          <p:spPr bwMode="auto">
            <a:xfrm>
              <a:off x="5367833" y="4643157"/>
              <a:ext cx="509067" cy="517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459" name="Picture 3" descr="C:\Users\Таня\Desktop\НОЯБРЬ\Формирование культуры правового и безопасного поведения\5566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832" y="3005405"/>
            <a:ext cx="3257884" cy="237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Таня\Desktop\НОЯБРЬ\Формирование культуры правового и безопасного поведения\obzh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200" y="5157325"/>
            <a:ext cx="1009650" cy="107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61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844172" y="1764698"/>
            <a:ext cx="2664000" cy="646331"/>
          </a:xfrm>
          <a:prstGeom prst="homePlate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dirty="0" smtClean="0"/>
              <a:t>часть </a:t>
            </a:r>
            <a:r>
              <a:rPr lang="ru-RU" dirty="0"/>
              <a:t>повседневной жизни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618531" y="2829225"/>
            <a:ext cx="3126144" cy="1200329"/>
          </a:xfrm>
          <a:prstGeom prst="rect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dirty="0" smtClean="0"/>
              <a:t>необходимость готовности </a:t>
            </a:r>
            <a:r>
              <a:rPr lang="ru-RU" dirty="0"/>
              <a:t>принимать меры безопасности и грамотно действовать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экстренной ситуации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143861" y="2257695"/>
            <a:ext cx="3168000" cy="64800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dirty="0" smtClean="0"/>
              <a:t>природные катаклизмы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143861" y="1376800"/>
            <a:ext cx="3168000" cy="648000"/>
          </a:xfrm>
          <a:prstGeom prst="rect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/>
              <a:t>СООБЩЕНИЯ СМИ</a:t>
            </a:r>
            <a:endParaRPr lang="ru-RU" sz="1600" b="1" dirty="0"/>
          </a:p>
        </p:txBody>
      </p:sp>
      <p:cxnSp>
        <p:nvCxnSpPr>
          <p:cNvPr id="15" name="Прямая соединительная линия 14"/>
          <p:cNvCxnSpPr>
            <a:stCxn id="14" idx="2"/>
            <a:endCxn id="13" idx="0"/>
          </p:cNvCxnSpPr>
          <p:nvPr/>
        </p:nvCxnSpPr>
        <p:spPr>
          <a:xfrm>
            <a:off x="2727861" y="2024800"/>
            <a:ext cx="0" cy="23289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143861" y="3073620"/>
            <a:ext cx="3168000" cy="64800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dirty="0" smtClean="0"/>
              <a:t>военные конфликты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43861" y="3907483"/>
            <a:ext cx="3168000" cy="64800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dirty="0" smtClean="0"/>
              <a:t>авиакатастрофы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143861" y="4726194"/>
            <a:ext cx="3168000" cy="64800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dirty="0" smtClean="0"/>
              <a:t>дорожно-транспортные происшествия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844172" y="4441964"/>
            <a:ext cx="2664000" cy="646331"/>
          </a:xfrm>
          <a:prstGeom prst="homePlate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dirty="0" smtClean="0"/>
              <a:t>мысли </a:t>
            </a:r>
            <a:r>
              <a:rPr lang="ru-RU" dirty="0"/>
              <a:t>о возможной опасности </a:t>
            </a:r>
            <a:r>
              <a:rPr lang="ru-RU" dirty="0" smtClean="0"/>
              <a:t>повсеместно</a:t>
            </a:r>
            <a:endParaRPr lang="ru-RU" b="1" dirty="0"/>
          </a:p>
        </p:txBody>
      </p:sp>
      <p:pic>
        <p:nvPicPr>
          <p:cNvPr id="8194" name="Picture 2" descr="C:\Users\Таня\Desktop\НОЯБРЬ\Формирование культуры правового и безопасного поведения\social-network-concept-icons-set_1284-693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116" b="50787"/>
          <a:stretch/>
        </p:blipFill>
        <p:spPr bwMode="auto">
          <a:xfrm>
            <a:off x="5165988" y="2633232"/>
            <a:ext cx="1847324" cy="159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Таня\Desktop\НОЯБРЬ\Формирование культуры правового и безопасного поведения\zdcfsdcs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530" y="3492454"/>
            <a:ext cx="14192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7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 animBg="1"/>
      <p:bldP spid="13" grpId="0" animBg="1"/>
      <p:bldP spid="14" grpId="0" animBg="1"/>
      <p:bldP spid="18" grpId="0" animBg="1"/>
      <p:bldP spid="12" grpId="0" animBg="1"/>
      <p:bldP spid="16" grpId="0" animBg="1"/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Таня\Desktop\НОЯБРЬ\Формирование культуры правового и безопасного поведения\141148-OSX8BR-7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925" y="465274"/>
            <a:ext cx="8891175" cy="59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49155" y="3900017"/>
            <a:ext cx="6264323" cy="138327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1513" y="4083823"/>
            <a:ext cx="60596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В </a:t>
            </a:r>
            <a:r>
              <a:rPr lang="ru-RU" sz="2000" dirty="0"/>
              <a:t>силу возрастных особенностей именно подростки чаще всего оказываются в опасном положении в повседневной </a:t>
            </a:r>
            <a:r>
              <a:rPr lang="ru-RU" sz="2000" dirty="0" smtClean="0"/>
              <a:t>жизни.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2321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Таня\Desktop\НОЯБРЬ\Формирование культуры правового и безопасного поведения\gujyg,j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938" y="2587704"/>
            <a:ext cx="2628398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30417" y="1012366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0B050"/>
                </a:solidFill>
              </a:rPr>
              <a:t>Формирование </a:t>
            </a:r>
            <a:r>
              <a:rPr lang="ru-RU" sz="3400" b="1" dirty="0">
                <a:solidFill>
                  <a:srgbClr val="00B050"/>
                </a:solidFill>
              </a:rPr>
              <a:t>культуры правового </a:t>
            </a:r>
            <a:r>
              <a:rPr lang="ru-RU" sz="3400" b="1" dirty="0" smtClean="0">
                <a:solidFill>
                  <a:srgbClr val="00B050"/>
                </a:solidFill>
              </a:rPr>
              <a:t/>
            </a:r>
            <a:br>
              <a:rPr lang="ru-RU" sz="3400" b="1" dirty="0" smtClean="0">
                <a:solidFill>
                  <a:srgbClr val="00B050"/>
                </a:solidFill>
              </a:rPr>
            </a:br>
            <a:r>
              <a:rPr lang="ru-RU" sz="3400" b="1" dirty="0" smtClean="0">
                <a:solidFill>
                  <a:srgbClr val="00B050"/>
                </a:solidFill>
              </a:rPr>
              <a:t>и </a:t>
            </a:r>
            <a:r>
              <a:rPr lang="ru-RU" sz="3400" b="1" dirty="0">
                <a:solidFill>
                  <a:srgbClr val="00B050"/>
                </a:solidFill>
              </a:rPr>
              <a:t>безопасного поведения </a:t>
            </a:r>
            <a:endParaRPr lang="ru-RU" sz="1000" b="1" dirty="0" smtClean="0">
              <a:solidFill>
                <a:srgbClr val="00B05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33310" y="2916584"/>
            <a:ext cx="3171657" cy="1323439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/>
              <a:t>Средний и </a:t>
            </a:r>
          </a:p>
          <a:p>
            <a:pPr algn="ctr"/>
            <a:r>
              <a:rPr lang="ru-RU" sz="2000" b="1" dirty="0" smtClean="0"/>
              <a:t>старший </a:t>
            </a:r>
          </a:p>
          <a:p>
            <a:pPr algn="ctr"/>
            <a:r>
              <a:rPr lang="ru-RU" sz="2000" b="1" dirty="0" smtClean="0"/>
              <a:t>школьный </a:t>
            </a:r>
          </a:p>
          <a:p>
            <a:pPr algn="ctr"/>
            <a:r>
              <a:rPr lang="ru-RU" sz="2000" b="1" dirty="0" smtClean="0"/>
              <a:t>возраст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68035" y="2612467"/>
            <a:ext cx="5828445" cy="36625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/>
              <a:t>ОСОБЕННОСТИ ПЕРИОДА: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серьезные </a:t>
            </a:r>
            <a:r>
              <a:rPr lang="ru-RU" dirty="0"/>
              <a:t>изменениями в психическом развитии </a:t>
            </a:r>
            <a:r>
              <a:rPr lang="ru-RU" dirty="0" smtClean="0"/>
              <a:t>детей;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резкий </a:t>
            </a:r>
            <a:r>
              <a:rPr lang="ru-RU" dirty="0"/>
              <a:t>гормональный </a:t>
            </a:r>
            <a:r>
              <a:rPr lang="ru-RU" dirty="0" smtClean="0"/>
              <a:t>взрыв;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превращение самых </a:t>
            </a:r>
            <a:r>
              <a:rPr lang="ru-RU" dirty="0"/>
              <a:t>послушных детей в строптивых </a:t>
            </a:r>
            <a:r>
              <a:rPr lang="ru-RU" dirty="0" smtClean="0"/>
              <a:t>бунтарей;</a:t>
            </a:r>
            <a:endParaRPr lang="ru-RU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отвержение авторитета взрослых; </a:t>
            </a:r>
            <a:endParaRPr lang="ru-RU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стремление </a:t>
            </a:r>
            <a:r>
              <a:rPr lang="ru-RU" dirty="0"/>
              <a:t>к </a:t>
            </a:r>
            <a:r>
              <a:rPr lang="ru-RU" dirty="0" smtClean="0"/>
              <a:t>самостоятельности</a:t>
            </a:r>
            <a:r>
              <a:rPr lang="ru-RU" dirty="0"/>
              <a:t>;</a:t>
            </a:r>
            <a:endParaRPr lang="ru-RU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апробирование различных моделей поведения;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желание </a:t>
            </a:r>
            <a:r>
              <a:rPr lang="ru-RU" dirty="0"/>
              <a:t>выстроить </a:t>
            </a:r>
            <a:r>
              <a:rPr lang="ru-RU" dirty="0" smtClean="0"/>
              <a:t>свою </a:t>
            </a:r>
            <a:r>
              <a:rPr lang="ru-RU" dirty="0"/>
              <a:t>жизненную </a:t>
            </a:r>
            <a:r>
              <a:rPr lang="ru-RU" dirty="0" smtClean="0"/>
              <a:t>траекторию</a:t>
            </a:r>
            <a:r>
              <a:rPr lang="ru-RU" dirty="0"/>
              <a:t>;</a:t>
            </a:r>
            <a:endParaRPr lang="ru-RU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большое влияние </a:t>
            </a:r>
            <a:r>
              <a:rPr lang="ru-RU" dirty="0"/>
              <a:t>окружения</a:t>
            </a:r>
            <a:r>
              <a:rPr lang="ru-RU" dirty="0" smtClean="0"/>
              <a:t> </a:t>
            </a:r>
            <a:r>
              <a:rPr lang="ru-RU" dirty="0"/>
              <a:t>на формирование личности </a:t>
            </a:r>
            <a:r>
              <a:rPr lang="ru-RU" dirty="0" smtClean="0"/>
              <a:t>подростка, людей, которые его «понимают»;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желание проявить себя, испытать свои силы, узнать границы своих возможностей.</a:t>
            </a:r>
          </a:p>
        </p:txBody>
      </p:sp>
      <p:pic>
        <p:nvPicPr>
          <p:cNvPr id="11" name="Picture 2" descr="C:\Users\Таня\Desktop\НОЯБРЬ\Формирование культуры правового и безопасного поведения\16298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4" r="50000"/>
          <a:stretch/>
        </p:blipFill>
        <p:spPr bwMode="auto">
          <a:xfrm>
            <a:off x="2681977" y="3903886"/>
            <a:ext cx="1853618" cy="224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03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159146" y="2813641"/>
            <a:ext cx="6332269" cy="31393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общение</a:t>
            </a:r>
            <a:r>
              <a:rPr lang="ru-RU" dirty="0"/>
              <a:t>, в том числе и в </a:t>
            </a:r>
            <a:r>
              <a:rPr lang="ru-RU" dirty="0" err="1"/>
              <a:t>соцсетях</a:t>
            </a:r>
            <a:r>
              <a:rPr lang="ru-RU" dirty="0"/>
              <a:t>, – важнейшая </a:t>
            </a:r>
            <a:r>
              <a:rPr lang="ru-RU" dirty="0" smtClean="0"/>
              <a:t>часть жизни детей;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/>
              <a:t>и</a:t>
            </a:r>
            <a:r>
              <a:rPr lang="ru-RU" dirty="0" smtClean="0"/>
              <a:t>нтернет-зависимость опасна </a:t>
            </a:r>
            <a:r>
              <a:rPr lang="ru-RU" dirty="0"/>
              <a:t>сама по </a:t>
            </a:r>
            <a:r>
              <a:rPr lang="ru-RU" dirty="0" smtClean="0"/>
              <a:t>себе;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интернет </a:t>
            </a:r>
            <a:r>
              <a:rPr lang="ru-RU" dirty="0"/>
              <a:t>практически неподконтролен </a:t>
            </a:r>
            <a:r>
              <a:rPr lang="ru-RU" dirty="0" smtClean="0"/>
              <a:t>цензуре;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/>
              <a:t>интернет </a:t>
            </a:r>
            <a:r>
              <a:rPr lang="ru-RU" dirty="0" smtClean="0"/>
              <a:t>предоставляет свободу </a:t>
            </a:r>
            <a:r>
              <a:rPr lang="ru-RU" dirty="0"/>
              <a:t>доступа к </a:t>
            </a:r>
            <a:r>
              <a:rPr lang="ru-RU" dirty="0" smtClean="0"/>
              <a:t>информации;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/>
              <a:t>интернет </a:t>
            </a:r>
            <a:r>
              <a:rPr lang="ru-RU" dirty="0" smtClean="0"/>
              <a:t>является площадкой с открытой пропагандой: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наркотики;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порнография;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суицид;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террор</a:t>
            </a:r>
            <a:r>
              <a:rPr lang="ru-RU" dirty="0"/>
              <a:t>;</a:t>
            </a:r>
            <a:r>
              <a:rPr lang="ru-RU" dirty="0" smtClean="0"/>
              <a:t> </a:t>
            </a:r>
            <a:endParaRPr lang="ru-RU" dirty="0"/>
          </a:p>
          <a:p>
            <a:pPr marL="342900" indent="-342900">
              <a:buFontTx/>
              <a:buChar char="-"/>
            </a:pPr>
            <a:r>
              <a:rPr lang="ru-RU" dirty="0" smtClean="0"/>
              <a:t>национальная </a:t>
            </a:r>
            <a:r>
              <a:rPr lang="ru-RU" dirty="0"/>
              <a:t>и расовая неприязнь.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8192" y="972651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0B050"/>
                </a:solidFill>
              </a:rPr>
              <a:t>Формирование </a:t>
            </a:r>
            <a:r>
              <a:rPr lang="ru-RU" sz="3400" b="1" dirty="0">
                <a:solidFill>
                  <a:srgbClr val="00B050"/>
                </a:solidFill>
              </a:rPr>
              <a:t>культуры </a:t>
            </a:r>
            <a:r>
              <a:rPr lang="ru-RU" sz="3400" b="1" dirty="0" smtClean="0">
                <a:solidFill>
                  <a:srgbClr val="00B050"/>
                </a:solidFill>
              </a:rPr>
              <a:t>безопасного поведения </a:t>
            </a:r>
          </a:p>
          <a:p>
            <a:pPr algn="ctr"/>
            <a:r>
              <a:rPr lang="ru-RU" sz="3400" b="1" dirty="0" smtClean="0">
                <a:solidFill>
                  <a:srgbClr val="00B050"/>
                </a:solidFill>
              </a:rPr>
              <a:t>в информационном пространстве </a:t>
            </a:r>
            <a:endParaRPr lang="ru-RU" sz="1000" b="1" dirty="0" smtClean="0">
              <a:solidFill>
                <a:srgbClr val="00B050"/>
              </a:solidFill>
            </a:endParaRPr>
          </a:p>
        </p:txBody>
      </p:sp>
      <p:pic>
        <p:nvPicPr>
          <p:cNvPr id="16388" name="Picture 4" descr="E:\++++05 05 РАБОЧИЙ СТОЛ\ПРЕЗЕНТАЦИИ МИНСК\Опсный интерет\OJ91CL0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03386E"/>
              </a:clrFrom>
              <a:clrTo>
                <a:srgbClr val="03386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85"/>
          <a:stretch/>
        </p:blipFill>
        <p:spPr bwMode="auto">
          <a:xfrm>
            <a:off x="1393456" y="2620451"/>
            <a:ext cx="3568532" cy="314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29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08192" y="972651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0B050"/>
                </a:solidFill>
              </a:rPr>
              <a:t>Формирование </a:t>
            </a:r>
            <a:r>
              <a:rPr lang="ru-RU" sz="3400" b="1" dirty="0">
                <a:solidFill>
                  <a:srgbClr val="00B050"/>
                </a:solidFill>
              </a:rPr>
              <a:t>культуры </a:t>
            </a:r>
            <a:r>
              <a:rPr lang="ru-RU" sz="3400" b="1" dirty="0" smtClean="0">
                <a:solidFill>
                  <a:srgbClr val="00B050"/>
                </a:solidFill>
              </a:rPr>
              <a:t>безопасного поведения </a:t>
            </a:r>
          </a:p>
          <a:p>
            <a:pPr algn="ctr"/>
            <a:r>
              <a:rPr lang="ru-RU" sz="3400" b="1" dirty="0" smtClean="0">
                <a:solidFill>
                  <a:srgbClr val="00B050"/>
                </a:solidFill>
              </a:rPr>
              <a:t>в информационном пространстве </a:t>
            </a:r>
            <a:endParaRPr lang="ru-RU" sz="1000" b="1" dirty="0" smtClean="0">
              <a:solidFill>
                <a:srgbClr val="00B05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57226" y="3091556"/>
            <a:ext cx="5828445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/>
              <a:t>Ограждение </a:t>
            </a:r>
            <a:r>
              <a:rPr lang="ru-RU" sz="2000" b="1" dirty="0"/>
              <a:t>подростка от деструктивного влияния всемирной </a:t>
            </a:r>
            <a:r>
              <a:rPr lang="ru-RU" sz="2000" b="1" dirty="0" smtClean="0"/>
              <a:t>паутины:</a:t>
            </a:r>
          </a:p>
          <a:p>
            <a:endParaRPr lang="ru-RU" sz="1000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умение </a:t>
            </a:r>
            <a:r>
              <a:rPr lang="ru-RU" sz="2000" dirty="0"/>
              <a:t>и желание критически оценивать </a:t>
            </a:r>
            <a:r>
              <a:rPr lang="ru-RU" sz="2000" dirty="0" smtClean="0"/>
              <a:t>информацию;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отсеивание </a:t>
            </a:r>
            <a:r>
              <a:rPr lang="ru-RU" sz="2000" dirty="0"/>
              <a:t>«</a:t>
            </a:r>
            <a:r>
              <a:rPr lang="ru-RU" sz="2000" dirty="0" smtClean="0"/>
              <a:t>информационного мусора», </a:t>
            </a:r>
            <a:r>
              <a:rPr lang="ru-RU" sz="2000" dirty="0"/>
              <a:t>отрицательно </a:t>
            </a:r>
            <a:r>
              <a:rPr lang="ru-RU" sz="2000" dirty="0" smtClean="0"/>
              <a:t>влияющего </a:t>
            </a:r>
            <a:r>
              <a:rPr lang="ru-RU" sz="2000" dirty="0"/>
              <a:t>на сознание. </a:t>
            </a:r>
          </a:p>
        </p:txBody>
      </p:sp>
      <p:pic>
        <p:nvPicPr>
          <p:cNvPr id="5" name="Picture 4" descr="E:\++++05 05 РАБОЧИЙ СТОЛ\ПРЕЗЕНТАЦИИ МИНСК\Опсный интерет\OJ91CL0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03386E"/>
              </a:clrFrom>
              <a:clrTo>
                <a:srgbClr val="03386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85"/>
          <a:stretch/>
        </p:blipFill>
        <p:spPr bwMode="auto">
          <a:xfrm>
            <a:off x="1393456" y="2620451"/>
            <a:ext cx="3568532" cy="314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19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08192" y="972651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0B050"/>
                </a:solidFill>
              </a:rPr>
              <a:t>Формирование </a:t>
            </a:r>
            <a:r>
              <a:rPr lang="ru-RU" sz="3400" b="1" dirty="0">
                <a:solidFill>
                  <a:srgbClr val="00B050"/>
                </a:solidFill>
              </a:rPr>
              <a:t>культуры </a:t>
            </a:r>
            <a:r>
              <a:rPr lang="ru-RU" sz="3400" b="1" dirty="0" smtClean="0">
                <a:solidFill>
                  <a:srgbClr val="00B050"/>
                </a:solidFill>
              </a:rPr>
              <a:t>безопасного поведения </a:t>
            </a:r>
          </a:p>
          <a:p>
            <a:pPr algn="ctr"/>
            <a:r>
              <a:rPr lang="ru-RU" sz="3400" b="1" dirty="0" smtClean="0">
                <a:solidFill>
                  <a:srgbClr val="00B050"/>
                </a:solidFill>
              </a:rPr>
              <a:t>в информационном пространстве </a:t>
            </a:r>
            <a:endParaRPr lang="ru-RU" sz="1000" b="1" dirty="0" smtClean="0">
              <a:solidFill>
                <a:srgbClr val="00B05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84767" y="2942808"/>
            <a:ext cx="5220000" cy="248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п</a:t>
            </a:r>
            <a:r>
              <a:rPr lang="ru-RU" dirty="0" smtClean="0"/>
              <a:t>одготовка сознания </a:t>
            </a:r>
            <a:r>
              <a:rPr lang="ru-RU" dirty="0"/>
              <a:t>детей к противодействию негативным информационным </a:t>
            </a:r>
            <a:r>
              <a:rPr lang="ru-RU" dirty="0" smtClean="0"/>
              <a:t>воздействиям;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формирование </a:t>
            </a:r>
            <a:r>
              <a:rPr lang="ru-RU" dirty="0" err="1" smtClean="0"/>
              <a:t>медиаграмотности</a:t>
            </a:r>
            <a:r>
              <a:rPr lang="ru-RU" dirty="0"/>
              <a:t>;</a:t>
            </a:r>
            <a:r>
              <a:rPr lang="ru-RU" dirty="0" smtClean="0"/>
              <a:t>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формирование </a:t>
            </a:r>
            <a:r>
              <a:rPr lang="ru-RU" dirty="0" smtClean="0"/>
              <a:t>навыков </a:t>
            </a:r>
            <a:r>
              <a:rPr lang="ru-RU" dirty="0"/>
              <a:t>критического </a:t>
            </a:r>
            <a:r>
              <a:rPr lang="ru-RU" dirty="0" smtClean="0"/>
              <a:t>мышления;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развитие </a:t>
            </a:r>
            <a:r>
              <a:rPr lang="ru-RU" dirty="0"/>
              <a:t>способности к самоблокированию </a:t>
            </a:r>
            <a:r>
              <a:rPr lang="ru-RU" dirty="0" smtClean="0"/>
              <a:t>информации;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развитие умения </a:t>
            </a:r>
            <a:r>
              <a:rPr lang="ru-RU" dirty="0"/>
              <a:t>отличать качественную информацию от некачественной.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06947" y="3605418"/>
            <a:ext cx="3240000" cy="468000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/>
              <a:t>ПЕДАГОГИ ОБЖ</a:t>
            </a:r>
            <a:endParaRPr lang="ru-RU" sz="1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06949" y="4262836"/>
            <a:ext cx="3240000" cy="468000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/>
              <a:t>ПЕДАГОГИ ИНФОРМАТИКИ</a:t>
            </a:r>
            <a:endParaRPr lang="ru-RU" sz="1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06947" y="2953232"/>
            <a:ext cx="3240000" cy="468000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/>
              <a:t>РОДИТЕЛИ</a:t>
            </a:r>
            <a:endParaRPr lang="ru-RU" sz="16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06949" y="4933260"/>
            <a:ext cx="3240000" cy="468000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/>
              <a:t>КЛАССНЫЕ РУКОВОДИТЕЛИ</a:t>
            </a:r>
            <a:endParaRPr lang="ru-RU" sz="1600" b="1" dirty="0"/>
          </a:p>
        </p:txBody>
      </p:sp>
      <p:sp>
        <p:nvSpPr>
          <p:cNvPr id="2" name="Правая фигурная скобка 1"/>
          <p:cNvSpPr/>
          <p:nvPr/>
        </p:nvSpPr>
        <p:spPr>
          <a:xfrm>
            <a:off x="4879076" y="3087582"/>
            <a:ext cx="368489" cy="2214028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06" name="Picture 2" descr="E:\++++05 05 РАБОЧИЙ СТОЛ\ПРЕЗЕНТАЦИИ МИНСК\Опсный интерет\laptop-with-emails_23-2147500004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CFBF9"/>
              </a:clrFrom>
              <a:clrTo>
                <a:srgbClr val="FCFB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3"/>
          <a:stretch/>
        </p:blipFill>
        <p:spPr bwMode="auto">
          <a:xfrm>
            <a:off x="9315928" y="4057962"/>
            <a:ext cx="2421150" cy="232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40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6" grpId="0" animBg="1"/>
      <p:bldP spid="7" grpId="0" animBg="1"/>
      <p:bldP spid="12" grpId="0" animBg="1"/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823004" y="974265"/>
            <a:ext cx="5285032" cy="5570756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«АДРЕНАЛИНОВЫЕ УВЛЕЧЕНИЯ»</a:t>
            </a:r>
          </a:p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на грани правового поля: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опасные </a:t>
            </a:r>
            <a:r>
              <a:rPr lang="ru-RU" sz="2000" dirty="0" err="1" smtClean="0"/>
              <a:t>селфи</a:t>
            </a:r>
            <a:r>
              <a:rPr lang="ru-RU" sz="2000" dirty="0" smtClean="0"/>
              <a:t>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err="1" smtClean="0"/>
              <a:t>руферство</a:t>
            </a:r>
            <a:r>
              <a:rPr lang="ru-RU" sz="2000" dirty="0" smtClean="0"/>
              <a:t>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err="1" smtClean="0"/>
              <a:t>сталкерство</a:t>
            </a:r>
            <a:r>
              <a:rPr lang="ru-RU" sz="2000" dirty="0" smtClean="0"/>
              <a:t>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err="1" smtClean="0"/>
              <a:t>диггерство</a:t>
            </a:r>
            <a:r>
              <a:rPr lang="ru-RU" sz="2000" dirty="0" smtClean="0"/>
              <a:t>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err="1" smtClean="0"/>
              <a:t>бейсджампинг</a:t>
            </a:r>
            <a:r>
              <a:rPr lang="ru-RU" sz="2000" dirty="0" smtClean="0"/>
              <a:t>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err="1" smtClean="0"/>
              <a:t>зацепинг</a:t>
            </a:r>
            <a:r>
              <a:rPr lang="ru-RU" sz="2000" dirty="0" smtClean="0"/>
              <a:t>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err="1" smtClean="0"/>
              <a:t>планкинг</a:t>
            </a:r>
            <a:r>
              <a:rPr lang="ru-RU" sz="2000" dirty="0" smtClean="0"/>
              <a:t>. 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угроза здоровью подростков;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нарушению закона: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проникновение </a:t>
            </a:r>
            <a:r>
              <a:rPr lang="ru-RU" sz="2000" dirty="0"/>
              <a:t>на охраняемую </a:t>
            </a:r>
            <a:r>
              <a:rPr lang="ru-RU" sz="2000" dirty="0" smtClean="0"/>
              <a:t>территорию;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создание </a:t>
            </a:r>
            <a:r>
              <a:rPr lang="ru-RU" sz="2000" dirty="0"/>
              <a:t>заведомо опасной ситуации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на </a:t>
            </a:r>
            <a:r>
              <a:rPr lang="ru-RU" sz="2000" dirty="0"/>
              <a:t>дороге и в </a:t>
            </a:r>
            <a:r>
              <a:rPr lang="ru-RU" sz="2000" dirty="0" smtClean="0"/>
              <a:t>транспорте</a:t>
            </a:r>
            <a:r>
              <a:rPr lang="ru-RU" sz="2000" dirty="0"/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  <a:p>
            <a:pPr marL="342900" indent="-342900">
              <a:buFont typeface="Wingdings" pitchFamily="2" charset="2"/>
              <a:buChar char="ü"/>
            </a:pPr>
            <a:endParaRPr lang="ru-RU" sz="2000" dirty="0" smtClean="0"/>
          </a:p>
        </p:txBody>
      </p:sp>
      <p:sp>
        <p:nvSpPr>
          <p:cNvPr id="5" name="Стрелка вправо 4"/>
          <p:cNvSpPr/>
          <p:nvPr/>
        </p:nvSpPr>
        <p:spPr>
          <a:xfrm rot="16200000" flipH="1" flipV="1">
            <a:off x="8260586" y="3851360"/>
            <a:ext cx="409868" cy="330028"/>
          </a:xfrm>
          <a:prstGeom prst="rightArrow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6" name="Picture 3" descr="C:\Users\Таня\Desktop\НОЯБРЬ\Формирование культуры правового и безопасного поведения\OIUzxsG8P1 [Converted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636" y="1672213"/>
            <a:ext cx="3517900" cy="351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50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500"/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Таня\Desktop\НОЯБРЬ\Формирование культуры правового и безопасного поведения\154834-OUCY50-8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9655" y="472841"/>
            <a:ext cx="10243986" cy="576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511559" y="4459787"/>
            <a:ext cx="7560000" cy="2088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551642" y="4626624"/>
            <a:ext cx="751991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Формирование </a:t>
            </a:r>
            <a:r>
              <a:rPr lang="ru-RU" dirty="0"/>
              <a:t>культуры поведения – задача родителей, но </a:t>
            </a:r>
            <a:r>
              <a:rPr lang="ru-RU" dirty="0" smtClean="0"/>
              <a:t>образовательное учреждение </a:t>
            </a:r>
            <a:r>
              <a:rPr lang="ru-RU" dirty="0"/>
              <a:t>также </a:t>
            </a:r>
            <a:r>
              <a:rPr lang="ru-RU" dirty="0" smtClean="0"/>
              <a:t>должно </a:t>
            </a:r>
            <a:r>
              <a:rPr lang="ru-RU" dirty="0"/>
              <a:t>реагировать на молодежные тенденции и принимать меры профилактики противоправного поведения, тем самым формируя правовую культуру обучающихся. Защитить ребенка от нежелательных социальных контактов невозможно. Запреты и ограничения часто дают противоположный </a:t>
            </a:r>
            <a:r>
              <a:rPr lang="ru-RU" dirty="0" smtClean="0"/>
              <a:t>результат.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561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30417" y="991798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0B050"/>
                </a:solidFill>
              </a:rPr>
              <a:t>Организация военно-патриотических клубов, спортивных секций</a:t>
            </a:r>
            <a:endParaRPr lang="ru-RU" sz="1000" b="1" dirty="0" smtClean="0">
              <a:solidFill>
                <a:srgbClr val="00B05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80818" y="2888192"/>
            <a:ext cx="6369064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приобретение навыков альпинизма</a:t>
            </a:r>
            <a:r>
              <a:rPr lang="ru-RU" sz="2000" dirty="0"/>
              <a:t>;</a:t>
            </a:r>
            <a:r>
              <a:rPr lang="ru-RU" sz="2000" dirty="0" smtClean="0"/>
              <a:t>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приобретение навыков  применения </a:t>
            </a:r>
            <a:r>
              <a:rPr lang="ru-RU" sz="2000" dirty="0"/>
              <a:t>стрелкового и холодного </a:t>
            </a:r>
            <a:r>
              <a:rPr lang="ru-RU" sz="2000" dirty="0" smtClean="0"/>
              <a:t>оружия;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овладение </a:t>
            </a:r>
            <a:r>
              <a:rPr lang="ru-RU" sz="2000" dirty="0"/>
              <a:t>приемами рукопашного боя и другими видами </a:t>
            </a:r>
            <a:r>
              <a:rPr lang="ru-RU" sz="2000" dirty="0" smtClean="0"/>
              <a:t>самообороны;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формирование </a:t>
            </a:r>
            <a:r>
              <a:rPr lang="ru-RU" sz="2000" dirty="0"/>
              <a:t>нравственно-ценностных убеждений </a:t>
            </a:r>
            <a:r>
              <a:rPr lang="ru-RU" sz="2000" dirty="0" smtClean="0"/>
              <a:t>воспитанника;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усвоение понятий </a:t>
            </a:r>
            <a:r>
              <a:rPr lang="ru-RU" sz="2000" dirty="0"/>
              <a:t>«превышение предела самообороны», «нанесение телесных повреждений». </a:t>
            </a:r>
          </a:p>
        </p:txBody>
      </p:sp>
      <p:pic>
        <p:nvPicPr>
          <p:cNvPr id="22530" name="Picture 2" descr="C:\Users\Таня\Desktop\НОЯБРЬ\Формирование культуры правового и безопасного поведения\runners-on-finish-line-illustration-of-young-man-and-woman-on-sport-marathon_33099-47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322" y="2888192"/>
            <a:ext cx="2933677" cy="293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76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83362" y="701238"/>
            <a:ext cx="10404192" cy="166199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00B050"/>
                </a:solidFill>
              </a:rPr>
              <a:t>Повышение культуры безопасности жизнедеятельности как элемента </a:t>
            </a:r>
            <a:r>
              <a:rPr lang="ru-RU" sz="3400" b="1" dirty="0" smtClean="0">
                <a:solidFill>
                  <a:srgbClr val="00B050"/>
                </a:solidFill>
              </a:rPr>
              <a:t/>
            </a:r>
            <a:br>
              <a:rPr lang="ru-RU" sz="3400" b="1" dirty="0" smtClean="0">
                <a:solidFill>
                  <a:srgbClr val="00B050"/>
                </a:solidFill>
              </a:rPr>
            </a:br>
            <a:r>
              <a:rPr lang="ru-RU" sz="3400" b="1" dirty="0" smtClean="0">
                <a:solidFill>
                  <a:srgbClr val="00B050"/>
                </a:solidFill>
              </a:rPr>
              <a:t>правового </a:t>
            </a:r>
            <a:r>
              <a:rPr lang="ru-RU" sz="3400" b="1" dirty="0">
                <a:solidFill>
                  <a:srgbClr val="00B050"/>
                </a:solidFill>
              </a:rPr>
              <a:t>воспитания</a:t>
            </a:r>
            <a:endParaRPr lang="ru-RU" sz="1000" b="1" dirty="0" smtClean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4687" y="3448051"/>
            <a:ext cx="4464000" cy="132343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формирование умения </a:t>
            </a:r>
            <a:r>
              <a:rPr lang="ru-RU" sz="2000" dirty="0"/>
              <a:t>оценивать собственные поступки с точки зрения их законности</a:t>
            </a:r>
          </a:p>
        </p:txBody>
      </p:sp>
      <p:sp>
        <p:nvSpPr>
          <p:cNvPr id="6" name="Стрелка вправо 5"/>
          <p:cNvSpPr/>
          <p:nvPr/>
        </p:nvSpPr>
        <p:spPr>
          <a:xfrm rot="16200000" flipH="1" flipV="1">
            <a:off x="3419063" y="2609712"/>
            <a:ext cx="580565" cy="467473"/>
          </a:xfrm>
          <a:prstGeom prst="rightArrow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2653" y="3448051"/>
            <a:ext cx="4464660" cy="132343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активное участие </a:t>
            </a:r>
            <a:r>
              <a:rPr lang="ru-RU" sz="2000" dirty="0"/>
              <a:t>индивида в создании безопасного </a:t>
            </a:r>
            <a:r>
              <a:rPr lang="ru-RU" sz="2000" dirty="0" smtClean="0"/>
              <a:t>жизненного пространства</a:t>
            </a:r>
            <a:r>
              <a:rPr lang="ru-RU" sz="2000" dirty="0"/>
              <a:t>, обеспечивающего соблюдение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прав </a:t>
            </a:r>
            <a:r>
              <a:rPr lang="ru-RU" sz="2000" dirty="0"/>
              <a:t>и свобод окружающим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16200000" flipH="1" flipV="1">
            <a:off x="8245473" y="2609712"/>
            <a:ext cx="580564" cy="467473"/>
          </a:xfrm>
          <a:prstGeom prst="rightArrow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0" name="Picture 5" descr="C:\Users\Таня\Desktop\НОЯБРЬ\Формирование культуры правового и безопасного поведения\background-with-advocacy-elements_23-2147802094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7F1E1"/>
              </a:clrFrom>
              <a:clrTo>
                <a:srgbClr val="F7F1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1" t="7957" r="13517" b="11664"/>
          <a:stretch/>
        </p:blipFill>
        <p:spPr bwMode="auto">
          <a:xfrm flipH="1">
            <a:off x="5317139" y="4164372"/>
            <a:ext cx="1557722" cy="173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67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4815004" y="1806445"/>
            <a:ext cx="3168000" cy="720000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sz="2000" dirty="0" smtClean="0"/>
              <a:t>комфорт </a:t>
            </a:r>
            <a:endParaRPr lang="ru-RU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889087" y="2643102"/>
            <a:ext cx="3456000" cy="1477328"/>
          </a:xfrm>
          <a:prstGeom prst="homePlat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 algn="ctr">
              <a:defRPr sz="2000"/>
            </a:lvl1pPr>
          </a:lstStyle>
          <a:p>
            <a:pPr>
              <a:buClr>
                <a:srgbClr val="C00000"/>
              </a:buClr>
            </a:pPr>
            <a:r>
              <a:rPr lang="ru-RU" sz="1800" b="1" dirty="0" smtClean="0">
                <a:solidFill>
                  <a:schemeClr val="tx1"/>
                </a:solidFill>
              </a:rPr>
              <a:t>Образовательное учреждение – открытое пространство, действующее </a:t>
            </a:r>
            <a:r>
              <a:rPr lang="ru-RU" sz="1800" b="1" dirty="0">
                <a:solidFill>
                  <a:schemeClr val="tx1"/>
                </a:solidFill>
              </a:rPr>
              <a:t>на </a:t>
            </a:r>
            <a:r>
              <a:rPr lang="ru-RU" sz="1800" b="1" dirty="0" smtClean="0">
                <a:solidFill>
                  <a:schemeClr val="tx1"/>
                </a:solidFill>
              </a:rPr>
              <a:t>основе ценностей </a:t>
            </a:r>
            <a:r>
              <a:rPr lang="ru-RU" sz="1800" b="1" dirty="0">
                <a:solidFill>
                  <a:schemeClr val="tx1"/>
                </a:solidFill>
              </a:rPr>
              <a:t>прав человека</a:t>
            </a:r>
            <a:endParaRPr lang="ru-RU" sz="1800" b="1" dirty="0" smtClean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240592" y="1806445"/>
            <a:ext cx="3168000" cy="720000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sz="2000" dirty="0" smtClean="0"/>
              <a:t>безопасность</a:t>
            </a:r>
            <a:endParaRPr lang="ru-RU" sz="20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815004" y="2906471"/>
            <a:ext cx="3168000" cy="720000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sz="2000" dirty="0"/>
              <a:t>у</a:t>
            </a:r>
            <a:r>
              <a:rPr lang="ru-RU" sz="2000" dirty="0" smtClean="0"/>
              <a:t>мение учащегося </a:t>
            </a:r>
            <a:r>
              <a:rPr lang="ru-RU" sz="2000" dirty="0"/>
              <a:t>использовать свои права</a:t>
            </a:r>
            <a:endParaRPr lang="ru-RU" sz="20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8240592" y="2906471"/>
            <a:ext cx="3168000" cy="720000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sz="2000" dirty="0"/>
              <a:t>умение учащегося</a:t>
            </a:r>
            <a:endParaRPr lang="ru-RU" sz="2000" dirty="0" smtClean="0"/>
          </a:p>
          <a:p>
            <a:pPr algn="ctr" fontAlgn="base"/>
            <a:r>
              <a:rPr lang="ru-RU" sz="2000" dirty="0" smtClean="0"/>
              <a:t>исполнять </a:t>
            </a:r>
            <a:r>
              <a:rPr lang="ru-RU" sz="2000" dirty="0"/>
              <a:t>обязанности</a:t>
            </a:r>
            <a:endParaRPr lang="ru-RU" sz="20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815004" y="3981930"/>
            <a:ext cx="3168000" cy="1015200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sz="2000" dirty="0"/>
              <a:t>умение учащегося</a:t>
            </a:r>
            <a:endParaRPr lang="ru-RU" sz="2000" dirty="0" smtClean="0"/>
          </a:p>
          <a:p>
            <a:pPr algn="ctr" fontAlgn="base"/>
            <a:r>
              <a:rPr lang="ru-RU" sz="2000" dirty="0" smtClean="0"/>
              <a:t>соблюдать </a:t>
            </a:r>
            <a:r>
              <a:rPr lang="ru-RU" sz="2000" dirty="0"/>
              <a:t>запреты</a:t>
            </a:r>
            <a:endParaRPr lang="ru-RU" sz="20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8240592" y="3981930"/>
            <a:ext cx="3168000" cy="1015663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sz="2000" dirty="0"/>
              <a:t>умение учащегося</a:t>
            </a:r>
            <a:endParaRPr lang="ru-RU" sz="2000" dirty="0" smtClean="0"/>
          </a:p>
          <a:p>
            <a:pPr algn="ctr" fontAlgn="base"/>
            <a:r>
              <a:rPr lang="ru-RU" sz="2000" dirty="0" smtClean="0"/>
              <a:t>отстаивать </a:t>
            </a:r>
            <a:r>
              <a:rPr lang="ru-RU" sz="2000" dirty="0"/>
              <a:t>свои права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случае их нарушения</a:t>
            </a:r>
            <a:endParaRPr lang="ru-RU" sz="2000" b="1" dirty="0"/>
          </a:p>
        </p:txBody>
      </p:sp>
      <p:pic>
        <p:nvPicPr>
          <p:cNvPr id="23554" name="Picture 2" descr="C:\Users\Таня\Desktop\НОЯБРЬ\Формирование культуры правового и безопасного поведения\government-building-icons-set-of-police-shop-church-isolated-vector-illustration_1284-2938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55" r="68308"/>
          <a:stretch/>
        </p:blipFill>
        <p:spPr bwMode="auto">
          <a:xfrm>
            <a:off x="1372122" y="948040"/>
            <a:ext cx="1889694" cy="195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C:\Users\Таня\Desktop\НОЯБРЬ\Принципы педагогического взаимодействия\keep-childrens-happiness_1020-486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70"/>
          <a:stretch/>
        </p:blipFill>
        <p:spPr bwMode="auto">
          <a:xfrm>
            <a:off x="7061178" y="4489761"/>
            <a:ext cx="2089311" cy="166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57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15" grpId="0" animBg="1"/>
      <p:bldP spid="19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764000" y="1946050"/>
            <a:ext cx="2664000" cy="646331"/>
          </a:xfrm>
          <a:prstGeom prst="homePlate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dirty="0"/>
              <a:t>с</a:t>
            </a:r>
            <a:r>
              <a:rPr lang="ru-RU" dirty="0" smtClean="0"/>
              <a:t>нижение численности населения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948379" y="1809567"/>
            <a:ext cx="3126144" cy="1368000"/>
          </a:xfrm>
          <a:prstGeom prst="rect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dirty="0" smtClean="0"/>
              <a:t>знания, </a:t>
            </a:r>
            <a:r>
              <a:rPr lang="ru-RU" dirty="0"/>
              <a:t>как самим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 </a:t>
            </a:r>
            <a:r>
              <a:rPr lang="ru-RU" dirty="0"/>
              <a:t>стать источником опасности для себя и окружающих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075621" y="2239659"/>
            <a:ext cx="3168000" cy="64800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dirty="0" smtClean="0"/>
              <a:t>техногенные катастрофы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075621" y="1408412"/>
            <a:ext cx="3168000" cy="64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dirty="0" smtClean="0"/>
              <a:t>разрушительные природные явления </a:t>
            </a:r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075621" y="3079328"/>
            <a:ext cx="3168000" cy="64800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dirty="0" smtClean="0"/>
              <a:t>социальные конфликты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75621" y="3921964"/>
            <a:ext cx="3168000" cy="64800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dirty="0" smtClean="0"/>
              <a:t>дорожно-транспортные происшествия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075621" y="4745550"/>
            <a:ext cx="3168000" cy="64800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dirty="0" smtClean="0"/>
              <a:t>производственные аварии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844172" y="4466084"/>
            <a:ext cx="2664000" cy="646331"/>
          </a:xfrm>
          <a:prstGeom prst="homePlate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dirty="0"/>
              <a:t>ухудшение состояния здоровья населения 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934236" y="3635087"/>
            <a:ext cx="3126144" cy="1477328"/>
          </a:xfrm>
          <a:prstGeom prst="rect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dirty="0" smtClean="0"/>
              <a:t> необходимость формирования </a:t>
            </a:r>
            <a:r>
              <a:rPr lang="ru-RU" dirty="0"/>
              <a:t>культуры безопасного поведения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повышение </a:t>
            </a:r>
            <a:r>
              <a:rPr lang="ru-RU" dirty="0"/>
              <a:t>правовой культуры</a:t>
            </a:r>
            <a:endParaRPr lang="ru-RU" b="1" dirty="0"/>
          </a:p>
        </p:txBody>
      </p:sp>
      <p:pic>
        <p:nvPicPr>
          <p:cNvPr id="9218" name="Picture 2" descr="C:\Users\Таня\Desktop\ОКТЯБРЬ\Теория поколений\company-team-pack-in-flat-design_23-2147569647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ECECE2"/>
              </a:clrFrom>
              <a:clrTo>
                <a:srgbClr val="ECEC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7" b="6644"/>
          <a:stretch/>
        </p:blipFill>
        <p:spPr bwMode="auto">
          <a:xfrm flipH="1">
            <a:off x="5148370" y="2797592"/>
            <a:ext cx="1882559" cy="154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Таня\Desktop\НОЯБРЬ\Формирование культуры правового и безопасного поведения\exclamation_mark_PNG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422" y="1674236"/>
            <a:ext cx="543627" cy="54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Таня\Desktop\НОЯБРЬ\Формирование культуры правового и безопасного поведения\exclamation_mark_PNG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421" y="3359383"/>
            <a:ext cx="543627" cy="54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3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 animBg="1"/>
      <p:bldP spid="13" grpId="0" animBg="1"/>
      <p:bldP spid="14" grpId="0" animBg="1"/>
      <p:bldP spid="18" grpId="0" animBg="1"/>
      <p:bldP spid="12" grpId="0" animBg="1"/>
      <p:bldP spid="16" grpId="0" animBg="1"/>
      <p:bldP spid="17" grpId="0" animBg="1"/>
      <p:bldP spid="1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аня\Desktop\НОЯБРЬ\Формирование культуры правового и безопасного поведения\zdcsdcsdzdc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25" y="1709151"/>
            <a:ext cx="5893524" cy="353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466895" y="3015543"/>
            <a:ext cx="4358185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/>
              <a:t>В</a:t>
            </a:r>
            <a:r>
              <a:rPr lang="ru-RU" b="1" dirty="0" smtClean="0"/>
              <a:t> </a:t>
            </a:r>
            <a:r>
              <a:rPr lang="ru-RU" b="1" dirty="0"/>
              <a:t>центре внимания </a:t>
            </a:r>
            <a:r>
              <a:rPr lang="ru-RU" b="1" dirty="0" smtClean="0"/>
              <a:t>образовательного учреждения </a:t>
            </a:r>
            <a:r>
              <a:rPr lang="ru-RU" b="1" dirty="0"/>
              <a:t>– </a:t>
            </a:r>
            <a:r>
              <a:rPr lang="ru-RU" b="1" dirty="0" smtClean="0"/>
              <a:t>ценность </a:t>
            </a:r>
            <a:r>
              <a:rPr lang="ru-RU" b="1" dirty="0"/>
              <a:t>человеческой </a:t>
            </a:r>
            <a:r>
              <a:rPr lang="ru-RU" b="1" dirty="0" smtClean="0"/>
              <a:t>личности.</a:t>
            </a:r>
            <a:endParaRPr lang="ru-RU" b="1" dirty="0">
              <a:effectLst/>
            </a:endParaRPr>
          </a:p>
        </p:txBody>
      </p:sp>
      <p:pic>
        <p:nvPicPr>
          <p:cNvPr id="9" name="Picture 6" descr="C:\Users\Таня\Desktop\НОЯБРЬ\Формирование культуры правового и безопасного поведения\14656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2" t="15553" r="40136" b="16585"/>
          <a:stretch/>
        </p:blipFill>
        <p:spPr bwMode="auto">
          <a:xfrm>
            <a:off x="6737403" y="1273998"/>
            <a:ext cx="4353040" cy="444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81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Таня\Desktop\НОЯБРЬ\Формирование культуры правового и безопасного поведения\141031-OSX7UU-3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066" y="402145"/>
            <a:ext cx="9113168" cy="607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667534" y="4460593"/>
            <a:ext cx="7002157" cy="161534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763070" y="4444717"/>
            <a:ext cx="676928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Цель формирования культуры правового и безопасного поведения достигнута, когда будущий гражданин страны сознательно подчиняется требованиям закона потому, что это способствует комфортному и безопасному существованию личности, общества и государства.</a:t>
            </a:r>
          </a:p>
        </p:txBody>
      </p:sp>
    </p:spTree>
    <p:extLst>
      <p:ext uri="{BB962C8B-B14F-4D97-AF65-F5344CB8AC3E}">
        <p14:creationId xmlns:p14="http://schemas.microsoft.com/office/powerpoint/2010/main" val="225456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756007" y="1950445"/>
            <a:ext cx="5531547" cy="2277547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ЦЕЛЬ  ОБРАЗОВАТЕЛЬНОГО ПРОЦЕССА:</a:t>
            </a:r>
          </a:p>
          <a:p>
            <a:pPr algn="ctr"/>
            <a:endParaRPr lang="ru-RU" sz="1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be-BY" sz="2000" dirty="0"/>
              <a:t>усвоение учащимися определенного объема </a:t>
            </a:r>
            <a:r>
              <a:rPr lang="be-BY" sz="2000" dirty="0" smtClean="0"/>
              <a:t>знаний;</a:t>
            </a:r>
          </a:p>
          <a:p>
            <a:pPr marL="342900" indent="-342900">
              <a:buFont typeface="Wingdings" pitchFamily="2" charset="2"/>
              <a:buChar char="ü"/>
            </a:pPr>
            <a:endParaRPr lang="be-BY" sz="1000" dirty="0"/>
          </a:p>
          <a:p>
            <a:pPr marL="342900" indent="-342900">
              <a:buFont typeface="Wingdings" pitchFamily="2" charset="2"/>
              <a:buChar char="ü"/>
            </a:pPr>
            <a:r>
              <a:rPr lang="be-BY" sz="2000" dirty="0" smtClean="0"/>
              <a:t>формирование </a:t>
            </a:r>
            <a:r>
              <a:rPr lang="be-BY" sz="2000" dirty="0"/>
              <a:t>у </a:t>
            </a:r>
            <a:r>
              <a:rPr lang="be-BY" sz="2000" dirty="0" smtClean="0"/>
              <a:t>обучающихся </a:t>
            </a:r>
            <a:r>
              <a:rPr lang="be-BY" sz="2000" dirty="0"/>
              <a:t>жизненных установок, способствующих успешной социализации. </a:t>
            </a:r>
            <a:endParaRPr lang="ru-RU" sz="2000" dirty="0"/>
          </a:p>
        </p:txBody>
      </p:sp>
      <p:pic>
        <p:nvPicPr>
          <p:cNvPr id="7171" name="Picture 3" descr="C:\Users\Таня\Desktop\НОЯБРЬ\Формирование культуры правового и безопасного поведения\OIUzxsG8P1 [Converted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636" y="1672213"/>
            <a:ext cx="3517900" cy="351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26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077417" y="1317423"/>
            <a:ext cx="3601571" cy="4223849"/>
            <a:chOff x="4498719" y="1207869"/>
            <a:chExt cx="3722164" cy="4665657"/>
          </a:xfrm>
        </p:grpSpPr>
        <p:grpSp>
          <p:nvGrpSpPr>
            <p:cNvPr id="6" name="Группа 5"/>
            <p:cNvGrpSpPr>
              <a:grpSpLocks/>
            </p:cNvGrpSpPr>
            <p:nvPr/>
          </p:nvGrpSpPr>
          <p:grpSpPr bwMode="auto">
            <a:xfrm rot="1316639">
              <a:off x="6536546" y="1207869"/>
              <a:ext cx="1684337" cy="2333625"/>
              <a:chOff x="8525819" y="3042769"/>
              <a:chExt cx="1683959" cy="2333839"/>
            </a:xfrm>
          </p:grpSpPr>
          <p:grpSp>
            <p:nvGrpSpPr>
              <p:cNvPr id="9" name="Группа 5"/>
              <p:cNvGrpSpPr>
                <a:grpSpLocks/>
              </p:cNvGrpSpPr>
              <p:nvPr/>
            </p:nvGrpSpPr>
            <p:grpSpPr bwMode="auto">
              <a:xfrm rot="-1370676">
                <a:off x="8525822" y="3067684"/>
                <a:ext cx="1683960" cy="2308923"/>
                <a:chOff x="6744072" y="3717032"/>
                <a:chExt cx="1749846" cy="2612598"/>
              </a:xfrm>
            </p:grpSpPr>
            <p:pic>
              <p:nvPicPr>
                <p:cNvPr id="13" name="Picture 6" descr="Картинки по запросу ФГОС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370" b="10352"/>
                <a:stretch>
                  <a:fillRect/>
                </a:stretch>
              </p:blipFill>
              <p:spPr bwMode="auto">
                <a:xfrm>
                  <a:off x="7104112" y="3717032"/>
                  <a:ext cx="1389806" cy="24958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" name="Picture 2" descr="Картинки по запросу ФГОС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441"/>
                <a:stretch>
                  <a:fillRect/>
                </a:stretch>
              </p:blipFill>
              <p:spPr bwMode="auto">
                <a:xfrm>
                  <a:off x="6744072" y="3717032"/>
                  <a:ext cx="1749846" cy="26125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1" name="Picture 6" descr="Картинки по запросу ФГОС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289" t="5400" b="51308"/>
              <a:stretch>
                <a:fillRect/>
              </a:stretch>
            </p:blipFill>
            <p:spPr bwMode="auto">
              <a:xfrm rot="-1379378">
                <a:off x="8685928" y="3042769"/>
                <a:ext cx="1278048" cy="11217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" name="Picture 2" descr="Картинки по запросу ФГОС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41"/>
            <a:stretch>
              <a:fillRect/>
            </a:stretch>
          </p:blipFill>
          <p:spPr bwMode="auto">
            <a:xfrm>
              <a:off x="5641719" y="2315939"/>
              <a:ext cx="1643063" cy="2452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 descr="Похожее изображение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59"/>
            <a:stretch>
              <a:fillRect/>
            </a:stretch>
          </p:blipFill>
          <p:spPr bwMode="auto">
            <a:xfrm>
              <a:off x="4498719" y="3387501"/>
              <a:ext cx="1793875" cy="2486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6549082" y="2091007"/>
            <a:ext cx="4219001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be-BY" sz="2000" dirty="0"/>
              <a:t>требования к будущему гражданину Российской Федерации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49083" y="3141676"/>
            <a:ext cx="4219001" cy="224676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be-BY" sz="2000" dirty="0" smtClean="0"/>
              <a:t>включение </a:t>
            </a:r>
            <a:r>
              <a:rPr lang="be-BY" sz="2000" dirty="0"/>
              <a:t>в понятие гражданственности </a:t>
            </a:r>
            <a:endParaRPr lang="be-BY" sz="2000" dirty="0" smtClean="0"/>
          </a:p>
          <a:p>
            <a:pPr algn="ctr"/>
            <a:r>
              <a:rPr lang="be-BY" sz="2000" dirty="0" smtClean="0"/>
              <a:t>законопослушное </a:t>
            </a:r>
            <a:r>
              <a:rPr lang="be-BY" sz="2000" dirty="0"/>
              <a:t>поведение </a:t>
            </a:r>
            <a:r>
              <a:rPr lang="be-BY" sz="2000" dirty="0" smtClean="0"/>
              <a:t/>
            </a:r>
            <a:br>
              <a:rPr lang="be-BY" sz="2000" dirty="0" smtClean="0"/>
            </a:br>
            <a:r>
              <a:rPr lang="be-BY" sz="2000" dirty="0" smtClean="0"/>
              <a:t>как </a:t>
            </a:r>
            <a:r>
              <a:rPr lang="be-BY" sz="2000" dirty="0"/>
              <a:t>результат усвоения легитимных, социально одобряемых морально-нравственных норм существования личности в обществе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90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Таня\Desktop\НОЯБРЬ\Формирование культуры правового и безопасного поведения\pretty-teacher-smiling-at-camera-at-back-of-classroom_13339-2897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149" y="472841"/>
            <a:ext cx="9136087" cy="608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57673" y="4244119"/>
            <a:ext cx="7075934" cy="236291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47780" y="4409914"/>
            <a:ext cx="689572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e-BY" dirty="0"/>
              <a:t>Подрастающий гражданин со школьной скамьи должен усвоить, что кроме прав, обеспеченных ему конституцией, </a:t>
            </a:r>
            <a:r>
              <a:rPr lang="be-BY" dirty="0" smtClean="0"/>
              <a:t>жизнь в </a:t>
            </a:r>
            <a:r>
              <a:rPr lang="be-BY" dirty="0"/>
              <a:t>обществе налагает на него ряд обязанностей, выполнение которых необходимо в его интересах, в интересах общества и </a:t>
            </a:r>
            <a:r>
              <a:rPr lang="be-BY" dirty="0" smtClean="0"/>
              <a:t>государства.</a:t>
            </a:r>
            <a:r>
              <a:rPr lang="ru-RU" dirty="0"/>
              <a:t> </a:t>
            </a:r>
            <a:r>
              <a:rPr lang="be-BY" dirty="0" smtClean="0"/>
              <a:t>При </a:t>
            </a:r>
            <a:r>
              <a:rPr lang="be-BY" dirty="0"/>
              <a:t>этом он должен не просто усвоить некий объем знаний, но и приобрести практические навыки действий </a:t>
            </a:r>
            <a:r>
              <a:rPr lang="be-BY" dirty="0" smtClean="0"/>
              <a:t>в </a:t>
            </a:r>
            <a:r>
              <a:rPr lang="be-BY" dirty="0"/>
              <a:t>правовом поле, которые позволят, насколько это возможно, сделать безопасной прежде всего его жизнь.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789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C:\Users\Таня\Desktop\НОЯБРЬ\Формирование культуры правового и безопасного поведения\14656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2" t="15553" r="40136" b="16585"/>
          <a:stretch/>
        </p:blipFill>
        <p:spPr bwMode="auto">
          <a:xfrm>
            <a:off x="6737403" y="1273998"/>
            <a:ext cx="4353040" cy="444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554573" y="1649757"/>
            <a:ext cx="6154068" cy="3692440"/>
            <a:chOff x="554573" y="1649757"/>
            <a:chExt cx="6154068" cy="3692440"/>
          </a:xfrm>
        </p:grpSpPr>
        <p:pic>
          <p:nvPicPr>
            <p:cNvPr id="3075" name="Picture 3" descr="C:\Users\Таня\Desktop\НОЯБРЬ\Формирование культуры правового и безопасного поведения\dvdsdcsdz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573" y="1649757"/>
              <a:ext cx="6154068" cy="3692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1059004" y="2374045"/>
              <a:ext cx="5145206" cy="9233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algn="ctr"/>
              <a:r>
                <a:rPr lang="en-US" b="1" dirty="0"/>
                <a:t> </a:t>
              </a:r>
              <a:r>
                <a:rPr lang="ru-RU" b="1" dirty="0"/>
                <a:t>Приступать к формированию культуры правового и безопасного поведения следует </a:t>
              </a:r>
              <a:r>
                <a:rPr lang="ru-RU" b="1" dirty="0" smtClean="0"/>
                <a:t/>
              </a:r>
              <a:br>
                <a:rPr lang="ru-RU" b="1" dirty="0" smtClean="0"/>
              </a:br>
              <a:r>
                <a:rPr lang="ru-RU" b="1" dirty="0" smtClean="0"/>
                <a:t>с </a:t>
              </a:r>
              <a:r>
                <a:rPr lang="ru-RU" b="1" dirty="0"/>
                <a:t>раннего возраста.</a:t>
              </a:r>
              <a:endParaRPr lang="ru-RU" b="1" dirty="0">
                <a:effectLst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059004" y="3373047"/>
              <a:ext cx="5145206" cy="12003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algn="ctr"/>
              <a:r>
                <a:rPr lang="be-BY" b="1" dirty="0"/>
                <a:t>Н</a:t>
              </a:r>
              <a:r>
                <a:rPr lang="be-BY" b="1" dirty="0" smtClean="0"/>
                <a:t>еобходимо </a:t>
              </a:r>
              <a:r>
                <a:rPr lang="be-BY" b="1" dirty="0"/>
                <a:t>учитывать возрастные психологические и физиологические особенности учащихся, </a:t>
              </a:r>
              <a:endParaRPr lang="en-US" b="1" dirty="0" smtClean="0"/>
            </a:p>
            <a:p>
              <a:pPr algn="ctr"/>
              <a:r>
                <a:rPr lang="be-BY" b="1" dirty="0" smtClean="0"/>
                <a:t>их </a:t>
              </a:r>
              <a:r>
                <a:rPr lang="be-BY" b="1" dirty="0"/>
                <a:t>потребности </a:t>
              </a:r>
              <a:r>
                <a:rPr lang="be-BY" b="1" dirty="0" smtClean="0"/>
                <a:t>и интересы</a:t>
              </a:r>
              <a:r>
                <a:rPr lang="ru-RU" b="1" dirty="0"/>
                <a:t>.</a:t>
              </a:r>
              <a:endParaRPr lang="ru-RU" b="1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638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Таня\Desktop\НОЯБРЬ\Формирование культуры правового и безопасного поведения\gugj,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439" y="2557875"/>
            <a:ext cx="2286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459107" y="2557875"/>
            <a:ext cx="5828445" cy="3354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/>
              <a:t>ОСОБЕННОСТИ 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закладываются основы характера;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приобретаются навыки </a:t>
            </a:r>
            <a:r>
              <a:rPr lang="ru-RU" sz="2000" dirty="0"/>
              <a:t>и </a:t>
            </a:r>
            <a:r>
              <a:rPr lang="ru-RU" sz="2000" dirty="0" smtClean="0"/>
              <a:t>привычки, </a:t>
            </a:r>
            <a:r>
              <a:rPr lang="ru-RU" sz="2000" dirty="0"/>
              <a:t>которые останутся с человеком на всю </a:t>
            </a:r>
            <a:r>
              <a:rPr lang="ru-RU" sz="2000" dirty="0" smtClean="0"/>
              <a:t>жизнь. </a:t>
            </a:r>
          </a:p>
          <a:p>
            <a:endParaRPr lang="ru-RU" sz="1000" dirty="0"/>
          </a:p>
          <a:p>
            <a:r>
              <a:rPr lang="ru-RU" sz="1600" b="1" dirty="0" smtClean="0"/>
              <a:t>ОБУЧЕНИЕ ДЕТЕЙ: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правила </a:t>
            </a:r>
            <a:r>
              <a:rPr lang="ru-RU" sz="2000" dirty="0"/>
              <a:t>дорожного </a:t>
            </a:r>
            <a:r>
              <a:rPr lang="ru-RU" sz="2000" dirty="0" smtClean="0"/>
              <a:t>движения;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основы </a:t>
            </a:r>
            <a:r>
              <a:rPr lang="ru-RU" sz="2000" dirty="0"/>
              <a:t>безопасности дорожного движения. </a:t>
            </a:r>
            <a:endParaRPr lang="ru-RU" sz="2000" dirty="0" smtClean="0"/>
          </a:p>
          <a:p>
            <a:endParaRPr lang="ru-RU" sz="1000" dirty="0"/>
          </a:p>
          <a:p>
            <a:r>
              <a:rPr lang="ru-RU" sz="2000" dirty="0" smtClean="0"/>
              <a:t>Безопасность ребенка зависит </a:t>
            </a:r>
            <a:r>
              <a:rPr lang="ru-RU" sz="2000" dirty="0"/>
              <a:t>от </a:t>
            </a:r>
            <a:r>
              <a:rPr lang="ru-RU" sz="2000" dirty="0" smtClean="0"/>
              <a:t>подготовленности</a:t>
            </a:r>
            <a:br>
              <a:rPr lang="ru-RU" sz="2000" dirty="0" smtClean="0"/>
            </a:br>
            <a:r>
              <a:rPr lang="ru-RU" sz="2000" dirty="0" smtClean="0"/>
              <a:t>к </a:t>
            </a:r>
            <a:r>
              <a:rPr lang="ru-RU" sz="2000" dirty="0"/>
              <a:t>самостоятельному передвижению по улицам города или поселка.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55149" y="1018158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0B050"/>
                </a:solidFill>
              </a:rPr>
              <a:t>Формирование </a:t>
            </a:r>
            <a:r>
              <a:rPr lang="ru-RU" sz="3400" b="1" dirty="0">
                <a:solidFill>
                  <a:srgbClr val="00B050"/>
                </a:solidFill>
              </a:rPr>
              <a:t>культуры правового </a:t>
            </a:r>
            <a:r>
              <a:rPr lang="ru-RU" sz="3400" b="1" dirty="0" smtClean="0">
                <a:solidFill>
                  <a:srgbClr val="00B050"/>
                </a:solidFill>
              </a:rPr>
              <a:t/>
            </a:r>
            <a:br>
              <a:rPr lang="ru-RU" sz="3400" b="1" dirty="0" smtClean="0">
                <a:solidFill>
                  <a:srgbClr val="00B050"/>
                </a:solidFill>
              </a:rPr>
            </a:br>
            <a:r>
              <a:rPr lang="ru-RU" sz="3400" b="1" dirty="0" smtClean="0">
                <a:solidFill>
                  <a:srgbClr val="00B050"/>
                </a:solidFill>
              </a:rPr>
              <a:t>и </a:t>
            </a:r>
            <a:r>
              <a:rPr lang="ru-RU" sz="3400" b="1" dirty="0">
                <a:solidFill>
                  <a:srgbClr val="00B050"/>
                </a:solidFill>
              </a:rPr>
              <a:t>безопасного поведения </a:t>
            </a:r>
            <a:endParaRPr lang="ru-RU" sz="1000" b="1" dirty="0" smtClean="0">
              <a:solidFill>
                <a:srgbClr val="00B05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86032" y="3132977"/>
            <a:ext cx="3171657" cy="83099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400" b="1" dirty="0" smtClean="0"/>
              <a:t>Дошкольный </a:t>
            </a:r>
            <a:endParaRPr lang="en-US" sz="2400" b="1" dirty="0" smtClean="0"/>
          </a:p>
          <a:p>
            <a:pPr algn="ctr"/>
            <a:r>
              <a:rPr lang="ru-RU" sz="2400" b="1" dirty="0" smtClean="0"/>
              <a:t>возраст</a:t>
            </a:r>
            <a:endParaRPr lang="ru-RU" sz="2400" b="1" dirty="0"/>
          </a:p>
        </p:txBody>
      </p:sp>
      <p:pic>
        <p:nvPicPr>
          <p:cNvPr id="13318" name="Picture 6" descr="C:\Users\Таня\Desktop\ОКТЯБРЬ\АТТЕНЦИЯ\boy-playing-with-toys_1308-37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781" y="3674599"/>
            <a:ext cx="2433278" cy="243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16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 algn="ctr">
          <a:defRPr sz="3200" b="1" smtClean="0">
            <a:solidFill>
              <a:schemeClr val="accent3">
                <a:lumMod val="75000"/>
              </a:schemeClr>
            </a:solidFill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25832</TotalTime>
  <Words>1303</Words>
  <Application>Microsoft Office PowerPoint</Application>
  <PresentationFormat>Произвольный</PresentationFormat>
  <Paragraphs>279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Натуральные материалы</vt:lpstr>
      <vt:lpstr>Формирование культуры правового и  безопасного поведения – одна из важнейших задач  образовательного учреждения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Екатерина</cp:lastModifiedBy>
  <cp:revision>1623</cp:revision>
  <dcterms:created xsi:type="dcterms:W3CDTF">2017-01-09T10:38:11Z</dcterms:created>
  <dcterms:modified xsi:type="dcterms:W3CDTF">2019-06-18T09:06:29Z</dcterms:modified>
</cp:coreProperties>
</file>