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</p:sldMasterIdLst>
  <p:notesMasterIdLst>
    <p:notesMasterId r:id="rId42"/>
  </p:notesMasterIdLst>
  <p:sldIdLst>
    <p:sldId id="256" r:id="rId2"/>
    <p:sldId id="936" r:id="rId3"/>
    <p:sldId id="937" r:id="rId4"/>
    <p:sldId id="814" r:id="rId5"/>
    <p:sldId id="938" r:id="rId6"/>
    <p:sldId id="939" r:id="rId7"/>
    <p:sldId id="940" r:id="rId8"/>
    <p:sldId id="941" r:id="rId9"/>
    <p:sldId id="942" r:id="rId10"/>
    <p:sldId id="943" r:id="rId11"/>
    <p:sldId id="944" r:id="rId12"/>
    <p:sldId id="947" r:id="rId13"/>
    <p:sldId id="945" r:id="rId14"/>
    <p:sldId id="948" r:id="rId15"/>
    <p:sldId id="946" r:id="rId16"/>
    <p:sldId id="950" r:id="rId17"/>
    <p:sldId id="951" r:id="rId18"/>
    <p:sldId id="953" r:id="rId19"/>
    <p:sldId id="952" r:id="rId20"/>
    <p:sldId id="954" r:id="rId21"/>
    <p:sldId id="955" r:id="rId22"/>
    <p:sldId id="956" r:id="rId23"/>
    <p:sldId id="957" r:id="rId24"/>
    <p:sldId id="958" r:id="rId25"/>
    <p:sldId id="959" r:id="rId26"/>
    <p:sldId id="960" r:id="rId27"/>
    <p:sldId id="961" r:id="rId28"/>
    <p:sldId id="962" r:id="rId29"/>
    <p:sldId id="963" r:id="rId30"/>
    <p:sldId id="964" r:id="rId31"/>
    <p:sldId id="965" r:id="rId32"/>
    <p:sldId id="966" r:id="rId33"/>
    <p:sldId id="967" r:id="rId34"/>
    <p:sldId id="969" r:id="rId35"/>
    <p:sldId id="902" r:id="rId36"/>
    <p:sldId id="971" r:id="rId37"/>
    <p:sldId id="972" r:id="rId38"/>
    <p:sldId id="973" r:id="rId39"/>
    <p:sldId id="974" r:id="rId40"/>
    <p:sldId id="975" r:id="rId41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2152">
          <p15:clr>
            <a:srgbClr val="A4A3A4"/>
          </p15:clr>
        </p15:guide>
        <p15:guide id="3" orient="horz" pos="2157">
          <p15:clr>
            <a:srgbClr val="A4A3A4"/>
          </p15:clr>
        </p15:guide>
        <p15:guide id="4" pos="3863">
          <p15:clr>
            <a:srgbClr val="A4A3A4"/>
          </p15:clr>
        </p15:guide>
        <p15:guide id="5" pos="3840">
          <p15:clr>
            <a:srgbClr val="A4A3A4"/>
          </p15:clr>
        </p15:guide>
        <p15:guide id="6" pos="3837">
          <p15:clr>
            <a:srgbClr val="A4A3A4"/>
          </p15:clr>
        </p15:guide>
        <p15:guide id="7" pos="38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0000"/>
    <a:srgbClr val="66CCFF"/>
    <a:srgbClr val="006600"/>
    <a:srgbClr val="D9B247"/>
    <a:srgbClr val="3333FF"/>
    <a:srgbClr val="4A206A"/>
    <a:srgbClr val="BC8FDD"/>
    <a:srgbClr val="6B327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85" autoAdjust="0"/>
    <p:restoredTop sz="88790" autoAdjust="0"/>
  </p:normalViewPr>
  <p:slideViewPr>
    <p:cSldViewPr snapToGrid="0">
      <p:cViewPr varScale="1">
        <p:scale>
          <a:sx n="73" d="100"/>
          <a:sy n="73" d="100"/>
        </p:scale>
        <p:origin x="-642" y="-102"/>
      </p:cViewPr>
      <p:guideLst>
        <p:guide orient="horz" pos="2160"/>
        <p:guide orient="horz" pos="2152"/>
        <p:guide orient="horz" pos="2157"/>
        <p:guide pos="3863"/>
        <p:guide pos="3840"/>
        <p:guide pos="3837"/>
        <p:guide pos="38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EF1EF68-F5F0-49F5-AD70-42D39C1AC2C6}" type="datetimeFigureOut">
              <a:rPr lang="ru-RU"/>
              <a:pPr>
                <a:defRPr/>
              </a:pPr>
              <a:t>13.03.2019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F3633B64-E4A0-477A-AE18-4F6A80C3FA2F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xmlns="" val="38468161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D-PanelTitle-GrommetsCombine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14"/>
          <p:cNvCxnSpPr/>
          <p:nvPr/>
        </p:nvCxnSpPr>
        <p:spPr>
          <a:xfrm>
            <a:off x="2692400" y="3522663"/>
            <a:ext cx="681513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538" y="5037138"/>
            <a:ext cx="896937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149001-7478-4661-B7E0-B540AA57C1C8}" type="datetimeFigureOut">
              <a:rPr lang="ru-RU"/>
              <a:pPr>
                <a:defRPr/>
              </a:pPr>
              <a:t>13.03.2019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400" y="5037138"/>
            <a:ext cx="52149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675" y="5037138"/>
            <a:ext cx="550863" cy="279400"/>
          </a:xfrm>
        </p:spPr>
        <p:txBody>
          <a:bodyPr/>
          <a:lstStyle>
            <a:lvl1pPr>
              <a:defRPr/>
            </a:lvl1pPr>
          </a:lstStyle>
          <a:p>
            <a:fld id="{F406DB65-4471-491A-B98F-EF455E0B0D11}" type="slidenum">
              <a:rPr lang="ru-RU" altLang=""/>
              <a:pPr/>
              <a:t>‹#›</a:t>
            </a:fld>
            <a:endParaRPr lang="ru-RU" altLang=""/>
          </a:p>
        </p:txBody>
      </p:sp>
      <p:pic>
        <p:nvPicPr>
          <p:cNvPr id="9" name="Рисунок 8" descr="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704512" y="0"/>
            <a:ext cx="1402382" cy="42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8014910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057FC-7B3B-4018-B6AE-D8AC5222FEB2}" type="datetimeFigureOut">
              <a:rPr lang="ru-RU"/>
              <a:pPr>
                <a:defRPr/>
              </a:pPr>
              <a:t>13.03.2019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AE89D9-9387-4D6C-A612-3E10EE9BAA8B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xmlns="" val="3506251513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C6F4A-F3E4-42F8-8402-56293E562BAF}" type="datetimeFigureOut">
              <a:rPr lang="ru-RU"/>
              <a:pPr>
                <a:defRPr/>
              </a:pPr>
              <a:t>13.03.2019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EE85CF-B8A3-494B-B70C-E17FC64DD54D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xmlns="" val="730249006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62013" y="8794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599738" y="2827338"/>
            <a:ext cx="609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defRPr/>
            </a:pPr>
            <a:r>
              <a:rPr lang="en-US" altLang="ru-RU" sz="8000" smtClean="0"/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362CE-C188-4B94-A08E-1DCF0223A519}" type="datetimeFigureOut">
              <a:rPr lang="ru-RU"/>
              <a:pPr>
                <a:defRPr/>
              </a:pPr>
              <a:t>13.03.2019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772A8ED7-A9D4-4144-8EE3-F46DF50739C8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xmlns="" val="3864145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05237-2330-4A03-A018-D1FC1258E197}" type="datetimeFigureOut">
              <a:rPr lang="ru-RU"/>
              <a:pPr>
                <a:defRPr/>
              </a:pPr>
              <a:t>13.03.2019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9E7A48-C88E-4737-99C8-C7FF3CF9E52E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xmlns="" val="38827537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62013" y="8794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599738" y="2598738"/>
            <a:ext cx="609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defRPr/>
            </a:pPr>
            <a:r>
              <a:rPr lang="en-US" altLang="ru-RU" sz="8000" smtClean="0"/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3A4B4-8ECB-454D-AC41-02CA5DC994B8}" type="datetimeFigureOut">
              <a:rPr lang="ru-RU"/>
              <a:pPr>
                <a:defRPr/>
              </a:pPr>
              <a:t>13.03.2019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96288151-B733-499C-AA7A-0DE54A7B1398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xmlns="" val="2549279906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32E2C-B5A3-4EF2-96AA-0E5F3B1860B9}" type="datetimeFigureOut">
              <a:rPr lang="ru-RU"/>
              <a:pPr>
                <a:defRPr/>
              </a:pPr>
              <a:t>13.03.2019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70895364-7527-41D0-BA4A-A273DB7E3810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xmlns="" val="2111809630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F5F6B-B7B4-4FF0-B58E-A4EEDCD23BC7}" type="datetimeFigureOut">
              <a:rPr lang="ru-RU"/>
              <a:pPr>
                <a:defRPr/>
              </a:pPr>
              <a:t>13.03.2019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1A13AC-2CCF-4DE8-AB91-C6AA8C50D967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xmlns="" val="2378323301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886460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5FDF5-2850-4920-AE46-032BFA284408}" type="datetimeFigureOut">
              <a:rPr lang="ru-RU"/>
              <a:pPr>
                <a:defRPr/>
              </a:pPr>
              <a:t>13.03.2019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CB7E2A-8D6A-42D0-8082-CA81F71581BF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xmlns="" val="981260645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AB24C-018A-4F90-AFD8-3B1A78342D8B}" type="datetimeFigureOut">
              <a:rPr lang="ru-RU"/>
              <a:pPr>
                <a:defRPr/>
              </a:pPr>
              <a:t>13.03.2019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A3B724-A739-4107-B66C-71E7E3935499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xmlns="" val="2507730915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5"/>
          <p:cNvCxnSpPr/>
          <p:nvPr/>
        </p:nvCxnSpPr>
        <p:spPr>
          <a:xfrm>
            <a:off x="2012950" y="3709988"/>
            <a:ext cx="81629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0E8AD-8AA8-4141-B5C7-7717D964FFD3}" type="datetimeFigureOut">
              <a:rPr lang="ru-RU"/>
              <a:pPr>
                <a:defRPr/>
              </a:pPr>
              <a:t>13.03.2019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8629F2-1DE5-417E-88EE-6C8DC58B5E50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xmlns="" val="29063439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E8584-2E83-4CEF-9C97-04FDADE75744}" type="datetimeFigureOut">
              <a:rPr lang="ru-RU"/>
              <a:pPr>
                <a:defRPr/>
              </a:pPr>
              <a:t>13.03.2019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E2C1CA-65D9-45BE-9844-3D0F5BB4714F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xmlns="" val="4215120237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7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6D51C-37D4-4B83-827D-5E532F264B83}" type="datetimeFigureOut">
              <a:rPr lang="ru-RU"/>
              <a:pPr>
                <a:defRPr/>
              </a:pPr>
              <a:t>13.03.2019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1238F2-63AD-4A7E-BB32-BB2F2C438832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xmlns="" val="2994702098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59342-32C6-4E16-8BDC-F0D309E1C6E2}" type="datetimeFigureOut">
              <a:rPr lang="ru-RU"/>
              <a:pPr>
                <a:defRPr/>
              </a:pPr>
              <a:t>13.03.2019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7A1A5-44D1-41BD-9CC0-6C16D55E78D2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xmlns="" val="3039168276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84316-63D0-480B-B5EA-FDD86037EAEA}" type="datetimeFigureOut">
              <a:rPr lang="ru-RU"/>
              <a:pPr>
                <a:defRPr/>
              </a:pPr>
              <a:t>13.03.2019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82CF87-9178-41E2-B399-B61634A15A39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xmlns="" val="2252903222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395413" y="2913063"/>
            <a:ext cx="35147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1D100-7174-40EC-AC45-A31A143E6FDC}" type="datetimeFigureOut">
              <a:rPr lang="ru-RU"/>
              <a:pPr>
                <a:defRPr/>
              </a:pPr>
              <a:t>13.03.2019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212E8F-431E-4B51-A89C-3AA139B0779A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xmlns="" val="1583524354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2E970-7183-42A1-A2AF-C07845A2090F}" type="datetimeFigureOut">
              <a:rPr lang="ru-RU"/>
              <a:pPr>
                <a:defRPr/>
              </a:pPr>
              <a:t>13.03.2019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F56082-1A56-4613-B566-320AC97E065D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xmlns="" val="2345378680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HD-PanelContent-GrommetsCombined.png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295400" y="982663"/>
            <a:ext cx="9601200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95400" y="2557463"/>
            <a:ext cx="9601200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275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3E4C7837-FD99-440F-AF79-AEB013BD74B1}" type="datetimeFigureOut">
              <a:rPr lang="ru-RU"/>
              <a:pPr>
                <a:defRPr/>
              </a:pPr>
              <a:t>13.03.2019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5969000"/>
            <a:ext cx="730567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675" y="5969000"/>
            <a:ext cx="542925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77F94495-31D7-4D5C-9E66-236FA10121BA}" type="slidenum">
              <a:rPr lang="ru-RU" altLang=""/>
              <a:pPr/>
              <a:t>‹#›</a:t>
            </a:fld>
            <a:endParaRPr lang="ru-RU" altLang=""/>
          </a:p>
        </p:txBody>
      </p:sp>
      <p:pic>
        <p:nvPicPr>
          <p:cNvPr id="8" name="Рисунок 7" descr="logo.png"/>
          <p:cNvPicPr>
            <a:picLocks noChangeAspect="1"/>
          </p:cNvPicPr>
          <p:nvPr userDrawn="1"/>
        </p:nvPicPr>
        <p:blipFill>
          <a:blip r:embed="rId21" cstate="print"/>
          <a:stretch>
            <a:fillRect/>
          </a:stretch>
        </p:blipFill>
        <p:spPr>
          <a:xfrm>
            <a:off x="10704512" y="0"/>
            <a:ext cx="1402382" cy="4280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38" r:id="rId2"/>
    <p:sldLayoutId id="2147484039" r:id="rId3"/>
    <p:sldLayoutId id="2147484040" r:id="rId4"/>
    <p:sldLayoutId id="2147484041" r:id="rId5"/>
    <p:sldLayoutId id="2147484042" r:id="rId6"/>
    <p:sldLayoutId id="2147484033" r:id="rId7"/>
    <p:sldLayoutId id="2147484043" r:id="rId8"/>
    <p:sldLayoutId id="2147484034" r:id="rId9"/>
    <p:sldLayoutId id="2147484035" r:id="rId10"/>
    <p:sldLayoutId id="2147484044" r:id="rId11"/>
    <p:sldLayoutId id="2147484045" r:id="rId12"/>
    <p:sldLayoutId id="2147484036" r:id="rId13"/>
    <p:sldLayoutId id="2147484046" r:id="rId14"/>
    <p:sldLayoutId id="2147484047" r:id="rId15"/>
    <p:sldLayoutId id="2147484048" r:id="rId16"/>
    <p:sldLayoutId id="2147484049" r:id="rId17"/>
  </p:sldLayoutIdLst>
  <p:transition spd="med">
    <p:fade/>
  </p:transition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6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509588" y="568325"/>
            <a:ext cx="11049000" cy="177323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3">
                    <a:lumMod val="75000"/>
                  </a:schemeClr>
                </a:solidFill>
              </a:rPr>
              <a:t>Школьная оценка как инструмент конструктивного диалога обучающегося с педагогом</a:t>
            </a:r>
            <a:endParaRPr lang="ru-RU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15364" name="Группа 2"/>
          <p:cNvGrpSpPr>
            <a:grpSpLocks/>
          </p:cNvGrpSpPr>
          <p:nvPr/>
        </p:nvGrpSpPr>
        <p:grpSpPr bwMode="auto">
          <a:xfrm>
            <a:off x="3095625" y="2441575"/>
            <a:ext cx="5980113" cy="3738563"/>
            <a:chOff x="2792185" y="2231237"/>
            <a:chExt cx="6381566" cy="3989450"/>
          </a:xfrm>
        </p:grpSpPr>
        <p:pic>
          <p:nvPicPr>
            <p:cNvPr id="15365" name="Picture 8" descr="E:\++++05 05 РАБОЧИЙ СТОЛ\ПРЕЗЕНТАЦИИ МИНСК\Вебинар Творчество\Cycle-engagemen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-2083764">
              <a:off x="2792185" y="2231237"/>
              <a:ext cx="2035145" cy="2035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6" name="Picture 3" descr="C:\Users\Таня\Desktop\СЕНТЯБРЬ\Внеклассное чтение\pedchitannja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8931" y="3016605"/>
              <a:ext cx="4548563" cy="2643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7" name="Picture 4" descr="C:\Users\Таня\Desktop\ОКТЯБРЬ\Школьная оценка\306613-P8IZWS-731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AFBF6"/>
                </a:clrFrom>
                <a:clrTo>
                  <a:srgbClr val="FAFB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3147" b="57800"/>
            <a:stretch>
              <a:fillRect/>
            </a:stretch>
          </p:blipFill>
          <p:spPr bwMode="auto">
            <a:xfrm>
              <a:off x="4309423" y="5381780"/>
              <a:ext cx="2887578" cy="838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8" name="Picture 5" descr="C:\Users\Таня\Desktop\ОКТЯБРЬ\Школьная оценка\school-student-stationary-supplies-on-the-shelf_3446-469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28001" b="10861"/>
            <a:stretch>
              <a:fillRect/>
            </a:stretch>
          </p:blipFill>
          <p:spPr bwMode="auto">
            <a:xfrm flipH="1">
              <a:off x="7022624" y="2369775"/>
              <a:ext cx="1724732" cy="1054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9" name="Picture 7" descr="E:\++++05 05 РАБОЧИЙ СТОЛ\ПРЕЗЕНТАЦИИ МИНСК\Вебинар молодежь\0_18a45c_9afddfd7_L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4990" y="3918857"/>
              <a:ext cx="1288761" cy="1602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98588" y="1038225"/>
            <a:ext cx="9467850" cy="1138238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Метод «Консультант» в рамках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технологии ИГО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389188" y="3070225"/>
            <a:ext cx="830262" cy="830263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4581" name="Picture 2" descr="C:\Users\Таня\Desktop\СЕНТЯБРЬ\РАЗВИТИЕ внимания\little-boy-doing-different-activities-illustration_1308-262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710" t="-1398" r="2" b="38734"/>
          <a:stretch>
            <a:fillRect/>
          </a:stretch>
        </p:blipFill>
        <p:spPr bwMode="auto">
          <a:xfrm>
            <a:off x="1509713" y="3581400"/>
            <a:ext cx="1184275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3724275" y="3883025"/>
            <a:ext cx="2355850" cy="785813"/>
            <a:chOff x="3970456" y="3869024"/>
            <a:chExt cx="2355648" cy="785605"/>
          </a:xfrm>
        </p:grpSpPr>
        <p:pic>
          <p:nvPicPr>
            <p:cNvPr id="24601" name="Picture 2" descr="C:\Users\Таня\Desktop\ОКТЯБРЬ\Школьная оценка\стикер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38275" b="36478"/>
            <a:stretch>
              <a:fillRect/>
            </a:stretch>
          </p:blipFill>
          <p:spPr bwMode="auto">
            <a:xfrm>
              <a:off x="3970456" y="3974943"/>
              <a:ext cx="2355648" cy="679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602" name="Прямоугольник 27"/>
            <p:cNvSpPr>
              <a:spLocks noChangeArrowheads="1"/>
            </p:cNvSpPr>
            <p:nvPr/>
          </p:nvSpPr>
          <p:spPr bwMode="auto">
            <a:xfrm>
              <a:off x="4641437" y="4100794"/>
              <a:ext cx="1108282" cy="463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eaLnBrk="1" hangingPunct="1"/>
              <a:r>
                <a:rPr lang="ru-RU" altLang="ru-RU" sz="2000" b="1"/>
                <a:t>Выбор</a:t>
              </a:r>
            </a:p>
          </p:txBody>
        </p:sp>
        <p:pic>
          <p:nvPicPr>
            <p:cNvPr id="24603" name="Picture 2" descr="C:\Users\2106~1\AppData\Local\Temp\Rar$DRa0.751\5496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8420" t="66060" r="37141" b="28455"/>
            <a:stretch>
              <a:fillRect/>
            </a:stretch>
          </p:blipFill>
          <p:spPr bwMode="auto">
            <a:xfrm>
              <a:off x="4171991" y="3869024"/>
              <a:ext cx="349087" cy="431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4752975" y="4525963"/>
            <a:ext cx="2362200" cy="673100"/>
            <a:chOff x="4999028" y="4512246"/>
            <a:chExt cx="2361566" cy="673084"/>
          </a:xfrm>
        </p:grpSpPr>
        <p:pic>
          <p:nvPicPr>
            <p:cNvPr id="24598" name="Picture 3" descr="C:\Users\Таня\Desktop\ОКТЯБРЬ\Школьная оценка\стикер4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40466" b="41730"/>
            <a:stretch>
              <a:fillRect/>
            </a:stretch>
          </p:blipFill>
          <p:spPr bwMode="auto">
            <a:xfrm>
              <a:off x="4999028" y="4704818"/>
              <a:ext cx="2361566" cy="48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9" name="Прямоугольник 29"/>
            <p:cNvSpPr>
              <a:spLocks noChangeArrowheads="1"/>
            </p:cNvSpPr>
            <p:nvPr/>
          </p:nvSpPr>
          <p:spPr bwMode="auto">
            <a:xfrm>
              <a:off x="5625670" y="4763872"/>
              <a:ext cx="117211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eaLnBrk="1" hangingPunct="1"/>
              <a:r>
                <a:rPr lang="ru-RU" altLang="ru-RU" sz="2000" b="1"/>
                <a:t>Доверие</a:t>
              </a:r>
            </a:p>
          </p:txBody>
        </p:sp>
        <p:pic>
          <p:nvPicPr>
            <p:cNvPr id="24600" name="Picture 2" descr="C:\Users\2106~1\AppData\Local\Temp\Rar$DRa0.751\5496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8420" t="66060" r="37141" b="28455"/>
            <a:stretch>
              <a:fillRect/>
            </a:stretch>
          </p:blipFill>
          <p:spPr bwMode="auto">
            <a:xfrm>
              <a:off x="5213667" y="4512246"/>
              <a:ext cx="349087" cy="431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Группа 2"/>
          <p:cNvGrpSpPr>
            <a:grpSpLocks/>
          </p:cNvGrpSpPr>
          <p:nvPr/>
        </p:nvGrpSpPr>
        <p:grpSpPr bwMode="auto">
          <a:xfrm>
            <a:off x="6356350" y="3883025"/>
            <a:ext cx="2351088" cy="749300"/>
            <a:chOff x="6601811" y="3869024"/>
            <a:chExt cx="2351550" cy="749638"/>
          </a:xfrm>
        </p:grpSpPr>
        <p:pic>
          <p:nvPicPr>
            <p:cNvPr id="24595" name="Picture 4" descr="C:\Users\Таня\Desktop\ОКТЯБРЬ\Школьная оценка\стикер5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40147" b="38132"/>
            <a:stretch>
              <a:fillRect/>
            </a:stretch>
          </p:blipFill>
          <p:spPr bwMode="auto">
            <a:xfrm>
              <a:off x="6601811" y="4034884"/>
              <a:ext cx="2351550" cy="583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6" name="Прямоугольник 30"/>
            <p:cNvSpPr>
              <a:spLocks noChangeArrowheads="1"/>
            </p:cNvSpPr>
            <p:nvPr/>
          </p:nvSpPr>
          <p:spPr bwMode="auto">
            <a:xfrm>
              <a:off x="7191528" y="4084710"/>
              <a:ext cx="108234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eaLnBrk="1" hangingPunct="1"/>
              <a:r>
                <a:rPr lang="ru-RU" altLang="ru-RU" sz="2000" b="1"/>
                <a:t>Делегат</a:t>
              </a:r>
            </a:p>
          </p:txBody>
        </p:sp>
        <p:pic>
          <p:nvPicPr>
            <p:cNvPr id="24597" name="Picture 2" descr="C:\Users\2106~1\AppData\Local\Temp\Rar$DRa0.751\5496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8420" t="66060" r="37141" b="28455"/>
            <a:stretch>
              <a:fillRect/>
            </a:stretch>
          </p:blipFill>
          <p:spPr bwMode="auto">
            <a:xfrm>
              <a:off x="6842440" y="3869024"/>
              <a:ext cx="349087" cy="431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Группа 3"/>
          <p:cNvGrpSpPr>
            <a:grpSpLocks/>
          </p:cNvGrpSpPr>
          <p:nvPr/>
        </p:nvGrpSpPr>
        <p:grpSpPr bwMode="auto">
          <a:xfrm>
            <a:off x="8869363" y="3856038"/>
            <a:ext cx="2362200" cy="630237"/>
            <a:chOff x="9114978" y="3842363"/>
            <a:chExt cx="2361566" cy="630741"/>
          </a:xfrm>
        </p:grpSpPr>
        <p:pic>
          <p:nvPicPr>
            <p:cNvPr id="24592" name="Picture 3" descr="C:\Users\Таня\Desktop\ОКТЯБРЬ\Школьная оценка\стикер4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40466" b="41730"/>
            <a:stretch>
              <a:fillRect/>
            </a:stretch>
          </p:blipFill>
          <p:spPr bwMode="auto">
            <a:xfrm>
              <a:off x="9114978" y="3992592"/>
              <a:ext cx="2361566" cy="48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3" name="Прямоугольник 36"/>
            <p:cNvSpPr>
              <a:spLocks noChangeArrowheads="1"/>
            </p:cNvSpPr>
            <p:nvPr/>
          </p:nvSpPr>
          <p:spPr bwMode="auto">
            <a:xfrm>
              <a:off x="9694120" y="4051646"/>
              <a:ext cx="124585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eaLnBrk="1" hangingPunct="1"/>
              <a:r>
                <a:rPr lang="ru-RU" altLang="ru-RU" sz="2000" b="1"/>
                <a:t>Все и всё</a:t>
              </a:r>
            </a:p>
          </p:txBody>
        </p:sp>
        <p:pic>
          <p:nvPicPr>
            <p:cNvPr id="24594" name="Picture 2" descr="C:\Users\2106~1\AppData\Local\Temp\Rar$DRa0.751\5496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8420" t="66060" r="37141" b="28455"/>
            <a:stretch>
              <a:fillRect/>
            </a:stretch>
          </p:blipFill>
          <p:spPr bwMode="auto">
            <a:xfrm>
              <a:off x="9333666" y="3842363"/>
              <a:ext cx="349087" cy="431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Группа 6"/>
          <p:cNvGrpSpPr>
            <a:grpSpLocks/>
          </p:cNvGrpSpPr>
          <p:nvPr/>
        </p:nvGrpSpPr>
        <p:grpSpPr bwMode="auto">
          <a:xfrm>
            <a:off x="7810500" y="4473575"/>
            <a:ext cx="2711450" cy="784225"/>
            <a:chOff x="8056878" y="4459456"/>
            <a:chExt cx="2711205" cy="784232"/>
          </a:xfrm>
        </p:grpSpPr>
        <p:pic>
          <p:nvPicPr>
            <p:cNvPr id="24589" name="Picture 2" descr="C:\Users\Таня\Desktop\ОКТЯБРЬ\Школьная оценка\стикер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38275" b="36478"/>
            <a:stretch>
              <a:fillRect/>
            </a:stretch>
          </p:blipFill>
          <p:spPr bwMode="auto">
            <a:xfrm>
              <a:off x="8056878" y="4564002"/>
              <a:ext cx="2711205" cy="679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0" name="Прямоугольник 34"/>
            <p:cNvSpPr>
              <a:spLocks noChangeArrowheads="1"/>
            </p:cNvSpPr>
            <p:nvPr/>
          </p:nvSpPr>
          <p:spPr bwMode="auto">
            <a:xfrm>
              <a:off x="8688915" y="4681777"/>
              <a:ext cx="163859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eaLnBrk="1" hangingPunct="1"/>
              <a:r>
                <a:rPr lang="ru-RU" altLang="ru-RU" sz="2000" b="1"/>
                <a:t>Консультант</a:t>
              </a:r>
            </a:p>
          </p:txBody>
        </p:sp>
        <p:pic>
          <p:nvPicPr>
            <p:cNvPr id="24591" name="Picture 2" descr="C:\Users\2106~1\AppData\Local\Temp\Rar$DRa0.751\5496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8420" t="66060" r="37141" b="28455"/>
            <a:stretch>
              <a:fillRect/>
            </a:stretch>
          </p:blipFill>
          <p:spPr bwMode="auto">
            <a:xfrm>
              <a:off x="8309288" y="4459456"/>
              <a:ext cx="349087" cy="431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" name="Скругленный прямоугольник 31"/>
          <p:cNvSpPr/>
          <p:nvPr/>
        </p:nvSpPr>
        <p:spPr>
          <a:xfrm>
            <a:off x="5522913" y="3051175"/>
            <a:ext cx="3565525" cy="539750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ЗАДАНИЯ ДЛЯ ГРУППЫ</a:t>
            </a:r>
          </a:p>
        </p:txBody>
      </p:sp>
      <p:pic>
        <p:nvPicPr>
          <p:cNvPr id="24588" name="Picture 2" descr="E:\++++05 05 РАБОЧИЙ СТОЛ\ПРЕЗЕНТАЦИИ МИНСК\Вебинар молодежь\Survey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8725" y="3159125"/>
            <a:ext cx="6858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98588" y="1038225"/>
            <a:ext cx="9467850" cy="1138238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Метод «Консультант» в рамках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технологии ИГО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98588" y="2757488"/>
            <a:ext cx="2376487" cy="539750"/>
          </a:xfrm>
          <a:prstGeom prst="homePlate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ВАЖНОЕ ПРАВИЛО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73625" y="2611438"/>
            <a:ext cx="5626100" cy="12017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Если в ходе проверки учитель выясняет, что ответы соответствуют выставленным консультантом отметкам, то каждый из группы получает ту, что была выставлена на карточке.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99025" y="3913188"/>
            <a:ext cx="5626100" cy="923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Если оказывается, что выставленные оценки не объективны и завышены, то вся группа получает оценки ниже на один балл.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33950" y="5257800"/>
            <a:ext cx="5624513" cy="923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/>
              <a:t>защита детей от намеренного завышения оценок;</a:t>
            </a: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/>
              <a:t>защита от предвзятого отношения со стороны одноклассников</a:t>
            </a:r>
          </a:p>
        </p:txBody>
      </p:sp>
      <p:sp>
        <p:nvSpPr>
          <p:cNvPr id="19" name="Стрелка вниз 18"/>
          <p:cNvSpPr/>
          <p:nvPr/>
        </p:nvSpPr>
        <p:spPr>
          <a:xfrm>
            <a:off x="7685088" y="4911725"/>
            <a:ext cx="277812" cy="346075"/>
          </a:xfrm>
          <a:prstGeom prst="downArrow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172" name="Picture 4" descr="C:\Users\Таня\Desktop\ОКТЯБРЬ\Школьная оценка\6050331c821ef2be30fb945789f11c6d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8800" y="2566988"/>
            <a:ext cx="652463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 descr="C:\Users\Таня\Desktop\ОКТЯБРЬ\Школьная оценка\6050331c821ef2be30fb945789f11c6d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8800" y="3911600"/>
            <a:ext cx="652463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2795588" y="3560763"/>
            <a:ext cx="831850" cy="831850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5612" name="Picture 2" descr="C:\Users\Таня\Desktop\СЕНТЯБРЬ\РАЗВИТИЕ внимания\little-boy-doing-different-activities-illustration_1308-2628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710" t="-1398" r="2" b="38734"/>
          <a:stretch>
            <a:fillRect/>
          </a:stretch>
        </p:blipFill>
        <p:spPr bwMode="auto">
          <a:xfrm>
            <a:off x="1916113" y="4071938"/>
            <a:ext cx="1184275" cy="19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Picture 2" descr="E:\++++05 05 РАБОЧИЙ СТОЛ\ПРЕЗЕНТАЦИИ МИНСК\Вебинар молодежь\Survey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6713" y="3649663"/>
            <a:ext cx="684212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25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/>
      <p:bldP spid="11" grpId="0"/>
      <p:bldP spid="16" grpId="0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73188" y="1266825"/>
            <a:ext cx="9467850" cy="615950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Оценивание результатов учебной деятельности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44963" y="3787775"/>
            <a:ext cx="1814512" cy="46672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обучающийся</a:t>
            </a:r>
          </a:p>
        </p:txBody>
      </p:sp>
      <p:grpSp>
        <p:nvGrpSpPr>
          <p:cNvPr id="26629" name="Группа 3"/>
          <p:cNvGrpSpPr>
            <a:grpSpLocks/>
          </p:cNvGrpSpPr>
          <p:nvPr/>
        </p:nvGrpSpPr>
        <p:grpSpPr bwMode="auto">
          <a:xfrm>
            <a:off x="1590675" y="2513013"/>
            <a:ext cx="1914525" cy="2595562"/>
            <a:chOff x="1926040" y="2454124"/>
            <a:chExt cx="1915059" cy="2595548"/>
          </a:xfrm>
        </p:grpSpPr>
        <p:pic>
          <p:nvPicPr>
            <p:cNvPr id="26636" name="Picture 2" descr="C:\Users\2106~1\AppData\Local\Temp\Rar$DRa0.751\5496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3052" t="79953" r="34531" b="3217"/>
            <a:stretch>
              <a:fillRect/>
            </a:stretch>
          </p:blipFill>
          <p:spPr bwMode="auto">
            <a:xfrm>
              <a:off x="1926040" y="2454124"/>
              <a:ext cx="1915059" cy="2595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7" name="Прямоугольник 1"/>
            <p:cNvSpPr>
              <a:spLocks noChangeArrowheads="1"/>
            </p:cNvSpPr>
            <p:nvPr/>
          </p:nvSpPr>
          <p:spPr bwMode="auto">
            <a:xfrm>
              <a:off x="2163569" y="3331972"/>
              <a:ext cx="1440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/>
              <a:r>
                <a:rPr lang="ru-RU" altLang="ru-RU" sz="2000" b="1"/>
                <a:t>3 класс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307138" y="3121025"/>
            <a:ext cx="2592387" cy="33813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ОТМЕТКА:</a:t>
            </a:r>
            <a:endParaRPr lang="ru-RU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526213" y="3787775"/>
            <a:ext cx="2152650" cy="46672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одноклассники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204325" y="3787775"/>
            <a:ext cx="1625600" cy="46672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педагог</a:t>
            </a:r>
          </a:p>
        </p:txBody>
      </p:sp>
      <p:pic>
        <p:nvPicPr>
          <p:cNvPr id="8194" name="Picture 2" descr="C:\Users\Таня\Desktop\ОКТЯБРЬ\Школьная оценка\numbers-and-maths-symbols_1308-463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33" t="66557" r="78172" b="4089"/>
          <a:stretch>
            <a:fillRect/>
          </a:stretch>
        </p:blipFill>
        <p:spPr bwMode="auto">
          <a:xfrm>
            <a:off x="5965825" y="3775075"/>
            <a:ext cx="4921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C:\Users\Таня\Desktop\ОКТЯБРЬ\Школьная оценка\numbers-and-maths-symbols_1308-463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33" t="66557" r="78172" b="4089"/>
          <a:stretch>
            <a:fillRect/>
          </a:stretch>
        </p:blipFill>
        <p:spPr bwMode="auto">
          <a:xfrm>
            <a:off x="8712200" y="3748088"/>
            <a:ext cx="4921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2" descr="C:\Users\Таня\Desktop\СЕНТЯБРЬ\Гражданское образование\275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73" t="6573" r="74329" b="56523"/>
          <a:stretch>
            <a:fillRect/>
          </a:stretch>
        </p:blipFill>
        <p:spPr bwMode="auto">
          <a:xfrm>
            <a:off x="2382838" y="3811588"/>
            <a:ext cx="17621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73188" y="1266825"/>
            <a:ext cx="9467850" cy="615950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Формы и методы формирования самооценки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48188" y="3524250"/>
            <a:ext cx="6815137" cy="28305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ВЫСТАВЛЕНИЕ ОТМЕТКИ ПО ПРИНЦИПУ КПД: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/>
              <a:t>сумма балов, набранная обучающимся, умножается на 100 и делится на максимально возможный результат;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/>
              <a:t>перевод КПД в обычную оценку;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/>
              <a:t>отслеживание успехов обучающимися на экране;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/>
              <a:t>применение в случае готовности обучающихся: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/>
              <a:t>обладание навыками оценки своих успехов и взаимной оценки с одноклассниками;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/>
              <a:t>обладание высоким уровнем сознательности и самостоятельности.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48188" y="2544763"/>
            <a:ext cx="6292850" cy="892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СПЕЦИАЛЬНАЯ ТАБЛИЦА: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/>
              <a:t>письменно выставленные баллы;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/>
              <a:t>результаты выполнения проверочного теста.</a:t>
            </a:r>
          </a:p>
        </p:txBody>
      </p:sp>
      <p:pic>
        <p:nvPicPr>
          <p:cNvPr id="27654" name="Picture 2" descr="C:\Users\Таня\Desktop\ОКТЯБРЬ\Школьная оценка\modern-education-concept-with-flat-design_23-214792029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40" t="5196" r="10078" b="7288"/>
          <a:stretch>
            <a:fillRect/>
          </a:stretch>
        </p:blipFill>
        <p:spPr bwMode="auto">
          <a:xfrm>
            <a:off x="1774825" y="3100388"/>
            <a:ext cx="2260600" cy="235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2008188" y="3938588"/>
            <a:ext cx="2087562" cy="647700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ОРГАНИЗОВАННАЯ ОЦЕНОЧНАЯ ДЕЯТЕЛЬНОСТЬ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2112963" y="1944688"/>
            <a:ext cx="1878012" cy="1878012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 flipV="1">
            <a:off x="4619625" y="2479675"/>
            <a:ext cx="581025" cy="466725"/>
          </a:xfrm>
          <a:prstGeom prst="rightArrow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" name="Стрелка вправо 18"/>
          <p:cNvSpPr/>
          <p:nvPr/>
        </p:nvSpPr>
        <p:spPr>
          <a:xfrm flipV="1">
            <a:off x="4619625" y="1392238"/>
            <a:ext cx="581025" cy="466725"/>
          </a:xfrm>
          <a:prstGeom prst="rightArrow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" name="Стрелка вправо 19"/>
          <p:cNvSpPr/>
          <p:nvPr/>
        </p:nvSpPr>
        <p:spPr>
          <a:xfrm flipV="1">
            <a:off x="4619625" y="3611563"/>
            <a:ext cx="581025" cy="468312"/>
          </a:xfrm>
          <a:prstGeom prst="rightArrow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541963" y="1271588"/>
            <a:ext cx="5075237" cy="7207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повышение познавательной </a:t>
            </a:r>
            <a:br>
              <a:rPr lang="ru-RU" sz="2000" dirty="0"/>
            </a:br>
            <a:r>
              <a:rPr lang="ru-RU" sz="2000" dirty="0"/>
              <a:t>активности учеников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541963" y="2352675"/>
            <a:ext cx="5075237" cy="7207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сведение к минимуму 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уровня тревожности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541963" y="3486150"/>
            <a:ext cx="5075237" cy="71913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возможность саморазвития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541963" y="4629150"/>
            <a:ext cx="5075237" cy="7207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возможность формирования 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адекватной самооценки</a:t>
            </a:r>
          </a:p>
        </p:txBody>
      </p:sp>
      <p:sp>
        <p:nvSpPr>
          <p:cNvPr id="28" name="Стрелка вправо 27"/>
          <p:cNvSpPr/>
          <p:nvPr/>
        </p:nvSpPr>
        <p:spPr>
          <a:xfrm flipV="1">
            <a:off x="4619625" y="4749800"/>
            <a:ext cx="581025" cy="468313"/>
          </a:xfrm>
          <a:prstGeom prst="rightArrow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8685" name="Picture 2" descr="C:\Users\Таня\Desktop\СЕНТЯБРЬ\Коммуникативные навыки\cartoon-people-with-colores-speech-bubbles_23-214752951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1F3F2"/>
              </a:clrFrom>
              <a:clrTo>
                <a:srgbClr val="F1F3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542" b="14986"/>
          <a:stretch>
            <a:fillRect/>
          </a:stretch>
        </p:blipFill>
        <p:spPr bwMode="auto">
          <a:xfrm>
            <a:off x="2306638" y="2281238"/>
            <a:ext cx="1547812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6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73188" y="1266825"/>
            <a:ext cx="9467850" cy="615950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Периодизация Л.С. Выготского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57750" y="2809875"/>
            <a:ext cx="5773738" cy="923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Развитие ребенка на каждом возрастном этапе характеризуется особым его положением в системе принятых в данном обществе отношений.</a:t>
            </a:r>
          </a:p>
        </p:txBody>
      </p:sp>
      <p:pic>
        <p:nvPicPr>
          <p:cNvPr id="29701" name="Picture 2" descr="C:\Users\Таня\Desktop\ОКТЯБРЬ\Школьная оценка\8.-Выготский-Лев-Семенович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0275" y="2876550"/>
            <a:ext cx="1620838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Прямоугольник 11"/>
          <p:cNvSpPr>
            <a:spLocks noChangeArrowheads="1"/>
          </p:cNvSpPr>
          <p:nvPr/>
        </p:nvSpPr>
        <p:spPr bwMode="auto">
          <a:xfrm>
            <a:off x="1966913" y="5316538"/>
            <a:ext cx="2087562" cy="646112"/>
          </a:xfrm>
          <a:prstGeom prst="rect">
            <a:avLst/>
          </a:prstGeom>
          <a:noFill/>
          <a:ln w="28575">
            <a:solidFill>
              <a:srgbClr val="8F4D1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ru-RU" altLang="ru-RU" b="1"/>
              <a:t>Выготский Л.С.</a:t>
            </a:r>
          </a:p>
          <a:p>
            <a:pPr algn="ctr" eaLnBrk="1" hangingPunct="1"/>
            <a:r>
              <a:rPr lang="ru-RU" altLang="ru-RU"/>
              <a:t>советский психолог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57750" y="4143375"/>
            <a:ext cx="5773738" cy="1477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Жизнь детей разного возраста имеет свое специфическое содержание: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/>
              <a:t>определенным способом выстроенные взаимоотношения с окружающими людьми;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/>
              <a:t>особая ведущая деятельность..</a:t>
            </a:r>
          </a:p>
        </p:txBody>
      </p:sp>
      <p:pic>
        <p:nvPicPr>
          <p:cNvPr id="14" name="Picture 2" descr="C:\Users\Таня\Desktop\ОКТЯБРЬ\Партфолио\OR9Z2Z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014" t="23984" r="29805" b="71568"/>
          <a:stretch>
            <a:fillRect/>
          </a:stretch>
        </p:blipFill>
        <p:spPr bwMode="auto">
          <a:xfrm>
            <a:off x="6367463" y="3805238"/>
            <a:ext cx="3189287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Таня\Desktop\ОКТЯБРЬ\Школьная оценка\313296-P8T272-63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4F0FE"/>
              </a:clrFrom>
              <a:clrTo>
                <a:srgbClr val="D4F0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7275" y="2336800"/>
            <a:ext cx="3965575" cy="396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73188" y="1266825"/>
            <a:ext cx="9467850" cy="615950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Периодизация Л.С. Выготского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41913" y="2935288"/>
            <a:ext cx="6145212" cy="2862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b="1" dirty="0"/>
              <a:t>младенцы</a:t>
            </a:r>
            <a:r>
              <a:rPr lang="ru-RU" sz="2000" dirty="0"/>
              <a:t> – непосредственное эмоциональное общение с ближайшим окружением;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b="1" dirty="0"/>
              <a:t>раннее детство  </a:t>
            </a:r>
            <a:r>
              <a:rPr lang="ru-RU" sz="2000" dirty="0"/>
              <a:t>–  манипулирование с предметами;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b="1" dirty="0"/>
              <a:t>дошкольники</a:t>
            </a:r>
            <a:r>
              <a:rPr lang="ru-RU" sz="2000" dirty="0"/>
              <a:t>  –  игровая деятельность;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b="1" dirty="0"/>
              <a:t>младшие школьники  </a:t>
            </a:r>
            <a:r>
              <a:rPr lang="ru-RU" sz="2000" dirty="0"/>
              <a:t>–  учебная деятельность;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b="1" dirty="0"/>
              <a:t>подростки </a:t>
            </a:r>
            <a:r>
              <a:rPr lang="ru-RU" sz="2000" dirty="0"/>
              <a:t> –  социально признаваемая и социально одобряемая деятельность;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b="1" dirty="0"/>
              <a:t>старшеклассники </a:t>
            </a:r>
            <a:r>
              <a:rPr lang="ru-RU" sz="2000" dirty="0"/>
              <a:t> –  учебно-профессиональная деятельность.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36788" y="3676650"/>
            <a:ext cx="2447925" cy="830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ВЕДУЩИЕ </a:t>
            </a:r>
            <a:endParaRPr lang="en-US" sz="1600" b="1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ВИДЫ </a:t>
            </a:r>
            <a:endParaRPr lang="en-US" sz="1600" b="1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ДЕЯТЕЛЬНОСТИ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73188" y="1266825"/>
            <a:ext cx="9467850" cy="1138238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Периодизация Л.С. Выготского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</a:rPr>
              <a:t>Младшие школьники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60825" y="2816225"/>
            <a:ext cx="7546975" cy="31400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/>
              <a:t>любознательность;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/>
              <a:t>активный интерес к окружающему миру;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/>
              <a:t>выполнение всего, что просит педагог;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/>
              <a:t>положительное отношение к процессу обучения;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/>
              <a:t>эмоциональное восприятие процесса оценивания;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/>
              <a:t>переживание при отставании в учебе или получении невысоких баллов;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/>
              <a:t>трепетное отношение к своим успехам в учебе, интеллектуальным способностям, оценкам со стороны одноклассников и ближайшего окружения;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/>
              <a:t>признание всеми участниками педагогического процесса положительной оценки результатов их деятельности.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73188" y="2830513"/>
            <a:ext cx="2376487" cy="584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ВЕДУЩАЯ УЧЕБНАЯ ДЕЯТЕЛЬНОСТЬ</a:t>
            </a:r>
          </a:p>
        </p:txBody>
      </p:sp>
      <p:pic>
        <p:nvPicPr>
          <p:cNvPr id="8" name="Picture 2" descr="C:\Users\Таня\Desktop\ОКТЯБРЬ\Партфолио\OR9Z2Z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014" t="23984" r="29805" b="71568"/>
          <a:stretch>
            <a:fillRect/>
          </a:stretch>
        </p:blipFill>
        <p:spPr bwMode="auto">
          <a:xfrm>
            <a:off x="966788" y="3433763"/>
            <a:ext cx="3189287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373188" y="3836988"/>
            <a:ext cx="2376487" cy="585787"/>
          </a:xfrm>
          <a:prstGeom prst="homePlate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ХАРАКТЕРИСТИКА ВОЗРАСТА</a:t>
            </a:r>
          </a:p>
        </p:txBody>
      </p:sp>
      <p:pic>
        <p:nvPicPr>
          <p:cNvPr id="13" name="Picture 2" descr="C:\Users\Таня\Desktop\ОКТЯБРЬ\Партфолио\OR9Z2Z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014" t="23984" r="29805" b="71568"/>
          <a:stretch>
            <a:fillRect/>
          </a:stretch>
        </p:blipFill>
        <p:spPr bwMode="auto">
          <a:xfrm>
            <a:off x="966788" y="4449763"/>
            <a:ext cx="3189287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73188" y="1266825"/>
            <a:ext cx="9467850" cy="1138238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Периодизация Л.С. Выготского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</a:rPr>
              <a:t>Младшие школьники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67288" y="2789238"/>
            <a:ext cx="7089775" cy="2554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зависимость от внешних оценок: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dirty="0"/>
              <a:t>отношение родителей;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dirty="0"/>
              <a:t>отношение учителей.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sz="10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влияние на развитие личности</a:t>
            </a:r>
            <a:r>
              <a:rPr lang="ru-RU" sz="2000" dirty="0"/>
              <a:t>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формирование уровня притязаний обучающегося: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dirty="0"/>
              <a:t>достигнутые успехи предшествующей деятельности;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dirty="0"/>
              <a:t>провалы предшествующей деятельности.</a:t>
            </a:r>
          </a:p>
        </p:txBody>
      </p:sp>
      <p:pic>
        <p:nvPicPr>
          <p:cNvPr id="8" name="Picture 2" descr="C:\Users\Таня\Desktop\ОКТЯБРЬ\Партфолио\OR9Z2Z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014" t="23984" r="29805" b="71568"/>
          <a:stretch>
            <a:fillRect/>
          </a:stretch>
        </p:blipFill>
        <p:spPr bwMode="auto">
          <a:xfrm>
            <a:off x="1417638" y="3201988"/>
            <a:ext cx="31877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24038" y="3729038"/>
            <a:ext cx="2374900" cy="338137"/>
          </a:xfrm>
          <a:prstGeom prst="homePlate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САМООЦЕНКА</a:t>
            </a:r>
          </a:p>
        </p:txBody>
      </p:sp>
      <p:pic>
        <p:nvPicPr>
          <p:cNvPr id="13" name="Picture 2" descr="C:\Users\Таня\Desktop\ОКТЯБРЬ\Партфолио\OR9Z2Z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014" t="23984" r="29805" b="71568"/>
          <a:stretch>
            <a:fillRect/>
          </a:stretch>
        </p:blipFill>
        <p:spPr bwMode="auto">
          <a:xfrm>
            <a:off x="1417638" y="4217988"/>
            <a:ext cx="31877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73188" y="1266825"/>
            <a:ext cx="9467850" cy="1138238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Периодизация Л.С. Выготского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</a:rPr>
              <a:t>Младшие школьники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60963" y="2930525"/>
            <a:ext cx="6126162" cy="20939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Успех и положительные оценки: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ожидание успеха в дальнейшем.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Повторяющиеся неудачи в учебной деятельности, подтвержденные низкими оценками учителя: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dirty="0"/>
              <a:t>развитие неуверенности в себе;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dirty="0"/>
              <a:t>появление чувства собственной неполноценности.</a:t>
            </a:r>
          </a:p>
        </p:txBody>
      </p:sp>
      <p:pic>
        <p:nvPicPr>
          <p:cNvPr id="8" name="Picture 2" descr="C:\Users\Таня\Desktop\ОКТЯБРЬ\Партфолио\OR9Z2Z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014" t="23984" r="29805" b="71568"/>
          <a:stretch>
            <a:fillRect/>
          </a:stretch>
        </p:blipFill>
        <p:spPr bwMode="auto">
          <a:xfrm>
            <a:off x="1430338" y="3216275"/>
            <a:ext cx="3189287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36738" y="3619500"/>
            <a:ext cx="2376487" cy="584200"/>
          </a:xfrm>
          <a:prstGeom prst="homePlate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ВОСПРИЯТИЕ ОЦЕНКИ</a:t>
            </a:r>
          </a:p>
        </p:txBody>
      </p:sp>
      <p:pic>
        <p:nvPicPr>
          <p:cNvPr id="13" name="Picture 2" descr="C:\Users\Таня\Desktop\ОКТЯБРЬ\Партфолио\OR9Z2Z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014" t="23984" r="29805" b="71568"/>
          <a:stretch>
            <a:fillRect/>
          </a:stretch>
        </p:blipFill>
        <p:spPr bwMode="auto">
          <a:xfrm>
            <a:off x="1430338" y="4230688"/>
            <a:ext cx="3189287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5189538" y="920750"/>
            <a:ext cx="5899150" cy="2403475"/>
            <a:chOff x="5189201" y="920111"/>
            <a:chExt cx="5899398" cy="2404646"/>
          </a:xfrm>
        </p:grpSpPr>
        <p:pic>
          <p:nvPicPr>
            <p:cNvPr id="16389" name="Picture 3" descr="C:\Users\Таня\Desktop\ОКТЯБРЬ\Школьная оценка\53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230" t="3059" r="46286" b="77992"/>
            <a:stretch>
              <a:fillRect/>
            </a:stretch>
          </p:blipFill>
          <p:spPr bwMode="auto">
            <a:xfrm>
              <a:off x="5189201" y="920111"/>
              <a:ext cx="5899398" cy="2404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0" name="Прямоугольник 2"/>
            <p:cNvSpPr>
              <a:spLocks noChangeArrowheads="1"/>
            </p:cNvSpPr>
            <p:nvPr/>
          </p:nvSpPr>
          <p:spPr bwMode="auto">
            <a:xfrm>
              <a:off x="6261361" y="1399158"/>
              <a:ext cx="333296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/>
              <a:r>
                <a:rPr lang="ru-RU" altLang="ru-RU" b="1"/>
                <a:t>Оценочная деятельность – </a:t>
              </a:r>
            </a:p>
            <a:p>
              <a:pPr algn="ctr" eaLnBrk="1" hangingPunct="1"/>
              <a:r>
                <a:rPr lang="ru-RU" altLang="ru-RU" b="1"/>
                <a:t>один из компонентов </a:t>
              </a:r>
            </a:p>
            <a:p>
              <a:pPr algn="ctr" eaLnBrk="1" hangingPunct="1"/>
              <a:r>
                <a:rPr lang="ru-RU" altLang="ru-RU" b="1"/>
                <a:t>педагогическая деятельности. </a:t>
              </a:r>
              <a:endParaRPr lang="ru-RU" altLang="ru-RU"/>
            </a:p>
          </p:txBody>
        </p:sp>
      </p:grpSp>
      <p:pic>
        <p:nvPicPr>
          <p:cNvPr id="16388" name="Picture 2" descr="C:\Users\Таня\Desktop\ОКТЯБРЬ\Школьная оценка\group-of-teachers-cartoon_24877-676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1788" y="2605088"/>
            <a:ext cx="4148137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73188" y="1266825"/>
            <a:ext cx="9467850" cy="1138238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Периодизация Л.С. Выготского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</a:rPr>
              <a:t>Подростки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97438" y="2844800"/>
            <a:ext cx="6526212" cy="2862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dirty="0"/>
              <a:t>меньшая сосредоточенность на учебной деятельности;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dirty="0"/>
              <a:t>расширение сферы интересов, затрагивающей многие сферы жизни;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dirty="0"/>
              <a:t>активное занятие спортом;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dirty="0"/>
              <a:t>общение с друзьями;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dirty="0"/>
              <a:t>посещение кружков по интересам;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dirty="0"/>
              <a:t>развлечение;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dirty="0"/>
              <a:t>равнодушие к собственным успехам в учебе;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dirty="0"/>
              <a:t>снижение успеваемости.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3113" y="2867025"/>
            <a:ext cx="3930650" cy="831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ВЕДУЩАЯ СОЦИАЛЬНО ПРИЗНАВАЕМАЯ И ОДОБРЯЕМАЯ ДЕЯТЕЛЬНОСТЬ</a:t>
            </a:r>
          </a:p>
        </p:txBody>
      </p:sp>
      <p:pic>
        <p:nvPicPr>
          <p:cNvPr id="8" name="Picture 2" descr="C:\Users\Таня\Desktop\ОКТЯБРЬ\Партфолио\OR9Z2Z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014" t="23984" r="29805" b="71568"/>
          <a:stretch>
            <a:fillRect/>
          </a:stretch>
        </p:blipFill>
        <p:spPr bwMode="auto">
          <a:xfrm>
            <a:off x="1225550" y="3733800"/>
            <a:ext cx="3189288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631950" y="4137025"/>
            <a:ext cx="2376488" cy="585788"/>
          </a:xfrm>
          <a:prstGeom prst="homePlate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ХАРАКТЕРИСТИКА ВОЗРАСТА</a:t>
            </a:r>
          </a:p>
        </p:txBody>
      </p:sp>
      <p:pic>
        <p:nvPicPr>
          <p:cNvPr id="13" name="Picture 2" descr="C:\Users\Таня\Desktop\ОКТЯБРЬ\Партфолио\OR9Z2Z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014" t="23984" r="29805" b="71568"/>
          <a:stretch>
            <a:fillRect/>
          </a:stretch>
        </p:blipFill>
        <p:spPr bwMode="auto">
          <a:xfrm>
            <a:off x="1225550" y="4749800"/>
            <a:ext cx="3189288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73188" y="1266825"/>
            <a:ext cx="9467850" cy="1138238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Периодизация Л.С. Выготского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</a:rPr>
              <a:t>Подростки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59375" y="3049588"/>
            <a:ext cx="5697538" cy="163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dirty="0"/>
              <a:t>независимость от внешних оценок со стороны значимых взрослых;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sz="1000" dirty="0"/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dirty="0"/>
              <a:t>важность собственных внутренних ориентиров;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sz="1000" dirty="0"/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dirty="0"/>
              <a:t>сравнение себя с другими обучающимися.</a:t>
            </a:r>
          </a:p>
        </p:txBody>
      </p:sp>
      <p:pic>
        <p:nvPicPr>
          <p:cNvPr id="8" name="Picture 2" descr="C:\Users\Таня\Desktop\ОКТЯБРЬ\Партфолио\OR9Z2Z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014" t="23984" r="29805" b="71568"/>
          <a:stretch>
            <a:fillRect/>
          </a:stretch>
        </p:blipFill>
        <p:spPr bwMode="auto">
          <a:xfrm>
            <a:off x="1457325" y="3106738"/>
            <a:ext cx="3189288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63725" y="3632200"/>
            <a:ext cx="2376488" cy="339725"/>
          </a:xfrm>
          <a:prstGeom prst="homePlate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САМООЦЕНКА</a:t>
            </a:r>
          </a:p>
        </p:txBody>
      </p:sp>
      <p:pic>
        <p:nvPicPr>
          <p:cNvPr id="13" name="Picture 2" descr="C:\Users\Таня\Desktop\ОКТЯБРЬ\Партфолио\OR9Z2Z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014" t="23984" r="29805" b="71568"/>
          <a:stretch>
            <a:fillRect/>
          </a:stretch>
        </p:blipFill>
        <p:spPr bwMode="auto">
          <a:xfrm>
            <a:off x="1457325" y="4121150"/>
            <a:ext cx="3189288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73188" y="1266825"/>
            <a:ext cx="9467850" cy="1138238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Периодизация Л.С. Выготского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</a:rPr>
              <a:t>Подростки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29188" y="2857500"/>
            <a:ext cx="6126162" cy="31702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Способность значительно ухудшить или улучшить взаимоотношения со сверстниками.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Положительные оценки: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Позволяют занять в системе класса более высокое положение.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Особенность положительной оценки: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Резкое падение значимости оценки, если подросток может достичь привилегированного положения другими путями. </a:t>
            </a:r>
            <a:endParaRPr lang="ru-RU" sz="2000" b="1" dirty="0"/>
          </a:p>
        </p:txBody>
      </p:sp>
      <p:pic>
        <p:nvPicPr>
          <p:cNvPr id="8" name="Picture 2" descr="C:\Users\Таня\Desktop\ОКТЯБРЬ\Партфолио\OR9Z2Z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014" t="23984" r="29805" b="71568"/>
          <a:stretch>
            <a:fillRect/>
          </a:stretch>
        </p:blipFill>
        <p:spPr bwMode="auto">
          <a:xfrm>
            <a:off x="1430338" y="3460750"/>
            <a:ext cx="3189287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36738" y="3863975"/>
            <a:ext cx="2376487" cy="585788"/>
          </a:xfrm>
          <a:prstGeom prst="homePlate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ВОСПРИЯТИЕ ОЦЕНКИ</a:t>
            </a:r>
          </a:p>
        </p:txBody>
      </p:sp>
      <p:pic>
        <p:nvPicPr>
          <p:cNvPr id="13" name="Picture 2" descr="C:\Users\Таня\Desktop\ОКТЯБРЬ\Партфолио\OR9Z2Z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014" t="23984" r="29805" b="71568"/>
          <a:stretch>
            <a:fillRect/>
          </a:stretch>
        </p:blipFill>
        <p:spPr bwMode="auto">
          <a:xfrm>
            <a:off x="1430338" y="4476750"/>
            <a:ext cx="3189287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73188" y="1266825"/>
            <a:ext cx="9467850" cy="1138238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Периодизация Л.С. Выготского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</a:rPr>
              <a:t>Подростки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45088" y="2874963"/>
            <a:ext cx="5695950" cy="2092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dirty="0"/>
              <a:t>осуществление через призму общественного мнения всего классного коллектива;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sz="1000" dirty="0"/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dirty="0"/>
              <a:t>способность обучающихся идти на открытый конфликт с педагогами и нарушение дисциплины, вследствие молчаливого одобрения товарищей.</a:t>
            </a:r>
          </a:p>
        </p:txBody>
      </p:sp>
      <p:pic>
        <p:nvPicPr>
          <p:cNvPr id="8" name="Picture 2" descr="C:\Users\Таня\Desktop\ОКТЯБРЬ\Партфолио\OR9Z2Z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014" t="23984" r="29805" b="71568"/>
          <a:stretch>
            <a:fillRect/>
          </a:stretch>
        </p:blipFill>
        <p:spPr bwMode="auto">
          <a:xfrm>
            <a:off x="1430338" y="2997200"/>
            <a:ext cx="3189287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36738" y="3400425"/>
            <a:ext cx="2376487" cy="584200"/>
          </a:xfrm>
          <a:prstGeom prst="homePlate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ВОСПРИЯТИЕ УЧИТЕЛЯ</a:t>
            </a:r>
          </a:p>
        </p:txBody>
      </p:sp>
      <p:pic>
        <p:nvPicPr>
          <p:cNvPr id="13" name="Picture 2" descr="C:\Users\Таня\Desktop\ОКТЯБРЬ\Партфолио\OR9Z2Z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014" t="23984" r="29805" b="71568"/>
          <a:stretch>
            <a:fillRect/>
          </a:stretch>
        </p:blipFill>
        <p:spPr bwMode="auto">
          <a:xfrm>
            <a:off x="1430338" y="4013200"/>
            <a:ext cx="3189287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73188" y="1266825"/>
            <a:ext cx="9467850" cy="1138238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Периодизация Л.С. Выготского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</a:rPr>
              <a:t>Старшеклассники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97438" y="3111500"/>
            <a:ext cx="6526212" cy="1785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dirty="0"/>
              <a:t>различное отношение к учебным дисциплинам </a:t>
            </a:r>
            <a:br>
              <a:rPr lang="ru-RU" sz="2000" dirty="0"/>
            </a:br>
            <a:r>
              <a:rPr lang="ru-RU" sz="2000" dirty="0"/>
              <a:t>в зависимости от собственных планов и профессиональных намерений;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sz="1000" dirty="0"/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dirty="0"/>
              <a:t>различное отношение к оценкам, полученным </a:t>
            </a:r>
            <a:br>
              <a:rPr lang="ru-RU" sz="2000" dirty="0"/>
            </a:br>
            <a:r>
              <a:rPr lang="ru-RU" sz="2000" dirty="0"/>
              <a:t>по отдельным предметам.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3113" y="2867025"/>
            <a:ext cx="3930650" cy="831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ВЕДУЩАЯ УЧЕБНО-ПРОФЕССИОНАЛЬНАЯ ДЕЯТЕЛЬНОСТЬ</a:t>
            </a:r>
          </a:p>
        </p:txBody>
      </p:sp>
      <p:pic>
        <p:nvPicPr>
          <p:cNvPr id="8" name="Picture 2" descr="C:\Users\Таня\Desktop\ОКТЯБРЬ\Партфолио\OR9Z2Z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014" t="23984" r="29805" b="71568"/>
          <a:stretch>
            <a:fillRect/>
          </a:stretch>
        </p:blipFill>
        <p:spPr bwMode="auto">
          <a:xfrm>
            <a:off x="1225550" y="3733800"/>
            <a:ext cx="3189288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631950" y="4137025"/>
            <a:ext cx="2376488" cy="585788"/>
          </a:xfrm>
          <a:prstGeom prst="homePlate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ХАРАКТЕРИСТИКА ВОЗРАСТА</a:t>
            </a:r>
          </a:p>
        </p:txBody>
      </p:sp>
      <p:pic>
        <p:nvPicPr>
          <p:cNvPr id="13" name="Picture 2" descr="C:\Users\Таня\Desktop\ОКТЯБРЬ\Партфолио\OR9Z2Z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014" t="23984" r="29805" b="71568"/>
          <a:stretch>
            <a:fillRect/>
          </a:stretch>
        </p:blipFill>
        <p:spPr bwMode="auto">
          <a:xfrm>
            <a:off x="1225550" y="4749800"/>
            <a:ext cx="3189288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73188" y="1266825"/>
            <a:ext cx="9467850" cy="1138238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Периодизация Л.С. Выготского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</a:rPr>
              <a:t>Старшеклассники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35550" y="2779713"/>
            <a:ext cx="5697538" cy="2246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влияние внешней оценки со стороны значимых взрослых: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dirty="0"/>
              <a:t>не одноклассники, а взрослые.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dirty="0"/>
              <a:t>смещение фокуса внимания на доверительные отношения со взрослыми;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dirty="0"/>
              <a:t>выбор жизненного пути и профессии </a:t>
            </a:r>
            <a:br>
              <a:rPr lang="ru-RU" sz="2000" dirty="0"/>
            </a:br>
            <a:r>
              <a:rPr lang="ru-RU" sz="2000" dirty="0"/>
              <a:t>под влиянием оценок взрослых.</a:t>
            </a:r>
          </a:p>
        </p:txBody>
      </p:sp>
      <p:pic>
        <p:nvPicPr>
          <p:cNvPr id="8" name="Picture 2" descr="C:\Users\Таня\Desktop\ОКТЯБРЬ\Партфолио\OR9Z2Z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014" t="23984" r="29805" b="71568"/>
          <a:stretch>
            <a:fillRect/>
          </a:stretch>
        </p:blipFill>
        <p:spPr bwMode="auto">
          <a:xfrm>
            <a:off x="1457325" y="3106738"/>
            <a:ext cx="3189288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63725" y="3632200"/>
            <a:ext cx="2376488" cy="339725"/>
          </a:xfrm>
          <a:prstGeom prst="homePlate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САМООЦЕНКА</a:t>
            </a:r>
          </a:p>
        </p:txBody>
      </p:sp>
      <p:pic>
        <p:nvPicPr>
          <p:cNvPr id="13" name="Picture 2" descr="C:\Users\Таня\Desktop\ОКТЯБРЬ\Партфолио\OR9Z2Z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014" t="23984" r="29805" b="71568"/>
          <a:stretch>
            <a:fillRect/>
          </a:stretch>
        </p:blipFill>
        <p:spPr bwMode="auto">
          <a:xfrm>
            <a:off x="1457325" y="4121150"/>
            <a:ext cx="3189288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73188" y="1266825"/>
            <a:ext cx="9467850" cy="1138238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Периодизация Л.С. Выготского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</a:rPr>
              <a:t>Старшеклассники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29188" y="2571750"/>
            <a:ext cx="5911850" cy="3446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большое значение: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отметки по профильному предмету.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спокойное отношение: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плохая отметка по «не важному» для своей будущей профессиональной деятельности предмету.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факторы восприятия: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/>
              <a:t>возрастные и индивидуальные особенности;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/>
              <a:t>характер;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/>
              <a:t>тип темперамента;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/>
              <a:t>уровень самооценки;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/>
              <a:t>форма выражения оценки.</a:t>
            </a:r>
          </a:p>
        </p:txBody>
      </p:sp>
      <p:pic>
        <p:nvPicPr>
          <p:cNvPr id="40965" name="Picture 2" descr="C:\Users\Таня\Desktop\ОКТЯБРЬ\Партфолио\OR9Z2Z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014" t="23984" r="29805" b="71568"/>
          <a:stretch>
            <a:fillRect/>
          </a:stretch>
        </p:blipFill>
        <p:spPr bwMode="auto">
          <a:xfrm>
            <a:off x="1430338" y="3311525"/>
            <a:ext cx="3189287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36738" y="3714750"/>
            <a:ext cx="2376487" cy="584200"/>
          </a:xfrm>
          <a:prstGeom prst="homePlate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ВОСПРИЯТИЕ ОЦЕНКИ</a:t>
            </a:r>
          </a:p>
        </p:txBody>
      </p:sp>
      <p:pic>
        <p:nvPicPr>
          <p:cNvPr id="40967" name="Picture 2" descr="C:\Users\Таня\Desktop\ОКТЯБРЬ\Партфолио\OR9Z2Z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014" t="23984" r="29805" b="71568"/>
          <a:stretch>
            <a:fillRect/>
          </a:stretch>
        </p:blipFill>
        <p:spPr bwMode="auto">
          <a:xfrm>
            <a:off x="1430338" y="4325938"/>
            <a:ext cx="3189287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Таня\Desktop\ОКТЯБРЬ\Школьная оценка\344825-PADG21-6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99" b="6393"/>
          <a:stretch>
            <a:fillRect/>
          </a:stretch>
        </p:blipFill>
        <p:spPr bwMode="auto">
          <a:xfrm>
            <a:off x="0" y="0"/>
            <a:ext cx="12209463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Прямоугольник 13"/>
          <p:cNvSpPr>
            <a:spLocks noChangeArrowheads="1"/>
          </p:cNvSpPr>
          <p:nvPr/>
        </p:nvSpPr>
        <p:spPr bwMode="auto">
          <a:xfrm>
            <a:off x="1130300" y="1298575"/>
            <a:ext cx="713105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just" eaLnBrk="1" hangingPunct="1"/>
            <a:r>
              <a:rPr lang="ru-RU" altLang="ru-RU" sz="2000"/>
              <a:t>Положительные оценки способны творить чудеса: повышать самооценку ребенка и повышать его учебную мотивацию. Грамотный педагог, должен знать, что восприятие оценки детьми с завышенной или заниженной самооценкой может быть искажено. В этом случае, если отметка не соответствует их уровню притязаний или ожиданиям, дети могут встретить ее с недоверием или обидой.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Таня\Desktop\ОКТЯБРЬ\Партфолио\325709-P9KLGR-49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50" t="53741" r="50000" b="15944"/>
          <a:stretch>
            <a:fillRect/>
          </a:stretch>
        </p:blipFill>
        <p:spPr bwMode="auto">
          <a:xfrm>
            <a:off x="1308100" y="2700338"/>
            <a:ext cx="3559175" cy="245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73188" y="1266825"/>
            <a:ext cx="9467850" cy="615950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Умение ставить оценки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99113" y="2730500"/>
            <a:ext cx="4679950" cy="719138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отсутствие мотивации у обучающегося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58963" y="3635375"/>
            <a:ext cx="2376487" cy="5857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ПОХВАЛА ЗА ПЛОХУЮ РАБОТУ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99113" y="3667125"/>
            <a:ext cx="4679950" cy="719138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подчеркивание посредственных знаний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99113" y="4621213"/>
            <a:ext cx="4679950" cy="720725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способность в корне изменить отношение одноклассников к ребенку и педагогу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Таня\Desktop\ОКТЯБРЬ\Партфолио\325709-P9KLGR-49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50" t="53741" r="50000" b="15944"/>
          <a:stretch>
            <a:fillRect/>
          </a:stretch>
        </p:blipFill>
        <p:spPr bwMode="auto">
          <a:xfrm>
            <a:off x="1308100" y="2700338"/>
            <a:ext cx="3559175" cy="245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73188" y="1266825"/>
            <a:ext cx="9467850" cy="615950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Умение ставить оценки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99113" y="2968625"/>
            <a:ext cx="4679950" cy="708025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полезность тогда, когда оценка не сильно отличается от реального положения дел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58963" y="3608388"/>
            <a:ext cx="2376487" cy="830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ОТМЕТКА </a:t>
            </a:r>
            <a:br>
              <a:rPr lang="ru-RU" sz="1600" b="1" dirty="0"/>
            </a:br>
            <a:r>
              <a:rPr lang="ru-RU" sz="1600" b="1" dirty="0"/>
              <a:t>«ЗА СТАРАНИЕ» и «НА ПЕРСПЕКТИВУ»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99113" y="4024313"/>
            <a:ext cx="4679950" cy="101441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интуитивное определение педагогом степени разрыва между реальными знаниями и выставленной отметкой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628188" y="2530475"/>
            <a:ext cx="1800225" cy="1077913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ПЕРЕСМОТР 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СИСТЕМЫ 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ОЦЕНИВАНИЯ</a:t>
            </a:r>
          </a:p>
        </p:txBody>
      </p:sp>
      <p:sp>
        <p:nvSpPr>
          <p:cNvPr id="28" name="Пятиугольник 27"/>
          <p:cNvSpPr/>
          <p:nvPr/>
        </p:nvSpPr>
        <p:spPr>
          <a:xfrm>
            <a:off x="3054350" y="2787650"/>
            <a:ext cx="1981200" cy="646113"/>
          </a:xfrm>
          <a:prstGeom prst="homePlate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образовательный процесс</a:t>
            </a:r>
          </a:p>
        </p:txBody>
      </p:sp>
      <p:grpSp>
        <p:nvGrpSpPr>
          <p:cNvPr id="27" name="Группа 26"/>
          <p:cNvGrpSpPr>
            <a:grpSpLocks/>
          </p:cNvGrpSpPr>
          <p:nvPr/>
        </p:nvGrpSpPr>
        <p:grpSpPr bwMode="auto">
          <a:xfrm>
            <a:off x="598488" y="2058988"/>
            <a:ext cx="2411412" cy="900112"/>
            <a:chOff x="4857232" y="1973871"/>
            <a:chExt cx="5286114" cy="2460223"/>
          </a:xfrm>
        </p:grpSpPr>
        <p:sp>
          <p:nvSpPr>
            <p:cNvPr id="29" name="TextBox 28"/>
            <p:cNvSpPr txBox="1"/>
            <p:nvPr/>
          </p:nvSpPr>
          <p:spPr>
            <a:xfrm>
              <a:off x="4857232" y="2429467"/>
              <a:ext cx="5265234" cy="1596759"/>
            </a:xfrm>
            <a:prstGeom prst="homePlate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>
              <a:defPPr>
                <a:defRPr lang="ru-RU"/>
              </a:defPPr>
              <a:lvl1pPr algn="ctr">
                <a:defRPr sz="2000"/>
              </a:lvl1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defRPr/>
              </a:pPr>
              <a:r>
                <a:rPr lang="ru-RU" sz="1600" b="1" dirty="0">
                  <a:solidFill>
                    <a:schemeClr val="tx1"/>
                  </a:solidFill>
                </a:rPr>
                <a:t>«Развивающая система Л.В. </a:t>
              </a:r>
              <a:r>
                <a:rPr lang="ru-RU" sz="1600" b="1" dirty="0" err="1">
                  <a:solidFill>
                    <a:schemeClr val="tx1"/>
                  </a:solidFill>
                </a:rPr>
                <a:t>Занкова</a:t>
              </a:r>
              <a:r>
                <a:rPr lang="ru-RU" sz="1600" b="1" dirty="0">
                  <a:solidFill>
                    <a:schemeClr val="tx1"/>
                  </a:solidFill>
                </a:rPr>
                <a:t>» </a:t>
              </a:r>
              <a:endParaRPr lang="ru-RU" sz="1600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30" name="Прямоугольник 1"/>
            <p:cNvSpPr/>
            <p:nvPr/>
          </p:nvSpPr>
          <p:spPr>
            <a:xfrm>
              <a:off x="4857232" y="1973871"/>
              <a:ext cx="5286114" cy="2460223"/>
            </a:xfrm>
            <a:prstGeom prst="homePlate">
              <a:avLst/>
            </a:prstGeom>
            <a:noFill/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dirty="0"/>
            </a:p>
          </p:txBody>
        </p:sp>
      </p:grpSp>
      <p:grpSp>
        <p:nvGrpSpPr>
          <p:cNvPr id="16" name="Группа 15"/>
          <p:cNvGrpSpPr>
            <a:grpSpLocks/>
          </p:cNvGrpSpPr>
          <p:nvPr/>
        </p:nvGrpSpPr>
        <p:grpSpPr bwMode="auto">
          <a:xfrm>
            <a:off x="598488" y="3267075"/>
            <a:ext cx="2411412" cy="900113"/>
            <a:chOff x="4857232" y="1973871"/>
            <a:chExt cx="5286114" cy="2460223"/>
          </a:xfrm>
        </p:grpSpPr>
        <p:sp>
          <p:nvSpPr>
            <p:cNvPr id="17" name="TextBox 16"/>
            <p:cNvSpPr txBox="1"/>
            <p:nvPr/>
          </p:nvSpPr>
          <p:spPr>
            <a:xfrm>
              <a:off x="4857232" y="2429469"/>
              <a:ext cx="5265234" cy="1596758"/>
            </a:xfrm>
            <a:prstGeom prst="homePlate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>
              <a:defPPr>
                <a:defRPr lang="ru-RU"/>
              </a:defPPr>
              <a:lvl1pPr algn="ctr">
                <a:defRPr sz="2000"/>
              </a:lvl1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defRPr/>
              </a:pPr>
              <a:r>
                <a:rPr lang="ru-RU" sz="1600" b="1" dirty="0">
                  <a:solidFill>
                    <a:schemeClr val="tx1"/>
                  </a:solidFill>
                </a:rPr>
                <a:t>«Перспективная начальная школа» </a:t>
              </a:r>
              <a:endParaRPr lang="ru-RU" sz="1600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18" name="Прямоугольник 1"/>
            <p:cNvSpPr/>
            <p:nvPr/>
          </p:nvSpPr>
          <p:spPr>
            <a:xfrm>
              <a:off x="4857232" y="1973871"/>
              <a:ext cx="5286114" cy="2460223"/>
            </a:xfrm>
            <a:prstGeom prst="homePlate">
              <a:avLst/>
            </a:prstGeom>
            <a:noFill/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dirty="0"/>
            </a:p>
          </p:txBody>
        </p:sp>
      </p:grpSp>
      <p:sp>
        <p:nvSpPr>
          <p:cNvPr id="19" name="Пятиугольник 18"/>
          <p:cNvSpPr/>
          <p:nvPr/>
        </p:nvSpPr>
        <p:spPr>
          <a:xfrm>
            <a:off x="5164138" y="2787650"/>
            <a:ext cx="1944687" cy="646113"/>
          </a:xfrm>
          <a:prstGeom prst="homePlate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образовательные цели</a:t>
            </a:r>
          </a:p>
        </p:txBody>
      </p:sp>
      <p:sp>
        <p:nvSpPr>
          <p:cNvPr id="20" name="Пятиугольник 19"/>
          <p:cNvSpPr/>
          <p:nvPr/>
        </p:nvSpPr>
        <p:spPr>
          <a:xfrm>
            <a:off x="7240588" y="2608263"/>
            <a:ext cx="2197100" cy="923925"/>
          </a:xfrm>
          <a:prstGeom prst="homePlate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групповые формы учебной деятельности</a:t>
            </a:r>
          </a:p>
        </p:txBody>
      </p:sp>
      <p:pic>
        <p:nvPicPr>
          <p:cNvPr id="6146" name="Picture 2" descr="E:\++++05 05 РАБОЧИЙ СТОЛ\ПРЕЗЕНТАЦИИ МИНСК\РЕФЛЕКСИЯ\tmp65437986856527462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19975" y="4014788"/>
            <a:ext cx="1836738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E:\++++05 05 РАБОЧИЙ СТОЛ\ПРЕЗЕНТАЦИИ МИНСК\СИСТЕМЫ ОЦЕНКИ КАЧЕСТВА ОБР\4723e3bc6e04b5953b96bb32d7d3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42513" y="1238250"/>
            <a:ext cx="11715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C:\Users\Таня\Desktop\ОКТЯБРЬ\Школьная оценка\global-education-concept_23-214750457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DBD6D3"/>
              </a:clrFrom>
              <a:clrTo>
                <a:srgbClr val="DBD6D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162" t="12279" r="10863" b="12968"/>
          <a:stretch>
            <a:fillRect/>
          </a:stretch>
        </p:blipFill>
        <p:spPr bwMode="auto">
          <a:xfrm>
            <a:off x="3054350" y="3783013"/>
            <a:ext cx="1905000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C:\Users\Таня\Desktop\СЕНТЯБРЬ\Формирующее оценивание\golden-cup-with-arrow-hitting-in-the-target-center_3446-458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5550" y="987425"/>
            <a:ext cx="1843088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8" grpId="0" animBg="1"/>
      <p:bldP spid="19" grpId="0" animBg="1"/>
      <p:bldP spid="2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Таня\Desktop\ОКТЯБРЬ\Партфолио\325709-P9KLGR-49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50" t="53741" r="50000" b="15944"/>
          <a:stretch>
            <a:fillRect/>
          </a:stretch>
        </p:blipFill>
        <p:spPr bwMode="auto">
          <a:xfrm>
            <a:off x="1308100" y="2700338"/>
            <a:ext cx="3559175" cy="245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73188" y="1266825"/>
            <a:ext cx="9467850" cy="615950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Умение ставить оценки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99113" y="2667000"/>
            <a:ext cx="4679950" cy="541338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утрачивание интереса</a:t>
            </a:r>
            <a:br>
              <a:rPr lang="ru-RU" sz="2000" dirty="0"/>
            </a:br>
            <a:r>
              <a:rPr lang="ru-RU" sz="2000" dirty="0"/>
              <a:t> к учебной деятельности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58963" y="3416300"/>
            <a:ext cx="2376487" cy="1323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ПОСТОЯННАЯ ПОЛОЖИТЕЛЬНАЯ ОЦЕНКА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(завышенная самооценка)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99113" y="3359150"/>
            <a:ext cx="4679950" cy="53975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снижение мотивации</a:t>
            </a:r>
            <a:br>
              <a:rPr lang="ru-RU" sz="2000" dirty="0"/>
            </a:br>
            <a:r>
              <a:rPr lang="ru-RU" sz="2000" dirty="0"/>
              <a:t> к достижению успеха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99113" y="4049713"/>
            <a:ext cx="4679950" cy="53975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формальное выполнение задания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99113" y="4741863"/>
            <a:ext cx="4679950" cy="53975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противопоставление всему классу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99113" y="5443538"/>
            <a:ext cx="4679950" cy="53975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постоянное ожидание только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положительных отметок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12" grpId="0" animBg="1"/>
      <p:bldP spid="13" grpId="0" animBg="1"/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Таня\Desktop\ОКТЯБРЬ\Партфолио\325709-P9KLGR-49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50" t="53741" r="50000" b="15944"/>
          <a:stretch>
            <a:fillRect/>
          </a:stretch>
        </p:blipFill>
        <p:spPr bwMode="auto">
          <a:xfrm>
            <a:off x="1308100" y="2700338"/>
            <a:ext cx="3559175" cy="245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73188" y="1266825"/>
            <a:ext cx="9467850" cy="615950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Умение ставить оценки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99113" y="2747963"/>
            <a:ext cx="4679950" cy="708025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причинение травмы при переходе </a:t>
            </a:r>
            <a:br>
              <a:rPr lang="ru-RU" sz="2000" dirty="0"/>
            </a:br>
            <a:r>
              <a:rPr lang="ru-RU" sz="2000" dirty="0"/>
              <a:t>на личность ребенка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58963" y="3786188"/>
            <a:ext cx="2376487" cy="584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ОТРИЦАТЕЛЬНАЯ ОЦЕНКА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99113" y="3663950"/>
            <a:ext cx="4679950" cy="708025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корректировка учебной </a:t>
            </a:r>
            <a:br>
              <a:rPr lang="ru-RU" sz="2000" dirty="0"/>
            </a:br>
            <a:r>
              <a:rPr lang="ru-RU" sz="2000" dirty="0"/>
              <a:t>деятельности ученика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99113" y="4552950"/>
            <a:ext cx="4679950" cy="101600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стремление к контакту с педагогом и улучшение взаимоотношений при искренности оценки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Таня\Desktop\ОКТЯБРЬ\Партфолио\394514-PCGX4B-5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471" b="7941"/>
          <a:stretch>
            <a:fillRect/>
          </a:stretch>
        </p:blipFill>
        <p:spPr bwMode="auto">
          <a:xfrm>
            <a:off x="0" y="0"/>
            <a:ext cx="12414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975475" y="1830388"/>
            <a:ext cx="4897438" cy="2646362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ОЦЕНКА</a:t>
            </a:r>
            <a:endParaRPr lang="ru-RU" sz="2000" dirty="0"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latin typeface="+mn-lt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dirty="0">
                <a:latin typeface="+mn-lt"/>
              </a:rPr>
              <a:t>инструмент для повышения мотивации ребенка; 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sz="1000" dirty="0">
              <a:latin typeface="+mn-lt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dirty="0">
                <a:latin typeface="+mn-lt"/>
              </a:rPr>
              <a:t>влияние на все сферы его жизни обучающегося; 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sz="1000" dirty="0">
              <a:latin typeface="+mn-lt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dirty="0">
                <a:latin typeface="+mn-lt"/>
              </a:rPr>
              <a:t>регулирование его взаимоотношений </a:t>
            </a:r>
            <a:br>
              <a:rPr lang="ru-RU" sz="2000" dirty="0">
                <a:latin typeface="+mn-lt"/>
              </a:rPr>
            </a:br>
            <a:r>
              <a:rPr lang="ru-RU" sz="2000" dirty="0">
                <a:latin typeface="+mn-lt"/>
              </a:rPr>
              <a:t>со значимым окружением.</a:t>
            </a:r>
            <a:endParaRPr lang="ru-RU" sz="1000" dirty="0"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60488" y="1008063"/>
            <a:ext cx="9467850" cy="954087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Психолого-педагогические рекомендации по созданию оценочных ситуаций в учебном процессе</a:t>
            </a:r>
            <a:endParaRPr lang="ru-RU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4288" y="2473325"/>
            <a:ext cx="4491037" cy="1122363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использование оценки как обратной связи, нужной обучающемуся, а не как средство давления на ребенка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84288" y="4143375"/>
            <a:ext cx="4491037" cy="1079500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ориентация на личностные, эмоционально-волевые и физиологические особенности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86525" y="2473325"/>
            <a:ext cx="4500563" cy="1079500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нахождение в каждом из детей положительных изменений и отмечание этих изменений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86525" y="4143375"/>
            <a:ext cx="4491038" cy="1079500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сравнение ребенка с самим собой</a:t>
            </a:r>
          </a:p>
        </p:txBody>
      </p:sp>
      <p:sp>
        <p:nvSpPr>
          <p:cNvPr id="13" name="Овал 12"/>
          <p:cNvSpPr/>
          <p:nvPr/>
        </p:nvSpPr>
        <p:spPr>
          <a:xfrm>
            <a:off x="5303838" y="3030538"/>
            <a:ext cx="1616075" cy="160972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8137" name="Picture 5" descr="E:\++++05 05 РАБОЧИЙ СТОЛ\ПРЕЗЕНТАЦИИ МИНСК\ЕДИНСТВО\globe-geography-education-illustrati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07025" y="3178175"/>
            <a:ext cx="1287463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57300" y="2160588"/>
            <a:ext cx="4489450" cy="1465262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формирование у детей навыков самоконтроля, самостоятельного оценивания себя и других обучающихся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60488" y="4040188"/>
            <a:ext cx="4489450" cy="1439862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исключение из реакций педагога сарказма и унижения отстающих детей, использование положительных или нейтральных реакций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86525" y="2173288"/>
            <a:ext cx="4500563" cy="1439862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избегание травмирующих ситуаций при выставлении отметок, </a:t>
            </a:r>
            <a:br>
              <a:rPr lang="ru-RU" sz="2000" dirty="0"/>
            </a:br>
            <a:r>
              <a:rPr lang="ru-RU" sz="2000" dirty="0"/>
              <a:t>использование двойки и единицы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с осторожностью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96050" y="4079875"/>
            <a:ext cx="4491038" cy="1441450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развернутое обоснование каждой выставленной отметки.</a:t>
            </a:r>
          </a:p>
        </p:txBody>
      </p:sp>
      <p:sp>
        <p:nvSpPr>
          <p:cNvPr id="15" name="Овал 14"/>
          <p:cNvSpPr/>
          <p:nvPr/>
        </p:nvSpPr>
        <p:spPr>
          <a:xfrm>
            <a:off x="5303838" y="3030538"/>
            <a:ext cx="1616075" cy="160972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9160" name="Picture 5" descr="E:\++++05 05 РАБОЧИЙ СТОЛ\ПРЕЗЕНТАЦИИ МИНСК\ЕДИНСТВО\globe-geography-education-illustrati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07025" y="3178175"/>
            <a:ext cx="1287463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360488" y="1008063"/>
            <a:ext cx="9467850" cy="954087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Психолого-педагогические рекомендации по созданию оценочных ситуаций в учебном процессе</a:t>
            </a:r>
            <a:endParaRPr lang="ru-RU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3" descr="C:\Users\Таня\Desktop\ОКТЯБРЬ\Школьная оценка\310687-P8FGW4-86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 t="8611" r="3200" b="50000"/>
          <a:stretch>
            <a:fillRect/>
          </a:stretch>
        </p:blipFill>
        <p:spPr bwMode="auto">
          <a:xfrm>
            <a:off x="1262063" y="2635250"/>
            <a:ext cx="3163887" cy="279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63663" y="1285875"/>
            <a:ext cx="9467850" cy="61436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Классификация оценок</a:t>
            </a:r>
          </a:p>
        </p:txBody>
      </p:sp>
      <p:sp>
        <p:nvSpPr>
          <p:cNvPr id="50181" name="Прямоугольник 1"/>
          <p:cNvSpPr>
            <a:spLocks noChangeArrowheads="1"/>
          </p:cNvSpPr>
          <p:nvPr/>
        </p:nvSpPr>
        <p:spPr bwMode="auto">
          <a:xfrm>
            <a:off x="1363663" y="3481388"/>
            <a:ext cx="2819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ru-RU" altLang="ru-RU" sz="1400" b="1"/>
              <a:t>ТОРЖЕСТВУЮЩАЯ «ПЯТЕРКА»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645025" y="2725738"/>
            <a:ext cx="6186488" cy="954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100000"/>
              <a:defRPr/>
            </a:pPr>
            <a:r>
              <a:rPr lang="ru-RU" sz="1600" b="1" dirty="0"/>
              <a:t>РОДИТЕЛИ: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dirty="0"/>
              <a:t>гордость;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dirty="0"/>
              <a:t>ожидание отличных отметок.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645025" y="3805238"/>
            <a:ext cx="6961188" cy="1262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100000"/>
              <a:defRPr/>
            </a:pPr>
            <a:r>
              <a:rPr lang="ru-RU" sz="1600" b="1" dirty="0"/>
              <a:t>ОБУЧАЮЩИЕСЯ: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ü"/>
              <a:defRPr/>
            </a:pPr>
            <a:r>
              <a:rPr lang="ru-RU" sz="2000" dirty="0"/>
              <a:t>особое положение в классе;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ü"/>
              <a:defRPr/>
            </a:pPr>
            <a:r>
              <a:rPr lang="ru-RU" sz="2000" dirty="0"/>
              <a:t>осознание своей исключительности;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ü"/>
              <a:defRPr/>
            </a:pPr>
            <a:r>
              <a:rPr lang="ru-RU" sz="2000" dirty="0"/>
              <a:t>помощь одноклассникам на уроке оказывает с высокомерием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779963" y="5224463"/>
            <a:ext cx="6051550" cy="646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100000"/>
              <a:defRPr/>
            </a:pPr>
            <a:r>
              <a:rPr lang="ru-RU" sz="1600" b="1" dirty="0"/>
              <a:t>ОДНОКЛАССНИКИ: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ü"/>
              <a:defRPr/>
            </a:pPr>
            <a:r>
              <a:rPr lang="ru-RU" sz="2000" dirty="0"/>
              <a:t>испытание зависти.</a:t>
            </a:r>
          </a:p>
        </p:txBody>
      </p:sp>
      <p:pic>
        <p:nvPicPr>
          <p:cNvPr id="50185" name="Picture 2" descr="C:\Users\Таня\Desktop\ОКТЯБРЬ\Школьная оценка\1725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12" t="43494" r="69147" b="3056"/>
          <a:stretch>
            <a:fillRect/>
          </a:stretch>
        </p:blipFill>
        <p:spPr bwMode="auto">
          <a:xfrm>
            <a:off x="2921000" y="3805238"/>
            <a:ext cx="1504950" cy="228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3" descr="C:\Users\Таня\Desktop\ОКТЯБРЬ\Школьная оценка\310687-P8FGW4-86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 t="8611" r="3200" b="50000"/>
          <a:stretch>
            <a:fillRect/>
          </a:stretch>
        </p:blipFill>
        <p:spPr bwMode="auto">
          <a:xfrm>
            <a:off x="1262063" y="2635250"/>
            <a:ext cx="3163887" cy="279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63663" y="1285875"/>
            <a:ext cx="9467850" cy="61436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Классификация оценок</a:t>
            </a:r>
          </a:p>
        </p:txBody>
      </p:sp>
      <p:sp>
        <p:nvSpPr>
          <p:cNvPr id="51205" name="Прямоугольник 1"/>
          <p:cNvSpPr>
            <a:spLocks noChangeArrowheads="1"/>
          </p:cNvSpPr>
          <p:nvPr/>
        </p:nvSpPr>
        <p:spPr bwMode="auto">
          <a:xfrm>
            <a:off x="1463675" y="3409950"/>
            <a:ext cx="28194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ru-RU" altLang="ru-RU" sz="1400" b="1"/>
              <a:t>ОБНАДЕЖИВАЮЩАЯ «ЧЕТВЕРКА»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886325" y="2576513"/>
            <a:ext cx="5945188" cy="14462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100000"/>
              <a:defRPr/>
            </a:pPr>
            <a:r>
              <a:rPr lang="ru-RU" sz="1600" b="1" dirty="0"/>
              <a:t>РОДИТЕЛИ: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/>
              <a:t>поддержка и надежда на сохранение и улучшение уровня успешности ребенка;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/>
              <a:t>отсутствие похвалы, доверия, лишение удовольствий при снижении успеваемости.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886325" y="4078288"/>
            <a:ext cx="5945188" cy="11699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100000"/>
              <a:defRPr/>
            </a:pPr>
            <a:r>
              <a:rPr lang="ru-RU" sz="1600" b="1" dirty="0"/>
              <a:t>ОБУЧАЮЩИЕСЯ: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ü"/>
              <a:defRPr/>
            </a:pPr>
            <a:r>
              <a:rPr lang="ru-RU" dirty="0"/>
              <a:t>переживание снижения престижа в классе и ухудшения взаимоотношений с родителями при снижении успеваемости.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886325" y="5346700"/>
            <a:ext cx="5945188" cy="893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100000"/>
              <a:defRPr/>
            </a:pPr>
            <a:r>
              <a:rPr lang="ru-RU" sz="1600" b="1" dirty="0"/>
              <a:t>ОДНОКЛАССНИКИ: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ü"/>
              <a:defRPr/>
            </a:pPr>
            <a:r>
              <a:rPr lang="ru-RU" dirty="0"/>
              <a:t>престиж среди одноклассников;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ü"/>
              <a:defRPr/>
            </a:pPr>
            <a:r>
              <a:rPr lang="ru-RU" dirty="0"/>
              <a:t>обладание доверием.</a:t>
            </a:r>
          </a:p>
        </p:txBody>
      </p:sp>
      <p:pic>
        <p:nvPicPr>
          <p:cNvPr id="51209" name="Picture 2" descr="C:\Users\Таня\Desktop\ОКТЯБРЬ\Школьная оценка\1738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999" t="40739" r="49243" b="6532"/>
          <a:stretch>
            <a:fillRect/>
          </a:stretch>
        </p:blipFill>
        <p:spPr bwMode="auto">
          <a:xfrm>
            <a:off x="2360613" y="3887788"/>
            <a:ext cx="1503362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3" descr="C:\Users\Таня\Desktop\ОКТЯБРЬ\Школьная оценка\310687-P8FGW4-86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 t="8611" r="3200" b="50000"/>
          <a:stretch>
            <a:fillRect/>
          </a:stretch>
        </p:blipFill>
        <p:spPr bwMode="auto">
          <a:xfrm>
            <a:off x="1262063" y="2635250"/>
            <a:ext cx="3163887" cy="279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63663" y="1285875"/>
            <a:ext cx="9467850" cy="61436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Классификация оценок</a:t>
            </a:r>
          </a:p>
        </p:txBody>
      </p:sp>
      <p:sp>
        <p:nvSpPr>
          <p:cNvPr id="52229" name="Прямоугольник 1"/>
          <p:cNvSpPr>
            <a:spLocks noChangeArrowheads="1"/>
          </p:cNvSpPr>
          <p:nvPr/>
        </p:nvSpPr>
        <p:spPr bwMode="auto">
          <a:xfrm>
            <a:off x="1463675" y="3368675"/>
            <a:ext cx="2819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ru-RU" altLang="ru-RU" sz="1500" b="1"/>
              <a:t>ПРИВЫЧНАЯ </a:t>
            </a:r>
          </a:p>
          <a:p>
            <a:pPr algn="ctr" eaLnBrk="1" hangingPunct="1"/>
            <a:r>
              <a:rPr lang="ru-RU" altLang="ru-RU" sz="1500" b="1"/>
              <a:t>«ТРОЙКА»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091113" y="2644775"/>
            <a:ext cx="5945187" cy="954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100000"/>
              <a:defRPr/>
            </a:pPr>
            <a:r>
              <a:rPr lang="ru-RU" sz="1600" b="1" dirty="0"/>
              <a:t>РОДИТЕЛИ: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dirty="0"/>
              <a:t>отсутствие ожидания новых успехов детей;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dirty="0"/>
              <a:t>осторожная похвала.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091113" y="3724275"/>
            <a:ext cx="5945187" cy="954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100000"/>
              <a:defRPr/>
            </a:pPr>
            <a:r>
              <a:rPr lang="ru-RU" sz="1600" b="1" dirty="0"/>
              <a:t>ОБУЧАЮЩИЕСЯ: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ü"/>
              <a:defRPr/>
            </a:pPr>
            <a:r>
              <a:rPr lang="ru-RU" sz="2000" dirty="0"/>
              <a:t>средний уровень мотивации;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ü"/>
              <a:defRPr/>
            </a:pPr>
            <a:r>
              <a:rPr lang="ru-RU" sz="2000" dirty="0"/>
              <a:t>среднее положение в коллективе.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091113" y="4805363"/>
            <a:ext cx="5945187" cy="1262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100000"/>
              <a:defRPr/>
            </a:pPr>
            <a:r>
              <a:rPr lang="ru-RU" sz="1600" b="1" dirty="0"/>
              <a:t>ОДНОКЛАССНИКИ: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ü"/>
              <a:defRPr/>
            </a:pPr>
            <a:r>
              <a:rPr lang="ru-RU" sz="2000" dirty="0"/>
              <a:t>восприятие без особых эмоций;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ü"/>
              <a:defRPr/>
            </a:pPr>
            <a:r>
              <a:rPr lang="ru-RU" sz="2000" dirty="0"/>
              <a:t>уважение в глазах одноклассников при повышении отметок. </a:t>
            </a:r>
          </a:p>
        </p:txBody>
      </p:sp>
      <p:pic>
        <p:nvPicPr>
          <p:cNvPr id="52233" name="Picture 3" descr="C:\Users\Таня\Desktop\ОКТЯБРЬ\Школьная оценка\мальчик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3588" y="3883025"/>
            <a:ext cx="1679575" cy="235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3" descr="C:\Users\Таня\Desktop\ОКТЯБРЬ\Школьная оценка\310687-P8FGW4-86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 t="8611" r="3200" b="50000"/>
          <a:stretch>
            <a:fillRect/>
          </a:stretch>
        </p:blipFill>
        <p:spPr bwMode="auto">
          <a:xfrm>
            <a:off x="1262063" y="2635250"/>
            <a:ext cx="3163887" cy="279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63663" y="1285875"/>
            <a:ext cx="9467850" cy="61436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Классификация оценок</a:t>
            </a:r>
          </a:p>
        </p:txBody>
      </p:sp>
      <p:sp>
        <p:nvSpPr>
          <p:cNvPr id="53253" name="Прямоугольник 1"/>
          <p:cNvSpPr>
            <a:spLocks noChangeArrowheads="1"/>
          </p:cNvSpPr>
          <p:nvPr/>
        </p:nvSpPr>
        <p:spPr bwMode="auto">
          <a:xfrm>
            <a:off x="1463675" y="3341688"/>
            <a:ext cx="2819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ru-RU" altLang="ru-RU" sz="1500" b="1"/>
              <a:t>УГНЕТАЮЩАЯ </a:t>
            </a:r>
          </a:p>
          <a:p>
            <a:pPr algn="ctr" eaLnBrk="1" hangingPunct="1"/>
            <a:r>
              <a:rPr lang="ru-RU" altLang="ru-RU" sz="1500" b="1"/>
              <a:t>«ДВОЙКА»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091113" y="2522538"/>
            <a:ext cx="5945187" cy="116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100000"/>
              <a:defRPr/>
            </a:pPr>
            <a:r>
              <a:rPr lang="ru-RU" sz="1600" b="1" dirty="0"/>
              <a:t>РОДИТЕЛИ: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/>
              <a:t>раздражение и наказание;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/>
              <a:t>лишение развлечений, жесткий контроль;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/>
              <a:t>высокие требования со стороны родителей.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091113" y="3697288"/>
            <a:ext cx="5945187" cy="1724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100000"/>
              <a:defRPr/>
            </a:pPr>
            <a:r>
              <a:rPr lang="ru-RU" sz="1600" b="1" dirty="0"/>
              <a:t>ОБУЧАЮЩИЕСЯ: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ü"/>
              <a:defRPr/>
            </a:pPr>
            <a:r>
              <a:rPr lang="ru-RU" dirty="0"/>
              <a:t>угнетенное положение в классе и в семье;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ü"/>
              <a:defRPr/>
            </a:pPr>
            <a:r>
              <a:rPr lang="ru-RU" dirty="0"/>
              <a:t>страдание от дефицита общения;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/>
              <a:t>озлобление;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/>
              <a:t>негативные переживания;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/>
              <a:t>проявление лжи.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091113" y="5434013"/>
            <a:ext cx="5945187" cy="614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100000"/>
              <a:defRPr/>
            </a:pPr>
            <a:r>
              <a:rPr lang="ru-RU" sz="1600" b="1" dirty="0"/>
              <a:t>ОДНОКЛАССНИКИ:</a:t>
            </a:r>
            <a:endParaRPr lang="ru-RU" dirty="0"/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ü"/>
              <a:defRPr/>
            </a:pPr>
            <a:r>
              <a:rPr lang="ru-RU" dirty="0"/>
              <a:t>проявление насмешек.</a:t>
            </a:r>
          </a:p>
        </p:txBody>
      </p:sp>
      <p:pic>
        <p:nvPicPr>
          <p:cNvPr id="53257" name="Picture 2" descr="C:\Users\Таня\Desktop\ОКТЯБРЬ\Школьная оценка\1729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723" t="42601" r="68500" b="5334"/>
          <a:stretch>
            <a:fillRect/>
          </a:stretch>
        </p:blipFill>
        <p:spPr bwMode="auto">
          <a:xfrm>
            <a:off x="2500313" y="3895725"/>
            <a:ext cx="1001712" cy="205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3" descr="C:\Users\Таня\Desktop\ОКТЯБРЬ\Школьная оценка\310687-P8FGW4-86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 t="8611" r="3200" b="50000"/>
          <a:stretch>
            <a:fillRect/>
          </a:stretch>
        </p:blipFill>
        <p:spPr bwMode="auto">
          <a:xfrm>
            <a:off x="1262063" y="2635250"/>
            <a:ext cx="3163887" cy="279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63663" y="1285875"/>
            <a:ext cx="9467850" cy="61436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Классификация оценок</a:t>
            </a:r>
          </a:p>
        </p:txBody>
      </p:sp>
      <p:sp>
        <p:nvSpPr>
          <p:cNvPr id="54277" name="Прямоугольник 1"/>
          <p:cNvSpPr>
            <a:spLocks noChangeArrowheads="1"/>
          </p:cNvSpPr>
          <p:nvPr/>
        </p:nvSpPr>
        <p:spPr bwMode="auto">
          <a:xfrm>
            <a:off x="1463675" y="3341688"/>
            <a:ext cx="2819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ru-RU" altLang="ru-RU" sz="1600" b="1"/>
              <a:t>УНИЧТОЖАЮЩАЯ ЕДИНИЦА</a:t>
            </a:r>
            <a:endParaRPr lang="ru-RU" altLang="ru-RU" sz="1600"/>
          </a:p>
        </p:txBody>
      </p:sp>
      <p:sp>
        <p:nvSpPr>
          <p:cNvPr id="15" name="Прямоугольник 14"/>
          <p:cNvSpPr/>
          <p:nvPr/>
        </p:nvSpPr>
        <p:spPr>
          <a:xfrm>
            <a:off x="5091113" y="2522538"/>
            <a:ext cx="5945187" cy="614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100000"/>
              <a:defRPr/>
            </a:pPr>
            <a:r>
              <a:rPr lang="ru-RU" sz="1600" b="1" dirty="0"/>
              <a:t>РОДИТЕЛИ: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ü"/>
              <a:defRPr/>
            </a:pPr>
            <a:r>
              <a:rPr lang="ru-RU" dirty="0"/>
              <a:t>ирония за выставленную оценку.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091113" y="4033838"/>
            <a:ext cx="5945187" cy="892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100000"/>
              <a:defRPr/>
            </a:pPr>
            <a:r>
              <a:rPr lang="ru-RU" sz="1600" b="1" dirty="0"/>
              <a:t>ОБУЧАЮЩИЕСЯ: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ü"/>
              <a:defRPr/>
            </a:pPr>
            <a:r>
              <a:rPr lang="ru-RU" dirty="0"/>
              <a:t>снижение уровня мотивации к учебной деятельности;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ü"/>
              <a:defRPr/>
            </a:pPr>
            <a:r>
              <a:rPr lang="ru-RU" dirty="0"/>
              <a:t>не влияет на статус в коллективе.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091113" y="5064125"/>
            <a:ext cx="5945187" cy="892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100000"/>
              <a:defRPr/>
            </a:pPr>
            <a:r>
              <a:rPr lang="ru-RU" sz="1600" b="1" dirty="0"/>
              <a:t>ОДНОКЛАССНИКИ:</a:t>
            </a:r>
            <a:endParaRPr lang="ru-RU" dirty="0"/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ü"/>
              <a:defRPr/>
            </a:pPr>
            <a:r>
              <a:rPr lang="ru-RU" dirty="0"/>
              <a:t>сочувствие за выставленную оценку;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ü"/>
              <a:defRPr/>
            </a:pPr>
            <a:r>
              <a:rPr lang="ru-RU" dirty="0"/>
              <a:t>снижается доверительное отношение к педагогу.</a:t>
            </a:r>
          </a:p>
        </p:txBody>
      </p:sp>
      <p:pic>
        <p:nvPicPr>
          <p:cNvPr id="54281" name="Picture 2" descr="C:\Users\Таня\Desktop\ОКТЯБРЬ\Школьная оценка\1729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723" t="42601" r="68500" b="5334"/>
          <a:stretch>
            <a:fillRect/>
          </a:stretch>
        </p:blipFill>
        <p:spPr bwMode="auto">
          <a:xfrm>
            <a:off x="2500313" y="3895725"/>
            <a:ext cx="1001712" cy="205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091113" y="3279775"/>
            <a:ext cx="5945187" cy="615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100000"/>
              <a:defRPr/>
            </a:pPr>
            <a:r>
              <a:rPr lang="ru-RU" sz="1600" b="1" dirty="0"/>
              <a:t>ПЕДАГОГ: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ü"/>
              <a:defRPr/>
            </a:pPr>
            <a:r>
              <a:rPr lang="ru-RU" dirty="0"/>
              <a:t>злоба  по отношению к ребенку.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73188" y="1266825"/>
            <a:ext cx="9467850" cy="615950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Оценивание результатов учебной деятельности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48250" y="3848100"/>
            <a:ext cx="5507038" cy="22479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dirty="0"/>
              <a:t>необходимость развития у детей навыков самоконтроля и самооценки с начала обучения </a:t>
            </a:r>
            <a:br>
              <a:rPr lang="ru-RU" sz="2000" dirty="0"/>
            </a:br>
            <a:r>
              <a:rPr lang="ru-RU" sz="2000" dirty="0"/>
              <a:t>в школе;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dirty="0"/>
              <a:t>ведущая роль в оценивании результатов принадлежит учителю;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dirty="0"/>
              <a:t>привлечение обучающихся к оцениванию </a:t>
            </a:r>
            <a:br>
              <a:rPr lang="ru-RU" sz="2000" dirty="0"/>
            </a:br>
            <a:r>
              <a:rPr lang="ru-RU" sz="2000" dirty="0"/>
              <a:t>по завершении «букварного» периода.</a:t>
            </a:r>
          </a:p>
        </p:txBody>
      </p:sp>
      <p:grpSp>
        <p:nvGrpSpPr>
          <p:cNvPr id="18437" name="Группа 3"/>
          <p:cNvGrpSpPr>
            <a:grpSpLocks/>
          </p:cNvGrpSpPr>
          <p:nvPr/>
        </p:nvGrpSpPr>
        <p:grpSpPr bwMode="auto">
          <a:xfrm>
            <a:off x="1925638" y="2454275"/>
            <a:ext cx="1916112" cy="2595563"/>
            <a:chOff x="1926040" y="2454124"/>
            <a:chExt cx="1915059" cy="2595548"/>
          </a:xfrm>
        </p:grpSpPr>
        <p:pic>
          <p:nvPicPr>
            <p:cNvPr id="18442" name="Picture 2" descr="C:\Users\2106~1\AppData\Local\Temp\Rar$DRa0.751\5496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3052" t="79953" r="34531" b="3217"/>
            <a:stretch>
              <a:fillRect/>
            </a:stretch>
          </p:blipFill>
          <p:spPr bwMode="auto">
            <a:xfrm>
              <a:off x="1926040" y="2454124"/>
              <a:ext cx="1915059" cy="2595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3" name="Прямоугольник 1"/>
            <p:cNvSpPr>
              <a:spLocks noChangeArrowheads="1"/>
            </p:cNvSpPr>
            <p:nvPr/>
          </p:nvSpPr>
          <p:spPr bwMode="auto">
            <a:xfrm>
              <a:off x="2163569" y="3331972"/>
              <a:ext cx="1440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/>
              <a:r>
                <a:rPr lang="ru-RU" altLang="ru-RU" sz="2000" b="1"/>
                <a:t>1-2 классы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5032375" y="2593975"/>
            <a:ext cx="2592388" cy="72072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дети не получают оценки-баллы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964488" y="2586038"/>
            <a:ext cx="2590800" cy="72072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невозможность  избежать оценивания</a:t>
            </a:r>
          </a:p>
        </p:txBody>
      </p:sp>
      <p:sp>
        <p:nvSpPr>
          <p:cNvPr id="7" name="Правая фигурная скобка 6"/>
          <p:cNvSpPr/>
          <p:nvPr/>
        </p:nvSpPr>
        <p:spPr>
          <a:xfrm rot="5400000">
            <a:off x="7641431" y="2553494"/>
            <a:ext cx="320675" cy="2109788"/>
          </a:xfrm>
          <a:prstGeom prst="rightBrace">
            <a:avLst>
              <a:gd name="adj1" fmla="val 55812"/>
              <a:gd name="adj2" fmla="val 50000"/>
            </a:avLst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8441" name="Picture 2" descr="C:\Users\Таня\Desktop\СЕНТЯБРЬ\Гражданское образование\275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73" t="6573" r="74329" b="56523"/>
          <a:stretch>
            <a:fillRect/>
          </a:stretch>
        </p:blipFill>
        <p:spPr bwMode="auto">
          <a:xfrm>
            <a:off x="2882900" y="3768725"/>
            <a:ext cx="176371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4" grpId="0" animBg="1"/>
      <p:bldP spid="25" grpId="0" animBg="1"/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Users\Таня\Desktop\ОКТЯБРЬ\Партфолио\394514-PCGX4B-5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471" b="7941"/>
          <a:stretch>
            <a:fillRect/>
          </a:stretch>
        </p:blipFill>
        <p:spPr bwMode="auto">
          <a:xfrm>
            <a:off x="0" y="0"/>
            <a:ext cx="12414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913563" y="1830388"/>
            <a:ext cx="5278437" cy="3478212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Выставляя оценку обучающемуся, педагогу необходимо помнить о том, что, существуют возрастные особенности восприятия школьной оценки и ее персональная значимость со временем может меняться. Это происходит потому, что с возрастом происходят личностные изменения детей, и те оценки, которые были значимы для них, теряют свою стимулирующую роль, вместо них на первое место выходят другие, которые более соответствуют возрастным интересам детей.</a:t>
            </a:r>
            <a:endParaRPr lang="ru-RU" sz="1100" dirty="0"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73188" y="1266825"/>
            <a:ext cx="9467850" cy="615950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Оценивание результатов учебной деятельности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48250" y="3579813"/>
            <a:ext cx="5507038" cy="224631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использование детьми развернутых оценочных суждений: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dirty="0"/>
              <a:t>комментарии по поводу ответов одноклассника;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dirty="0"/>
              <a:t>определение сильных и слабых сторон ответов одноклассника;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dirty="0"/>
              <a:t> дополнение и уточнение ответов.</a:t>
            </a:r>
          </a:p>
        </p:txBody>
      </p:sp>
      <p:grpSp>
        <p:nvGrpSpPr>
          <p:cNvPr id="19461" name="Группа 3"/>
          <p:cNvGrpSpPr>
            <a:grpSpLocks/>
          </p:cNvGrpSpPr>
          <p:nvPr/>
        </p:nvGrpSpPr>
        <p:grpSpPr bwMode="auto">
          <a:xfrm>
            <a:off x="1925638" y="2454275"/>
            <a:ext cx="1916112" cy="2595563"/>
            <a:chOff x="1926040" y="2454124"/>
            <a:chExt cx="1915059" cy="2595548"/>
          </a:xfrm>
        </p:grpSpPr>
        <p:pic>
          <p:nvPicPr>
            <p:cNvPr id="19464" name="Picture 2" descr="C:\Users\2106~1\AppData\Local\Temp\Rar$DRa0.751\5496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3052" t="79953" r="34531" b="3217"/>
            <a:stretch>
              <a:fillRect/>
            </a:stretch>
          </p:blipFill>
          <p:spPr bwMode="auto">
            <a:xfrm>
              <a:off x="1926040" y="2454124"/>
              <a:ext cx="1915059" cy="2595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5" name="Прямоугольник 1"/>
            <p:cNvSpPr>
              <a:spLocks noChangeArrowheads="1"/>
            </p:cNvSpPr>
            <p:nvPr/>
          </p:nvSpPr>
          <p:spPr bwMode="auto">
            <a:xfrm>
              <a:off x="2163569" y="3331972"/>
              <a:ext cx="1440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/>
              <a:r>
                <a:rPr lang="ru-RU" altLang="ru-RU" sz="2000" b="1"/>
                <a:t>1-2 классы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6348413" y="2782888"/>
            <a:ext cx="2592387" cy="4000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УСТНЫЕ ОТВЕТЫ</a:t>
            </a:r>
          </a:p>
        </p:txBody>
      </p:sp>
      <p:pic>
        <p:nvPicPr>
          <p:cNvPr id="19463" name="Picture 2" descr="C:\Users\Таня\Desktop\СЕНТЯБРЬ\Гражданское образование\275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73" t="6573" r="74329" b="56523"/>
          <a:stretch>
            <a:fillRect/>
          </a:stretch>
        </p:blipFill>
        <p:spPr bwMode="auto">
          <a:xfrm>
            <a:off x="2882900" y="3768725"/>
            <a:ext cx="176371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73188" y="944563"/>
            <a:ext cx="9467850" cy="615950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Внешняя оценка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673225" y="3021013"/>
            <a:ext cx="3706813" cy="5397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проблемы в межличностном общении детей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673225" y="3768725"/>
            <a:ext cx="3706813" cy="5397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боязнь ответов у доски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673225" y="4549775"/>
            <a:ext cx="3706813" cy="5397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тревога перед самостоятельными и контрольными работами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673225" y="5295900"/>
            <a:ext cx="3706813" cy="5397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списывание у одноклассников и 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надежда на подсказки</a:t>
            </a:r>
          </a:p>
        </p:txBody>
      </p:sp>
      <p:pic>
        <p:nvPicPr>
          <p:cNvPr id="14" name="Picture 5" descr="C:\Users\Таня\Desktop\ОКТЯБРЬ\Школьная оценка\vfkmxb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6663" y="1733550"/>
            <a:ext cx="1138237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7070725" y="3330575"/>
            <a:ext cx="3706813" cy="5397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побуждение </a:t>
            </a:r>
            <a:br>
              <a:rPr lang="ru-RU" sz="2000" dirty="0"/>
            </a:br>
            <a:r>
              <a:rPr lang="ru-RU" sz="2000" dirty="0"/>
              <a:t>к познавательной активности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070725" y="4075113"/>
            <a:ext cx="3706813" cy="54133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повышение желание </a:t>
            </a:r>
            <a:br>
              <a:rPr lang="ru-RU" sz="2000" dirty="0"/>
            </a:br>
            <a:r>
              <a:rPr lang="ru-RU" sz="2000" dirty="0"/>
              <a:t>к саморазвитию</a:t>
            </a:r>
          </a:p>
        </p:txBody>
      </p:sp>
      <p:pic>
        <p:nvPicPr>
          <p:cNvPr id="18" name="Picture 4" descr="C:\Users\Таня\Desktop\ОКТЯБРЬ\Школьная оценка\Без имени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50250" y="1987550"/>
            <a:ext cx="1081088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3" descr="C:\Users\Таня\Desktop\ОКТЯБРЬ\Школьная оценка\104181-OMLMKI-267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28" t="15625" r="75720" b="16924"/>
          <a:stretch>
            <a:fillRect/>
          </a:stretch>
        </p:blipFill>
        <p:spPr bwMode="auto">
          <a:xfrm>
            <a:off x="5562600" y="2419350"/>
            <a:ext cx="1089025" cy="377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63663" y="1054100"/>
            <a:ext cx="9467850" cy="1138238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Организация учебной деятельности </a:t>
            </a:r>
            <a:br>
              <a:rPr lang="ru-RU" sz="34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</a:b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в младшей школе</a:t>
            </a:r>
          </a:p>
        </p:txBody>
      </p:sp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1373188" y="2071688"/>
            <a:ext cx="4129087" cy="4718050"/>
            <a:chOff x="1373188" y="2071476"/>
            <a:chExt cx="4128978" cy="4718832"/>
          </a:xfrm>
        </p:grpSpPr>
        <p:pic>
          <p:nvPicPr>
            <p:cNvPr id="21513" name="Picture 2" descr="C:\Users\Таня\Desktop\ОКТЯБРЬ\Школьная оценка\стике1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3188" y="2071476"/>
              <a:ext cx="4128978" cy="4718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Прямоугольник 12"/>
            <p:cNvSpPr/>
            <p:nvPr/>
          </p:nvSpPr>
          <p:spPr>
            <a:xfrm>
              <a:off x="2303438" y="3019370"/>
              <a:ext cx="2725665" cy="132419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/>
                <a:t>сильные учащиеся участвуют в оценке результатов работы групп из 4-5 человек</a:t>
              </a:r>
            </a:p>
          </p:txBody>
        </p:sp>
      </p:grpSp>
      <p:grpSp>
        <p:nvGrpSpPr>
          <p:cNvPr id="8" name="Группа 7"/>
          <p:cNvGrpSpPr>
            <a:grpSpLocks/>
          </p:cNvGrpSpPr>
          <p:nvPr/>
        </p:nvGrpSpPr>
        <p:grpSpPr bwMode="auto">
          <a:xfrm>
            <a:off x="7578725" y="2301875"/>
            <a:ext cx="3016250" cy="3446463"/>
            <a:chOff x="7578714" y="2301812"/>
            <a:chExt cx="3015714" cy="3446530"/>
          </a:xfrm>
        </p:grpSpPr>
        <p:pic>
          <p:nvPicPr>
            <p:cNvPr id="21511" name="Picture 3" descr="C:\Users\Таня\Desktop\ОКТЯБРЬ\Школьная оценка\стикер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8714" y="2301812"/>
              <a:ext cx="3015714" cy="3446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Прямоугольник 15"/>
            <p:cNvSpPr/>
            <p:nvPr/>
          </p:nvSpPr>
          <p:spPr>
            <a:xfrm>
              <a:off x="7723151" y="3317832"/>
              <a:ext cx="2726840" cy="4000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/>
                <a:t>письменные тесты </a:t>
              </a:r>
            </a:p>
          </p:txBody>
        </p:sp>
      </p:grpSp>
      <p:pic>
        <p:nvPicPr>
          <p:cNvPr id="21510" name="Picture 5" descr="E:\++++05 05 РАБОЧИЙ СТОЛ\ПРЕЗЕНТАЦИИ МИНСК\Вебинар молодежь\0_18a45c_9afddfd7_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848100"/>
            <a:ext cx="1527175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98588" y="1038225"/>
            <a:ext cx="9467850" cy="1138238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Метод «Консультант» в рамках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технологии ИГО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98588" y="2655888"/>
            <a:ext cx="2376487" cy="539750"/>
          </a:xfrm>
          <a:prstGeom prst="homePlate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ИСПОЛЬЗОВАНИЕ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40338" y="2700338"/>
            <a:ext cx="5626100" cy="12001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применяется на уроках в 3 и 4 классах по предметам: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/>
              <a:t>литературное чтение;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/>
              <a:t>окружающий мир;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/>
              <a:t>русский язык.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40338" y="4189413"/>
            <a:ext cx="5626100" cy="12001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ситуации: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/>
              <a:t>необходимость проверить домашнее задание сразу </a:t>
            </a:r>
            <a:br>
              <a:rPr lang="ru-RU" dirty="0"/>
            </a:br>
            <a:r>
              <a:rPr lang="ru-RU" dirty="0"/>
              <a:t>у всего класса;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/>
              <a:t>нехватка времени на проверку домашнего задания.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802063" y="3244850"/>
            <a:ext cx="830262" cy="830263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2536" name="Picture 2" descr="C:\Users\Таня\Desktop\СЕНТЯБРЬ\РАЗВИТИЕ внимания\little-boy-doing-different-activities-illustration_1308-262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710" t="-1398" r="2" b="38734"/>
          <a:stretch>
            <a:fillRect/>
          </a:stretch>
        </p:blipFill>
        <p:spPr bwMode="auto">
          <a:xfrm>
            <a:off x="2922588" y="3754438"/>
            <a:ext cx="118427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2" descr="E:\++++05 05 РАБОЧИЙ СТОЛ\ПРЕЗЕНТАЦИИ МИНСК\Вебинар молодежь\Survey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11600" y="3333750"/>
            <a:ext cx="6858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98588" y="1038225"/>
            <a:ext cx="9467850" cy="1138238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Метод «Консультант» в рамках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технологии ИГО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98588" y="2633663"/>
            <a:ext cx="2376487" cy="584200"/>
          </a:xfrm>
          <a:prstGeom prst="homePlate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ЭТАПЫ ПРОВЕДЕНИЯ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594225" y="2681288"/>
            <a:ext cx="4991100" cy="407987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   Деление класса на 5-6 групп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594225" y="3189288"/>
            <a:ext cx="4991100" cy="407987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   Назначение консультанта для каждой группы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594225" y="3694113"/>
            <a:ext cx="4991100" cy="714375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   Проверка консультантом  домашнего задания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   у каждого ребенка в группе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594225" y="4589463"/>
            <a:ext cx="6572250" cy="409575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   Выставление оценки консультантом на специальных карточках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594225" y="5121275"/>
            <a:ext cx="6572250" cy="407988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   Передача консультантом педагогу карточки с оценками</a:t>
            </a:r>
          </a:p>
        </p:txBody>
      </p:sp>
      <p:sp>
        <p:nvSpPr>
          <p:cNvPr id="20" name="Овал 19"/>
          <p:cNvSpPr/>
          <p:nvPr/>
        </p:nvSpPr>
        <p:spPr>
          <a:xfrm>
            <a:off x="4406900" y="2635250"/>
            <a:ext cx="455613" cy="454025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21" name="Овал 20"/>
          <p:cNvSpPr/>
          <p:nvPr/>
        </p:nvSpPr>
        <p:spPr>
          <a:xfrm>
            <a:off x="4406900" y="3151188"/>
            <a:ext cx="455613" cy="455612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22" name="Овал 21"/>
          <p:cNvSpPr/>
          <p:nvPr/>
        </p:nvSpPr>
        <p:spPr>
          <a:xfrm>
            <a:off x="4406900" y="3821113"/>
            <a:ext cx="455613" cy="454025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23" name="Овал 22"/>
          <p:cNvSpPr/>
          <p:nvPr/>
        </p:nvSpPr>
        <p:spPr>
          <a:xfrm>
            <a:off x="4406900" y="4532313"/>
            <a:ext cx="455613" cy="454025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24" name="Овал 23"/>
          <p:cNvSpPr/>
          <p:nvPr/>
        </p:nvSpPr>
        <p:spPr>
          <a:xfrm>
            <a:off x="4406900" y="5075238"/>
            <a:ext cx="455613" cy="454025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592638" y="5638800"/>
            <a:ext cx="6573837" cy="409575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   Получение консультантом билетов с заданиями для группы</a:t>
            </a:r>
          </a:p>
        </p:txBody>
      </p:sp>
      <p:sp>
        <p:nvSpPr>
          <p:cNvPr id="27" name="Овал 26"/>
          <p:cNvSpPr/>
          <p:nvPr/>
        </p:nvSpPr>
        <p:spPr>
          <a:xfrm>
            <a:off x="4405313" y="5592763"/>
            <a:ext cx="455612" cy="455612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6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684463" y="3536950"/>
            <a:ext cx="831850" cy="831850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3570" name="Picture 2" descr="C:\Users\Таня\Desktop\СЕНТЯБРЬ\РАЗВИТИЕ внимания\little-boy-doing-different-activities-illustration_1308-262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710" t="-1398" r="2" b="38734"/>
          <a:stretch>
            <a:fillRect/>
          </a:stretch>
        </p:blipFill>
        <p:spPr bwMode="auto">
          <a:xfrm>
            <a:off x="1804988" y="4048125"/>
            <a:ext cx="1184275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1" name="Picture 2" descr="E:\++++05 05 РАБОЧИЙ СТОЛ\ПРЕЗЕНТАЦИИ МИНСК\Вебинар молодежь\Survey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5588" y="3625850"/>
            <a:ext cx="684212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  <p:bldP spid="13" grpId="0" animBg="1"/>
      <p:bldP spid="15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>
    <a:txDef>
      <a:spPr>
        <a:noFill/>
        <a:ln>
          <a:noFill/>
        </a:ln>
      </a:spPr>
      <a:bodyPr wrap="square" rtlCol="0">
        <a:spAutoFit/>
      </a:bodyPr>
      <a:lstStyle>
        <a:defPPr algn="ctr">
          <a:defRPr sz="3200" b="1" smtClean="0">
            <a:solidFill>
              <a:schemeClr val="accent3">
                <a:lumMod val="75000"/>
              </a:schemeClr>
            </a:solidFill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/>
  <a:extLst>
    <a:ext uri="{05A4C25C-085E-4340-85A3-A5531E510DB2}">
      <thm15:themeFamily xmlns:thm15="http://schemas.microsoft.com/office/thememl/2012/main" xmlns="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26234</TotalTime>
  <Words>1514</Words>
  <Application>Microsoft Office PowerPoint</Application>
  <PresentationFormat>Произвольный</PresentationFormat>
  <Paragraphs>330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Натуральные материалы</vt:lpstr>
      <vt:lpstr>Школьная оценка как инструмент конструктивного диалога обучающегося с педагогом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Катерина</cp:lastModifiedBy>
  <cp:revision>2143</cp:revision>
  <dcterms:created xsi:type="dcterms:W3CDTF">2017-01-09T10:38:11Z</dcterms:created>
  <dcterms:modified xsi:type="dcterms:W3CDTF">2019-03-13T18:50:38Z</dcterms:modified>
</cp:coreProperties>
</file>