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17" r:id="rId14"/>
    <p:sldId id="303" r:id="rId15"/>
    <p:sldId id="304" r:id="rId16"/>
    <p:sldId id="305" r:id="rId17"/>
    <p:sldId id="318" r:id="rId18"/>
    <p:sldId id="306" r:id="rId19"/>
    <p:sldId id="307" r:id="rId20"/>
    <p:sldId id="308" r:id="rId21"/>
    <p:sldId id="309" r:id="rId22"/>
    <p:sldId id="31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8BA"/>
    <a:srgbClr val="C690E8"/>
    <a:srgbClr val="532476"/>
    <a:srgbClr val="DB1203"/>
    <a:srgbClr val="D60825"/>
    <a:srgbClr val="452C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228677" y="705393"/>
            <a:ext cx="9601200" cy="21698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Кейс-технология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как условие продуктивного обучения в условиях реализации ФГОС 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22530" name="Picture 2" descr="http://forexaw.com/static/previews/000/151/000151138_480_Empiricheskiy_metod_obu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984" y="2673849"/>
            <a:ext cx="4307807" cy="366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инцидента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218" y="2939736"/>
            <a:ext cx="5698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Учащиеся </a:t>
            </a:r>
            <a:r>
              <a:rPr lang="ru-RU" sz="2800" dirty="0"/>
              <a:t>получают краткое сообщение о случае, где они </a:t>
            </a:r>
            <a:endParaRPr lang="ru-RU" sz="2800" dirty="0" smtClean="0"/>
          </a:p>
          <a:p>
            <a:r>
              <a:rPr lang="ru-RU" sz="2800" dirty="0" smtClean="0"/>
              <a:t>должны </a:t>
            </a:r>
            <a:r>
              <a:rPr lang="ru-RU" sz="2800" dirty="0"/>
              <a:t>собрать </a:t>
            </a:r>
            <a:r>
              <a:rPr lang="ru-RU" sz="2800" dirty="0" smtClean="0"/>
              <a:t>и проанализировать </a:t>
            </a:r>
            <a:r>
              <a:rPr lang="ru-RU" sz="2800" dirty="0"/>
              <a:t>информацию, необходимую для принятия решения. 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411896"/>
            <a:ext cx="4064484" cy="380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4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ситуативного анализа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38461"/>
            <a:ext cx="5394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Ученику </a:t>
            </a:r>
            <a:r>
              <a:rPr lang="ru-RU" sz="2800" dirty="0"/>
              <a:t>предлагается текст с подробным описанием ситуации и задача, требующая решения. В тексте могут описываться уже осуществленные действия, принятые решения, для анализа их целесообразности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stylesites.com.ua/images/3d-chelovechek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68209" y="2547867"/>
            <a:ext cx="3803236" cy="380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673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деловой переписки</a:t>
            </a:r>
            <a:r>
              <a:rPr lang="ru-RU" dirty="0">
                <a:solidFill>
                  <a:srgbClr val="8238BA"/>
                </a:solidFill>
              </a:rPr>
              <a:t/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807549"/>
            <a:ext cx="3513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Учащиеся </a:t>
            </a:r>
            <a:r>
              <a:rPr lang="ru-RU" sz="2800" dirty="0"/>
              <a:t>получают от учителя пакет документов (кейс), при помощи которых выявляют проблему и пути её решения.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590" y="2550695"/>
            <a:ext cx="5424008" cy="33672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587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91" y="886298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84977" y="4088075"/>
            <a:ext cx="1909010" cy="93044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изложение </a:t>
            </a:r>
          </a:p>
        </p:txBody>
      </p:sp>
      <p:sp>
        <p:nvSpPr>
          <p:cNvPr id="5" name="Овал 4"/>
          <p:cNvSpPr/>
          <p:nvPr/>
        </p:nvSpPr>
        <p:spPr>
          <a:xfrm>
            <a:off x="855124" y="3023931"/>
            <a:ext cx="2121566" cy="9785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иллюстрация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1591678" y="1780327"/>
            <a:ext cx="2213811" cy="1171073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практическая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задача </a:t>
            </a:r>
          </a:p>
        </p:txBody>
      </p:sp>
      <p:sp>
        <p:nvSpPr>
          <p:cNvPr id="7" name="Овал 6"/>
          <p:cNvSpPr/>
          <p:nvPr/>
        </p:nvSpPr>
        <p:spPr>
          <a:xfrm>
            <a:off x="3216184" y="786147"/>
            <a:ext cx="3176337" cy="13038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со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структурированными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вопросами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6705672" y="1055010"/>
            <a:ext cx="1892968" cy="104273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«Мертвые» кейсы</a:t>
            </a:r>
          </a:p>
        </p:txBody>
      </p:sp>
      <p:sp>
        <p:nvSpPr>
          <p:cNvPr id="9" name="Овал 8"/>
          <p:cNvSpPr/>
          <p:nvPr/>
        </p:nvSpPr>
        <p:spPr>
          <a:xfrm>
            <a:off x="8293773" y="2020474"/>
            <a:ext cx="1812757" cy="9785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«Живые»	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069810" y="3118859"/>
            <a:ext cx="2073440" cy="101065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8601080" y="4328024"/>
            <a:ext cx="1812758" cy="93044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Проектные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153404" y="4962371"/>
            <a:ext cx="2926670" cy="1321804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источнику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36182" y="4883708"/>
            <a:ext cx="3165307" cy="137249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Кейсы</a:t>
            </a:r>
            <a:endParaRPr lang="ru-RU" sz="165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субъекту представления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 о ситуации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3260035" y="1862912"/>
            <a:ext cx="5486400" cy="3298878"/>
          </a:xfrm>
          <a:prstGeom prst="su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Классификация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кейс-технологии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368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Технологические </a:t>
            </a:r>
            <a:r>
              <a:rPr lang="ru-RU" sz="4900" dirty="0">
                <a:solidFill>
                  <a:srgbClr val="8238BA"/>
                </a:solidFill>
              </a:rPr>
              <a:t>особенности метода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484" y="2429886"/>
            <a:ext cx="9950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представляет </a:t>
            </a:r>
            <a:r>
              <a:rPr lang="ru-RU" sz="2000" dirty="0"/>
              <a:t>собой специфическую разновидность исследовательской аналитической </a:t>
            </a:r>
            <a:r>
              <a:rPr lang="ru-RU" sz="2000" dirty="0" smtClean="0"/>
              <a:t>технологии;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выступает </a:t>
            </a:r>
            <a:r>
              <a:rPr lang="ru-RU" sz="2000" dirty="0"/>
              <a:t>как технология коллективного обучения, важнейшими составляющими которой выступают работа в </a:t>
            </a:r>
            <a:r>
              <a:rPr lang="ru-RU" sz="2000" dirty="0" smtClean="0"/>
              <a:t>группе </a:t>
            </a:r>
            <a:r>
              <a:rPr lang="ru-RU" sz="2000" dirty="0"/>
              <a:t>и взаимный обмен </a:t>
            </a:r>
            <a:r>
              <a:rPr lang="ru-RU" sz="2000" dirty="0" smtClean="0"/>
              <a:t>информацией;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погружает </a:t>
            </a:r>
            <a:r>
              <a:rPr lang="ru-RU" sz="2000" dirty="0"/>
              <a:t>группы в ситуацию, формировании эффектов умножения знания, </a:t>
            </a:r>
            <a:r>
              <a:rPr lang="ru-RU" sz="2000" dirty="0" err="1"/>
              <a:t>инсайтного</a:t>
            </a:r>
            <a:r>
              <a:rPr lang="ru-RU" sz="2000" dirty="0"/>
              <a:t> озарения, обмена </a:t>
            </a:r>
            <a:r>
              <a:rPr lang="ru-RU" sz="2000" dirty="0" smtClean="0"/>
              <a:t>открытиями;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интегрирует </a:t>
            </a:r>
            <a:r>
              <a:rPr lang="ru-RU" sz="2000" dirty="0"/>
              <a:t>в себе технологии развивающего обучения, включая процедуры индивидуального, группового и коллективного развития, формирования многообразных личностных качеств </a:t>
            </a:r>
            <a:r>
              <a:rPr lang="ru-RU" sz="2000" dirty="0" smtClean="0"/>
              <a:t>обучаемых;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</a:t>
            </a:r>
            <a:r>
              <a:rPr lang="ru-RU" sz="2000" dirty="0"/>
              <a:t>специфической разновидностью проектной технологии, при которой идет формирование проблемы и путей ее решения на основании </a:t>
            </a:r>
            <a:r>
              <a:rPr lang="ru-RU" sz="2000" dirty="0" smtClean="0"/>
              <a:t>кейса;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концентрирует </a:t>
            </a:r>
            <a:r>
              <a:rPr lang="ru-RU" sz="2000" dirty="0"/>
              <a:t>в себе значительные достижения технологии «создания успеха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379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Стратегии </a:t>
            </a:r>
            <a:r>
              <a:rPr lang="ru-RU" sz="4900" dirty="0">
                <a:solidFill>
                  <a:srgbClr val="8238BA"/>
                </a:solidFill>
              </a:rPr>
              <a:t>поведения учителя в ходе работы с кейсом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7066" y="2525288"/>
            <a:ext cx="5927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будет давать ключи к разгадке в форме дополнительных вопросов или </a:t>
            </a:r>
            <a:r>
              <a:rPr lang="ru-RU" sz="2400" dirty="0" smtClean="0"/>
              <a:t>дополнительной информации.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определенных условиях учитель будет сам давать </a:t>
            </a:r>
            <a:r>
              <a:rPr lang="ru-RU" sz="2400" dirty="0" smtClean="0"/>
              <a:t>ответ.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может ничего не делать, (оставаться молчаливым) пока кто-то работает над </a:t>
            </a:r>
            <a:r>
              <a:rPr lang="ru-RU" sz="2400" dirty="0" smtClean="0"/>
              <a:t>проблемой.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812" y="2607604"/>
            <a:ext cx="4892152" cy="342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056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47" y="901924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238BA"/>
                </a:solidFill>
              </a:rPr>
              <a:t>Этапы работы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0343" y="2799119"/>
            <a:ext cx="3984171" cy="2452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Подготовительный этап: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434148" y="3040780"/>
            <a:ext cx="4767942" cy="94339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формулируется </a:t>
            </a:r>
            <a:r>
              <a:rPr lang="ru-RU" sz="2800" dirty="0">
                <a:solidFill>
                  <a:schemeClr val="tx1"/>
                </a:solidFill>
              </a:rPr>
              <a:t>задание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145270" y="4370786"/>
            <a:ext cx="4879779" cy="93273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определяются </a:t>
            </a:r>
            <a:r>
              <a:rPr lang="ru-RU" sz="2800" dirty="0">
                <a:solidFill>
                  <a:schemeClr val="tx1"/>
                </a:solidFill>
              </a:rPr>
              <a:t>вопросы</a:t>
            </a:r>
          </a:p>
        </p:txBody>
      </p:sp>
    </p:spTree>
    <p:extLst>
      <p:ext uri="{BB962C8B-B14F-4D97-AF65-F5344CB8AC3E}">
        <p14:creationId xmlns="" xmlns:p14="http://schemas.microsoft.com/office/powerpoint/2010/main" val="13712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Этапы </a:t>
            </a:r>
            <a:r>
              <a:rPr lang="ru-RU" dirty="0" smtClean="0">
                <a:solidFill>
                  <a:srgbClr val="8238BA"/>
                </a:solidFill>
              </a:rPr>
              <a:t>работы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flipH="1">
            <a:off x="3182128" y="2581526"/>
            <a:ext cx="3388489" cy="41676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ознакомление с сюжетом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167051" y="3108122"/>
            <a:ext cx="2886891" cy="39538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проблематизация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611188" y="3602946"/>
            <a:ext cx="6413863" cy="3812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формулирование проблемы и отбор лучших ее формулировок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906109" y="4040231"/>
            <a:ext cx="6445513" cy="41420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выдвижение гипотетических ответов на проблемный вопрос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4663439" y="4558936"/>
            <a:ext cx="6413864" cy="49638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проверка гипотез на основе информации сюжета и других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доступных </a:t>
            </a:r>
            <a:r>
              <a:rPr lang="ru-RU" dirty="0">
                <a:solidFill>
                  <a:schemeClr val="tx1"/>
                </a:solidFill>
              </a:rPr>
              <a:t>источников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4023359" y="5152477"/>
            <a:ext cx="3343610" cy="399237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 </a:t>
            </a:r>
            <a:r>
              <a:rPr lang="ru-RU" dirty="0">
                <a:solidFill>
                  <a:schemeClr val="tx1"/>
                </a:solidFill>
              </a:rPr>
              <a:t>решения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2970311" y="5721531"/>
            <a:ext cx="3913334" cy="4833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рефлексия хода решения кейса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0893" y="2786056"/>
            <a:ext cx="3122022" cy="2452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Этап решения кейсов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225" y="2571926"/>
            <a:ext cx="5646823" cy="3529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Актуальные потребности </a:t>
            </a:r>
            <a:r>
              <a:rPr lang="ru-RU" dirty="0">
                <a:solidFill>
                  <a:srgbClr val="8238BA"/>
                </a:solidFill>
              </a:rPr>
              <a:t>подростков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8939" y="2470483"/>
            <a:ext cx="4999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самопознание;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самооценка;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самоопределение;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самовоспитание;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психологическая и эмоциональная независимость;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достижение </a:t>
            </a:r>
            <a:r>
              <a:rPr lang="ru-RU" sz="2000" dirty="0"/>
              <a:t>определенного социального </a:t>
            </a:r>
            <a:r>
              <a:rPr lang="ru-RU" sz="2000" dirty="0" smtClean="0"/>
              <a:t>статуса;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</a:t>
            </a:r>
            <a:r>
              <a:rPr lang="ru-RU" sz="2000" dirty="0"/>
              <a:t>	стремление к самостоятельности, к взаимоотношениям с противоположным </a:t>
            </a:r>
            <a:r>
              <a:rPr lang="ru-RU" sz="2000" dirty="0" smtClean="0"/>
              <a:t>полом.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57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Кейс-метод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646" y="2713784"/>
            <a:ext cx="63485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помощью этого метода ученики имеют возможность проявить и усовершенствовать аналитические и оценочные </a:t>
            </a:r>
            <a:r>
              <a:rPr lang="ru-RU" sz="2800" dirty="0" smtClean="0"/>
              <a:t>навыки, научиться </a:t>
            </a:r>
            <a:r>
              <a:rPr lang="ru-RU" sz="2800" dirty="0"/>
              <a:t>работать в команде, </a:t>
            </a:r>
            <a:r>
              <a:rPr lang="ru-RU" sz="2800" dirty="0" smtClean="0"/>
              <a:t>находить </a:t>
            </a:r>
            <a:r>
              <a:rPr lang="ru-RU" sz="2800" dirty="0"/>
              <a:t>наиболее рациональное решение поставленной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005" y="1042239"/>
            <a:ext cx="1307429" cy="1307429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79" y="2724559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20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Задачи учителя</a:t>
            </a:r>
            <a:endParaRPr lang="ru-RU" dirty="0">
              <a:solidFill>
                <a:srgbClr val="8238B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823" y="1327757"/>
            <a:ext cx="1917550" cy="4000051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 flipH="1">
            <a:off x="3479072" y="2547257"/>
            <a:ext cx="7347385" cy="1332411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39" y="2726766"/>
            <a:ext cx="6816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     мотивировать </a:t>
            </a:r>
            <a:r>
              <a:rPr lang="ru-RU" sz="2400" dirty="0"/>
              <a:t>учащихся на проявление инициативы и </a:t>
            </a:r>
            <a:r>
              <a:rPr lang="ru-RU" sz="2400" dirty="0" smtClean="0"/>
              <a:t>самостоятельности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Нашивка 7"/>
          <p:cNvSpPr/>
          <p:nvPr/>
        </p:nvSpPr>
        <p:spPr>
          <a:xfrm flipH="1">
            <a:off x="3353743" y="3961832"/>
            <a:ext cx="7486534" cy="1286028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809" y="3644347"/>
            <a:ext cx="6816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  <a:p>
            <a:pPr marL="363538" indent="-363538"/>
            <a:r>
              <a:rPr lang="ru-RU" sz="2400" dirty="0" smtClean="0"/>
              <a:t>    организовывать </a:t>
            </a:r>
            <a:r>
              <a:rPr lang="ru-RU" sz="2400" dirty="0"/>
              <a:t>самостоятельную деятельность </a:t>
            </a:r>
            <a:r>
              <a:rPr lang="ru-RU" sz="2400" dirty="0" smtClean="0"/>
              <a:t>  учащихся</a:t>
            </a:r>
            <a:r>
              <a:rPr lang="ru-RU" sz="2400" dirty="0"/>
              <a:t>, в которой каждый мог </a:t>
            </a:r>
            <a:r>
              <a:rPr lang="ru-RU" sz="2400" dirty="0" smtClean="0"/>
              <a:t>бы </a:t>
            </a:r>
          </a:p>
          <a:p>
            <a:pPr marL="363538" indent="-363538"/>
            <a:r>
              <a:rPr lang="ru-RU" sz="2400" dirty="0" smtClean="0"/>
              <a:t>     реализовать </a:t>
            </a:r>
            <a:r>
              <a:rPr lang="ru-RU" sz="2400" dirty="0"/>
              <a:t>свои способности и </a:t>
            </a:r>
            <a:r>
              <a:rPr lang="ru-RU" sz="2400" dirty="0" smtClean="0"/>
              <a:t>интересы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943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238BA"/>
                </a:solidFill>
              </a:rPr>
              <a:t>Метод </a:t>
            </a:r>
            <a:r>
              <a:rPr lang="ru-RU" dirty="0">
                <a:solidFill>
                  <a:srgbClr val="8238BA"/>
                </a:solidFill>
              </a:rPr>
              <a:t>кейс-технологии развивает</a:t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226526" y="3193983"/>
            <a:ext cx="402335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практические </a:t>
            </a:r>
            <a:r>
              <a:rPr lang="ru-RU" sz="2800" dirty="0"/>
              <a:t>навыки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681551" y="2584382"/>
            <a:ext cx="399940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аналитические навыки</a:t>
            </a:r>
            <a:endParaRPr lang="ru-RU" sz="28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873830" y="3827647"/>
            <a:ext cx="3749040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творческие навыки</a:t>
            </a:r>
            <a:endParaRPr lang="ru-RU" sz="28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948545" y="4456727"/>
            <a:ext cx="4347752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коммуникативные навыки</a:t>
            </a:r>
            <a:endParaRPr lang="ru-RU" sz="2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397726" y="5068388"/>
            <a:ext cx="4532811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социальные навыки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097279" y="5671571"/>
            <a:ext cx="4402184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навыки </a:t>
            </a:r>
            <a:r>
              <a:rPr lang="ru-RU" sz="2800" dirty="0"/>
              <a:t>самоанализа</a:t>
            </a:r>
          </a:p>
        </p:txBody>
      </p:sp>
      <p:pic>
        <p:nvPicPr>
          <p:cNvPr id="3074" name="Picture 2" descr="http://www.hdwallwide.com/wp-content/uploads/2014/06/men-drawing-students-desks-notebooks-teacher-board-white-background-hd-wallpaper-108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028" y="2991395"/>
            <a:ext cx="4798752" cy="269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75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8238BA"/>
                </a:solidFill>
              </a:rPr>
              <a:t>Применение кейс-метода </a:t>
            </a:r>
            <a:r>
              <a:rPr lang="ru-RU" dirty="0">
                <a:solidFill>
                  <a:srgbClr val="8238BA"/>
                </a:solidFill>
              </a:rPr>
              <a:t>позволяет сформировать высокую мотивацию к </a:t>
            </a:r>
            <a:r>
              <a:rPr lang="ru-RU" dirty="0" smtClean="0">
                <a:solidFill>
                  <a:srgbClr val="8238BA"/>
                </a:solidFill>
              </a:rPr>
              <a:t>учебе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223450" y="2821149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добывать </a:t>
            </a:r>
            <a:r>
              <a:rPr lang="ru-RU" sz="2400" dirty="0"/>
              <a:t>знания </a:t>
            </a:r>
            <a:r>
              <a:rPr lang="ru-RU" sz="2400" dirty="0" smtClean="0"/>
              <a:t>самостоятельно</a:t>
            </a:r>
            <a:endParaRPr lang="ru-RU" sz="2400" dirty="0"/>
          </a:p>
        </p:txBody>
      </p:sp>
      <p:pic>
        <p:nvPicPr>
          <p:cNvPr id="2050" name="Picture 2" descr="http://college.ineu.edu.kz/college/images/materials/in_kursi/adf45df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301" y="2765913"/>
            <a:ext cx="4849504" cy="3010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иугольник 4"/>
          <p:cNvSpPr/>
          <p:nvPr/>
        </p:nvSpPr>
        <p:spPr>
          <a:xfrm>
            <a:off x="1404583" y="3408002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работать </a:t>
            </a:r>
            <a:r>
              <a:rPr lang="ru-RU" sz="2400" dirty="0"/>
              <a:t>в группах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95234" y="3981208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слушать </a:t>
            </a:r>
            <a:r>
              <a:rPr lang="ru-RU" sz="2400" dirty="0"/>
              <a:t>собеседников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431878" y="4609006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аргументировать </a:t>
            </a:r>
            <a:r>
              <a:rPr lang="ru-RU" sz="2400" dirty="0"/>
              <a:t>свою точку </a:t>
            </a:r>
            <a:r>
              <a:rPr lang="ru-RU" sz="2400" dirty="0" smtClean="0"/>
              <a:t>зрения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704833" y="5291393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развивать </a:t>
            </a:r>
            <a:r>
              <a:rPr lang="ru-RU" sz="2400" dirty="0"/>
              <a:t>навыки ведения дискуссии </a:t>
            </a:r>
          </a:p>
        </p:txBody>
      </p:sp>
    </p:spTree>
    <p:extLst>
      <p:ext uri="{BB962C8B-B14F-4D97-AF65-F5344CB8AC3E}">
        <p14:creationId xmlns="" xmlns:p14="http://schemas.microsoft.com/office/powerpoint/2010/main" val="19639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475" y="2683401"/>
            <a:ext cx="10018645" cy="344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5402" y="612436"/>
            <a:ext cx="99255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pPr algn="just"/>
            <a:r>
              <a:rPr lang="ru-RU" sz="2800" i="1" dirty="0"/>
              <a:t> </a:t>
            </a:r>
            <a:r>
              <a:rPr lang="ru-RU" sz="2800" i="1" dirty="0" smtClean="0"/>
              <a:t>  Я </a:t>
            </a:r>
            <a:r>
              <a:rPr lang="ru-RU" sz="2800" i="1" dirty="0"/>
              <a:t>особенно ценю в методе работы с «кейсами» независимость мышления. Можно принять хорошее решение, а его результаты приведут к плохим последствиям. Можно принять решение, которое все вокруг считают неудачным, но именно оно приведет вас к нужным </a:t>
            </a:r>
            <a:r>
              <a:rPr lang="ru-RU" sz="2800" i="1" dirty="0" smtClean="0"/>
              <a:t>результатам. </a:t>
            </a:r>
          </a:p>
          <a:p>
            <a:pPr algn="just"/>
            <a:r>
              <a:rPr lang="ru-RU" sz="2800" i="1" dirty="0" smtClean="0"/>
              <a:t>                                                                                         </a:t>
            </a:r>
            <a:r>
              <a:rPr lang="ru-RU" sz="2400" dirty="0" smtClean="0"/>
              <a:t>Питер </a:t>
            </a:r>
            <a:r>
              <a:rPr lang="ru-RU" sz="2400" dirty="0" err="1" smtClean="0"/>
              <a:t>Экман</a:t>
            </a:r>
            <a:r>
              <a:rPr lang="ru-RU" sz="2400" dirty="0" smtClean="0"/>
              <a:t>                                               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83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848" y="2643209"/>
            <a:ext cx="9163014" cy="3324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Кейс-технология (</a:t>
            </a:r>
            <a:r>
              <a:rPr lang="en-US" dirty="0">
                <a:solidFill>
                  <a:srgbClr val="8238BA"/>
                </a:solidFill>
              </a:rPr>
              <a:t>case-study) 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907" y="2576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синтез </a:t>
            </a:r>
            <a:r>
              <a:rPr lang="ru-RU" sz="3200" dirty="0"/>
              <a:t>проблемного обучения, информационно-коммуникативных технологий, метода </a:t>
            </a:r>
            <a:r>
              <a:rPr lang="ru-RU" sz="3200" dirty="0" smtClean="0"/>
              <a:t>проектов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7286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Суть 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7504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использование </a:t>
            </a:r>
            <a:r>
              <a:rPr lang="ru-RU" sz="2800" dirty="0"/>
              <a:t>в обучении конкретных учебных ситуаций, ориентирующих обучающихся на формулирование проблемы и поиск вариантов ее решения с последующим разбором на учебных </a:t>
            </a:r>
            <a:r>
              <a:rPr lang="ru-RU" sz="2800" dirty="0" smtClean="0"/>
              <a:t>занятиях</a:t>
            </a:r>
            <a:endParaRPr lang="ru-RU" sz="2800" dirty="0"/>
          </a:p>
        </p:txBody>
      </p:sp>
      <p:pic>
        <p:nvPicPr>
          <p:cNvPr id="6" name="Picture 2" descr="http://mbdou29.ucoz.net/community-group-e135059441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478" y="2622653"/>
            <a:ext cx="3989875" cy="318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92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Цель технологии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903166"/>
            <a:ext cx="4624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помочь </a:t>
            </a:r>
            <a:r>
              <a:rPr lang="ru-RU" sz="2800" dirty="0"/>
              <a:t>каждому учащемуся определить собственный уникальный путь освоения знания, который ему более всего </a:t>
            </a:r>
            <a:r>
              <a:rPr lang="ru-RU" sz="2800" dirty="0" smtClean="0"/>
              <a:t>необходим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075" y="2558225"/>
            <a:ext cx="5153524" cy="34512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3996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Задачи </a:t>
            </a:r>
            <a:r>
              <a:rPr lang="ru-RU" dirty="0">
                <a:solidFill>
                  <a:srgbClr val="8238BA"/>
                </a:solidFill>
              </a:rPr>
              <a:t>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1" y="3073968"/>
            <a:ext cx="4548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максимальное </a:t>
            </a:r>
            <a:r>
              <a:rPr lang="ru-RU" sz="2800" dirty="0"/>
              <a:t>вовлечение каждого ученика в самостоятельную работу по решению поставленной проблемы или </a:t>
            </a:r>
            <a:r>
              <a:rPr lang="ru-RU" sz="2800" dirty="0" smtClean="0"/>
              <a:t>задачи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3284" y="2405861"/>
            <a:ext cx="5538535" cy="36479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2575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кейс-технологии 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874643" y="2560510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завоевывает позитивное отношение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со стороны учащихся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868015" y="3508043"/>
            <a:ext cx="6122503" cy="73265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 способствует  взрослению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95129" y="4349553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формирует интерес и позитивную мотивацию по отношению к учебе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841510" y="5300870"/>
            <a:ext cx="6122503" cy="87464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выступает как образ мышления педагога, его особая парадигма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704" y="2292626"/>
            <a:ext cx="5870713" cy="4108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164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40" y="2681014"/>
            <a:ext cx="3342721" cy="3342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863" y="982132"/>
            <a:ext cx="10213241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238BA"/>
                </a:solidFill>
              </a:rPr>
              <a:t>Классификация кейсов по </a:t>
            </a:r>
            <a:r>
              <a:rPr lang="ru-RU" dirty="0">
                <a:solidFill>
                  <a:srgbClr val="8238BA"/>
                </a:solidFill>
              </a:rPr>
              <a:t>содержанию и организации представленного в </a:t>
            </a:r>
            <a:r>
              <a:rPr lang="ru-RU" dirty="0" smtClean="0">
                <a:solidFill>
                  <a:srgbClr val="8238BA"/>
                </a:solidFill>
              </a:rPr>
              <a:t>них материала</a:t>
            </a:r>
            <a:r>
              <a:rPr lang="ru-RU" sz="4900" dirty="0">
                <a:solidFill>
                  <a:srgbClr val="8238BA"/>
                </a:solidFill>
              </a:rPr>
              <a:t/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869" y="3540504"/>
            <a:ext cx="3591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           Кейсы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 </a:t>
            </a:r>
            <a:r>
              <a:rPr lang="ru-RU" sz="2400" b="1" dirty="0">
                <a:solidFill>
                  <a:schemeClr val="bg1"/>
                </a:solidFill>
              </a:rPr>
              <a:t>анализу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 оценке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954" y="2687640"/>
            <a:ext cx="3342721" cy="3342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6712" y="3434487"/>
            <a:ext cx="3366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bg1"/>
                </a:solidFill>
              </a:rPr>
              <a:t>Кейсы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 решению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проблем  и  принятию 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           решений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426" y="2694266"/>
            <a:ext cx="3342721" cy="33427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65160" y="3520627"/>
            <a:ext cx="33660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bg1"/>
                </a:solidFill>
              </a:rPr>
              <a:t>Кейсы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иллюстрирующие проблему и её решение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3450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695" y="3036777"/>
            <a:ext cx="4405303" cy="24770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Классификация кейсов</a:t>
            </a:r>
            <a:r>
              <a:rPr lang="ru-RU" dirty="0">
                <a:solidFill>
                  <a:srgbClr val="8238BA"/>
                </a:solidFill>
              </a:rPr>
              <a:t/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pic>
        <p:nvPicPr>
          <p:cNvPr id="8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9478" y="2681015"/>
            <a:ext cx="3342721" cy="3342722"/>
          </a:xfrm>
          <a:prstGeom prst="rect">
            <a:avLst/>
          </a:prstGeom>
          <a:noFill/>
        </p:spPr>
      </p:pic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05" y="2548492"/>
            <a:ext cx="3342721" cy="3342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578" y="3352108"/>
            <a:ext cx="31803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/>
            <a:r>
              <a:rPr lang="ru-RU" sz="2800" dirty="0" smtClean="0">
                <a:solidFill>
                  <a:schemeClr val="bg1"/>
                </a:solidFill>
              </a:rPr>
              <a:t>практические кейсы</a:t>
            </a: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метод </a:t>
            </a:r>
            <a:r>
              <a:rPr lang="ru-RU" sz="2400" b="1" dirty="0">
                <a:solidFill>
                  <a:schemeClr val="bg1"/>
                </a:solidFill>
              </a:rPr>
              <a:t>ситуативного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анализа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1878" y="3418371"/>
            <a:ext cx="31540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ctr"/>
            <a:r>
              <a:rPr lang="ru-RU" sz="2800" dirty="0" err="1" smtClean="0">
                <a:solidFill>
                  <a:schemeClr val="bg1"/>
                </a:solidFill>
              </a:rPr>
              <a:t>научно-исследова-тельские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кейсы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метод </a:t>
            </a:r>
            <a:r>
              <a:rPr lang="ru-RU" sz="2400" b="1" dirty="0">
                <a:solidFill>
                  <a:schemeClr val="bg1"/>
                </a:solidFill>
              </a:rPr>
              <a:t>инцидента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401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836</TotalTime>
  <Words>562</Words>
  <Application>Microsoft Office PowerPoint</Application>
  <PresentationFormat>Произвольный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Кейс-технология  как условие продуктивного обучения в условиях реализации ФГОС </vt:lpstr>
      <vt:lpstr>Задачи учителя</vt:lpstr>
      <vt:lpstr>Кейс-технология (case-study) </vt:lpstr>
      <vt:lpstr>Суть метода </vt:lpstr>
      <vt:lpstr>Цель технологии </vt:lpstr>
      <vt:lpstr>Задачи метода </vt:lpstr>
      <vt:lpstr> Метод кейс-технологии  </vt:lpstr>
      <vt:lpstr> Классификация кейсов по содержанию и организации представленного в них материала </vt:lpstr>
      <vt:lpstr> Классификация кейсов </vt:lpstr>
      <vt:lpstr> Метод инцидента </vt:lpstr>
      <vt:lpstr> Метод ситуативного анализа </vt:lpstr>
      <vt:lpstr> Метод деловой переписки </vt:lpstr>
      <vt:lpstr>Слайд 13</vt:lpstr>
      <vt:lpstr> Технологические особенности метода </vt:lpstr>
      <vt:lpstr> Стратегии поведения учителя в ходе работы с кейсом </vt:lpstr>
      <vt:lpstr>Этапы работы</vt:lpstr>
      <vt:lpstr>Этапы работы</vt:lpstr>
      <vt:lpstr>Актуальные потребности подростков</vt:lpstr>
      <vt:lpstr>Кейс-метод</vt:lpstr>
      <vt:lpstr> Метод кейс-технологии развивает </vt:lpstr>
      <vt:lpstr>  Применение кейс-метода позволяет сформировать высокую мотивацию к учебе   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85</cp:revision>
  <dcterms:created xsi:type="dcterms:W3CDTF">2017-01-09T10:38:11Z</dcterms:created>
  <dcterms:modified xsi:type="dcterms:W3CDTF">2018-12-27T18:35:39Z</dcterms:modified>
</cp:coreProperties>
</file>