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56" r:id="rId3"/>
    <p:sldId id="934" r:id="rId4"/>
    <p:sldId id="978" r:id="rId5"/>
    <p:sldId id="980" r:id="rId6"/>
    <p:sldId id="979" r:id="rId7"/>
    <p:sldId id="945" r:id="rId8"/>
    <p:sldId id="820" r:id="rId9"/>
    <p:sldId id="862" r:id="rId10"/>
    <p:sldId id="981" r:id="rId11"/>
    <p:sldId id="982" r:id="rId12"/>
    <p:sldId id="983" r:id="rId13"/>
    <p:sldId id="951" r:id="rId14"/>
    <p:sldId id="985" r:id="rId15"/>
    <p:sldId id="988" r:id="rId16"/>
    <p:sldId id="989" r:id="rId17"/>
    <p:sldId id="987" r:id="rId18"/>
    <p:sldId id="947" r:id="rId19"/>
    <p:sldId id="990" r:id="rId20"/>
    <p:sldId id="991" r:id="rId21"/>
    <p:sldId id="992" r:id="rId22"/>
    <p:sldId id="994" r:id="rId23"/>
    <p:sldId id="993" r:id="rId24"/>
    <p:sldId id="995" r:id="rId25"/>
    <p:sldId id="996" r:id="rId26"/>
    <p:sldId id="997" r:id="rId27"/>
    <p:sldId id="998" r:id="rId28"/>
    <p:sldId id="999" r:id="rId29"/>
    <p:sldId id="984" r:id="rId30"/>
    <p:sldId id="1000" r:id="rId31"/>
    <p:sldId id="9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  <a:srgbClr val="BC8FDD"/>
    <a:srgbClr val="0179C0"/>
    <a:srgbClr val="8F4D11"/>
    <a:srgbClr val="EABE78"/>
    <a:srgbClr val="006600"/>
    <a:srgbClr val="D9B247"/>
    <a:srgbClr val="CC0000"/>
    <a:srgbClr val="3333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5" autoAdjust="0"/>
    <p:restoredTop sz="88790" autoAdjust="0"/>
  </p:normalViewPr>
  <p:slideViewPr>
    <p:cSldViewPr snapToGrid="0">
      <p:cViewPr varScale="1">
        <p:scale>
          <a:sx n="74" d="100"/>
          <a:sy n="74" d="100"/>
        </p:scale>
        <p:origin x="600" y="54"/>
      </p:cViewPr>
      <p:guideLst>
        <p:guide pos="3894"/>
        <p:guide orient="horz" pos="2140"/>
        <p:guide pos="3819"/>
        <p:guide pos="3819"/>
        <p:guide pos="3819"/>
        <p:guide orient="horz" pos="2140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8B7BC-16D7-4B3C-B01D-00C16450753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B1192-F8FD-4089-9937-AB6D7D8E514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16329C-BB15-431A-8248-CE2A98DA64A5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A51FA9-DB5D-4A14-9744-90907B3CCE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3" Type="http://schemas.openxmlformats.org/officeDocument/2006/relationships/image" Target="../media/image20.jpeg"/><Relationship Id="rId2" Type="http://schemas.openxmlformats.org/officeDocument/2006/relationships/image" Target="../media/image25.png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image" Target="../media/image35.png"/><Relationship Id="rId2" Type="http://schemas.openxmlformats.org/officeDocument/2006/relationships/image" Target="../media/image16.jpeg"/><Relationship Id="rId1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10.png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.pn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48207" y="578911"/>
            <a:ext cx="11228294" cy="178727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Формирование социально-бытовой компетенции 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</a:rPr>
              <a:t>у </a:t>
            </a:r>
            <a:r>
              <a:rPr lang="ru-RU" sz="3200" b="1" dirty="0">
                <a:solidFill>
                  <a:srgbClr val="7030A0"/>
                </a:solidFill>
              </a:rPr>
              <a:t>детей с нарушениями зрения как инструмент социализации личности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  <p:pic>
        <p:nvPicPr>
          <p:cNvPr id="3074" name="Picture 2" descr="C:\Users\Таня\Desktop\ЯНВАРЬ\СОЦ комп наруш зрения\dcs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808" y="3005304"/>
            <a:ext cx="1489792" cy="173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Таня\Desktop\ЯНВАРЬ\СОЦ комп наруш зрения\sc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78" y="3353177"/>
            <a:ext cx="2226054" cy="278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Таня\Desktop\ЯНВАРЬ\СОЦ комп наруш зрения\two-happy-girls-playing_1308-409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904353"/>
            <a:ext cx="2790966" cy="228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Таня\Desktop\ЯНВАРЬ\СОЦ комп наруш зрения\25536 [Converted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32" y="2319489"/>
            <a:ext cx="1887475" cy="15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Таня\Desktop\ЯНВАРЬ\СОЦ комп наруш зрения\sdvs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30" y="2437676"/>
            <a:ext cx="973077" cy="113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021749" y="3123316"/>
            <a:ext cx="5868000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низкая </a:t>
            </a:r>
            <a:r>
              <a:rPr lang="ru-RU" sz="2000" dirty="0"/>
              <a:t>эффективность действий в изменяющихся условиях;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руководство </a:t>
            </a:r>
            <a:r>
              <a:rPr lang="ru-RU" sz="2000" dirty="0"/>
              <a:t>штампами и клишированными установками;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необходимость во </a:t>
            </a:r>
            <a:r>
              <a:rPr lang="ru-RU" sz="2000" dirty="0"/>
              <a:t>внешнем стимулировании;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ориентация результатов </a:t>
            </a:r>
            <a:r>
              <a:rPr lang="ru-RU" sz="2000" dirty="0"/>
              <a:t>своей деятельности </a:t>
            </a:r>
            <a:r>
              <a:rPr lang="ru-RU" sz="2000" dirty="0" smtClean="0"/>
              <a:t>только </a:t>
            </a:r>
            <a:r>
              <a:rPr lang="ru-RU" sz="2000" dirty="0"/>
              <a:t>на себя.</a:t>
            </a:r>
            <a:endParaRPr lang="ru-RU" sz="2000" dirty="0"/>
          </a:p>
        </p:txBody>
      </p:sp>
      <p:pic>
        <p:nvPicPr>
          <p:cNvPr id="13" name="Picture 7" descr="C:\Users\Таня\Desktop\НОЯБРЬ\Психолого-педагогическое сопровождение детей с ОВЗ\60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8" y="3622233"/>
            <a:ext cx="2887086" cy="23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23177" y="2786160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МЛАДШИЙ </a:t>
            </a:r>
            <a:endParaRPr lang="ru-RU" sz="1600" b="1" dirty="0"/>
          </a:p>
          <a:p>
            <a:pPr algn="ctr"/>
            <a:r>
              <a:rPr lang="ru-RU" sz="1600" b="1" dirty="0"/>
              <a:t>ШКОЛЬНЫЙ ВОЗРАСТ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1208" y="96676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О</a:t>
            </a:r>
            <a:r>
              <a:rPr lang="ru-RU" sz="3400" b="1" dirty="0" smtClean="0">
                <a:solidFill>
                  <a:srgbClr val="7030A0"/>
                </a:solidFill>
              </a:rPr>
              <a:t>тставание </a:t>
            </a:r>
            <a:r>
              <a:rPr lang="ru-RU" sz="3400" b="1" dirty="0">
                <a:solidFill>
                  <a:srgbClr val="7030A0"/>
                </a:solidFill>
              </a:rPr>
              <a:t>в развитии </a:t>
            </a:r>
            <a:r>
              <a:rPr lang="ru-RU" sz="3400" b="1" dirty="0" smtClean="0">
                <a:solidFill>
                  <a:srgbClr val="7030A0"/>
                </a:solidFill>
              </a:rPr>
              <a:t>СБК детей 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 нарушениями зрения</a:t>
            </a:r>
            <a:endParaRPr lang="ru-RU" sz="3400" b="1" dirty="0" smtClean="0">
              <a:solidFill>
                <a:srgbClr val="7030A0"/>
              </a:solidFill>
            </a:endParaRPr>
          </a:p>
        </p:txBody>
      </p:sp>
      <p:pic>
        <p:nvPicPr>
          <p:cNvPr id="8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20889" r="12692" b="20936"/>
          <a:stretch>
            <a:fillRect/>
          </a:stretch>
        </p:blipFill>
        <p:spPr bwMode="auto">
          <a:xfrm>
            <a:off x="9809848" y="5137498"/>
            <a:ext cx="1477706" cy="11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00579" y="2687931"/>
            <a:ext cx="5868000" cy="3477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4A206A"/>
                </a:solidFill>
              </a:rPr>
              <a:t>Причины возникновения отставания:</a:t>
            </a:r>
            <a:endParaRPr lang="en-US" sz="2000" b="1" dirty="0" smtClean="0">
              <a:solidFill>
                <a:srgbClr val="4A206A"/>
              </a:solidFill>
            </a:endParaRPr>
          </a:p>
          <a:p>
            <a:pPr lvl="0"/>
            <a:endParaRPr lang="ru-RU" sz="1000" b="1" dirty="0" smtClean="0">
              <a:solidFill>
                <a:srgbClr val="4A206A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sz="2000" dirty="0"/>
              <a:t>ограниченная возможность подражать деятельности других людей и воспринимать ситуацию с точки зрения взаимозависимости всех составляющих ее объектов и явлений; </a:t>
            </a:r>
            <a:endParaRPr lang="en-US" sz="2000" dirty="0" smtClean="0"/>
          </a:p>
          <a:p>
            <a:pPr lvl="0" algn="just"/>
            <a:endParaRPr lang="ru-RU" sz="1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недостаточное осознание ребенком себя </a:t>
            </a:r>
            <a:br>
              <a:rPr lang="en-US" sz="2000" dirty="0"/>
            </a:br>
            <a:r>
              <a:rPr lang="ru-RU" sz="2000" dirty="0" smtClean="0"/>
              <a:t>в </a:t>
            </a:r>
            <a:r>
              <a:rPr lang="ru-RU" sz="2000" dirty="0"/>
              <a:t>качестве члена социальной группы, состояние и поведение которых постоянно </a:t>
            </a:r>
            <a:br>
              <a:rPr lang="ru-RU" sz="2000" dirty="0" smtClean="0"/>
            </a:br>
            <a:r>
              <a:rPr lang="ru-RU" sz="2000" dirty="0" smtClean="0"/>
              <a:t>анализируется </a:t>
            </a:r>
            <a:r>
              <a:rPr lang="ru-RU" sz="2000" dirty="0"/>
              <a:t>и оценивается </a:t>
            </a:r>
            <a:br>
              <a:rPr lang="ru-RU" sz="2000" dirty="0"/>
            </a:br>
            <a:r>
              <a:rPr lang="ru-RU" sz="2000" dirty="0" smtClean="0"/>
              <a:t>другими </a:t>
            </a:r>
            <a:r>
              <a:rPr lang="ru-RU" sz="2000" dirty="0"/>
              <a:t>людьми.</a:t>
            </a:r>
            <a:endParaRPr lang="ru-RU" sz="2000" dirty="0"/>
          </a:p>
        </p:txBody>
      </p:sp>
      <p:pic>
        <p:nvPicPr>
          <p:cNvPr id="13" name="Picture 7" descr="C:\Users\Таня\Desktop\НОЯБРЬ\Психолого-педагогическое сопровождение детей с ОВЗ\60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8" y="3622233"/>
            <a:ext cx="2887086" cy="23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23177" y="2786160"/>
            <a:ext cx="25891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МЛАДШИЙ </a:t>
            </a:r>
            <a:endParaRPr lang="ru-RU" sz="1600" b="1" dirty="0"/>
          </a:p>
          <a:p>
            <a:pPr algn="ctr"/>
            <a:r>
              <a:rPr lang="ru-RU" sz="1600" b="1" dirty="0"/>
              <a:t>ШКОЛЬНЫЙ ВОЗРАСТ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1208" y="96676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О</a:t>
            </a:r>
            <a:r>
              <a:rPr lang="ru-RU" sz="3400" b="1" dirty="0" smtClean="0">
                <a:solidFill>
                  <a:srgbClr val="7030A0"/>
                </a:solidFill>
              </a:rPr>
              <a:t>тставание </a:t>
            </a:r>
            <a:r>
              <a:rPr lang="ru-RU" sz="3400" b="1" dirty="0">
                <a:solidFill>
                  <a:srgbClr val="7030A0"/>
                </a:solidFill>
              </a:rPr>
              <a:t>в развитии </a:t>
            </a:r>
            <a:r>
              <a:rPr lang="ru-RU" sz="3400" b="1" dirty="0" smtClean="0">
                <a:solidFill>
                  <a:srgbClr val="7030A0"/>
                </a:solidFill>
              </a:rPr>
              <a:t>СБК детей 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 нарушениями зрения</a:t>
            </a:r>
            <a:endParaRPr lang="ru-RU" sz="3400" b="1" dirty="0" smtClean="0">
              <a:solidFill>
                <a:srgbClr val="7030A0"/>
              </a:solidFill>
            </a:endParaRPr>
          </a:p>
        </p:txBody>
      </p:sp>
      <p:pic>
        <p:nvPicPr>
          <p:cNvPr id="8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20889" r="12692" b="20936"/>
          <a:stretch>
            <a:fillRect/>
          </a:stretch>
        </p:blipFill>
        <p:spPr bwMode="auto">
          <a:xfrm>
            <a:off x="9809848" y="5137498"/>
            <a:ext cx="1477706" cy="11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80142" y="1097837"/>
            <a:ext cx="6269826" cy="3939540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КОРРЕКЦИОННО - ПЕДАГОГИЧЕСКАЯ  РАБОТА </a:t>
            </a:r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b="1" dirty="0">
                <a:solidFill>
                  <a:srgbClr val="7030A0"/>
                </a:solidFill>
              </a:rPr>
              <a:t>по  формированию  СБК у детей </a:t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>младшего школьного возраста с нарушениями зрения:</a:t>
            </a:r>
            <a:endParaRPr lang="ru-RU" b="1" dirty="0">
              <a:solidFill>
                <a:srgbClr val="7030A0"/>
              </a:solidFill>
            </a:endParaRPr>
          </a:p>
          <a:p>
            <a:pPr algn="ctr"/>
            <a:endParaRPr lang="ru-RU" sz="10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НАПРАВЛЕНИЯ: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000" b="1" dirty="0">
              <a:solidFill>
                <a:srgbClr val="7030A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эффективности восприятия, осмысления и практического применения знаний и умений, необходимых для функционирования в быту и социуме;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обеспечение понимания причин возникновения ситуаций, </a:t>
            </a:r>
            <a:br>
              <a:rPr lang="ru-RU" dirty="0" smtClean="0"/>
            </a:br>
            <a:r>
              <a:rPr lang="ru-RU" dirty="0" smtClean="0"/>
              <a:t>в которые попадает ребенок; 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расширение знаний ребенка с нарушениями зрения о себе как о партнере социального взаимодействия; 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умений фиксировать состояние своих действий с позиции других членов социальной группы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6" name="Picture 2" descr="C:\Users\Таня\Desktop\НОЯБРЬ\Психолого-педагогическое сопровождение детей с ОВЗ\group-of-teachers-cartoon_24877-6763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1" y="2084568"/>
            <a:ext cx="3526717" cy="32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Таня\Desktop\ЯНВАРЬ\СОЦ комп наруш зрения\328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50000" r="27352"/>
          <a:stretch>
            <a:fillRect/>
          </a:stretch>
        </p:blipFill>
        <p:spPr bwMode="auto">
          <a:xfrm>
            <a:off x="10064978" y="5105617"/>
            <a:ext cx="1066452" cy="10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9655" y="1137768"/>
            <a:ext cx="6444000" cy="4093428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КОРРЕКЦИОННО - ПЕДАГОГИЧЕСКАЯ  РАБОТА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по  формированию  СБК  у детей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младшего школьного возраста с нарушениями зрения: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000" b="1" dirty="0">
              <a:solidFill>
                <a:srgbClr val="7030A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/>
              <a:t>формирование </a:t>
            </a:r>
            <a:r>
              <a:rPr lang="ru-RU" dirty="0" smtClean="0"/>
              <a:t>умений </a:t>
            </a:r>
            <a:r>
              <a:rPr lang="ru-RU" dirty="0"/>
              <a:t>выполнять определенный порядок действий (алгоритм), осмысливая </a:t>
            </a:r>
            <a:r>
              <a:rPr lang="ru-RU" dirty="0" smtClean="0"/>
              <a:t>их</a:t>
            </a:r>
            <a:r>
              <a:rPr lang="ru-RU" dirty="0"/>
              <a:t>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/>
              <a:t>ф</a:t>
            </a:r>
            <a:r>
              <a:rPr lang="ru-RU" dirty="0" smtClean="0"/>
              <a:t>ормирование рефлексивных </a:t>
            </a:r>
            <a:r>
              <a:rPr lang="ru-RU" dirty="0"/>
              <a:t>умений, выполняющих компенсаторную </a:t>
            </a:r>
            <a:r>
              <a:rPr lang="ru-RU" dirty="0" smtClean="0"/>
              <a:t>функцию: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осознание </a:t>
            </a:r>
            <a:r>
              <a:rPr lang="ru-RU" dirty="0"/>
              <a:t>и </a:t>
            </a:r>
            <a:r>
              <a:rPr lang="ru-RU" dirty="0" smtClean="0"/>
              <a:t>принятие смыслов </a:t>
            </a:r>
            <a:r>
              <a:rPr lang="ru-RU" dirty="0"/>
              <a:t>осуществляемой </a:t>
            </a:r>
            <a:r>
              <a:rPr lang="ru-RU" dirty="0" smtClean="0"/>
              <a:t>деятельности;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эмоциональное переживание смыслов деятельности;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включение </a:t>
            </a:r>
            <a:r>
              <a:rPr lang="ru-RU" dirty="0"/>
              <a:t>детей в игровую </a:t>
            </a:r>
            <a:r>
              <a:rPr lang="ru-RU" dirty="0" smtClean="0"/>
              <a:t>деятельность: </a:t>
            </a:r>
            <a:endParaRPr lang="ru-RU" dirty="0" smtClean="0"/>
          </a:p>
          <a:p>
            <a:pPr marL="285750" lvl="0" indent="-285750" algn="just">
              <a:buFontTx/>
              <a:buChar char="-"/>
            </a:pPr>
            <a:r>
              <a:rPr lang="ru-RU" dirty="0" smtClean="0"/>
              <a:t>обеспечение наглядно-действенного характера </a:t>
            </a:r>
            <a:r>
              <a:rPr lang="ru-RU" dirty="0"/>
              <a:t>освоения социально-бытовых </a:t>
            </a:r>
            <a:r>
              <a:rPr lang="ru-RU" dirty="0" smtClean="0"/>
              <a:t>компетенций.</a:t>
            </a:r>
            <a:endParaRPr lang="ru-RU" dirty="0" smtClean="0"/>
          </a:p>
        </p:txBody>
      </p:sp>
      <p:pic>
        <p:nvPicPr>
          <p:cNvPr id="5" name="Picture 2" descr="C:\Users\Таня\Desktop\НОЯБРЬ\Психолого-педагогическое сопровождение детей с ОВЗ\group-of-teachers-cartoon_24877-6763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1" y="2084568"/>
            <a:ext cx="3526717" cy="322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Таня\Desktop\ЯНВАРЬ\СОЦ комп наруш зрения\328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8" t="50000" r="27352"/>
          <a:stretch>
            <a:fillRect/>
          </a:stretch>
        </p:blipFill>
        <p:spPr bwMode="auto">
          <a:xfrm>
            <a:off x="10064978" y="5105617"/>
            <a:ext cx="1066452" cy="109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flipH="1">
            <a:off x="4580111" y="1280158"/>
            <a:ext cx="3060000" cy="923330"/>
          </a:xfrm>
          <a:prstGeom prst="rect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2 ЭТАП:</a:t>
            </a:r>
            <a:endParaRPr lang="ru-RU" b="1" dirty="0" smtClean="0"/>
          </a:p>
          <a:p>
            <a:pPr algn="ctr"/>
            <a:r>
              <a:rPr lang="ru-RU" b="1" dirty="0" smtClean="0"/>
              <a:t>укрепление </a:t>
            </a:r>
            <a:r>
              <a:rPr lang="ru-RU" b="1" dirty="0"/>
              <a:t>компетентности</a:t>
            </a:r>
            <a:endParaRPr lang="ru-RU" b="1" dirty="0"/>
          </a:p>
        </p:txBody>
      </p:sp>
      <p:sp>
        <p:nvSpPr>
          <p:cNvPr id="15" name="Выноска 1 (граница и черта) 14"/>
          <p:cNvSpPr/>
          <p:nvPr/>
        </p:nvSpPr>
        <p:spPr>
          <a:xfrm>
            <a:off x="8221780" y="2975964"/>
            <a:ext cx="3060000" cy="923330"/>
          </a:xfrm>
          <a:prstGeom prst="accentBorderCallout1">
            <a:avLst>
              <a:gd name="adj1" fmla="val 18750"/>
              <a:gd name="adj2" fmla="val -8333"/>
              <a:gd name="adj3" fmla="val 73700"/>
              <a:gd name="adj4" fmla="val -26291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3 </a:t>
            </a:r>
            <a:r>
              <a:rPr lang="ru-RU" b="1" dirty="0"/>
              <a:t>ЭТАП:</a:t>
            </a:r>
            <a:endParaRPr lang="ru-RU" b="1" dirty="0"/>
          </a:p>
          <a:p>
            <a:pPr algn="ctr"/>
            <a:r>
              <a:rPr lang="ru-RU" b="1" dirty="0"/>
              <a:t>р</a:t>
            </a:r>
            <a:r>
              <a:rPr lang="ru-RU" b="1" dirty="0" smtClean="0"/>
              <a:t>азвитие</a:t>
            </a:r>
            <a:endParaRPr lang="ru-RU" b="1" dirty="0" smtClean="0"/>
          </a:p>
          <a:p>
            <a:pPr algn="ctr"/>
            <a:r>
              <a:rPr lang="ru-RU" b="1" dirty="0" smtClean="0"/>
              <a:t>компетентности</a:t>
            </a:r>
            <a:endParaRPr lang="ru-RU" b="1" dirty="0"/>
          </a:p>
        </p:txBody>
      </p:sp>
      <p:sp>
        <p:nvSpPr>
          <p:cNvPr id="14" name="Выноска 1 (граница и черта) 13"/>
          <p:cNvSpPr/>
          <p:nvPr/>
        </p:nvSpPr>
        <p:spPr>
          <a:xfrm flipH="1">
            <a:off x="983561" y="2943377"/>
            <a:ext cx="3060000" cy="923330"/>
          </a:xfrm>
          <a:prstGeom prst="accentBorderCallout1">
            <a:avLst>
              <a:gd name="adj1" fmla="val 18750"/>
              <a:gd name="adj2" fmla="val -8333"/>
              <a:gd name="adj3" fmla="val 78390"/>
              <a:gd name="adj4" fmla="val -25744"/>
            </a:avLst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/>
              <a:t>1 ЭТАП:</a:t>
            </a:r>
            <a:endParaRPr lang="ru-RU" b="1" dirty="0" smtClean="0"/>
          </a:p>
          <a:p>
            <a:pPr algn="ctr"/>
            <a:r>
              <a:rPr lang="ru-RU" b="1" dirty="0" smtClean="0"/>
              <a:t>становление </a:t>
            </a:r>
            <a:r>
              <a:rPr lang="ru-RU" b="1" dirty="0"/>
              <a:t>компетентности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979250" y="5056398"/>
            <a:ext cx="4195399" cy="800219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ФОРМИРОВАНИЕ СБК 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у </a:t>
            </a:r>
            <a:r>
              <a:rPr lang="ru-RU" sz="1600" b="1" dirty="0">
                <a:solidFill>
                  <a:schemeClr val="tx1"/>
                </a:solidFill>
              </a:rPr>
              <a:t>детей </a:t>
            </a:r>
            <a:r>
              <a:rPr lang="ru-RU" sz="1600" b="1" dirty="0" smtClean="0">
                <a:solidFill>
                  <a:schemeClr val="tx1"/>
                </a:solidFill>
              </a:rPr>
              <a:t>младшего </a:t>
            </a:r>
            <a:r>
              <a:rPr lang="ru-RU" sz="1600" b="1" dirty="0">
                <a:solidFill>
                  <a:schemeClr val="tx1"/>
                </a:solidFill>
              </a:rPr>
              <a:t>школьного возраста </a:t>
            </a:r>
            <a:br>
              <a:rPr lang="ru-RU" sz="1600" b="1" dirty="0" smtClean="0">
                <a:solidFill>
                  <a:schemeClr val="tx1"/>
                </a:solidFill>
              </a:rPr>
            </a:br>
            <a:r>
              <a:rPr lang="ru-RU" sz="1600" b="1" dirty="0" smtClean="0">
                <a:solidFill>
                  <a:schemeClr val="tx1"/>
                </a:solidFill>
              </a:rPr>
              <a:t>с </a:t>
            </a:r>
            <a:r>
              <a:rPr lang="ru-RU" sz="1600" b="1" dirty="0">
                <a:solidFill>
                  <a:schemeClr val="tx1"/>
                </a:solidFill>
              </a:rPr>
              <a:t>нарушениями </a:t>
            </a:r>
            <a:r>
              <a:rPr lang="ru-RU" sz="1600" b="1" dirty="0" smtClean="0">
                <a:solidFill>
                  <a:schemeClr val="tx1"/>
                </a:solidFill>
              </a:rPr>
              <a:t>зрения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C:\Users\Таня\Desktop\ОКТЯБРЬ\Теория поколений\fgvfbfdgs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857" y="2297958"/>
            <a:ext cx="2119572" cy="2119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Таня\Desktop\НОЯБРЬ\6 угольное обучение\194562-OYB9XQ-916-0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134" b="10486"/>
          <a:stretch>
            <a:fillRect/>
          </a:stretch>
        </p:blipFill>
        <p:spPr bwMode="auto">
          <a:xfrm>
            <a:off x="5033270" y="2975964"/>
            <a:ext cx="1666888" cy="18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766268" y="-147953"/>
            <a:ext cx="5576382" cy="5576382"/>
            <a:chOff x="1172753" y="28306"/>
            <a:chExt cx="5292194" cy="5292194"/>
          </a:xfrm>
        </p:grpSpPr>
        <p:pic>
          <p:nvPicPr>
            <p:cNvPr id="13" name="Picture 3" descr="C:\Users\Таня\Desktop\НОЯБРЬ\Родители ОВЗ\Без именdи-1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72753" y="28306"/>
              <a:ext cx="5292194" cy="529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607115" y="1360140"/>
              <a:ext cx="4767169" cy="19278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Рефлексивная </a:t>
              </a:r>
              <a:endParaRPr lang="en-US" b="1" dirty="0"/>
            </a:p>
            <a:p>
              <a:pPr algn="ctr"/>
              <a:r>
                <a:rPr lang="ru-RU" b="1" dirty="0"/>
                <a:t>д</a:t>
              </a:r>
              <a:r>
                <a:rPr lang="ru-RU" b="1" dirty="0" smtClean="0"/>
                <a:t>еятельность –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связующий элемент, </a:t>
              </a:r>
              <a:endParaRPr lang="ru-RU" b="1" dirty="0"/>
            </a:p>
            <a:p>
              <a:pPr algn="ctr"/>
              <a:r>
                <a:rPr lang="ru-RU" b="1" dirty="0" smtClean="0"/>
                <a:t>объединяющий </a:t>
              </a:r>
              <a:r>
                <a:rPr lang="ru-RU" b="1" dirty="0"/>
                <a:t>все этапы </a:t>
              </a:r>
              <a:endParaRPr lang="ru-RU" b="1" dirty="0"/>
            </a:p>
            <a:p>
              <a:pPr algn="ctr"/>
              <a:r>
                <a:rPr lang="ru-RU" b="1" dirty="0"/>
                <a:t>формирования </a:t>
              </a:r>
              <a:endParaRPr lang="en-US" b="1" dirty="0" smtClean="0"/>
            </a:p>
            <a:p>
              <a:pPr algn="ctr"/>
              <a:r>
                <a:rPr lang="ru-RU" b="1" dirty="0" smtClean="0"/>
                <a:t>социально-бытовых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компетенций.</a:t>
              </a:r>
              <a:endParaRPr lang="ru-RU" b="1" dirty="0"/>
            </a:p>
          </p:txBody>
        </p: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72841"/>
            <a:ext cx="1844650" cy="437745"/>
          </a:xfrm>
          <a:prstGeom prst="rect">
            <a:avLst/>
          </a:prstGeom>
        </p:spPr>
      </p:pic>
      <p:pic>
        <p:nvPicPr>
          <p:cNvPr id="8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1" t="58391" r="26341" b="8585"/>
          <a:stretch>
            <a:fillRect/>
          </a:stretch>
        </p:blipFill>
        <p:spPr bwMode="auto">
          <a:xfrm>
            <a:off x="6230496" y="3405187"/>
            <a:ext cx="2224309" cy="25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Таня\Desktop\ЯНВАРЬ\СОЦ комп наруш зрения\sdvs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24" y="4661656"/>
            <a:ext cx="1314469" cy="15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1051" y="1658941"/>
            <a:ext cx="4162287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укрепление </a:t>
            </a:r>
            <a:r>
              <a:rPr lang="ru-RU" sz="2000" dirty="0"/>
              <a:t>имеющегося уровня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</a:t>
            </a:r>
            <a:br>
              <a:rPr lang="ru-RU" sz="2000" dirty="0" smtClean="0"/>
            </a:br>
            <a:r>
              <a:rPr lang="ru-RU" sz="2000" dirty="0" smtClean="0"/>
              <a:t>социально-бытовых </a:t>
            </a:r>
            <a:r>
              <a:rPr lang="ru-RU" sz="2000" dirty="0"/>
              <a:t>компетенций </a:t>
            </a:r>
            <a:endParaRPr lang="ru-RU" sz="2000" dirty="0"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1050" y="3316507"/>
            <a:ext cx="4162286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формирование </a:t>
            </a:r>
            <a:r>
              <a:rPr lang="ru-RU" sz="2000" dirty="0" smtClean="0"/>
              <a:t>предпосылок </a:t>
            </a:r>
            <a:br>
              <a:rPr lang="ru-RU" sz="2000" dirty="0" smtClean="0"/>
            </a:br>
            <a:r>
              <a:rPr lang="ru-RU" sz="2000" dirty="0" smtClean="0"/>
              <a:t>для </a:t>
            </a:r>
            <a:r>
              <a:rPr lang="ru-RU" sz="2000" dirty="0"/>
              <a:t>перехода </a:t>
            </a:r>
            <a:r>
              <a:rPr lang="ru-RU" sz="2000" dirty="0" smtClean="0"/>
              <a:t>ребенка на более </a:t>
            </a:r>
            <a:r>
              <a:rPr lang="ru-RU" sz="2000" dirty="0"/>
              <a:t>высокий уровень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социально-бытовых компетенций </a:t>
            </a:r>
            <a:endParaRPr lang="ru-RU" sz="2000" dirty="0">
              <a:effectLst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865666" y="1993624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865666" y="3740185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47835" y="691713"/>
            <a:ext cx="4730912" cy="4730912"/>
            <a:chOff x="747835" y="691713"/>
            <a:chExt cx="4730912" cy="4730912"/>
          </a:xfrm>
        </p:grpSpPr>
        <p:pic>
          <p:nvPicPr>
            <p:cNvPr id="14" name="Picture 2" descr="C:\Users\Таня\Desktop\ОКТЯБРЬ\Творческие способности\сывсывс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835" y="691713"/>
              <a:ext cx="4730912" cy="473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309781" y="2113018"/>
              <a:ext cx="342599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Коррекционно-педагогическая работа </a:t>
              </a:r>
              <a:r>
                <a:rPr lang="ru-RU" b="1" dirty="0"/>
                <a:t>с незрячими и </a:t>
              </a:r>
              <a:r>
                <a:rPr lang="ru-RU" b="1" dirty="0" smtClean="0"/>
                <a:t>слабовидящими обучающимися</a:t>
              </a:r>
              <a:endParaRPr lang="ru-RU" b="1" dirty="0">
                <a:effectLst/>
              </a:endParaRPr>
            </a:p>
          </p:txBody>
        </p:sp>
      </p:grpSp>
      <p:pic>
        <p:nvPicPr>
          <p:cNvPr id="1032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8" t="58462" r="26738" b="7433"/>
          <a:stretch>
            <a:fillRect/>
          </a:stretch>
        </p:blipFill>
        <p:spPr bwMode="auto">
          <a:xfrm>
            <a:off x="1985743" y="3257920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97553" y="2965439"/>
            <a:ext cx="5679195" cy="25853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ЗАДАЧИ:</a:t>
            </a:r>
            <a:endParaRPr lang="ru-RU" sz="16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повышение </a:t>
            </a:r>
            <a:r>
              <a:rPr lang="ru-RU" dirty="0"/>
              <a:t>качества выполнения </a:t>
            </a:r>
            <a:r>
              <a:rPr lang="ru-RU" dirty="0" smtClean="0"/>
              <a:t>действий</a:t>
            </a:r>
            <a:r>
              <a:rPr lang="ru-RU" dirty="0"/>
              <a:t>; </a:t>
            </a:r>
            <a:endParaRPr lang="ru-RU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усиление </a:t>
            </a:r>
            <a:r>
              <a:rPr lang="ru-RU" dirty="0"/>
              <a:t>эмоциональных переживаний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процессе осуществления </a:t>
            </a:r>
            <a:r>
              <a:rPr lang="ru-RU" dirty="0" smtClean="0"/>
              <a:t>деятельности;</a:t>
            </a:r>
            <a:endParaRPr lang="ru-RU" dirty="0" smtClean="0"/>
          </a:p>
          <a:p>
            <a:endParaRPr lang="ru-RU" sz="1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обучение </a:t>
            </a:r>
            <a:r>
              <a:rPr lang="ru-RU" dirty="0"/>
              <a:t>умению соотносить собственные потребности с требованиями общественных норм, осуществлять сиюминутную оценку выполненных действий. 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становления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9" name="Picture 2" descr="C:\Users\Таня\Desktop\НОЯБРЬ\Принципы педагогического взаимодействия\dkdkdsbk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15" y="3945059"/>
            <a:ext cx="2278607" cy="22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Таня\Desktop\ДЕКАБРЬ\Образование личности ученика\всв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80252" y="2763090"/>
            <a:ext cx="3071910" cy="307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становления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6278" y="2692909"/>
            <a:ext cx="4172040" cy="92333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активизация восприятия и осмысленного эффективного исполнения действий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20243" y="2800631"/>
            <a:ext cx="2492584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простые </a:t>
            </a:r>
            <a:endParaRPr lang="ru-RU" sz="2000" dirty="0" smtClean="0"/>
          </a:p>
          <a:p>
            <a:pPr algn="ctr"/>
            <a:r>
              <a:rPr lang="ru-RU" sz="2000" dirty="0" smtClean="0"/>
              <a:t>алгоритмы 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1996278" y="3889855"/>
            <a:ext cx="4294868" cy="92333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закрепление </a:t>
            </a:r>
            <a:r>
              <a:rPr lang="ru-RU" b="1" dirty="0"/>
              <a:t>и совершенствование способов выполнения конкретных действий 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20243" y="3997577"/>
            <a:ext cx="2492584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и</a:t>
            </a:r>
            <a:r>
              <a:rPr lang="ru-RU" sz="2000" dirty="0" smtClean="0"/>
              <a:t>гровая </a:t>
            </a:r>
            <a:endParaRPr lang="ru-RU" sz="2000" dirty="0" smtClean="0"/>
          </a:p>
          <a:p>
            <a:pPr algn="ctr"/>
            <a:r>
              <a:rPr lang="ru-RU" sz="2000" dirty="0" smtClean="0"/>
              <a:t>деятельность</a:t>
            </a:r>
            <a:endParaRPr lang="ru-RU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996278" y="5079793"/>
            <a:ext cx="4294868" cy="92333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запоминание и отработка </a:t>
            </a:r>
            <a:r>
              <a:rPr lang="ru-RU" b="1" dirty="0" smtClean="0"/>
              <a:t>последовательности действий, </a:t>
            </a:r>
            <a:r>
              <a:rPr lang="ru-RU" b="1" dirty="0"/>
              <a:t>установление </a:t>
            </a:r>
            <a:r>
              <a:rPr lang="ru-RU" b="1" dirty="0" smtClean="0"/>
              <a:t>связей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20243" y="5187515"/>
            <a:ext cx="2492584" cy="70788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специально </a:t>
            </a:r>
            <a:r>
              <a:rPr lang="ru-RU" sz="2000" dirty="0" smtClean="0"/>
              <a:t>подобранные задачи</a:t>
            </a:r>
            <a:endParaRPr lang="ru-RU" sz="2000" dirty="0"/>
          </a:p>
        </p:txBody>
      </p:sp>
      <p:pic>
        <p:nvPicPr>
          <p:cNvPr id="20" name="Picture 2" descr="C:\Users\Таня\Desktop\НОЯБРЬ\Принципы педагогического взаимодействия\dkdkdsbk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642" y="3999651"/>
            <a:ext cx="2278607" cy="227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становления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2" descr="C:\Users\Таня\Desktop\ОКТЯБРЬ\Урок семинар\schoolkid-characters_23-2147650873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6127" r="5872" b="53511"/>
          <a:stretch>
            <a:fillRect/>
          </a:stretch>
        </p:blipFill>
        <p:spPr bwMode="auto">
          <a:xfrm>
            <a:off x="3095832" y="4182158"/>
            <a:ext cx="2441275" cy="17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ая прямоугольная выноска 5"/>
          <p:cNvSpPr/>
          <p:nvPr/>
        </p:nvSpPr>
        <p:spPr>
          <a:xfrm flipH="1">
            <a:off x="716481" y="4427597"/>
            <a:ext cx="2135900" cy="482502"/>
          </a:xfrm>
          <a:prstGeom prst="wedgeRoundRectCallout">
            <a:avLst>
              <a:gd name="adj1" fmla="val -60236"/>
              <a:gd name="adj2" fmla="val -16057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4A206A"/>
              </a:solidFill>
            </a:endParaRPr>
          </a:p>
          <a:p>
            <a:pPr algn="ctr"/>
            <a:r>
              <a:rPr lang="ru-RU" b="1" dirty="0" smtClean="0">
                <a:solidFill>
                  <a:srgbClr val="4A206A"/>
                </a:solidFill>
              </a:rPr>
              <a:t>Что </a:t>
            </a:r>
            <a:r>
              <a:rPr lang="ru-RU" b="1" dirty="0">
                <a:solidFill>
                  <a:srgbClr val="4A206A"/>
                </a:solidFill>
              </a:rPr>
              <a:t>надо делать?</a:t>
            </a:r>
            <a:endParaRPr lang="ru-RU" b="1" dirty="0">
              <a:solidFill>
                <a:srgbClr val="4A206A"/>
              </a:solidFill>
            </a:endParaRPr>
          </a:p>
          <a:p>
            <a:pPr algn="ctr"/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 flipH="1">
            <a:off x="1159526" y="3221353"/>
            <a:ext cx="1856627" cy="482502"/>
          </a:xfrm>
          <a:prstGeom prst="wedgeRoundRectCallout">
            <a:avLst>
              <a:gd name="adj1" fmla="val -45743"/>
              <a:gd name="adj2" fmla="val 99913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4A206A"/>
              </a:solidFill>
            </a:endParaRPr>
          </a:p>
          <a:p>
            <a:pPr algn="ctr"/>
            <a:r>
              <a:rPr lang="ru-RU" b="1" dirty="0" smtClean="0">
                <a:solidFill>
                  <a:srgbClr val="4A206A"/>
                </a:solidFill>
              </a:rPr>
              <a:t>Что я делаю?</a:t>
            </a:r>
            <a:endParaRPr lang="ru-RU" b="1" dirty="0">
              <a:solidFill>
                <a:srgbClr val="4A206A"/>
              </a:solidFill>
            </a:endParaRPr>
          </a:p>
          <a:p>
            <a:pPr algn="ctr"/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3559857" y="2724784"/>
            <a:ext cx="1856627" cy="482502"/>
          </a:xfrm>
          <a:prstGeom prst="wedgeRoundRectCallout">
            <a:avLst>
              <a:gd name="adj1" fmla="val 36587"/>
              <a:gd name="adj2" fmla="val 162141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4A206A"/>
              </a:solidFill>
            </a:endParaRPr>
          </a:p>
          <a:p>
            <a:pPr algn="ctr"/>
            <a:r>
              <a:rPr lang="ru-RU" b="1" dirty="0" smtClean="0">
                <a:solidFill>
                  <a:srgbClr val="4A206A"/>
                </a:solidFill>
              </a:rPr>
              <a:t>Как я делаю?</a:t>
            </a:r>
            <a:endParaRPr lang="ru-RU" b="1" dirty="0">
              <a:solidFill>
                <a:srgbClr val="4A206A"/>
              </a:solidFill>
            </a:endParaRPr>
          </a:p>
          <a:p>
            <a:pPr algn="ctr"/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flipH="1">
            <a:off x="5291370" y="3492493"/>
            <a:ext cx="1707646" cy="482502"/>
          </a:xfrm>
          <a:prstGeom prst="wedgeRoundRectCallout">
            <a:avLst>
              <a:gd name="adj1" fmla="val 47712"/>
              <a:gd name="adj2" fmla="val 91428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4A206A"/>
              </a:solidFill>
            </a:endParaRPr>
          </a:p>
          <a:p>
            <a:pPr algn="ctr"/>
            <a:r>
              <a:rPr lang="ru-RU" b="1" dirty="0" smtClean="0">
                <a:solidFill>
                  <a:srgbClr val="4A206A"/>
                </a:solidFill>
              </a:rPr>
              <a:t>Для чего я это делаю?</a:t>
            </a:r>
            <a:endParaRPr lang="ru-RU" b="1" dirty="0">
              <a:solidFill>
                <a:srgbClr val="4A206A"/>
              </a:solidFill>
            </a:endParaRPr>
          </a:p>
          <a:p>
            <a:pPr algn="ctr"/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84305" y="4007688"/>
            <a:ext cx="3161451" cy="10772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ФОРМИРОВАНИЕ УМЕНИЯ ПРОВОДИТЬ РЕФЛЕКСИВНЫЕ ПРОЦЕДУРЫ</a:t>
            </a:r>
            <a:endParaRPr lang="ru-RU" sz="1600" b="1" dirty="0"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7194328" y="4332205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1051" y="1505053"/>
            <a:ext cx="4162287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активности и самостоятельности ребенка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ограниченными возможностями здоровья</a:t>
            </a:r>
            <a:endParaRPr lang="ru-RU" sz="2000" dirty="0"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1050" y="3316507"/>
            <a:ext cx="4162286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азвитие </a:t>
            </a:r>
            <a:r>
              <a:rPr lang="ru-RU" sz="2000" dirty="0"/>
              <a:t>способности </a:t>
            </a:r>
            <a:br>
              <a:rPr lang="ru-RU" sz="2000" dirty="0" smtClean="0"/>
            </a:br>
            <a:r>
              <a:rPr lang="ru-RU" sz="2000" dirty="0" smtClean="0"/>
              <a:t>к </a:t>
            </a:r>
            <a:r>
              <a:rPr lang="ru-RU" sz="2000" dirty="0"/>
              <a:t>эффективной жизнедеятельности </a:t>
            </a:r>
            <a:br>
              <a:rPr lang="ru-RU" sz="2000" dirty="0" smtClean="0"/>
            </a:br>
            <a:r>
              <a:rPr lang="ru-RU" sz="2000" dirty="0" smtClean="0"/>
              <a:t>в </a:t>
            </a:r>
            <a:r>
              <a:rPr lang="ru-RU" sz="2000" dirty="0"/>
              <a:t>постоянно изменяющихся жизненных условиях</a:t>
            </a:r>
            <a:endParaRPr lang="ru-RU" sz="2000" dirty="0">
              <a:effectLst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865666" y="1993624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865666" y="3740185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47835" y="691713"/>
            <a:ext cx="4730912" cy="4730912"/>
            <a:chOff x="747835" y="691713"/>
            <a:chExt cx="4730912" cy="4730912"/>
          </a:xfrm>
        </p:grpSpPr>
        <p:pic>
          <p:nvPicPr>
            <p:cNvPr id="14" name="Picture 2" descr="C:\Users\Таня\Desktop\ОКТЯБРЬ\Творческие способности\сывсывс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835" y="691713"/>
              <a:ext cx="4730912" cy="473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309781" y="2113018"/>
              <a:ext cx="342599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smtClean="0"/>
                <a:t>Коррекционно-педагогическая работа </a:t>
              </a:r>
              <a:r>
                <a:rPr lang="ru-RU" b="1" dirty="0"/>
                <a:t>с незрячими и </a:t>
              </a:r>
              <a:r>
                <a:rPr lang="ru-RU" b="1" dirty="0" smtClean="0"/>
                <a:t>слабовидящими обучающимися</a:t>
              </a:r>
              <a:endParaRPr lang="ru-RU" b="1" dirty="0">
                <a:effectLst/>
              </a:endParaRPr>
            </a:p>
          </p:txBody>
        </p:sp>
      </p:grpSp>
      <p:pic>
        <p:nvPicPr>
          <p:cNvPr id="1032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8" t="58462" r="26738" b="7433"/>
          <a:stretch>
            <a:fillRect/>
          </a:stretch>
        </p:blipFill>
        <p:spPr bwMode="auto">
          <a:xfrm>
            <a:off x="1985743" y="3257920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Таня\Desktop\ЯНВАРЬ\СОЦ комп наруш зрения\adoption-community-care-logo_1948-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7181" r="64010" b="3426"/>
          <a:stretch>
            <a:fillRect/>
          </a:stretch>
        </p:blipFill>
        <p:spPr bwMode="auto">
          <a:xfrm>
            <a:off x="6613426" y="1083326"/>
            <a:ext cx="844371" cy="9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ня\Desktop\ЯНВАРЬ\СОЦ комп наруш зрения\adoption-community-care-logo_1948-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8" t="57181" r="64010" b="3426"/>
          <a:stretch>
            <a:fillRect/>
          </a:stretch>
        </p:blipFill>
        <p:spPr bwMode="auto">
          <a:xfrm>
            <a:off x="6642100" y="2915722"/>
            <a:ext cx="844371" cy="93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  <p:bldP spid="2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63202" y="3156481"/>
            <a:ext cx="5679195" cy="2616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ЗАДАЧИ:</a:t>
            </a:r>
            <a:endParaRPr lang="ru-RU" sz="1600" b="1" dirty="0" smtClean="0"/>
          </a:p>
          <a:p>
            <a:endParaRPr lang="ru-RU" sz="1000" b="1" dirty="0" smtClean="0"/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ru-RU" dirty="0" smtClean="0"/>
              <a:t>понимание </a:t>
            </a:r>
            <a:r>
              <a:rPr lang="ru-RU" dirty="0"/>
              <a:t>детьми </a:t>
            </a:r>
            <a:r>
              <a:rPr lang="ru-RU" dirty="0" smtClean="0"/>
              <a:t>смысла </a:t>
            </a:r>
            <a:r>
              <a:rPr lang="ru-RU" dirty="0"/>
              <a:t>осуществления тех или иных действий; </a:t>
            </a:r>
            <a:endParaRPr lang="ru-RU" dirty="0" smtClean="0"/>
          </a:p>
          <a:p>
            <a:pPr lvl="0" algn="just"/>
            <a:endParaRPr lang="ru-RU" sz="1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формирование умений у обучающихся </a:t>
            </a:r>
            <a:br>
              <a:rPr lang="ru-RU" dirty="0" smtClean="0"/>
            </a:br>
            <a:r>
              <a:rPr lang="ru-RU" dirty="0" smtClean="0"/>
              <a:t>анализировать </a:t>
            </a:r>
            <a:r>
              <a:rPr lang="ru-RU" dirty="0"/>
              <a:t>полученные результаты и сам процесс, при необходимости корректировать порядок своих действий. </a:t>
            </a:r>
            <a:endParaRPr lang="ru-RU" dirty="0"/>
          </a:p>
          <a:p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укрепления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5" name="Picture 3" descr="C:\Users\Таня\Desktop\НОЯБРЬ\Психолого-педагогическое сопровождение детей с ОВЗ\consulting-specialist-slide-template-business-data-graph-chart_1262-12910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21891" r="28191" b="20229"/>
          <a:stretch>
            <a:fillRect/>
          </a:stretch>
        </p:blipFill>
        <p:spPr bwMode="auto">
          <a:xfrm>
            <a:off x="1280252" y="2763089"/>
            <a:ext cx="3071910" cy="30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Таня\Desktop\НОЯБРЬ\Принципы педагогического взаимодействия\dd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15" y="3990598"/>
            <a:ext cx="2187528" cy="21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укрепления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8322" y="3937913"/>
            <a:ext cx="2825461" cy="72000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интеллектуализация </a:t>
            </a:r>
            <a:endParaRPr lang="ru-RU" b="1" dirty="0" smtClean="0"/>
          </a:p>
          <a:p>
            <a:pPr algn="ctr"/>
            <a:r>
              <a:rPr lang="ru-RU" b="1" dirty="0" smtClean="0"/>
              <a:t>деятельности </a:t>
            </a:r>
            <a:r>
              <a:rPr lang="ru-RU" b="1" dirty="0"/>
              <a:t>детей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44900" y="2762205"/>
            <a:ext cx="32760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/>
              <a:t>В</a:t>
            </a:r>
            <a:r>
              <a:rPr lang="ru-RU" b="1" dirty="0" smtClean="0"/>
              <a:t>ыполнение практико-ориентированных </a:t>
            </a:r>
            <a:r>
              <a:rPr lang="ru-RU" b="1" dirty="0"/>
              <a:t>заданий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4900" y="3651582"/>
            <a:ext cx="327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анализ </a:t>
            </a:r>
            <a:r>
              <a:rPr lang="ru-RU" dirty="0"/>
              <a:t>объектов и </a:t>
            </a:r>
            <a:endParaRPr lang="ru-RU" dirty="0" smtClean="0"/>
          </a:p>
          <a:p>
            <a:pPr algn="ctr"/>
            <a:r>
              <a:rPr lang="ru-RU" dirty="0" smtClean="0"/>
              <a:t>ситуаций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44900" y="4501794"/>
            <a:ext cx="327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поиск </a:t>
            </a:r>
            <a:r>
              <a:rPr lang="ru-RU" dirty="0"/>
              <a:t>недостающих и лишних элементов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544900" y="5351629"/>
            <a:ext cx="3276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выявление сходства, различий</a:t>
            </a:r>
            <a:r>
              <a:rPr lang="ru-RU" dirty="0"/>
              <a:t>, </a:t>
            </a:r>
            <a:r>
              <a:rPr lang="ru-RU" dirty="0" smtClean="0"/>
              <a:t>обобщений</a:t>
            </a:r>
            <a:endParaRPr lang="ru-RU" dirty="0"/>
          </a:p>
        </p:txBody>
      </p:sp>
      <p:cxnSp>
        <p:nvCxnSpPr>
          <p:cNvPr id="3" name="Прямая соединительная линия 2"/>
          <p:cNvCxnSpPr>
            <a:stCxn id="6" idx="2"/>
            <a:endCxn id="7" idx="0"/>
          </p:cNvCxnSpPr>
          <p:nvPr/>
        </p:nvCxnSpPr>
        <p:spPr>
          <a:xfrm>
            <a:off x="7182900" y="3408536"/>
            <a:ext cx="0" cy="24304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" descr="C:\Users\Таня\Desktop\НОЯБРЬ\Принципы педагогического взаимодействия\dd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15" y="3990598"/>
            <a:ext cx="2187528" cy="21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укрепления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791" y="3305853"/>
            <a:ext cx="3773517" cy="1200329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формирование </a:t>
            </a:r>
            <a:r>
              <a:rPr lang="ru-RU" b="1" dirty="0"/>
              <a:t>и </a:t>
            </a:r>
            <a:r>
              <a:rPr lang="ru-RU" b="1" dirty="0" smtClean="0"/>
              <a:t>расширение </a:t>
            </a:r>
            <a:r>
              <a:rPr lang="ru-RU" b="1" dirty="0"/>
              <a:t>знаний ребенка о себе, </a:t>
            </a:r>
            <a:br>
              <a:rPr lang="ru-RU" b="1" dirty="0" smtClean="0"/>
            </a:br>
            <a:r>
              <a:rPr lang="ru-RU" b="1" dirty="0" smtClean="0"/>
              <a:t>как </a:t>
            </a:r>
            <a:r>
              <a:rPr lang="ru-RU" b="1" dirty="0"/>
              <a:t>о партнере социального взаимодействия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49393" y="2844188"/>
            <a:ext cx="4042619" cy="64633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Прием проведения </a:t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социальной пробы»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49394" y="3857595"/>
            <a:ext cx="404261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составление </a:t>
            </a:r>
            <a:r>
              <a:rPr lang="ru-RU" dirty="0"/>
              <a:t>«</a:t>
            </a:r>
            <a:r>
              <a:rPr lang="ru-RU" dirty="0" smtClean="0"/>
              <a:t>портрета» </a:t>
            </a:r>
            <a:r>
              <a:rPr lang="ru-RU" dirty="0"/>
              <a:t>идеального человека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49393" y="4845033"/>
            <a:ext cx="404261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«</a:t>
            </a:r>
            <a:r>
              <a:rPr lang="ru-RU" dirty="0" smtClean="0"/>
              <a:t>примеривание» ребенком портрета к </a:t>
            </a:r>
            <a:r>
              <a:rPr lang="ru-RU" dirty="0"/>
              <a:t>себе и к другим людям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stCxn id="9" idx="2"/>
            <a:endCxn id="10" idx="0"/>
          </p:cNvCxnSpPr>
          <p:nvPr/>
        </p:nvCxnSpPr>
        <p:spPr>
          <a:xfrm>
            <a:off x="7770703" y="3490519"/>
            <a:ext cx="0" cy="367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" descr="C:\Users\Таня\Desktop\НОЯБРЬ\Принципы педагогического взаимодействия\dd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415" y="3990598"/>
            <a:ext cx="2187528" cy="21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Desktop\ОКТЯБРЬ\Урок семинар\schoolkid-characters_23-2147650873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1" t="6127" r="5872" b="53511"/>
          <a:stretch>
            <a:fillRect/>
          </a:stretch>
        </p:blipFill>
        <p:spPr bwMode="auto">
          <a:xfrm>
            <a:off x="3095832" y="4145101"/>
            <a:ext cx="2441275" cy="1795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ая прямоугольная выноска 6"/>
          <p:cNvSpPr/>
          <p:nvPr/>
        </p:nvSpPr>
        <p:spPr>
          <a:xfrm flipH="1">
            <a:off x="893898" y="2741845"/>
            <a:ext cx="2122249" cy="1440312"/>
          </a:xfrm>
          <a:prstGeom prst="wedgeRoundRectCallout">
            <a:avLst>
              <a:gd name="adj1" fmla="val -50887"/>
              <a:gd name="adj2" fmla="val 69887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4A206A"/>
                </a:solidFill>
              </a:rPr>
              <a:t>Смогу </a:t>
            </a:r>
            <a:r>
              <a:rPr lang="ru-RU" b="1" dirty="0">
                <a:solidFill>
                  <a:srgbClr val="4A206A"/>
                </a:solidFill>
              </a:rPr>
              <a:t>ли я довести начатое дело до </a:t>
            </a:r>
            <a:r>
              <a:rPr lang="ru-RU" b="1" dirty="0" smtClean="0">
                <a:solidFill>
                  <a:srgbClr val="4A206A"/>
                </a:solidFill>
              </a:rPr>
              <a:t>конца?</a:t>
            </a:r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flipH="1">
            <a:off x="4174564" y="2741845"/>
            <a:ext cx="1856627" cy="849311"/>
          </a:xfrm>
          <a:prstGeom prst="wedgeRoundRectCallout">
            <a:avLst>
              <a:gd name="adj1" fmla="val 49083"/>
              <a:gd name="adj2" fmla="val 93043"/>
              <a:gd name="adj3" fmla="val 16667"/>
            </a:avLst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4A206A"/>
              </a:solidFill>
            </a:endParaRPr>
          </a:p>
          <a:p>
            <a:pPr algn="ctr"/>
            <a:r>
              <a:rPr lang="ru-RU" b="1" dirty="0" smtClean="0">
                <a:solidFill>
                  <a:srgbClr val="4A206A"/>
                </a:solidFill>
              </a:rPr>
              <a:t>Почему </a:t>
            </a:r>
            <a:r>
              <a:rPr lang="ru-RU" b="1" dirty="0">
                <a:solidFill>
                  <a:srgbClr val="4A206A"/>
                </a:solidFill>
              </a:rPr>
              <a:t>у меня не получилось?</a:t>
            </a:r>
            <a:endParaRPr lang="ru-RU" b="1" dirty="0">
              <a:solidFill>
                <a:srgbClr val="4A206A"/>
              </a:solidFill>
            </a:endParaRPr>
          </a:p>
          <a:p>
            <a:pPr algn="ctr"/>
            <a:endParaRPr lang="ru-RU" b="1" dirty="0">
              <a:solidFill>
                <a:srgbClr val="4A206A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33679" y="3316639"/>
            <a:ext cx="3652769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/>
              <a:t>ФОРМИРОВАНИЕ УМЕНИЯ ОСУЩЕСТВЛЯТЬ СТЕНИЧЕСКИЕ И КРИТИЧЕСКИЕ РЕФЛЕКСИВНЫЕ ПРОЦЕДУРЫ</a:t>
            </a:r>
            <a:endParaRPr lang="ru-RU" sz="1600" b="1" dirty="0">
              <a:effectLst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6375462" y="3733780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укрепления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590498" y="3158588"/>
            <a:ext cx="5679195" cy="1754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ЗАДАЧИ:</a:t>
            </a:r>
            <a:endParaRPr lang="ru-RU" sz="1600" b="1" dirty="0" smtClean="0"/>
          </a:p>
          <a:p>
            <a:endParaRPr lang="ru-RU" sz="1000" b="1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/>
              <a:t>расширение опыта эмоционального восприятия деятельности детей с нарушениями </a:t>
            </a:r>
            <a:r>
              <a:rPr lang="ru-RU" dirty="0" smtClean="0"/>
              <a:t>зрения;</a:t>
            </a:r>
            <a:endParaRPr lang="ru-RU" dirty="0" smtClean="0"/>
          </a:p>
          <a:p>
            <a:pPr lvl="0"/>
            <a:endParaRPr lang="ru-RU" sz="1000" dirty="0" smtClean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dirty="0" smtClean="0"/>
              <a:t>обучение </a:t>
            </a:r>
            <a:r>
              <a:rPr lang="ru-RU" dirty="0"/>
              <a:t>умению прогнозировать результаты </a:t>
            </a:r>
            <a:r>
              <a:rPr lang="ru-RU" dirty="0" smtClean="0"/>
              <a:t>деятельности детей с нарушениями зрения.</a:t>
            </a:r>
            <a:endParaRPr lang="ru-RU" sz="20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развития социально-бытовой 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pic>
        <p:nvPicPr>
          <p:cNvPr id="10" name="Picture 2" descr="C:\Users\Таня\Desktop\НОЯБРЬ\Принципы педагогического взаимодействия\shdfks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956" y="3908139"/>
            <a:ext cx="2352445" cy="23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Психолого-педагогическое сопровождение детей с ОВЗ\consulting-specialist-slide-template-business-data-graph-chart_1262-12910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21891" r="28191" b="20229"/>
          <a:stretch>
            <a:fillRect/>
          </a:stretch>
        </p:blipFill>
        <p:spPr bwMode="auto">
          <a:xfrm>
            <a:off x="1280252" y="2763089"/>
            <a:ext cx="3071910" cy="309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ЯНВАРЬ\ТАЙМЛИНГ\всаыв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6457" y="3158587"/>
            <a:ext cx="2461387" cy="215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1822" y="2618664"/>
            <a:ext cx="4309857" cy="101520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формирование умений </a:t>
            </a:r>
            <a:r>
              <a:rPr lang="ru-RU" b="1" dirty="0"/>
              <a:t>осуществлять отдельные виды деятельности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нестандартных ситуациях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44939" y="2622212"/>
            <a:ext cx="3780000" cy="10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п</a:t>
            </a:r>
            <a:r>
              <a:rPr lang="ru-RU" sz="2000" dirty="0" smtClean="0"/>
              <a:t>редлагаемая и </a:t>
            </a:r>
            <a:r>
              <a:rPr lang="ru-RU" sz="2000" dirty="0"/>
              <a:t>самостоятельно </a:t>
            </a:r>
            <a:r>
              <a:rPr lang="ru-RU" sz="2000" dirty="0" smtClean="0"/>
              <a:t>составленная последовательность действий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93904" y="1009120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Этап развития социально-бытовой 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1821" y="3856046"/>
            <a:ext cx="4309857" cy="101520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формирование </a:t>
            </a:r>
            <a:r>
              <a:rPr lang="ru-RU" b="1" dirty="0"/>
              <a:t>умений фиксировать и оценивать </a:t>
            </a:r>
            <a:r>
              <a:rPr lang="ru-RU" b="1" dirty="0" smtClean="0"/>
              <a:t>поведение </a:t>
            </a:r>
            <a:r>
              <a:rPr lang="ru-RU" b="1" dirty="0"/>
              <a:t>с позиции других членов социальной группы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044939" y="3856046"/>
            <a:ext cx="3780000" cy="10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р</a:t>
            </a:r>
            <a:r>
              <a:rPr lang="ru-RU" sz="2000" dirty="0" smtClean="0"/>
              <a:t>ешение</a:t>
            </a:r>
            <a:endParaRPr lang="ru-RU" sz="2000" dirty="0" smtClean="0"/>
          </a:p>
          <a:p>
            <a:pPr algn="ctr"/>
            <a:r>
              <a:rPr lang="ru-RU" sz="2000" dirty="0" smtClean="0"/>
              <a:t> </a:t>
            </a:r>
            <a:r>
              <a:rPr lang="ru-RU" sz="2000" dirty="0"/>
              <a:t>ситуационных задач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171820" y="5110525"/>
            <a:ext cx="4309857" cy="92333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формирование </a:t>
            </a:r>
            <a:r>
              <a:rPr lang="ru-RU" b="1" dirty="0"/>
              <a:t>умений адекватно себя воспринимать в качестве социального субъекта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044939" y="5110525"/>
            <a:ext cx="3780000" cy="10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/>
              <a:t>ц</a:t>
            </a:r>
            <a:r>
              <a:rPr lang="ru-RU" sz="2000" dirty="0" smtClean="0"/>
              <a:t>енностные и прогнозные рефлексивные процедуры</a:t>
            </a:r>
            <a:endParaRPr lang="ru-RU" sz="2000" dirty="0"/>
          </a:p>
        </p:txBody>
      </p:sp>
      <p:pic>
        <p:nvPicPr>
          <p:cNvPr id="19" name="Picture 2" descr="C:\Users\Таня\Desktop\НОЯБРЬ\Принципы педагогического взаимодействия\shdfksd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1956" y="3908139"/>
            <a:ext cx="2352445" cy="23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Таня\Desktop\ДЕКАБРЬ\САмоопределение\963.jpg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68703" y="1243277"/>
            <a:ext cx="5796000" cy="45285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1002">
            <a:schemeClr val="lt1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РЕЗУЛЬТАТЫ  ПРОВЕДЕНИЯ  РЕФЛЕКСИВНЫХ ПРОЦЕДУР  ДЕТЬМИ  С  НАРУШЕНИЯМИ  ЗРЕНИЯ: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000" b="1" dirty="0" smtClean="0">
              <a:solidFill>
                <a:srgbClr val="0179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культивирование </a:t>
            </a:r>
            <a:r>
              <a:rPr lang="ru-RU" sz="2000" dirty="0"/>
              <a:t>ценностно смыслового компонента; </a:t>
            </a: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укрепление </a:t>
            </a:r>
            <a:r>
              <a:rPr lang="ru-RU" sz="2000" dirty="0"/>
              <a:t>содержательного, процессуального, эмоционально-волевого, мотивационного компонентов и консолидации в единое образование; </a:t>
            </a: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закрепление </a:t>
            </a:r>
            <a:r>
              <a:rPr lang="ru-RU" sz="2000" dirty="0"/>
              <a:t>умений осуществлять процессуальные, стимульные, стенические, критические рефлексивные процедуры; </a:t>
            </a: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фиксация </a:t>
            </a:r>
            <a:r>
              <a:rPr lang="ru-RU" sz="2000" dirty="0"/>
              <a:t>высокого уровня </a:t>
            </a:r>
            <a:r>
              <a:rPr lang="ru-RU" sz="2000" dirty="0" err="1"/>
              <a:t>сформированности</a:t>
            </a:r>
            <a:r>
              <a:rPr lang="ru-RU" sz="2000" dirty="0"/>
              <a:t> СБК.</a:t>
            </a:r>
            <a:endParaRPr lang="ru-RU" sz="2000" dirty="0"/>
          </a:p>
        </p:txBody>
      </p:sp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28630" y="36322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86034" y="2805022"/>
            <a:ext cx="5679195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фиксация исходного состояния </a:t>
            </a:r>
            <a:r>
              <a:rPr lang="ru-RU" dirty="0" err="1"/>
              <a:t>сформированности</a:t>
            </a:r>
            <a:r>
              <a:rPr lang="ru-RU" dirty="0"/>
              <a:t> компетенций и индивидуальных особенностей формирования СБК в процессе коррекционно-педагогической </a:t>
            </a:r>
            <a:r>
              <a:rPr lang="ru-RU" dirty="0" smtClean="0"/>
              <a:t>работы</a:t>
            </a:r>
            <a:endParaRPr lang="ru-RU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893904" y="981824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Диагностика формирования</a:t>
            </a:r>
            <a:br>
              <a:rPr lang="ru-RU" sz="3400" b="1" dirty="0" smtClean="0">
                <a:solidFill>
                  <a:srgbClr val="7030A0"/>
                </a:solidFill>
              </a:rPr>
            </a:br>
            <a:r>
              <a:rPr lang="ru-RU" sz="3400" b="1" dirty="0" smtClean="0">
                <a:solidFill>
                  <a:srgbClr val="7030A0"/>
                </a:solidFill>
              </a:rPr>
              <a:t> социально-бытовой компетентности</a:t>
            </a:r>
            <a:endParaRPr lang="ru-RU" sz="1000" b="1" dirty="0" smtClean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6033" y="4689092"/>
            <a:ext cx="5679195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проведение анализа </a:t>
            </a:r>
            <a:r>
              <a:rPr lang="ru-RU" dirty="0"/>
              <a:t>эффективности </a:t>
            </a:r>
            <a:endParaRPr lang="ru-RU" dirty="0" smtClean="0"/>
          </a:p>
          <a:p>
            <a:pPr algn="ctr"/>
            <a:r>
              <a:rPr lang="ru-RU" dirty="0" smtClean="0"/>
              <a:t>используемых </a:t>
            </a:r>
            <a:r>
              <a:rPr lang="ru-RU" dirty="0"/>
              <a:t>методов, приемов и </a:t>
            </a:r>
            <a:br>
              <a:rPr lang="ru-RU" dirty="0" smtClean="0"/>
            </a:br>
            <a:r>
              <a:rPr lang="ru-RU" dirty="0" smtClean="0"/>
              <a:t>средств формирования компетентности</a:t>
            </a:r>
            <a:endParaRPr lang="ru-RU" dirty="0"/>
          </a:p>
        </p:txBody>
      </p:sp>
      <p:pic>
        <p:nvPicPr>
          <p:cNvPr id="6" name="Picture 3" descr="E:\++++05 05 РАБОЧИЙ СТОЛ\ПРЕЗЕНТАЦИИ МИНСК\ЭСТЕТИЧЕСКОЕ ВОСПИТАНИЕ\images.pn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4229" y="5130181"/>
            <a:ext cx="1113867" cy="11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++++05 05 РАБОЧИЙ СТОЛ\ПРЕЗЕНТАЦИИ МИНСК\ИССЛЕД.МЕТОД\foto-blo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08" y="2522552"/>
            <a:ext cx="1358652" cy="6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++++05 05 РАБОЧИЙ СТОЛ\ПРЕЗЕНТАЦИИ МИНСК\ИССЛЕД.МЕТОД\foto-blog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708" y="4445235"/>
            <a:ext cx="1358652" cy="66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Таня\Desktop\НОЯБРЬ\Принципы педагогического взаимодействия\arrow-icons-collection_1063-3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9" t="50000" r="9259" b="31926"/>
          <a:stretch>
            <a:fillRect/>
          </a:stretch>
        </p:blipFill>
        <p:spPr bwMode="auto">
          <a:xfrm>
            <a:off x="7265185" y="4057557"/>
            <a:ext cx="520889" cy="5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Таня\Desktop\НОЯБРЬ\Психолого-педагогическое сопровождение детей с ОВЗ\team-work-background-in-flat-style_23-2147762182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99D5EF"/>
              </a:clrFrom>
              <a:clrTo>
                <a:srgbClr val="99D5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1" b="6870"/>
          <a:stretch>
            <a:fillRect/>
          </a:stretch>
        </p:blipFill>
        <p:spPr bwMode="auto">
          <a:xfrm>
            <a:off x="1035798" y="3527300"/>
            <a:ext cx="3112804" cy="21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НОЯБРЬ\6 угольное обучение\dsvcdsc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38" y="3291840"/>
            <a:ext cx="3330291" cy="303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6530" y="1698769"/>
            <a:ext cx="6885329" cy="3293209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КРИТЕРИИ  ЭФФЕКТИВНОСТИ  РАБОТЫ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ПО  ФОРМИРОВАНИЮ  СБК  ДЕТЕЙ  МЛАДШЕГО  ШКОЛЬНОГО ВОЗРАСТА С НАРУШЕНИЯМИ ЗРЕНИЯ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b="1" dirty="0"/>
              <a:t>У</a:t>
            </a:r>
            <a:r>
              <a:rPr lang="ru-RU" b="1" dirty="0" smtClean="0"/>
              <a:t>ровень </a:t>
            </a:r>
            <a:r>
              <a:rPr lang="ru-RU" b="1" dirty="0"/>
              <a:t>объективно-нормативной </a:t>
            </a:r>
            <a:r>
              <a:rPr lang="ru-RU" b="1" dirty="0" smtClean="0"/>
              <a:t>составляющей:</a:t>
            </a:r>
            <a:endParaRPr lang="ru-RU" b="1" dirty="0" smtClean="0"/>
          </a:p>
          <a:p>
            <a:pPr algn="just"/>
            <a:endParaRPr lang="en-US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/>
              <a:t>система знаний и набор произвольных умений, </a:t>
            </a:r>
            <a:r>
              <a:rPr lang="ru-RU" dirty="0" smtClean="0"/>
              <a:t>обеспечивающих </a:t>
            </a:r>
            <a:r>
              <a:rPr lang="ru-RU" dirty="0"/>
              <a:t>выполнение ребенком действий в стандартных и нестандартных ситуациях</a:t>
            </a:r>
            <a:r>
              <a:rPr lang="ru-RU" dirty="0" smtClean="0"/>
              <a:t>;</a:t>
            </a:r>
            <a:endParaRPr lang="ru-RU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/>
              <a:t>самостоятельное выполнение детьми различных вариантов </a:t>
            </a:r>
            <a:r>
              <a:rPr lang="ru-RU" dirty="0" smtClean="0"/>
              <a:t>действий, </a:t>
            </a:r>
            <a:r>
              <a:rPr lang="ru-RU" dirty="0"/>
              <a:t>доведение их до качественного результата. </a:t>
            </a:r>
            <a:endParaRPr lang="ru-RU" dirty="0"/>
          </a:p>
        </p:txBody>
      </p:sp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аня\Desktop\НОЯБРЬ\6 угольное обучение\dsvcdscd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436" y="3108959"/>
            <a:ext cx="3328772" cy="303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046530" y="1047066"/>
            <a:ext cx="6885329" cy="4678204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КРИТЕРИИ  ЭФФЕКТИВНОСТИ  РАБОТЫ </a:t>
            </a:r>
            <a:br>
              <a:rPr lang="ru-RU" sz="16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ПО  ФОРМИРОВАНИЮ  СБК  ДЕТЕЙ  МЛАДШЕГО  ШКОЛЬНОГО ВОЗРАСТА С НАРУШЕНИЯМИ ЗРЕНИЯ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endParaRPr lang="ru-RU" sz="1600" b="1" dirty="0">
              <a:solidFill>
                <a:srgbClr val="7030A0"/>
              </a:solidFill>
            </a:endParaRPr>
          </a:p>
          <a:p>
            <a:pPr algn="ctr"/>
            <a:r>
              <a:rPr lang="ru-RU" b="1" dirty="0"/>
              <a:t>Уровень субъективно-личностной </a:t>
            </a:r>
            <a:r>
              <a:rPr lang="ru-RU" b="1" dirty="0" smtClean="0"/>
              <a:t> составляющей:</a:t>
            </a:r>
            <a:endParaRPr lang="ru-RU" b="1" dirty="0" smtClean="0"/>
          </a:p>
          <a:p>
            <a:pPr algn="ctr"/>
            <a:endParaRPr lang="en-US" dirty="0" smtClean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умение идентифицировать </a:t>
            </a:r>
            <a:r>
              <a:rPr lang="ru-RU" dirty="0"/>
              <a:t>свои переживания в процессе осуществления деятельности, выделять ее позитивные стороны, сравнивать с результатами деятельности других людей и давать адекватную оценку ее результатам;</a:t>
            </a: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/>
              <a:t>у</a:t>
            </a:r>
            <a:r>
              <a:rPr lang="ru-RU" dirty="0" smtClean="0"/>
              <a:t>мение определять </a:t>
            </a:r>
            <a:r>
              <a:rPr lang="ru-RU" dirty="0"/>
              <a:t>мотивы собственной деятельности и подчинять свои потребности общим правилам поведения в обществе; </a:t>
            </a: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умение разрешать </a:t>
            </a:r>
            <a:r>
              <a:rPr lang="ru-RU" dirty="0"/>
              <a:t>проблемные ситуации и аргументировать принятые решения; </a:t>
            </a:r>
            <a:endParaRPr lang="ru-RU" dirty="0"/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ru-RU" dirty="0" smtClean="0"/>
              <a:t>умение определять </a:t>
            </a:r>
            <a:r>
              <a:rPr lang="ru-RU" dirty="0"/>
              <a:t>значимость своей деятельности </a:t>
            </a:r>
            <a:br>
              <a:rPr lang="ru-RU" dirty="0" smtClean="0"/>
            </a:br>
            <a:r>
              <a:rPr lang="ru-RU" dirty="0" smtClean="0"/>
              <a:t>для </a:t>
            </a:r>
            <a:r>
              <a:rPr lang="ru-RU" dirty="0"/>
              <a:t>себя и </a:t>
            </a:r>
            <a:r>
              <a:rPr lang="ru-RU" dirty="0" smtClean="0"/>
              <a:t>для </a:t>
            </a:r>
            <a:r>
              <a:rPr lang="ru-RU" dirty="0"/>
              <a:t>окружающих, стремление получить похвалу </a:t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окружающих на ее результаты.</a:t>
            </a:r>
            <a:endParaRPr lang="ru-RU" dirty="0"/>
          </a:p>
        </p:txBody>
      </p:sp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593705" y="10160"/>
            <a:ext cx="156337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53170" y="3000983"/>
            <a:ext cx="2880000" cy="108000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/>
              <a:t>развитие ребенка </a:t>
            </a:r>
            <a:br>
              <a:rPr lang="ru-RU" b="1" dirty="0" smtClean="0"/>
            </a:br>
            <a:r>
              <a:rPr lang="ru-RU" b="1" dirty="0" smtClean="0"/>
              <a:t>с </a:t>
            </a:r>
            <a:r>
              <a:rPr lang="ru-RU" b="1" dirty="0"/>
              <a:t>позиции собственной жизнедеятельности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301687" y="3000983"/>
            <a:ext cx="2988000" cy="1080000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600" b="1" dirty="0" smtClean="0"/>
              <a:t>ПОВЫШЕНИЕ КАЧЕСТВА ЖИЗНИ ДЕТЕЙ </a:t>
            </a:r>
            <a:br>
              <a:rPr lang="ru-RU" sz="1600" b="1" dirty="0" smtClean="0"/>
            </a:br>
            <a:r>
              <a:rPr lang="ru-RU" sz="1600" b="1" dirty="0" smtClean="0"/>
              <a:t>С НАРУШЕНИЕМ ЗРЕНИЯ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26486" y="3000983"/>
            <a:ext cx="3492000" cy="1080000"/>
          </a:xfrm>
          <a:prstGeom prst="homePlate">
            <a:avLst/>
          </a:prstGeom>
          <a:ln w="190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формирование </a:t>
            </a:r>
            <a:r>
              <a:rPr lang="ru-RU" b="1" dirty="0"/>
              <a:t>у детей компетентности </a:t>
            </a:r>
            <a:br>
              <a:rPr lang="ru-RU" b="1" dirty="0" smtClean="0"/>
            </a:br>
            <a:r>
              <a:rPr lang="ru-RU" b="1" dirty="0" smtClean="0"/>
              <a:t>в </a:t>
            </a:r>
            <a:r>
              <a:rPr lang="ru-RU" b="1" dirty="0"/>
              <a:t>социально-бытовой сфере</a:t>
            </a:r>
            <a:endParaRPr lang="ru-RU" b="1" dirty="0"/>
          </a:p>
        </p:txBody>
      </p:sp>
      <p:pic>
        <p:nvPicPr>
          <p:cNvPr id="8" name="Picture 2" descr="C:\Users\Таня\Desktop\ДЕКАБРЬ\Тревожность\vector-illustration-of-cartoon-students_29937-2112.jpg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00" y="910586"/>
            <a:ext cx="2782429" cy="1831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Таня\Desktop\СЕНТЯБРЬ\Коммуникативные навыки\comunic_16-0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8" t="7662" r="10428" b="13591"/>
          <a:stretch>
            <a:fillRect/>
          </a:stretch>
        </p:blipFill>
        <p:spPr bwMode="auto">
          <a:xfrm flipH="1">
            <a:off x="5185866" y="910586"/>
            <a:ext cx="1782167" cy="17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Группа 10"/>
          <p:cNvGrpSpPr/>
          <p:nvPr/>
        </p:nvGrpSpPr>
        <p:grpSpPr>
          <a:xfrm>
            <a:off x="5166319" y="4312894"/>
            <a:ext cx="1758226" cy="1773498"/>
            <a:chOff x="1608083" y="2910394"/>
            <a:chExt cx="2672690" cy="2695904"/>
          </a:xfrm>
        </p:grpSpPr>
        <p:pic>
          <p:nvPicPr>
            <p:cNvPr id="13" name="Picture 3" descr="C:\Users\Таня\Desktop\НОЯБРЬ\Психолого-педагогическое сопровождение детей с ОВЗ\consulting-specialist-slide-template-business-data-graph-chart_1262-12910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5" t="21891" r="28191" b="20229"/>
            <a:stretch>
              <a:fillRect/>
            </a:stretch>
          </p:blipFill>
          <p:spPr bwMode="auto">
            <a:xfrm>
              <a:off x="1608083" y="2910394"/>
              <a:ext cx="2672690" cy="2695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Овал 14"/>
            <p:cNvSpPr/>
            <p:nvPr/>
          </p:nvSpPr>
          <p:spPr>
            <a:xfrm>
              <a:off x="2052718" y="3367594"/>
              <a:ext cx="1783420" cy="17834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5" descr="C:\Users\Таня\Desktop\НОЯБРЬ\Принципы педагогического взаимодействия\collection-head-care-logo-head-intelligence-logo-designs-concept_8156-218.jpg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36" t="12703" r="55728" b="64637"/>
            <a:stretch>
              <a:fillRect/>
            </a:stretch>
          </p:blipFill>
          <p:spPr bwMode="auto">
            <a:xfrm>
              <a:off x="2311780" y="3513115"/>
              <a:ext cx="1319888" cy="13511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2" descr="C:\Users\Таня\Desktop\НОЯБРЬ\Гендерная компетенстность педагога - в работе\men-versus-women-infographic-template_1262-7013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13335" r="74608" b="42440"/>
          <a:stretch>
            <a:fillRect/>
          </a:stretch>
        </p:blipFill>
        <p:spPr bwMode="auto">
          <a:xfrm>
            <a:off x="9190045" y="2012856"/>
            <a:ext cx="1211284" cy="111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Таня\Desktop\ЯНВАРЬ\СОЦ комп наруш зрения\150204-OTYSNF-99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145" y="361363"/>
            <a:ext cx="9165610" cy="611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821443" y="4492860"/>
            <a:ext cx="6781824" cy="165172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837206" y="4588114"/>
            <a:ext cx="678182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Формирование социально-бытовой компетенции у детей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нарушениями зрения является важной составляющей социализации личности, в основе которой лежит усвоение ребенком жизненного опыта, подготовка к выходу во взрослую жизнь, к самостоятельности, обучение культуре поведения в семье и обществе.</a:t>
            </a:r>
            <a:endParaRPr lang="ru-RU" dirty="0"/>
          </a:p>
        </p:txBody>
      </p:sp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59745" y="48895"/>
            <a:ext cx="1454150" cy="477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030112" y="68238"/>
            <a:ext cx="5176063" cy="5047524"/>
            <a:chOff x="1423151" y="233479"/>
            <a:chExt cx="4912276" cy="4790288"/>
          </a:xfrm>
        </p:grpSpPr>
        <p:pic>
          <p:nvPicPr>
            <p:cNvPr id="2051" name="Picture 3" descr="C:\Users\Таня\Desktop\НОЯБРЬ\Родители ОВЗ\Без именdи-1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3151" y="233479"/>
              <a:ext cx="4790288" cy="479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568258" y="1433927"/>
              <a:ext cx="4767169" cy="17543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 err="1"/>
                <a:t>Сформированность</a:t>
              </a:r>
              <a:r>
                <a:rPr lang="ru-RU" b="1" dirty="0"/>
                <a:t>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социально-бытовых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компетенций определяет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степень </a:t>
              </a:r>
              <a:r>
                <a:rPr lang="ru-RU" b="1" dirty="0"/>
                <a:t>включенности </a:t>
              </a:r>
              <a:r>
                <a:rPr lang="ru-RU" b="1" dirty="0" smtClean="0"/>
                <a:t>ребенка</a:t>
              </a:r>
              <a:endParaRPr lang="ru-RU" b="1" dirty="0" smtClean="0"/>
            </a:p>
            <a:p>
              <a:pPr algn="ctr"/>
              <a:r>
                <a:rPr lang="ru-RU" b="1" dirty="0" smtClean="0"/>
                <a:t>с </a:t>
              </a:r>
              <a:r>
                <a:rPr lang="ru-RU" b="1" dirty="0"/>
                <a:t>нарушениями зрения </a:t>
              </a:r>
              <a:endParaRPr lang="ru-RU" b="1" dirty="0" smtClean="0"/>
            </a:p>
            <a:p>
              <a:pPr algn="ctr"/>
              <a:r>
                <a:rPr lang="ru-RU" b="1" dirty="0" smtClean="0"/>
                <a:t>в </a:t>
              </a:r>
              <a:r>
                <a:rPr lang="ru-RU" b="1" dirty="0"/>
                <a:t>социум. </a:t>
              </a:r>
              <a:endParaRPr lang="ru-RU" b="1" dirty="0">
                <a:effectLst/>
              </a:endParaRPr>
            </a:p>
          </p:txBody>
        </p:sp>
      </p:grpSp>
      <p:pic>
        <p:nvPicPr>
          <p:cNvPr id="8194" name="Picture 2" descr="C:\Users\2106~1\AppData\Local\Temp\Rar$DRa0.197\451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1" t="58391" r="26341" b="8585"/>
          <a:stretch>
            <a:fillRect/>
          </a:stretch>
        </p:blipFill>
        <p:spPr bwMode="auto">
          <a:xfrm>
            <a:off x="6230496" y="3405187"/>
            <a:ext cx="2224309" cy="251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Таня\Desktop\ЯНВАРЬ\СОЦ комп наруш зрения\sdvs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224" y="4661656"/>
            <a:ext cx="1314469" cy="153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180654" y="792353"/>
            <a:ext cx="2808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/>
              <a:t>С</a:t>
            </a:r>
            <a:r>
              <a:rPr lang="ru-RU" b="1" dirty="0" smtClean="0"/>
              <a:t>одержательный </a:t>
            </a:r>
            <a:endParaRPr lang="ru-RU" b="1" dirty="0" smtClean="0"/>
          </a:p>
          <a:p>
            <a:pPr algn="ctr" fontAlgn="base"/>
            <a:r>
              <a:rPr lang="ru-RU" b="1" dirty="0" smtClean="0"/>
              <a:t>компонент</a:t>
            </a:r>
            <a:endParaRPr lang="ru-RU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180654" y="1982825"/>
            <a:ext cx="2808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Процессуальный</a:t>
            </a:r>
            <a:endParaRPr lang="ru-RU" b="1" dirty="0" smtClean="0"/>
          </a:p>
          <a:p>
            <a:pPr algn="ctr" fontAlgn="base"/>
            <a:r>
              <a:rPr lang="ru-RU" b="1" dirty="0" smtClean="0"/>
              <a:t>компонент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180654" y="3141880"/>
            <a:ext cx="2808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Мотивационный </a:t>
            </a:r>
            <a:endParaRPr lang="ru-RU" b="1" dirty="0"/>
          </a:p>
          <a:p>
            <a:pPr algn="ctr" fontAlgn="base"/>
            <a:r>
              <a:rPr lang="ru-RU" b="1" dirty="0"/>
              <a:t>компонент</a:t>
            </a:r>
            <a:endParaRPr lang="ru-RU" b="1" dirty="0"/>
          </a:p>
        </p:txBody>
      </p:sp>
      <p:sp>
        <p:nvSpPr>
          <p:cNvPr id="2" name="Правая фигурная скобка 1"/>
          <p:cNvSpPr/>
          <p:nvPr/>
        </p:nvSpPr>
        <p:spPr>
          <a:xfrm>
            <a:off x="6376276" y="1006624"/>
            <a:ext cx="504967" cy="1299366"/>
          </a:xfrm>
          <a:prstGeom prst="rightBrace">
            <a:avLst>
              <a:gd name="adj1" fmla="val 32658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328690" y="1255916"/>
            <a:ext cx="31106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smtClean="0"/>
              <a:t>ОБЪЕКТНО-НОРМАТИВНАЯ </a:t>
            </a:r>
            <a:r>
              <a:rPr lang="ru-RU" sz="1600" b="1" dirty="0" smtClean="0"/>
              <a:t>СОСТАВЛЯЮЩАЯ СБК</a:t>
            </a:r>
            <a:endParaRPr lang="ru-RU" sz="16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180654" y="4273231"/>
            <a:ext cx="2808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Эмоционально-волевой</a:t>
            </a:r>
            <a:endParaRPr lang="ru-RU" b="1" dirty="0"/>
          </a:p>
          <a:p>
            <a:pPr algn="ctr" fontAlgn="base"/>
            <a:r>
              <a:rPr lang="ru-RU" b="1" dirty="0"/>
              <a:t>компонент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180654" y="5432286"/>
            <a:ext cx="2808000" cy="646331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b="1" dirty="0" smtClean="0"/>
              <a:t>Ценностно-смысловой </a:t>
            </a:r>
            <a:endParaRPr lang="ru-RU" b="1" dirty="0"/>
          </a:p>
          <a:p>
            <a:pPr algn="ctr" fontAlgn="base"/>
            <a:r>
              <a:rPr lang="ru-RU" b="1" dirty="0"/>
              <a:t>компонент</a:t>
            </a:r>
            <a:endParaRPr lang="ru-RU" b="1" dirty="0"/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6376276" y="3465326"/>
            <a:ext cx="504967" cy="2290887"/>
          </a:xfrm>
          <a:prstGeom prst="rightBrace">
            <a:avLst>
              <a:gd name="adj1" fmla="val 32658"/>
              <a:gd name="adj2" fmla="val 50000"/>
            </a:avLst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328690" y="4229012"/>
            <a:ext cx="311067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fontAlgn="base"/>
            <a:r>
              <a:rPr lang="ru-RU" sz="1600" b="1" dirty="0" smtClean="0"/>
              <a:t>СУБЪЕКТИВНО-ЛИЧНОСТНАЯ СОСТАВЛЯЮЩАЯ СБК</a:t>
            </a:r>
            <a:endParaRPr lang="ru-RU" sz="1600" b="1" dirty="0"/>
          </a:p>
        </p:txBody>
      </p:sp>
      <p:pic>
        <p:nvPicPr>
          <p:cNvPr id="17" name="Picture 2" descr="C:\Users\Таня\Desktop\ДЕКАБРЬ\Образование личности ученика\ываы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84" y="811742"/>
            <a:ext cx="1223622" cy="5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Таня\Desktop\ДЕКАБРЬ\Образование личности ученика\ываы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84" y="2018848"/>
            <a:ext cx="1223622" cy="5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Таня\Desktop\ДЕКАБРЬ\Образование личности ученика\ываы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84" y="3178184"/>
            <a:ext cx="1223622" cy="5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Таня\Desktop\ДЕКАБРЬ\Образование личности ученика\ываы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270" y="4309254"/>
            <a:ext cx="1223622" cy="5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Таня\Desktop\ДЕКАБРЬ\Образование личности ученика\ываыу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584" y="5469071"/>
            <a:ext cx="1223622" cy="574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4" grpId="0" animBg="1"/>
      <p:bldP spid="2" grpId="0" animBg="1"/>
      <p:bldP spid="14" grpId="0" animBg="1"/>
      <p:bldP spid="26" grpId="0" animBg="1"/>
      <p:bldP spid="27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01051" y="1743185"/>
            <a:ext cx="4586505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требует внесения </a:t>
            </a:r>
            <a:br>
              <a:rPr lang="en-US" sz="2000" dirty="0" smtClean="0"/>
            </a:br>
            <a:r>
              <a:rPr lang="ru-RU" sz="2000" dirty="0" smtClean="0"/>
              <a:t>значительных изменений</a:t>
            </a:r>
            <a:br>
              <a:rPr lang="en-US" sz="2000" dirty="0" smtClean="0"/>
            </a:br>
            <a:r>
              <a:rPr lang="ru-RU" sz="2000" dirty="0" smtClean="0"/>
              <a:t> </a:t>
            </a:r>
            <a:r>
              <a:rPr lang="ru-RU" sz="2000" dirty="0"/>
              <a:t>в </a:t>
            </a:r>
            <a:r>
              <a:rPr lang="ru-RU" sz="2000" dirty="0" smtClean="0"/>
              <a:t>организацию</a:t>
            </a:r>
            <a:r>
              <a:rPr lang="en-US" sz="2000" dirty="0" smtClean="0"/>
              <a:t> </a:t>
            </a:r>
            <a:r>
              <a:rPr lang="ru-RU" sz="2000" dirty="0" smtClean="0"/>
              <a:t>процесса </a:t>
            </a:r>
            <a:r>
              <a:rPr lang="ru-RU" sz="2000" dirty="0"/>
              <a:t>обучения</a:t>
            </a:r>
            <a:endParaRPr lang="ru-RU" sz="2000" dirty="0"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1050" y="3465025"/>
            <a:ext cx="4586504" cy="13234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dirty="0" smtClean="0"/>
              <a:t>требует организации </a:t>
            </a:r>
            <a:r>
              <a:rPr lang="ru-RU" sz="2000" dirty="0"/>
              <a:t>качественного </a:t>
            </a:r>
            <a:r>
              <a:rPr lang="ru-RU" sz="2000" dirty="0" smtClean="0"/>
              <a:t>психолого-педагогического </a:t>
            </a:r>
            <a:r>
              <a:rPr lang="ru-RU" sz="2000" dirty="0"/>
              <a:t>сопровождения </a:t>
            </a:r>
            <a:r>
              <a:rPr lang="ru-RU" sz="2000" dirty="0" smtClean="0"/>
              <a:t>обучающихся </a:t>
            </a:r>
            <a:br>
              <a:rPr lang="ru-RU" sz="2000" dirty="0" smtClean="0"/>
            </a:br>
            <a:r>
              <a:rPr lang="ru-RU" sz="2000" dirty="0" smtClean="0"/>
              <a:t>на </a:t>
            </a:r>
            <a:r>
              <a:rPr lang="ru-RU" sz="2000" dirty="0"/>
              <a:t>протяжении всего срока </a:t>
            </a:r>
            <a:r>
              <a:rPr lang="ru-RU" sz="2000" dirty="0" smtClean="0"/>
              <a:t>обучения</a:t>
            </a:r>
            <a:endParaRPr lang="ru-RU" sz="2000" dirty="0">
              <a:effectLst/>
            </a:endParaRPr>
          </a:p>
        </p:txBody>
      </p:sp>
      <p:sp>
        <p:nvSpPr>
          <p:cNvPr id="25" name="Стрелка вправо 24"/>
          <p:cNvSpPr/>
          <p:nvPr/>
        </p:nvSpPr>
        <p:spPr>
          <a:xfrm>
            <a:off x="5865666" y="2077868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5865666" y="3902557"/>
            <a:ext cx="550812" cy="448377"/>
          </a:xfrm>
          <a:prstGeom prst="rightArrow">
            <a:avLst/>
          </a:prstGeom>
          <a:solidFill>
            <a:schemeClr val="bg1"/>
          </a:solidFill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773593" y="608990"/>
            <a:ext cx="4730912" cy="4730912"/>
            <a:chOff x="747835" y="691713"/>
            <a:chExt cx="4730912" cy="4730912"/>
          </a:xfrm>
        </p:grpSpPr>
        <p:pic>
          <p:nvPicPr>
            <p:cNvPr id="14" name="Picture 2" descr="C:\Users\Таня\Desktop\ОКТЯБРЬ\Творческие способности\сывсывс.png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835" y="691713"/>
              <a:ext cx="4730912" cy="4730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1309781" y="2113017"/>
              <a:ext cx="3425990" cy="12003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/>
              <a:r>
                <a:rPr lang="ru-RU" b="1" dirty="0"/>
                <a:t>И</a:t>
              </a:r>
              <a:r>
                <a:rPr lang="ru-RU" b="1" dirty="0" smtClean="0"/>
                <a:t>нтеграция </a:t>
              </a:r>
              <a:r>
                <a:rPr lang="ru-RU" b="1" dirty="0"/>
                <a:t>детей </a:t>
              </a:r>
              <a:br>
                <a:rPr lang="ru-RU" b="1" dirty="0" smtClean="0"/>
              </a:br>
              <a:r>
                <a:rPr lang="ru-RU" b="1" dirty="0" smtClean="0"/>
                <a:t>с </a:t>
              </a:r>
              <a:r>
                <a:rPr lang="ru-RU" b="1" dirty="0"/>
                <a:t>ограниченными возможностями здоровья </a:t>
              </a:r>
              <a:br>
                <a:rPr lang="ru-RU" b="1" dirty="0" smtClean="0"/>
              </a:br>
              <a:r>
                <a:rPr lang="ru-RU" b="1" dirty="0" smtClean="0"/>
                <a:t>в </a:t>
              </a:r>
              <a:r>
                <a:rPr lang="ru-RU" b="1" dirty="0"/>
                <a:t>общую систему образования</a:t>
              </a:r>
              <a:endParaRPr lang="ru-RU" b="1" dirty="0">
                <a:effectLst/>
              </a:endParaRPr>
            </a:p>
          </p:txBody>
        </p:sp>
      </p:grpSp>
      <p:pic>
        <p:nvPicPr>
          <p:cNvPr id="9" name="Picture 8" descr="C:\Users\Таня\Desktop\НОЯБРЬ\Психолого-педагогическое сопровождение детей с ОВЗ\45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18" t="58462" r="26738" b="7433"/>
          <a:stretch>
            <a:fillRect/>
          </a:stretch>
        </p:blipFill>
        <p:spPr bwMode="auto">
          <a:xfrm>
            <a:off x="1985743" y="3257920"/>
            <a:ext cx="2074065" cy="25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ня\Desktop\ЯНВАРЬ\СОЦ комп наруш зрения\adoption-community-care-logo_1948-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6351" r="62568" b="54256"/>
          <a:stretch>
            <a:fillRect/>
          </a:stretch>
        </p:blipFill>
        <p:spPr bwMode="auto">
          <a:xfrm>
            <a:off x="6160204" y="1245693"/>
            <a:ext cx="749070" cy="8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Таня\Desktop\ЯНВАРЬ\СОЦ комп наруш зрения\adoption-community-care-logo_1948-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0" t="6351" r="62568" b="54256"/>
          <a:stretch>
            <a:fillRect/>
          </a:stretch>
        </p:blipFill>
        <p:spPr bwMode="auto">
          <a:xfrm>
            <a:off x="6159499" y="2974446"/>
            <a:ext cx="749070" cy="8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5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640522" y="1888140"/>
            <a:ext cx="5874510" cy="3600986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взаимодействие всех структурных компонентов объективно нормативной и субъективно-личностной составляющих; </a:t>
            </a:r>
            <a:endParaRPr lang="ru-RU" sz="2000" dirty="0" smtClean="0"/>
          </a:p>
          <a:p>
            <a:pPr lvl="0"/>
            <a:endParaRPr lang="ru-RU" sz="1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последовательное поэтапное формирование компетенций; </a:t>
            </a:r>
            <a:endParaRPr lang="ru-RU" sz="2000" dirty="0"/>
          </a:p>
          <a:p>
            <a:pPr lvl="0"/>
            <a:endParaRPr lang="ru-RU" sz="1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организация информационно-поисковой, организационной и рефлексивной деятельности</a:t>
            </a:r>
            <a:r>
              <a:rPr lang="ru-RU" sz="2000" dirty="0" smtClean="0"/>
              <a:t>;</a:t>
            </a:r>
            <a:endParaRPr lang="ru-RU" sz="2000" dirty="0" smtClean="0"/>
          </a:p>
          <a:p>
            <a:pPr lvl="0"/>
            <a:endParaRPr lang="ru-RU" sz="10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000" dirty="0"/>
              <a:t>наиболее благоприятный период развития СБК – младший школьный возраст.</a:t>
            </a:r>
            <a:endParaRPr lang="ru-RU" sz="2000" dirty="0"/>
          </a:p>
          <a:p>
            <a:pPr algn="just"/>
            <a:r>
              <a:rPr lang="ru-RU" dirty="0"/>
              <a:t>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3844" y="1279863"/>
            <a:ext cx="47692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ЗАКОНОМЕРНОСТИ  РАЗВИТИЯ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СОЦИАЛЬНО-БЫТОВЫХ  КОМПЕТЕНЦИЙ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В  МЛАДШЕМ  ШКОЛЬНОМ  ВОЗРАСТЕ </a:t>
            </a:r>
            <a:endParaRPr lang="ru-RU" sz="1600" b="1" dirty="0" smtClean="0">
              <a:solidFill>
                <a:srgbClr val="7030A0"/>
              </a:solidFill>
            </a:endParaRPr>
          </a:p>
        </p:txBody>
      </p:sp>
      <p:pic>
        <p:nvPicPr>
          <p:cNvPr id="10242" name="Picture 2" descr="C:\Users\Таня\Desktop\НОЯБРЬ\Психолого-педагогическое сопровождение детей с ОВЗ\autism-day-background-with-child-silhouette_23-2147608014.jpg"/>
          <p:cNvPicPr>
            <a:picLocks noChangeAspect="1" noChangeArrowheads="1"/>
          </p:cNvPicPr>
          <p:nvPr/>
        </p:nvPicPr>
        <p:blipFill rotWithShape="1">
          <a:blip r:embed="rId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45"/>
          <a:stretch>
            <a:fillRect/>
          </a:stretch>
        </p:blipFill>
        <p:spPr bwMode="auto">
          <a:xfrm>
            <a:off x="1314657" y="2445284"/>
            <a:ext cx="3391148" cy="257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5021749" y="4022865"/>
            <a:ext cx="586800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поверхностность </a:t>
            </a:r>
            <a:r>
              <a:rPr lang="ru-RU" sz="2000" dirty="0"/>
              <a:t>и неточность знаний;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/>
              <a:t>снижение результативности и произвольности </a:t>
            </a:r>
            <a:r>
              <a:rPr lang="ru-RU" sz="2000" dirty="0" smtClean="0"/>
              <a:t>действий</a:t>
            </a:r>
            <a:r>
              <a:rPr lang="ru-RU" sz="2000" dirty="0"/>
              <a:t>;</a:t>
            </a:r>
            <a:endParaRPr lang="ru-RU" sz="2000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 </a:t>
            </a:r>
            <a:r>
              <a:rPr lang="ru-RU" sz="2000" dirty="0"/>
              <a:t>пониженная степень самостоятельности.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77749" y="3040130"/>
            <a:ext cx="38880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Уровень  объективно-нормативной  составляющей  </a:t>
            </a:r>
            <a:endParaRPr lang="ru-RU" b="1" dirty="0"/>
          </a:p>
        </p:txBody>
      </p:sp>
      <p:pic>
        <p:nvPicPr>
          <p:cNvPr id="13" name="Picture 7" descr="C:\Users\Таня\Desktop\НОЯБРЬ\Психолого-педагогическое сопровождение детей с ОВЗ\601.jpg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8" y="3610151"/>
            <a:ext cx="2887086" cy="23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1208" y="96676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О</a:t>
            </a:r>
            <a:r>
              <a:rPr lang="ru-RU" sz="3400" b="1" dirty="0" smtClean="0">
                <a:solidFill>
                  <a:srgbClr val="7030A0"/>
                </a:solidFill>
              </a:rPr>
              <a:t>тставание </a:t>
            </a:r>
            <a:r>
              <a:rPr lang="ru-RU" sz="3400" b="1" dirty="0">
                <a:solidFill>
                  <a:srgbClr val="7030A0"/>
                </a:solidFill>
              </a:rPr>
              <a:t>в развитии </a:t>
            </a:r>
            <a:r>
              <a:rPr lang="ru-RU" sz="3400" b="1" dirty="0" smtClean="0">
                <a:solidFill>
                  <a:srgbClr val="7030A0"/>
                </a:solidFill>
              </a:rPr>
              <a:t>СБК детей 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 нарушениями зрения</a:t>
            </a:r>
            <a:endParaRPr lang="ru-RU" sz="3400" b="1" dirty="0" smtClean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47786" y="2813456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ДОШКОЛЬНЫЙ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ВОЗРАСТ</a:t>
            </a:r>
            <a:endParaRPr lang="ru-RU" sz="1600" b="1" dirty="0" smtClean="0"/>
          </a:p>
        </p:txBody>
      </p:sp>
      <p:pic>
        <p:nvPicPr>
          <p:cNvPr id="8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20889" r="12692" b="20936"/>
          <a:stretch>
            <a:fillRect/>
          </a:stretch>
        </p:blipFill>
        <p:spPr bwMode="auto">
          <a:xfrm>
            <a:off x="9809848" y="5137498"/>
            <a:ext cx="1477706" cy="11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07040" y="-5080"/>
            <a:ext cx="1550670" cy="4737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229" y="482366"/>
            <a:ext cx="1844650" cy="4377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021749" y="3912503"/>
            <a:ext cx="586800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негативное </a:t>
            </a:r>
            <a:r>
              <a:rPr lang="ru-RU" sz="2000" dirty="0"/>
              <a:t>или </a:t>
            </a:r>
            <a:r>
              <a:rPr lang="ru-RU" sz="2000" dirty="0" smtClean="0"/>
              <a:t>двойственное отношение </a:t>
            </a:r>
            <a:br>
              <a:rPr lang="ru-RU" sz="2000" dirty="0" smtClean="0"/>
            </a:br>
            <a:r>
              <a:rPr lang="ru-RU" sz="2000" dirty="0" smtClean="0"/>
              <a:t>к</a:t>
            </a:r>
            <a:r>
              <a:rPr lang="ru-RU" sz="2000" dirty="0"/>
              <a:t> </a:t>
            </a:r>
            <a:r>
              <a:rPr lang="ru-RU" sz="2000" dirty="0" smtClean="0"/>
              <a:t>деятельности</a:t>
            </a:r>
            <a:r>
              <a:rPr lang="ru-RU" sz="2000" dirty="0"/>
              <a:t>;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недостаточность </a:t>
            </a:r>
            <a:r>
              <a:rPr lang="ru-RU" sz="2000" dirty="0"/>
              <a:t>волевой регуляции; </a:t>
            </a:r>
            <a:endParaRPr lang="ru-RU" sz="2000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сосредоточенность </a:t>
            </a:r>
            <a:r>
              <a:rPr lang="ru-RU" sz="2000" dirty="0"/>
              <a:t>на личностной значимости осуществляемой деятельности.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777749" y="3040130"/>
            <a:ext cx="3888000" cy="646331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Уровень  субъективно-личностной   </a:t>
            </a:r>
            <a:r>
              <a:rPr lang="ru-RU" b="1" dirty="0" smtClean="0"/>
              <a:t>составляющей  </a:t>
            </a:r>
            <a:endParaRPr lang="ru-RU" b="1" dirty="0"/>
          </a:p>
        </p:txBody>
      </p:sp>
      <p:pic>
        <p:nvPicPr>
          <p:cNvPr id="13" name="Picture 7" descr="C:\Users\Таня\Desktop\НОЯБРЬ\Психолого-педагогическое сопровождение детей с ОВЗ\6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48" y="3622233"/>
            <a:ext cx="2887086" cy="236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61208" y="966766"/>
            <a:ext cx="10404192" cy="1138773"/>
          </a:xfrm>
          <a:prstGeom prst="rect">
            <a:avLst/>
          </a:prstGeom>
          <a:noFill/>
          <a:ln w="38100">
            <a:noFill/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solidFill>
                  <a:srgbClr val="7030A0"/>
                </a:solidFill>
              </a:rPr>
              <a:t>О</a:t>
            </a:r>
            <a:r>
              <a:rPr lang="ru-RU" sz="3400" b="1" dirty="0" smtClean="0">
                <a:solidFill>
                  <a:srgbClr val="7030A0"/>
                </a:solidFill>
              </a:rPr>
              <a:t>тставание </a:t>
            </a:r>
            <a:r>
              <a:rPr lang="ru-RU" sz="3400" b="1" dirty="0">
                <a:solidFill>
                  <a:srgbClr val="7030A0"/>
                </a:solidFill>
              </a:rPr>
              <a:t>в развитии </a:t>
            </a:r>
            <a:r>
              <a:rPr lang="ru-RU" sz="3400" b="1" dirty="0" smtClean="0">
                <a:solidFill>
                  <a:srgbClr val="7030A0"/>
                </a:solidFill>
              </a:rPr>
              <a:t>СБК детей </a:t>
            </a:r>
            <a:endParaRPr lang="ru-RU" sz="3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7030A0"/>
                </a:solidFill>
              </a:rPr>
              <a:t>с нарушениями зрения</a:t>
            </a:r>
            <a:endParaRPr lang="ru-RU" sz="3400" b="1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47786" y="2813456"/>
            <a:ext cx="19399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/>
              <a:t>ДОШКОЛЬНЫЙ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ВОЗРАСТ</a:t>
            </a:r>
            <a:endParaRPr lang="ru-RU" sz="1600" b="1" dirty="0" smtClean="0"/>
          </a:p>
        </p:txBody>
      </p:sp>
      <p:pic>
        <p:nvPicPr>
          <p:cNvPr id="10" name="Picture 2" descr="C:\Users\Таня\Desktop\НОЯБРЬ\Межпредметные связи Технология\background-template-about-education_1057-3756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9" t="20889" r="12692" b="20936"/>
          <a:stretch>
            <a:fillRect/>
          </a:stretch>
        </p:blipFill>
        <p:spPr bwMode="auto">
          <a:xfrm>
            <a:off x="9809848" y="5137498"/>
            <a:ext cx="1477706" cy="118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2" descr="C:\Users\acer5740g\Desktop\Без імені.pngБез імені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707164" y="21991"/>
            <a:ext cx="1432560" cy="437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>
    <a:txDef>
      <a:spPr>
        <a:noFill/>
        <a:ln>
          <a:noFill/>
        </a:ln>
      </a:spPr>
      <a:bodyPr wrap="square" rtlCol="0">
        <a:spAutoFit/>
      </a:bodyPr>
      <a:lstStyle>
        <a:defPPr algn="ctr">
          <a:defRPr sz="3200" b="1" smtClean="0">
            <a:solidFill>
              <a:schemeClr val="accent3">
                <a:lumMod val="75000"/>
              </a:schemeClr>
            </a:solidFill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8897</Words>
  <Application>WPS Presentation</Application>
  <PresentationFormat>Широкоэкранный</PresentationFormat>
  <Paragraphs>295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SimSun</vt:lpstr>
      <vt:lpstr>Wingdings</vt:lpstr>
      <vt:lpstr>Arial</vt:lpstr>
      <vt:lpstr>Garamond</vt:lpstr>
      <vt:lpstr>Segoe Print</vt:lpstr>
      <vt:lpstr>Microsoft YaHei</vt:lpstr>
      <vt:lpstr/>
      <vt:lpstr>Arial Unicode MS</vt:lpstr>
      <vt:lpstr>Calibri</vt:lpstr>
      <vt:lpstr>Натуральные материалы</vt:lpstr>
      <vt:lpstr>Формирование социально-бытовой компетенции  у детей с нарушениями зрения как инструмент социализации личности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acer5740g</cp:lastModifiedBy>
  <cp:revision>1914</cp:revision>
  <dcterms:created xsi:type="dcterms:W3CDTF">2017-01-09T10:38:00Z</dcterms:created>
  <dcterms:modified xsi:type="dcterms:W3CDTF">2019-05-01T06:53:23Z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1049-11.2.0.8333</vt:lpwstr>
  </property>
</Properties>
</file>