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547" r:id="rId2"/>
    <p:sldId id="641" r:id="rId3"/>
    <p:sldId id="644" r:id="rId4"/>
    <p:sldId id="643" r:id="rId5"/>
    <p:sldId id="642" r:id="rId6"/>
    <p:sldId id="584" r:id="rId7"/>
    <p:sldId id="678" r:id="rId8"/>
    <p:sldId id="679" r:id="rId9"/>
    <p:sldId id="680" r:id="rId10"/>
    <p:sldId id="681" r:id="rId11"/>
    <p:sldId id="682" r:id="rId12"/>
    <p:sldId id="683" r:id="rId13"/>
    <p:sldId id="686" r:id="rId14"/>
    <p:sldId id="685" r:id="rId15"/>
    <p:sldId id="648" r:id="rId16"/>
    <p:sldId id="687" r:id="rId17"/>
    <p:sldId id="645" r:id="rId18"/>
    <p:sldId id="646" r:id="rId19"/>
    <p:sldId id="688" r:id="rId20"/>
    <p:sldId id="689" r:id="rId21"/>
    <p:sldId id="690" r:id="rId22"/>
    <p:sldId id="691" r:id="rId23"/>
    <p:sldId id="692" r:id="rId24"/>
    <p:sldId id="693" r:id="rId25"/>
    <p:sldId id="694" r:id="rId26"/>
    <p:sldId id="695" r:id="rId27"/>
    <p:sldId id="696" r:id="rId28"/>
    <p:sldId id="697" r:id="rId29"/>
    <p:sldId id="698" r:id="rId30"/>
    <p:sldId id="699" r:id="rId31"/>
    <p:sldId id="700" r:id="rId32"/>
    <p:sldId id="701" r:id="rId33"/>
    <p:sldId id="667" r:id="rId34"/>
    <p:sldId id="702" r:id="rId35"/>
    <p:sldId id="703" r:id="rId36"/>
    <p:sldId id="704" r:id="rId37"/>
    <p:sldId id="705" r:id="rId38"/>
    <p:sldId id="706" r:id="rId39"/>
    <p:sldId id="707" r:id="rId40"/>
    <p:sldId id="708" r:id="rId41"/>
    <p:sldId id="709" r:id="rId42"/>
    <p:sldId id="710" r:id="rId4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CC"/>
    <a:srgbClr val="003399"/>
    <a:srgbClr val="0033CC"/>
    <a:srgbClr val="3333FF"/>
    <a:srgbClr val="006600"/>
    <a:srgbClr val="008000"/>
    <a:srgbClr val="2A3442"/>
    <a:srgbClr val="E3496F"/>
    <a:srgbClr val="CEC449"/>
    <a:srgbClr val="87CD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33" autoAdjust="0"/>
  </p:normalViewPr>
  <p:slideViewPr>
    <p:cSldViewPr snapToGrid="0" showGuides="1">
      <p:cViewPr>
        <p:scale>
          <a:sx n="50" d="100"/>
          <a:sy n="50" d="100"/>
        </p:scale>
        <p:origin x="-1500" y="-594"/>
      </p:cViewPr>
      <p:guideLst>
        <p:guide orient="horz" pos="2166"/>
        <p:guide pos="3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8DC619-40F2-419E-B640-49E1EC3CF1D5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E945FC9-9767-43D1-9F75-2CE165918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A73F0-E9CA-4D05-99CB-7FDC9077CE36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04BD-C5D8-4E8F-A182-4DBF4E98B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6950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75569-C0DE-45DE-883B-506EBBF6E604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1FFE5-6944-4343-98BA-9F73B0824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20850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F26E-E3DD-4F40-B071-3C9CE0A25BE1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BE593-A53B-43C8-9757-9C5A6FFD7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11597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8000">
                <a:solidFill>
                  <a:srgbClr val="000000"/>
                </a:solidFill>
              </a:rPr>
              <a:t>“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/>
            <a:r>
              <a:rPr lang="en-US" sz="8000">
                <a:solidFill>
                  <a:srgbClr val="000000"/>
                </a:solidFill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163F-6F93-44C1-A1A3-0E16D1CD1AAD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22100-773F-4A60-BD7F-B1EE2ECC4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30449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E7F96-63C7-4A39-AE37-41CE0693C6E7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5CFB0-0ED4-4A7C-ADE3-288CA8B5C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35169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8000">
                <a:solidFill>
                  <a:srgbClr val="000000"/>
                </a:solidFill>
              </a:rPr>
              <a:t>“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/>
            <a:r>
              <a:rPr lang="en-US" sz="8000">
                <a:solidFill>
                  <a:srgbClr val="000000"/>
                </a:solidFill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F7590-D188-41A3-B5C8-1F2AC68B74E3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96B3-F26B-401B-841B-0F833A782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17963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A0C2-88DD-4807-B2C2-933B910CB431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FCBC4-26E6-4DEC-94BF-A5478E52D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86469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A6831-69C6-4FED-BB34-F4319B4B6283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DFCD4-B7B3-472D-809C-313E4B89F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414297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EEC34-5802-4F0D-87DB-BACE088F8A4B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8BB52-47B4-40A7-8D6E-23EA501EA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97876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B3C89-0F04-4E27-8FF2-81918FBF0C46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2742A-8AA1-472F-9444-E07DF76A3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38141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B65E-1F82-4A84-A5C0-3BBC5B8F3E7B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63EE-1413-4443-9688-C7347ABF3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39811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5DFBC-AC3A-4513-AD3F-83331C82E352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C086-89AD-4FF7-9E7A-D6988E97D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508399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9B2D6-CFF5-4911-9016-75E5778872A4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7029F-B735-4236-BDCB-6C7430C8A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198271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FA7F4-DF80-45C5-89D2-E10684186A2B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FD34-E87C-47DF-8383-0111D1C13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24429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488D-76FC-404C-9AD9-7001A3FBBBC5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A1A9C-C963-46E7-BF71-B3BFB4C34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8605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0D995-7392-4E4D-AD2D-354E7AF6D163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41ED-9835-48D3-868B-849D2A17C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382324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4E00-5B13-43F3-AAC5-70FF3487D696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0B6F9-B52D-43E8-B5AC-37DDE3CE6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53329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B367B24-F913-4DCE-93C4-E1018F18B209}" type="datetimeFigureOut">
              <a:rPr lang="ru-RU"/>
              <a:pPr>
                <a:defRPr/>
              </a:pPr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4743C9F-FBB2-4F5B-B375-FB9E6138F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691" r:id="rId7"/>
    <p:sldLayoutId id="2147483701" r:id="rId8"/>
    <p:sldLayoutId id="2147483692" r:id="rId9"/>
    <p:sldLayoutId id="2147483693" r:id="rId10"/>
    <p:sldLayoutId id="2147483702" r:id="rId11"/>
    <p:sldLayoutId id="2147483703" r:id="rId12"/>
    <p:sldLayoutId id="2147483694" r:id="rId13"/>
    <p:sldLayoutId id="2147483704" r:id="rId14"/>
    <p:sldLayoutId id="2147483705" r:id="rId15"/>
    <p:sldLayoutId id="2147483706" r:id="rId16"/>
    <p:sldLayoutId id="2147483707" r:id="rId17"/>
  </p:sldLayoutIdLst>
  <p:transition spd="med">
    <p:fad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microsoft.com/office/2007/relationships/hdphoto" Target="../media/hdphoto5.wdp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1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13.wdp"/><Relationship Id="rId2" Type="http://schemas.openxmlformats.org/officeDocument/2006/relationships/image" Target="../media/image6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microsoft.com/office/2007/relationships/hdphoto" Target="../media/hdphoto12.wdp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5.wdp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16.wdp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461294" y="554830"/>
            <a:ext cx="1129891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 err="1">
                <a:solidFill>
                  <a:srgbClr val="006600"/>
                </a:solidFill>
                <a:latin typeface="+mj-lt"/>
              </a:rPr>
              <a:t>Здоровьесберегающие</a:t>
            </a:r>
            <a:r>
              <a:rPr lang="ru-RU" sz="3400" b="1" dirty="0">
                <a:solidFill>
                  <a:srgbClr val="006600"/>
                </a:solidFill>
                <a:latin typeface="+mj-lt"/>
              </a:rPr>
              <a:t> технологии </a:t>
            </a:r>
            <a:endParaRPr lang="ru-RU" sz="3400" b="1" dirty="0" smtClean="0">
              <a:solidFill>
                <a:srgbClr val="006600"/>
              </a:solidFill>
              <a:latin typeface="+mj-lt"/>
            </a:endParaRPr>
          </a:p>
          <a:p>
            <a:pPr algn="ctr"/>
            <a:r>
              <a:rPr lang="ru-RU" sz="3400" b="1" dirty="0" smtClean="0">
                <a:solidFill>
                  <a:srgbClr val="006600"/>
                </a:solidFill>
                <a:latin typeface="+mj-lt"/>
              </a:rPr>
              <a:t>как </a:t>
            </a:r>
            <a:r>
              <a:rPr lang="ru-RU" sz="3400" b="1" dirty="0">
                <a:solidFill>
                  <a:srgbClr val="006600"/>
                </a:solidFill>
                <a:latin typeface="+mj-lt"/>
              </a:rPr>
              <a:t>основной фактор сохранения и укрепления </a:t>
            </a:r>
            <a:endParaRPr lang="ru-RU" sz="3400" b="1" dirty="0" smtClean="0">
              <a:solidFill>
                <a:srgbClr val="006600"/>
              </a:solidFill>
              <a:latin typeface="+mj-lt"/>
            </a:endParaRPr>
          </a:p>
          <a:p>
            <a:pPr algn="ctr"/>
            <a:r>
              <a:rPr lang="ru-RU" sz="3400" b="1" dirty="0" smtClean="0">
                <a:solidFill>
                  <a:srgbClr val="006600"/>
                </a:solidFill>
                <a:latin typeface="+mj-lt"/>
              </a:rPr>
              <a:t>здоровья обучающихся</a:t>
            </a:r>
            <a:endParaRPr lang="ru-RU" sz="3400" b="1" dirty="0">
              <a:solidFill>
                <a:srgbClr val="006600"/>
              </a:solidFill>
              <a:latin typeface="+mj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014099" y="2232698"/>
            <a:ext cx="7968102" cy="4149052"/>
            <a:chOff x="1573959" y="2156357"/>
            <a:chExt cx="8408242" cy="4225393"/>
          </a:xfrm>
        </p:grpSpPr>
        <p:pic>
          <p:nvPicPr>
            <p:cNvPr id="15387" name="Picture 2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045" r="13978" b="4805"/>
            <a:stretch/>
          </p:blipFill>
          <p:spPr bwMode="auto">
            <a:xfrm>
              <a:off x="2190751" y="2156357"/>
              <a:ext cx="7791450" cy="4225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833050" y="3147108"/>
              <a:ext cx="34740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i="1" dirty="0">
                  <a:solidFill>
                    <a:schemeClr val="bg1"/>
                  </a:solidFill>
                  <a:latin typeface="+mj-lt"/>
                </a:rPr>
                <a:t>Ф</a:t>
              </a:r>
              <a:r>
                <a:rPr lang="ru-RU" sz="3200" b="1" i="1" dirty="0" smtClean="0">
                  <a:solidFill>
                    <a:schemeClr val="bg1"/>
                  </a:solidFill>
                  <a:latin typeface="+mj-lt"/>
                </a:rPr>
                <a:t>изкультминутка</a:t>
              </a:r>
              <a:endParaRPr lang="ru-RU" sz="3200" b="1" i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9" name="Picture 17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812" y="3731883"/>
              <a:ext cx="3356664" cy="242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240278" y="3000912"/>
              <a:ext cx="2398758" cy="3380838"/>
            </a:xfrm>
            <a:prstGeom prst="rect">
              <a:avLst/>
            </a:prstGeom>
          </p:spPr>
        </p:pic>
        <p:pic>
          <p:nvPicPr>
            <p:cNvPr id="15389" name="Picture 29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582699" flipH="1">
              <a:off x="3471242" y="2655907"/>
              <a:ext cx="675508" cy="53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3" name="Picture 33" descr="Картинки по запросу бумажные самолетики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8518565" flipH="1">
              <a:off x="4423639" y="2371208"/>
              <a:ext cx="571168" cy="45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5" name="Picture 35" descr="Похожее изображени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44496" y="2982489"/>
              <a:ext cx="756312" cy="42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99" name="Picture 39" descr="Похожее изображение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73959" y="2309119"/>
              <a:ext cx="880280" cy="693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96674" flipH="1">
            <a:off x="1086776" y="1997113"/>
            <a:ext cx="712690" cy="5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3100" y="3142551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57" name="Скругленный прямоугольник 56"/>
          <p:cNvSpPr/>
          <p:nvPr/>
        </p:nvSpPr>
        <p:spPr>
          <a:xfrm>
            <a:off x="1209675" y="5272344"/>
            <a:ext cx="3600450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Учебно-организационные </a:t>
            </a:r>
            <a:r>
              <a:rPr lang="ru-RU" sz="2000" b="1" dirty="0" smtClean="0">
                <a:solidFill>
                  <a:schemeClr val="tx1"/>
                </a:solidFill>
              </a:rPr>
              <a:t>факторы     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65752" y="1792802"/>
            <a:ext cx="628967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медицинское и психологическое обеспечение </a:t>
            </a:r>
            <a:r>
              <a:rPr lang="ru-RU" sz="2000" dirty="0" smtClean="0">
                <a:latin typeface="+mn-lt"/>
                <a:cs typeface="+mn-cs"/>
              </a:rPr>
              <a:t>образовательного процесса;</a:t>
            </a:r>
            <a:endParaRPr lang="ru-RU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участие родителей учащихся в жизни школы;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стиль управления </a:t>
            </a:r>
            <a:r>
              <a:rPr lang="ru-RU" sz="2000" dirty="0" smtClean="0">
                <a:latin typeface="+mn-lt"/>
                <a:cs typeface="+mn-cs"/>
              </a:rPr>
              <a:t>администрации;</a:t>
            </a:r>
            <a:endParaRPr lang="ru-RU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психологический климат педагогического </a:t>
            </a:r>
            <a:r>
              <a:rPr lang="ru-RU" sz="2000" dirty="0" smtClean="0">
                <a:latin typeface="+mn-lt"/>
                <a:cs typeface="+mn-cs"/>
              </a:rPr>
              <a:t>коллектива;</a:t>
            </a:r>
            <a:endParaRPr lang="ru-RU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интегрированность школы в окружающий социум, влияние администрации района и других организаций на жизнь школы;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наличие либо отсутствие системы работы по формированию культуры здоровья и здорового образа жизни учащихся;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позиция и уровень компетентности руководства по вопросам сохранения и укрепления здоровья учащихся.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266" y="2896768"/>
            <a:ext cx="2657834" cy="26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365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3100" y="3142551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57" name="Скругленный прямоугольник 56"/>
          <p:cNvSpPr/>
          <p:nvPr/>
        </p:nvSpPr>
        <p:spPr>
          <a:xfrm>
            <a:off x="1209675" y="5272344"/>
            <a:ext cx="3600450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Психолого-педагогические факторы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65752" y="1630877"/>
            <a:ext cx="628967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психологический климат в классе, на уроке, наличие эмоциональных разрядок;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стиль педагогического общения педагога с обучающимися;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характер проведения опросов и экзаменов, проблема оценок;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степень реализации педагогом индивидуального подхода к обучающимся (особенно группы риска);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соответствие используемых методик и технологий обучения возрастным и функциональным возможностям школьников;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степень ограничений в свободе естественных телесных, эмоциональных и мыслительных проявлений, учащихся </a:t>
            </a:r>
            <a:r>
              <a:rPr lang="ru-RU" sz="2000" dirty="0" smtClean="0"/>
              <a:t>во </a:t>
            </a:r>
            <a:r>
              <a:rPr lang="ru-RU" sz="2000" dirty="0"/>
              <a:t>время пребывания в </a:t>
            </a:r>
            <a:r>
              <a:rPr lang="ru-RU" sz="2000" dirty="0" smtClean="0"/>
              <a:t>школе;</a:t>
            </a:r>
            <a:endParaRPr lang="ru-RU" sz="2000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90118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266" y="2896768"/>
            <a:ext cx="2657834" cy="26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7126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3100" y="3142551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57" name="Скругленный прямоугольник 56"/>
          <p:cNvSpPr/>
          <p:nvPr/>
        </p:nvSpPr>
        <p:spPr>
          <a:xfrm>
            <a:off x="1209675" y="5272344"/>
            <a:ext cx="3600450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Психолого-педагогические факторы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24503" y="2283180"/>
            <a:ext cx="61309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личные, психологические особенности педагога, его характера, эмоциональных проявлений;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состояние здоровья учителя, его образ жизни и отношение к своему здоровью;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обременение учителя собственными проблемами, его способность психоэмоционального переключения;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степень педагогической автономии и возможности инновационной деятельности учителя;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000" dirty="0"/>
              <a:t>профессиональная подготовленность учителя по вопросам </a:t>
            </a:r>
            <a:r>
              <a:rPr lang="ru-RU" sz="2000" dirty="0" err="1"/>
              <a:t>здоровьесберегающих</a:t>
            </a:r>
            <a:r>
              <a:rPr lang="ru-RU" sz="2000" dirty="0"/>
              <a:t> образовательных </a:t>
            </a:r>
            <a:r>
              <a:rPr lang="ru-RU" sz="2000" dirty="0" smtClean="0"/>
              <a:t>технологий.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2" name="AutoShape 2" descr="Картинки по запросу скобка png"/>
          <p:cNvSpPr>
            <a:spLocks noChangeAspect="1" noChangeArrowheads="1"/>
          </p:cNvSpPr>
          <p:nvPr/>
        </p:nvSpPr>
        <p:spPr bwMode="auto">
          <a:xfrm>
            <a:off x="75882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скобка png"/>
          <p:cNvSpPr>
            <a:spLocks noChangeAspect="1" noChangeArrowheads="1"/>
          </p:cNvSpPr>
          <p:nvPr/>
        </p:nvSpPr>
        <p:spPr bwMode="auto">
          <a:xfrm>
            <a:off x="91122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266" y="2896768"/>
            <a:ext cx="2657834" cy="26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5448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9883" y="991303"/>
            <a:ext cx="7615238" cy="5389743"/>
            <a:chOff x="2438400" y="991303"/>
            <a:chExt cx="7615238" cy="5389743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652" b="100000" l="319" r="9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991303"/>
              <a:ext cx="7615238" cy="5389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50" y="3800475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7632" flipH="1">
              <a:off x="3590925" y="5419726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86175" y="2432050"/>
            <a:ext cx="45434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200" dirty="0"/>
              <a:t>Технологической основой </a:t>
            </a:r>
            <a:r>
              <a:rPr lang="ru-RU" sz="2200" dirty="0" err="1"/>
              <a:t>здоровьесберегающей</a:t>
            </a:r>
            <a:r>
              <a:rPr lang="ru-RU" sz="2200" dirty="0"/>
              <a:t> педагогики являются </a:t>
            </a:r>
            <a:r>
              <a:rPr lang="ru-RU" sz="2200" b="1" dirty="0" err="1"/>
              <a:t>здоровьесберегающие</a:t>
            </a:r>
            <a:r>
              <a:rPr lang="ru-RU" sz="2200" b="1" dirty="0"/>
              <a:t> образовательные технологии</a:t>
            </a:r>
            <a:r>
              <a:rPr lang="ru-RU" sz="2200" dirty="0"/>
              <a:t>. </a:t>
            </a:r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ru-RU" sz="2200" dirty="0"/>
              <a:t>Под </a:t>
            </a:r>
            <a:r>
              <a:rPr lang="ru-RU" sz="2200" dirty="0" err="1"/>
              <a:t>здоровьесберегающими</a:t>
            </a:r>
            <a:r>
              <a:rPr lang="ru-RU" sz="2200" dirty="0"/>
              <a:t> образовательными технологиями в широком смысле можно понимать все технологии, использование которых в образовательном процессе идет на пользу здоровью учащихся. </a:t>
            </a:r>
            <a:endParaRPr lang="en-US" sz="2200" dirty="0"/>
          </a:p>
          <a:p>
            <a:pPr algn="ctr"/>
            <a:endParaRPr lang="en-US" sz="2200" dirty="0"/>
          </a:p>
        </p:txBody>
      </p:sp>
      <p:pic>
        <p:nvPicPr>
          <p:cNvPr id="8" name="Picture 29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3676" flipH="1">
            <a:off x="8968617" y="1343977"/>
            <a:ext cx="898547" cy="6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05432" flipH="1">
            <a:off x="7498990" y="270756"/>
            <a:ext cx="801839" cy="61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8264" flipH="1">
            <a:off x="9675016" y="2622829"/>
            <a:ext cx="1048539" cy="6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59801" flipH="1">
            <a:off x="10725780" y="3369972"/>
            <a:ext cx="1343024" cy="10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62127" flipH="1">
            <a:off x="5556715" y="456721"/>
            <a:ext cx="802343" cy="6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78826" flipH="1">
            <a:off x="845849" y="2543440"/>
            <a:ext cx="560849" cy="42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95782" flipH="1">
            <a:off x="1587550" y="2097697"/>
            <a:ext cx="716722" cy="41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93785" flipH="1">
            <a:off x="2606315" y="1965559"/>
            <a:ext cx="834201" cy="6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9" descr="Похожее изображени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62127" flipH="1">
            <a:off x="145512" y="3017642"/>
            <a:ext cx="637856" cy="4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901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38400" y="991303"/>
            <a:ext cx="7615238" cy="5389743"/>
            <a:chOff x="2438400" y="991303"/>
            <a:chExt cx="7615238" cy="5389743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652" b="100000" l="319" r="9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991303"/>
              <a:ext cx="7615238" cy="5389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50" y="3800475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7632" flipH="1">
              <a:off x="3590925" y="5419726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6675" y="2593974"/>
            <a:ext cx="4267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endParaRPr lang="en-US" sz="2200" dirty="0"/>
          </a:p>
          <a:p>
            <a:pPr algn="ctr"/>
            <a:r>
              <a:rPr lang="ru-RU" sz="2200" dirty="0"/>
              <a:t>К </a:t>
            </a:r>
            <a:r>
              <a:rPr lang="ru-RU" sz="2200" dirty="0" err="1"/>
              <a:t>здоровьесберегающим</a:t>
            </a:r>
            <a:r>
              <a:rPr lang="ru-RU" sz="2200" dirty="0"/>
              <a:t> будут относиться педагогические приемы, методы и технологии, которые не наносят вреда здоровью учащихся и педагогов, обеспечивают им безопасные условия пребывания, обучения и работы в образовательном процессе.</a:t>
            </a:r>
          </a:p>
        </p:txBody>
      </p:sp>
      <p:pic>
        <p:nvPicPr>
          <p:cNvPr id="10" name="Picture 29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6324">
            <a:off x="2494841" y="1359423"/>
            <a:ext cx="875008" cy="6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4568">
            <a:off x="3896208" y="291055"/>
            <a:ext cx="780834" cy="5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5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21736">
            <a:off x="1268713" y="2743268"/>
            <a:ext cx="1231521" cy="7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0199">
            <a:off x="151242" y="3915134"/>
            <a:ext cx="1560456" cy="127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37873">
            <a:off x="5831789" y="477844"/>
            <a:ext cx="781325" cy="5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59513">
            <a:off x="10508089" y="3026414"/>
            <a:ext cx="546156" cy="4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04218">
            <a:off x="9889033" y="2113810"/>
            <a:ext cx="697946" cy="40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72818">
            <a:off x="8844041" y="1547147"/>
            <a:ext cx="730616" cy="5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9" descr="Похожее изображени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87720">
            <a:off x="11367516" y="3099825"/>
            <a:ext cx="621148" cy="47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0220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27675" y="614363"/>
            <a:ext cx="5976938" cy="368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1"/>
                </a:solidFill>
              </a:rPr>
              <a:t>Особенности </a:t>
            </a:r>
            <a:r>
              <a:rPr lang="ru-RU" sz="2200" dirty="0" err="1">
                <a:solidFill>
                  <a:schemeClr val="tx1"/>
                </a:solidFill>
              </a:rPr>
              <a:t>здоровьесберегающих</a:t>
            </a:r>
            <a:r>
              <a:rPr lang="ru-RU" sz="2200" dirty="0">
                <a:solidFill>
                  <a:schemeClr val="tx1"/>
                </a:solidFill>
              </a:rPr>
              <a:t> технологий состоят в их </a:t>
            </a:r>
            <a:r>
              <a:rPr lang="ru-RU" sz="2200" b="1" dirty="0">
                <a:solidFill>
                  <a:schemeClr val="tx1"/>
                </a:solidFill>
              </a:rPr>
              <a:t>рациональности, совместной организации деятельности педагога и обучающихся</a:t>
            </a:r>
            <a:r>
              <a:rPr lang="ru-RU" sz="2200" dirty="0">
                <a:solidFill>
                  <a:schemeClr val="tx1"/>
                </a:solidFill>
              </a:rPr>
              <a:t>, без которых невозможно достичь эффективности обучения. Это дает возможность педагогу решать проблемы обучения успешнее,   а учащимся облегчает напряженность учебного процесса. Тем самым создается образовательная среда, которая обеспечивает снятие многих отрицательных факторов.</a:t>
            </a: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09600" y="1257300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 smtClean="0">
                <a:solidFill>
                  <a:srgbClr val="006600"/>
                </a:solidFill>
                <a:latin typeface="+mj-lt"/>
              </a:rPr>
              <a:t>Модель </a:t>
            </a:r>
            <a:r>
              <a:rPr lang="ru-RU" sz="3400" b="1" dirty="0" err="1" smtClean="0">
                <a:solidFill>
                  <a:srgbClr val="006600"/>
                </a:solidFill>
                <a:latin typeface="+mj-lt"/>
              </a:rPr>
              <a:t>здоровьесберегающего</a:t>
            </a:r>
            <a:r>
              <a:rPr lang="ru-RU" sz="3400" b="1" dirty="0" smtClean="0">
                <a:solidFill>
                  <a:srgbClr val="006600"/>
                </a:solidFill>
                <a:latin typeface="+mj-lt"/>
              </a:rPr>
              <a:t> обучения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85826" y="2739710"/>
            <a:ext cx="4989514" cy="3202692"/>
            <a:chOff x="885826" y="2712105"/>
            <a:chExt cx="4989514" cy="320269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105025" y="2959101"/>
              <a:ext cx="3770315" cy="2955696"/>
              <a:chOff x="2105025" y="2959101"/>
              <a:chExt cx="3770315" cy="2955696"/>
            </a:xfrm>
          </p:grpSpPr>
          <p:sp useBgFill="1">
            <p:nvSpPr>
              <p:cNvPr id="18" name="Прямоугольник 17"/>
              <p:cNvSpPr/>
              <p:nvPr/>
            </p:nvSpPr>
            <p:spPr>
              <a:xfrm>
                <a:off x="2105025" y="3589727"/>
                <a:ext cx="3770315" cy="232507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96" name="TextBox 11"/>
              <p:cNvSpPr txBox="1">
                <a:spLocks noChangeArrowheads="1"/>
              </p:cNvSpPr>
              <p:nvPr/>
            </p:nvSpPr>
            <p:spPr bwMode="auto">
              <a:xfrm>
                <a:off x="2361300" y="2959101"/>
                <a:ext cx="2858400" cy="707886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/>
                <a:r>
                  <a:rPr lang="ru-RU" sz="2000" b="1" dirty="0" smtClean="0"/>
                  <a:t>Обучающая </a:t>
                </a:r>
              </a:p>
              <a:p>
                <a:pPr algn="ctr"/>
                <a:r>
                  <a:rPr lang="ru-RU" sz="2000" b="1" dirty="0" smtClean="0"/>
                  <a:t>среда</a:t>
                </a:r>
                <a:endParaRPr lang="ru-RU" sz="2000" b="1" dirty="0"/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85826" y="2712105"/>
              <a:ext cx="1742274" cy="1292333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603495" y="3810371"/>
              <a:ext cx="30972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000" dirty="0"/>
                <a:t>развитие интеллектуальных и творческих способностей ребенка; </a:t>
              </a:r>
              <a:r>
                <a:rPr lang="ru-RU" sz="2000" dirty="0" err="1"/>
                <a:t>базируюется</a:t>
              </a:r>
              <a:r>
                <a:rPr lang="ru-RU" sz="2000" dirty="0"/>
                <a:t> на педагогике, в основе которой лежат активные формы и методы обучения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504675" y="2419256"/>
            <a:ext cx="4740878" cy="3550751"/>
            <a:chOff x="6504675" y="2391651"/>
            <a:chExt cx="4740878" cy="3550751"/>
          </a:xfrm>
        </p:grpSpPr>
        <p:sp useBgFill="1">
          <p:nvSpPr>
            <p:cNvPr id="22" name="Прямоугольник 21"/>
            <p:cNvSpPr/>
            <p:nvPr/>
          </p:nvSpPr>
          <p:spPr>
            <a:xfrm>
              <a:off x="6504675" y="3617332"/>
              <a:ext cx="3887099" cy="2325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87" name="TextBox 15"/>
            <p:cNvSpPr txBox="1">
              <a:spLocks noChangeArrowheads="1"/>
            </p:cNvSpPr>
            <p:nvPr/>
          </p:nvSpPr>
          <p:spPr bwMode="auto">
            <a:xfrm>
              <a:off x="6648088" y="3999210"/>
              <a:ext cx="3303051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000" dirty="0" smtClean="0"/>
                <a:t>Создание </a:t>
              </a:r>
              <a:r>
                <a:rPr lang="ru-RU" sz="2000" dirty="0"/>
                <a:t>психологического комфорта, эмоциональной отзывчивости. </a:t>
              </a:r>
              <a:endParaRPr lang="ru-RU" sz="2000" dirty="0" smtClean="0"/>
            </a:p>
            <a:p>
              <a:r>
                <a:rPr lang="ru-RU" sz="2000" dirty="0" smtClean="0"/>
                <a:t>Относятся </a:t>
              </a:r>
              <a:r>
                <a:rPr lang="ru-RU" sz="2000" dirty="0"/>
                <a:t>санитарно-гигиенические требования. </a:t>
              </a:r>
            </a:p>
          </p:txBody>
        </p:sp>
        <p:sp>
          <p:nvSpPr>
            <p:cNvPr id="23" name="TextBox 11"/>
            <p:cNvSpPr txBox="1">
              <a:spLocks noChangeArrowheads="1"/>
            </p:cNvSpPr>
            <p:nvPr/>
          </p:nvSpPr>
          <p:spPr bwMode="auto">
            <a:xfrm>
              <a:off x="6899275" y="2962576"/>
              <a:ext cx="2858400" cy="70788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b="1" dirty="0" smtClean="0"/>
                <a:t>Сохраняющая здоровье среда</a:t>
              </a:r>
              <a:endParaRPr lang="ru-RU" sz="2000" b="1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100000" l="591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67900" y="2391651"/>
              <a:ext cx="1377653" cy="1842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368535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19100"/>
            <a:ext cx="12192000" cy="776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288" y="479425"/>
            <a:ext cx="6107112" cy="3692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</a:rPr>
              <a:t>Здоровьесберегающие</a:t>
            </a:r>
            <a:r>
              <a:rPr lang="ru-RU" sz="2000" dirty="0">
                <a:solidFill>
                  <a:schemeClr val="tx1"/>
                </a:solidFill>
              </a:rPr>
              <a:t> технологии призваны обеспечивать уважение к личности каждого ребенка, создавать условия для развития его уверенности в себе, инициативности, творческих способностей, самостоятельности и ответственности. </a:t>
            </a:r>
            <a:endParaRPr lang="ru-RU" sz="20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Педагоги</a:t>
            </a:r>
            <a:r>
              <a:rPr lang="ru-RU" sz="2000" dirty="0">
                <a:solidFill>
                  <a:schemeClr val="tx1"/>
                </a:solidFill>
              </a:rPr>
              <a:t>, сохраняя здоровье детей, должны</a:t>
            </a:r>
            <a:r>
              <a:rPr lang="ru-RU" sz="2000" b="1" dirty="0">
                <a:solidFill>
                  <a:schemeClr val="tx1"/>
                </a:solidFill>
              </a:rPr>
              <a:t> свести к минимуму все факторы риска</a:t>
            </a:r>
            <a:r>
              <a:rPr lang="ru-RU" sz="2000" dirty="0">
                <a:solidFill>
                  <a:schemeClr val="tx1"/>
                </a:solidFill>
              </a:rPr>
              <a:t>: стрессовое воздействие на ребенка, несоответствие методик и технологий обучения возрастным особенностям детей, несоответствие условий обучения санитарно-гигиеническим требованиям и т.д.</a:t>
            </a: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401408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7325" y="1143000"/>
            <a:ext cx="5375712" cy="51816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10400" y="1654135"/>
            <a:ext cx="367665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технологии личностно-ориентированного обучения;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технология проектной деятельности;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технология дифференцированного обучения;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технология обучения в сотрудничестве;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разнообразные игровые технологии.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844" y="987176"/>
            <a:ext cx="443706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1" name="Picture 13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182" y="3335743"/>
            <a:ext cx="4790943" cy="25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04850" y="2317328"/>
            <a:ext cx="45434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Личностно ориентированное обучение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868" y="3312156"/>
            <a:ext cx="1957387" cy="302546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038848" y="2612603"/>
            <a:ext cx="51339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В</a:t>
            </a:r>
            <a:r>
              <a:rPr lang="ru-RU" sz="2000" b="1" dirty="0" smtClean="0"/>
              <a:t> </a:t>
            </a:r>
            <a:r>
              <a:rPr lang="ru-RU" sz="2000" dirty="0" smtClean="0"/>
              <a:t>процессе обучения </a:t>
            </a:r>
            <a:r>
              <a:rPr lang="ru-RU" sz="2000" dirty="0"/>
              <a:t>обеспечивается учёт возможностей и способностей учащихся, создаются необходимые условия для развития их индивидуальных способностей. </a:t>
            </a:r>
          </a:p>
          <a:p>
            <a:endParaRPr lang="ru-RU" sz="2000" dirty="0"/>
          </a:p>
          <a:p>
            <a:r>
              <a:rPr lang="ru-RU" sz="2000" dirty="0" smtClean="0"/>
              <a:t>Предполагает </a:t>
            </a:r>
            <a:r>
              <a:rPr lang="ru-RU" sz="2000" dirty="0"/>
              <a:t>использование разнообразных форм и методов организации учебной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1572881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39775"/>
            <a:ext cx="12192000" cy="75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0" y="-231775"/>
            <a:ext cx="5657850" cy="32908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Физическое </a:t>
            </a:r>
            <a:r>
              <a:rPr lang="ru-RU" sz="2200" dirty="0">
                <a:solidFill>
                  <a:schemeClr val="tx1"/>
                </a:solidFill>
              </a:rPr>
              <a:t>и духовно-нравственное здоровье населения определяет уровень цивилизации государства, является индикатором устойчивого развития нации. </a:t>
            </a:r>
            <a:endParaRPr lang="ru-RU" sz="2200" dirty="0" smtClean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Образовательное </a:t>
            </a:r>
            <a:r>
              <a:rPr lang="ru-RU" sz="2200" dirty="0">
                <a:solidFill>
                  <a:schemeClr val="tx1"/>
                </a:solidFill>
              </a:rPr>
              <a:t>учреждение на современном этапе развития общества должно стать важнейшим звеном в формировании и укреплении здоровья учащихся.</a:t>
            </a: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744308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04850" y="2317328"/>
            <a:ext cx="45434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Личностно ориентированное обучение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868" y="3312156"/>
            <a:ext cx="1957387" cy="302546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95938" y="2317328"/>
            <a:ext cx="59864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+mn-lt"/>
                <a:cs typeface="+mn-cs"/>
              </a:rPr>
              <a:t>Задачи</a:t>
            </a:r>
            <a:r>
              <a:rPr lang="ru-RU" sz="2000" dirty="0">
                <a:latin typeface="+mn-lt"/>
                <a:cs typeface="+mn-cs"/>
              </a:rPr>
              <a:t>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создание атмосферы заинтересованности каждого ученика в работе класса;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стимулирование учащихся к высказываниям и использованию различных способов выполнения заданий без боязни ошибиться;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создание педагогических ситуаций общения на уроке, позволяющих каждому ученику проявлять инициативу, самостоятельность, избирательность в способах работы;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+mn-lt"/>
                <a:cs typeface="+mn-cs"/>
              </a:rPr>
              <a:t>создание обстановки для естественного самовыражения ученика.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4177151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04850" y="2317328"/>
            <a:ext cx="45434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Личностно ориентированное обучение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7868" y="3312156"/>
            <a:ext cx="1957387" cy="302546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81750" y="2317328"/>
            <a:ext cx="49149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В центре </a:t>
            </a:r>
            <a:r>
              <a:rPr lang="ru-RU" sz="2000" dirty="0"/>
              <a:t>образовательной системы </a:t>
            </a:r>
            <a:r>
              <a:rPr lang="ru-RU" sz="2000" dirty="0" smtClean="0"/>
              <a:t>― </a:t>
            </a:r>
            <a:r>
              <a:rPr lang="ru-RU" sz="2000" b="1" dirty="0" smtClean="0"/>
              <a:t>личность </a:t>
            </a:r>
            <a:r>
              <a:rPr lang="ru-RU" sz="2000" b="1" dirty="0"/>
              <a:t>ребёнка</a:t>
            </a:r>
            <a:r>
              <a:rPr lang="ru-RU" sz="2000" dirty="0"/>
              <a:t>, обеспечение безопасных, комфортных условий её развития и реализации природных возможностей. </a:t>
            </a:r>
          </a:p>
          <a:p>
            <a:endParaRPr lang="ru-RU" sz="2000" dirty="0"/>
          </a:p>
          <a:p>
            <a:r>
              <a:rPr lang="ru-RU" sz="2000" dirty="0"/>
              <a:t>Т</a:t>
            </a:r>
            <a:r>
              <a:rPr lang="ru-RU" sz="2000" dirty="0" smtClean="0"/>
              <a:t>ехнология </a:t>
            </a:r>
            <a:r>
              <a:rPr lang="ru-RU" sz="2000" dirty="0"/>
              <a:t>позволяет соблюдать принцип вариативности, главной целью которой является максимальное разнообразие форм и содержания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xmlns="" val="945079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212553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/>
              <a:t>Педагогика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сотрудничества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57115">
            <a:off x="967523" y="3757189"/>
            <a:ext cx="4837139" cy="150720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10682" y="2387178"/>
            <a:ext cx="54483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Создает </a:t>
            </a:r>
            <a:r>
              <a:rPr lang="ru-RU" sz="2000" dirty="0"/>
              <a:t>условия для реализации задач сохранения и укрепления здоровья учащихся и педагогов. 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В «Концепции среднего образования Российской Федерации» сотрудничество трактуется как идея совместной развивающей деятельности взрослых и детей, скрепленной взаимопониманием, проникновением в духовный мир друг друга, совместным анализом хода и результатов </a:t>
            </a:r>
            <a:r>
              <a:rPr lang="ru-RU" sz="2000" dirty="0" smtClean="0"/>
              <a:t>деятельности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81972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212553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/>
              <a:t>Педагогика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сотрудничества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57115">
            <a:off x="967523" y="3757189"/>
            <a:ext cx="4837139" cy="150720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0682" y="2308225"/>
            <a:ext cx="552114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Призвана разбудить, вызвать к жизни внутренние силы и возможности ребёнка, использовать их для более полного развития, что в полной мере совпадает с механизмами формирования и укрепления здоровья путём повышения адаптации к социальной среде.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/>
              <a:t>Приоритет воспитания над обучением позволяет в рамках формирования общей культуры личности последовательно воспитывать культуру здоровья школьника.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952415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212553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Технология </a:t>
            </a:r>
          </a:p>
          <a:p>
            <a:pPr algn="ctr"/>
            <a:r>
              <a:rPr lang="ru-RU" sz="2400" b="1" dirty="0" smtClean="0"/>
              <a:t>развивающего обучения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3438525"/>
            <a:ext cx="1711325" cy="252993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72150" y="2798357"/>
            <a:ext cx="51498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Строится </a:t>
            </a:r>
            <a:r>
              <a:rPr lang="ru-RU" sz="2000" dirty="0"/>
              <a:t>на гипотезе, что знания являются не конечной целью обучения, а лишь средством развития учащихся. 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Ориентация на «зону ближайшего развития» ребенка при построении его индивидуального образовательного маршрута позволяет в максимальной степени учесть его способности, возможности, темпы развития, влияние окружающей среды и условий.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3757530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212553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Технология уровневой дифференциации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4032" y="3476729"/>
            <a:ext cx="1830609" cy="269791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2145878"/>
            <a:ext cx="53451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 smtClean="0"/>
              <a:t>Рассчитана </a:t>
            </a:r>
            <a:r>
              <a:rPr lang="ru-RU" sz="2000" dirty="0"/>
              <a:t>на работу учащихся в малых группах, где педагогу легко следить за познавательной деятельностью учащихся и реализовать </a:t>
            </a:r>
            <a:r>
              <a:rPr lang="ru-RU" sz="2000" dirty="0" err="1"/>
              <a:t>здоровьесберегающие</a:t>
            </a:r>
            <a:r>
              <a:rPr lang="ru-RU" sz="2000" dirty="0"/>
              <a:t> приемы и методы. 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У учителя появляется возможность </a:t>
            </a:r>
            <a:r>
              <a:rPr lang="ru-RU" sz="2000" dirty="0" smtClean="0"/>
              <a:t>помогать </a:t>
            </a:r>
            <a:r>
              <a:rPr lang="ru-RU" sz="2000" dirty="0"/>
              <a:t>слабому ученику и уделять внимание сильному, более эффективно работать с трудными детьми. Сильные учащиеся активно реализуют своё стремление быстрее продвигаться вперёд и вглубь, слабые – меньше ощущают своё отставание от сильных учеников.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903091" y="4437126"/>
            <a:ext cx="1802271" cy="743484"/>
            <a:chOff x="5253278" y="3149511"/>
            <a:chExt cx="1972469" cy="885825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833" y="3149511"/>
              <a:ext cx="838200" cy="8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0" b="100000" l="0" r="885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278" y="3149511"/>
              <a:ext cx="914400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8989" b="98876" l="0" r="974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272" y="3168561"/>
              <a:ext cx="752475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9712" flipH="1">
            <a:off x="2938540" y="5401086"/>
            <a:ext cx="665671" cy="80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9515" y="3438525"/>
            <a:ext cx="1576122" cy="157612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1055" y="5431362"/>
            <a:ext cx="726761" cy="74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12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87362">
            <a:off x="3013707" y="3390850"/>
            <a:ext cx="691356" cy="82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493" flipH="1">
            <a:off x="3430287" y="3696264"/>
            <a:ext cx="614181" cy="62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5796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003003"/>
            <a:ext cx="3924300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Использование технических средств обучения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28556" y="3371850"/>
            <a:ext cx="2430682" cy="272415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5624513" y="2286536"/>
            <a:ext cx="591978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/>
              <a:t>Одной из ключевых проблем любого обучения является </a:t>
            </a:r>
            <a:r>
              <a:rPr lang="ru-RU" sz="2000" b="1" dirty="0"/>
              <a:t>проблема удержания внимания учащихся</a:t>
            </a:r>
            <a:r>
              <a:rPr lang="ru-RU" sz="2000" dirty="0"/>
              <a:t>. Технические средства обучения, благодаря смене ярких впечатлений от увиденного, позволяют удерживать это внимание в течение всего урока. </a:t>
            </a:r>
          </a:p>
          <a:p>
            <a:endParaRPr lang="ru-RU" sz="2000" dirty="0"/>
          </a:p>
          <a:p>
            <a:r>
              <a:rPr lang="ru-RU" sz="2000" dirty="0"/>
              <a:t>Наглядность, возможность изменять темп и формы изучения материала, его образно-художественное представление – все это делает компьютер незаменимым помощником учителя в </a:t>
            </a:r>
            <a:r>
              <a:rPr lang="ru-RU" sz="2000" dirty="0" smtClean="0"/>
              <a:t>снижении </a:t>
            </a:r>
            <a:r>
              <a:rPr lang="ru-RU" sz="2000" dirty="0"/>
              <a:t>утомляемости учащихся. </a:t>
            </a:r>
          </a:p>
        </p:txBody>
      </p:sp>
    </p:spTree>
    <p:extLst>
      <p:ext uri="{BB962C8B-B14F-4D97-AF65-F5344CB8AC3E}">
        <p14:creationId xmlns:p14="http://schemas.microsoft.com/office/powerpoint/2010/main" xmlns="" val="390508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4568">
            <a:off x="1496844" y="5225649"/>
            <a:ext cx="1899512" cy="14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145878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Игровые </a:t>
            </a:r>
          </a:p>
          <a:p>
            <a:pPr algn="ctr"/>
            <a:r>
              <a:rPr lang="ru-RU" sz="2400" b="1" dirty="0" smtClean="0"/>
              <a:t>технологии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092" y="3352799"/>
            <a:ext cx="2652507" cy="252412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9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94384">
            <a:off x="857920" y="3658572"/>
            <a:ext cx="802343" cy="6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501">
            <a:off x="4867336" y="2938418"/>
            <a:ext cx="654042" cy="4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5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8970">
            <a:off x="6061559" y="2940305"/>
            <a:ext cx="545129" cy="3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06215">
            <a:off x="-475409" y="4446108"/>
            <a:ext cx="1210226" cy="9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0663">
            <a:off x="3656551" y="3262437"/>
            <a:ext cx="637856" cy="4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5719201" y="1971401"/>
            <a:ext cx="572032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/>
              <a:t>Эффект игрового обучения достигается благодаря заметному влиянию на эмоциональную сторону жизни ребенка.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Игра </a:t>
            </a:r>
            <a:r>
              <a:rPr lang="ru-RU" sz="2000" dirty="0"/>
              <a:t>предполагает участие всех учеников в той мере, на какую они способны. Учебный материал в игре усваивается через все органы приема информации, причем делается это непринужденно, как бы само собой, при этом деятельность учащихся носит творческий, практический характер. </a:t>
            </a:r>
            <a:endParaRPr lang="ru-RU" sz="2000" dirty="0" smtClean="0"/>
          </a:p>
          <a:p>
            <a:r>
              <a:rPr lang="ru-RU" sz="2000" dirty="0" smtClean="0"/>
              <a:t>Происходит </a:t>
            </a:r>
            <a:r>
              <a:rPr lang="ru-RU" sz="2000" dirty="0"/>
              <a:t>активизация познавательной деятельности учащихся на уроке. </a:t>
            </a:r>
          </a:p>
        </p:txBody>
      </p:sp>
    </p:spTree>
    <p:extLst>
      <p:ext uri="{BB962C8B-B14F-4D97-AF65-F5344CB8AC3E}">
        <p14:creationId xmlns:p14="http://schemas.microsoft.com/office/powerpoint/2010/main" xmlns="" val="3659335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4568">
            <a:off x="1496844" y="5313928"/>
            <a:ext cx="1899512" cy="14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5" y="2145878"/>
            <a:ext cx="392430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Игровые </a:t>
            </a:r>
          </a:p>
          <a:p>
            <a:pPr algn="ctr"/>
            <a:r>
              <a:rPr lang="ru-RU" sz="2400" b="1" dirty="0" smtClean="0"/>
              <a:t>технологии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092" y="3441078"/>
            <a:ext cx="2652507" cy="252412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9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94384">
            <a:off x="857920" y="3746851"/>
            <a:ext cx="802343" cy="6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501">
            <a:off x="4654553" y="3447390"/>
            <a:ext cx="654042" cy="4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5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8970">
            <a:off x="5890110" y="3794068"/>
            <a:ext cx="545129" cy="3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06215">
            <a:off x="-475409" y="4534387"/>
            <a:ext cx="1210226" cy="9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0663">
            <a:off x="3656551" y="3350716"/>
            <a:ext cx="637856" cy="4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5649165" y="2145878"/>
            <a:ext cx="587608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dirty="0"/>
              <a:t>Для учащихся начальной школы важно включать в урок подвижные игры, которые являются естественным спутником жизни ребенка, источником радостных эмоций, обладающий великой воспитательной и </a:t>
            </a:r>
            <a:r>
              <a:rPr lang="ru-RU" sz="2000" dirty="0" err="1"/>
              <a:t>здоровьесберегающей</a:t>
            </a:r>
            <a:r>
              <a:rPr lang="ru-RU" sz="2000" dirty="0"/>
              <a:t> силой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большинстве подвижных игр активизируется работа большого числа крупных групп мышц, что положительно воздействует на весь организм. В течение игры нередко происходит смена одних движений другими, поэтому устраняется опасность быстрого утомления детей.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863615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777626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Образовательные технологии </a:t>
            </a:r>
            <a:endParaRPr lang="ru-RU" sz="3000" b="1" dirty="0" smtClean="0">
              <a:solidFill>
                <a:srgbClr val="006600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 smtClean="0">
                <a:solidFill>
                  <a:srgbClr val="006600"/>
                </a:solidFill>
                <a:latin typeface="+mj-lt"/>
              </a:rPr>
              <a:t>здоровьесберегающей</a:t>
            </a:r>
            <a:r>
              <a:rPr lang="ru-RU" sz="3000" b="1" dirty="0" smtClean="0">
                <a:solidFill>
                  <a:srgbClr val="006600"/>
                </a:solidFill>
                <a:latin typeface="+mj-lt"/>
              </a:rPr>
              <a:t> направленности </a:t>
            </a:r>
            <a:endParaRPr lang="ru-RU" sz="3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57274" y="2031578"/>
            <a:ext cx="3933825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Технология раскрепощенного развития детей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026" y="3533774"/>
            <a:ext cx="3150319" cy="269716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537198" y="3067051"/>
            <a:ext cx="590232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latin typeface="+mn-lt"/>
                <a:cs typeface="+mn-cs"/>
              </a:rPr>
              <a:t>Отличительные особенности: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+mn-lt"/>
                <a:cs typeface="+mn-cs"/>
              </a:rPr>
              <a:t>занятия </a:t>
            </a:r>
            <a:r>
              <a:rPr lang="ru-RU" sz="2200" dirty="0">
                <a:latin typeface="+mn-lt"/>
                <a:cs typeface="+mn-cs"/>
              </a:rPr>
              <a:t>в режиме смены динамических поз (парты, конторки</a:t>
            </a:r>
            <a:r>
              <a:rPr lang="ru-RU" sz="2200" dirty="0" smtClean="0">
                <a:latin typeface="+mn-lt"/>
                <a:cs typeface="+mn-cs"/>
              </a:rPr>
              <a:t>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+mn-lt"/>
                <a:cs typeface="+mn-cs"/>
              </a:rPr>
              <a:t>движения </a:t>
            </a:r>
            <a:r>
              <a:rPr lang="ru-RU" sz="2200" dirty="0">
                <a:latin typeface="+mn-lt"/>
                <a:cs typeface="+mn-cs"/>
              </a:rPr>
              <a:t>наглядного учебного </a:t>
            </a:r>
            <a:r>
              <a:rPr lang="ru-RU" sz="2200" dirty="0" smtClean="0">
                <a:latin typeface="+mn-lt"/>
                <a:cs typeface="+mn-cs"/>
              </a:rPr>
              <a:t>материала;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+mn-lt"/>
                <a:cs typeface="+mn-cs"/>
              </a:rPr>
              <a:t>использование </a:t>
            </a:r>
            <a:r>
              <a:rPr lang="ru-RU" sz="2200" dirty="0">
                <a:latin typeface="+mn-lt"/>
                <a:cs typeface="+mn-cs"/>
              </a:rPr>
              <a:t>схем зрительных </a:t>
            </a:r>
            <a:r>
              <a:rPr lang="ru-RU" sz="2200" dirty="0" smtClean="0">
                <a:latin typeface="+mn-lt"/>
                <a:cs typeface="+mn-cs"/>
              </a:rPr>
              <a:t>траекторий;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200" dirty="0" smtClean="0">
                <a:latin typeface="+mn-lt"/>
                <a:cs typeface="+mn-cs"/>
              </a:rPr>
              <a:t>обязательный </a:t>
            </a:r>
            <a:r>
              <a:rPr lang="ru-RU" sz="2200" dirty="0">
                <a:latin typeface="+mn-lt"/>
                <a:cs typeface="+mn-cs"/>
              </a:rPr>
              <a:t>предмет – хоровое пение.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3978900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28" t="4124" r="1096" b="3823"/>
          <a:stretch/>
        </p:blipFill>
        <p:spPr bwMode="auto">
          <a:xfrm>
            <a:off x="-104775" y="-59548"/>
            <a:ext cx="12339079" cy="701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3900" y="542926"/>
            <a:ext cx="6800849" cy="33718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2999" y="889793"/>
            <a:ext cx="62007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200" dirty="0" smtClean="0"/>
              <a:t>Забота </a:t>
            </a:r>
            <a:r>
              <a:rPr lang="ru-RU" sz="2200" dirty="0"/>
              <a:t>о здоровье детей </a:t>
            </a:r>
            <a:r>
              <a:rPr lang="ru-RU" sz="2200" dirty="0" smtClean="0"/>
              <a:t>― </a:t>
            </a:r>
            <a:r>
              <a:rPr lang="ru-RU" sz="2200" b="1" dirty="0" err="1" smtClean="0"/>
              <a:t>приоритетнтое</a:t>
            </a:r>
            <a:r>
              <a:rPr lang="ru-RU" sz="2200" b="1" dirty="0" smtClean="0"/>
              <a:t> направление </a:t>
            </a:r>
            <a:r>
              <a:rPr lang="ru-RU" sz="2200" dirty="0"/>
              <a:t>деятельности </a:t>
            </a:r>
            <a:r>
              <a:rPr lang="ru-RU" sz="2200" dirty="0" smtClean="0"/>
              <a:t>образовательной организации. Лишь </a:t>
            </a:r>
            <a:r>
              <a:rPr lang="ru-RU" sz="2200" dirty="0"/>
              <a:t>здоровые дети смогут </a:t>
            </a:r>
            <a:r>
              <a:rPr lang="ru-RU" sz="2200" dirty="0" smtClean="0"/>
              <a:t>использовать </a:t>
            </a:r>
            <a:r>
              <a:rPr lang="ru-RU" sz="2200" dirty="0"/>
              <a:t>в своей трудовой </a:t>
            </a:r>
            <a:r>
              <a:rPr lang="ru-RU" sz="2200" dirty="0" smtClean="0"/>
              <a:t>деятельности полученные знания . </a:t>
            </a:r>
            <a:r>
              <a:rPr lang="ru-RU" sz="2200" dirty="0"/>
              <a:t>Поэтому сохранение здоровья </a:t>
            </a:r>
            <a:r>
              <a:rPr lang="ru-RU" sz="2200" dirty="0" smtClean="0"/>
              <a:t>в ходе образовательного процесса </a:t>
            </a:r>
            <a:r>
              <a:rPr lang="ru-RU" sz="2200" dirty="0"/>
              <a:t>можно рассматривать как государственную, общественную и личностную ценность. </a:t>
            </a:r>
          </a:p>
        </p:txBody>
      </p:sp>
      <p:pic>
        <p:nvPicPr>
          <p:cNvPr id="6" name="Рисунок 5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2820" y="-57150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975001"/>
            <a:ext cx="106576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Медицинская профилактическая работа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790825" y="1778546"/>
            <a:ext cx="7038918" cy="1951674"/>
            <a:chOff x="2790825" y="1778546"/>
            <a:chExt cx="7038918" cy="1951674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790825" y="2012166"/>
              <a:ext cx="6010275" cy="14844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747453">
              <a:off x="8465394" y="1778546"/>
              <a:ext cx="1364349" cy="19516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3235719" y="2173163"/>
              <a:ext cx="574992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000" b="1" dirty="0" smtClean="0"/>
                <a:t>Содержание работы: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вакцинация учащихся;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контроль за сроками прививок; 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ru-RU" sz="2000" dirty="0" smtClean="0"/>
                <a:t>выделение </a:t>
              </a:r>
              <a:r>
                <a:rPr lang="ru-RU" sz="2000" dirty="0"/>
                <a:t>групп медицинского риска. 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141613" y="3317829"/>
            <a:ext cx="10174085" cy="2815689"/>
            <a:chOff x="1141613" y="3317829"/>
            <a:chExt cx="10174085" cy="281568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848100" y="4326741"/>
              <a:ext cx="6696075" cy="14844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4267200" y="4561127"/>
              <a:ext cx="704849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000" dirty="0" smtClean="0"/>
                <a:t>Деятельность  </a:t>
              </a:r>
              <a:r>
                <a:rPr lang="ru-RU" sz="2000" dirty="0"/>
                <a:t>направлена на сохранение здоровья </a:t>
              </a:r>
              <a:r>
                <a:rPr lang="ru-RU" sz="2000" dirty="0" smtClean="0"/>
                <a:t>обучающихся, </a:t>
              </a:r>
              <a:r>
                <a:rPr lang="ru-RU" sz="2000" dirty="0"/>
                <a:t>профилактику инфекционных и других </a:t>
              </a:r>
              <a:r>
                <a:rPr lang="ru-RU" sz="2000" dirty="0" smtClean="0"/>
                <a:t>заболеваний</a:t>
              </a:r>
              <a:r>
                <a:rPr lang="ru-RU" sz="2000" dirty="0"/>
                <a:t>.</a:t>
              </a:r>
            </a:p>
          </p:txBody>
        </p:sp>
        <p:pic>
          <p:nvPicPr>
            <p:cNvPr id="95238" name="Picture 6" descr="Картинки по запросу врач картинки для дете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613" y="3317829"/>
              <a:ext cx="3982837" cy="2815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45860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1842" y="975001"/>
            <a:ext cx="10657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Здоровьесберегающий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 как основная форма организации учебных занятий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6" r="3549"/>
          <a:stretch/>
        </p:blipFill>
        <p:spPr bwMode="auto">
          <a:xfrm>
            <a:off x="6010275" y="2838450"/>
            <a:ext cx="4991100" cy="30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1842" y="2733675"/>
            <a:ext cx="49522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Урок </a:t>
            </a:r>
            <a:r>
              <a:rPr lang="ru-RU" sz="2000" dirty="0"/>
              <a:t>характеризуется строго установленным объемом учебной работы и порядком ее выполнения в рамках определенного времени. </a:t>
            </a:r>
            <a:endParaRPr lang="ru-RU" sz="2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Каждый </a:t>
            </a:r>
            <a:r>
              <a:rPr lang="ru-RU" sz="2000" dirty="0"/>
              <a:t>урок складывается из определенных </a:t>
            </a:r>
            <a:r>
              <a:rPr lang="ru-RU" sz="2000" b="1" dirty="0"/>
              <a:t>элементов</a:t>
            </a:r>
            <a:r>
              <a:rPr lang="ru-RU" sz="2000" dirty="0"/>
              <a:t>, которые характеризуются различными видами деятельности учителя и учащихся в соответствии со структурой процесса усвоения знаний, умений и навыков.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726623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337304" y="1103787"/>
            <a:ext cx="7615238" cy="5389743"/>
            <a:chOff x="2438400" y="991303"/>
            <a:chExt cx="7615238" cy="5389743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652" b="100000" l="319" r="94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991303"/>
              <a:ext cx="7615238" cy="5389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50" y="3800475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7632" flipH="1">
              <a:off x="3590925" y="5419726"/>
              <a:ext cx="571500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95284">
            <a:off x="5254713" y="470103"/>
            <a:ext cx="799288" cy="60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0199">
            <a:off x="8847169" y="335210"/>
            <a:ext cx="426839" cy="34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5010">
            <a:off x="4232666" y="1033486"/>
            <a:ext cx="802343" cy="6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8732">
            <a:off x="8078834" y="523515"/>
            <a:ext cx="422410" cy="3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2831">
            <a:off x="6269611" y="501929"/>
            <a:ext cx="716722" cy="41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103" y="1982744"/>
            <a:ext cx="834201" cy="6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9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37873">
            <a:off x="7347183" y="514222"/>
            <a:ext cx="515965" cy="3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330" y="1581954"/>
            <a:ext cx="3192296" cy="4662010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5938513" y="2730835"/>
            <a:ext cx="418999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b="1" dirty="0" err="1"/>
              <a:t>Здоровьесберегающий</a:t>
            </a:r>
            <a:r>
              <a:rPr lang="ru-RU" b="1" dirty="0"/>
              <a:t> урок </a:t>
            </a:r>
            <a:r>
              <a:rPr lang="ru-RU" dirty="0"/>
              <a:t>– это физиологически обоснованная организация процесса обучения, обеспечивающая соответствие содержания и объема учебного материала, методов и форм учебно-познавательной деятельности возрастным и индивидуальным особенностям учащихся и способствующая сохранению их умственной и физической работоспособности, развитию и воспитанию здоровой личности.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627161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04813"/>
            <a:ext cx="12192000" cy="78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0250" y="3668713"/>
            <a:ext cx="8129588" cy="2692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Здоровьесберегающий</a:t>
            </a:r>
            <a:r>
              <a:rPr lang="ru-RU" sz="2000" b="1" dirty="0">
                <a:solidFill>
                  <a:schemeClr val="tx1"/>
                </a:solidFill>
              </a:rPr>
              <a:t> урок </a:t>
            </a:r>
            <a:r>
              <a:rPr lang="ru-RU" sz="2000" dirty="0">
                <a:solidFill>
                  <a:schemeClr val="tx1"/>
                </a:solidFill>
              </a:rPr>
              <a:t>– </a:t>
            </a:r>
            <a:r>
              <a:rPr lang="ru-RU" sz="2000" dirty="0" smtClean="0">
                <a:solidFill>
                  <a:schemeClr val="tx1"/>
                </a:solidFill>
              </a:rPr>
              <a:t>это урок</a:t>
            </a:r>
            <a:r>
              <a:rPr lang="ru-RU" sz="2000" dirty="0">
                <a:solidFill>
                  <a:schemeClr val="tx1"/>
                </a:solidFill>
              </a:rPr>
              <a:t>, на котором учитель обеспечивает доброжелательную творческую атмосферу, высокую работоспособность учащихся, профилактику утомления, поддерживает внимание и интерес учащихся. Умение педагога отбирать, рационально использовать и чередовать формы, методы, приемы и способы обучения, позволяет учащимся легче переносить учебные нагрузки, снизить риск ухудшения здоровья.</a:t>
            </a: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382358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915192" y="3076575"/>
            <a:ext cx="3527425" cy="3110052"/>
            <a:chOff x="7069138" y="1889125"/>
            <a:chExt cx="4583112" cy="491013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2513" y="4175125"/>
              <a:ext cx="2878137" cy="2624138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7750" y="2473325"/>
              <a:ext cx="1714500" cy="1247775"/>
            </a:xfrm>
            <a:prstGeom prst="rect">
              <a:avLst/>
            </a:prstGeom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138" y="1889125"/>
              <a:ext cx="3608387" cy="360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Гигиенические </a:t>
            </a:r>
          </a:p>
          <a:p>
            <a:pPr algn="ctr"/>
            <a:r>
              <a:rPr lang="ru-RU" sz="2400" b="1" dirty="0" smtClean="0"/>
              <a:t>условия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5475" y="2805776"/>
            <a:ext cx="58007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установленный СанПиНом режим температуры и влажности;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строгое соблюдение графика проветривания помещения;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+mn-lt"/>
                <a:cs typeface="+mn-cs"/>
              </a:rPr>
              <a:t>уровнем </a:t>
            </a:r>
            <a:r>
              <a:rPr lang="ru-RU" sz="2000" dirty="0">
                <a:latin typeface="+mn-lt"/>
                <a:cs typeface="+mn-cs"/>
              </a:rPr>
              <a:t>освещения класса и освещением доски;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+mn-lt"/>
                <a:cs typeface="+mn-cs"/>
              </a:rPr>
              <a:t>звукоизоляция;</a:t>
            </a:r>
            <a:endParaRPr lang="ru-RU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с</a:t>
            </a:r>
            <a:r>
              <a:rPr lang="ru-RU" sz="2000" dirty="0" smtClean="0">
                <a:latin typeface="+mn-lt"/>
                <a:cs typeface="+mn-cs"/>
              </a:rPr>
              <a:t>оответствие мебели возрасту </a:t>
            </a:r>
            <a:r>
              <a:rPr lang="ru-RU" sz="2000" dirty="0">
                <a:latin typeface="+mn-lt"/>
                <a:cs typeface="+mn-cs"/>
              </a:rPr>
              <a:t>и росту учащихся, </a:t>
            </a:r>
            <a:r>
              <a:rPr lang="ru-RU" sz="2000" dirty="0" smtClean="0">
                <a:latin typeface="+mn-lt"/>
                <a:cs typeface="+mn-cs"/>
              </a:rPr>
              <a:t>ростовая маркировка мебели.</a:t>
            </a:r>
            <a:endParaRPr lang="ru-RU" sz="2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80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Структура </a:t>
            </a:r>
          </a:p>
          <a:p>
            <a:pPr algn="ctr"/>
            <a:r>
              <a:rPr lang="ru-RU" sz="2400" b="1" dirty="0" smtClean="0"/>
              <a:t>урока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9274" y="2362085"/>
            <a:ext cx="58007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2000" dirty="0">
              <a:latin typeface="+mn-lt"/>
              <a:cs typeface="+mn-cs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учитывать </a:t>
            </a:r>
            <a:r>
              <a:rPr lang="ru-RU" sz="2000" dirty="0"/>
              <a:t>расход времени на различных этапах </a:t>
            </a:r>
            <a:r>
              <a:rPr lang="ru-RU" sz="2000" dirty="0" smtClean="0"/>
              <a:t>урока;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 при </a:t>
            </a:r>
            <a:r>
              <a:rPr lang="ru-RU" sz="2000" dirty="0"/>
              <a:t>подготовке урока </a:t>
            </a:r>
            <a:r>
              <a:rPr lang="ru-RU" sz="2000" dirty="0" smtClean="0"/>
              <a:t>вместе </a:t>
            </a:r>
            <a:r>
              <a:rPr lang="ru-RU" sz="2000" dirty="0"/>
              <a:t>с дидактической целью ставить цель </a:t>
            </a:r>
            <a:r>
              <a:rPr lang="ru-RU" sz="2000" dirty="0" err="1"/>
              <a:t>здоровьесбережения</a:t>
            </a:r>
            <a:r>
              <a:rPr lang="ru-RU" sz="2000" dirty="0"/>
              <a:t> </a:t>
            </a:r>
            <a:r>
              <a:rPr lang="ru-RU" sz="2000" dirty="0" smtClean="0"/>
              <a:t>учащихся;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целесообразный набор </a:t>
            </a:r>
            <a:r>
              <a:rPr lang="ru-RU" sz="2000" dirty="0"/>
              <a:t>методов, приемов и средств обучения, необходимых для решения поставленных </a:t>
            </a:r>
            <a:r>
              <a:rPr lang="ru-RU" sz="2000" dirty="0" smtClean="0"/>
              <a:t>целей;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dirty="0"/>
              <a:t>с</a:t>
            </a:r>
            <a:r>
              <a:rPr lang="ru-RU" sz="2000" dirty="0" smtClean="0"/>
              <a:t>редняя </a:t>
            </a:r>
            <a:r>
              <a:rPr lang="ru-RU" sz="2000" dirty="0"/>
              <a:t>продолжительность и частота чередования различных видов учебной деятельности в норме составляют 7-10 минут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035" y="3244283"/>
            <a:ext cx="2680789" cy="3127942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26289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Методы</a:t>
            </a:r>
          </a:p>
          <a:p>
            <a:pPr algn="ctr"/>
            <a:r>
              <a:rPr lang="ru-RU" sz="2400" b="1" dirty="0" smtClean="0"/>
              <a:t> преподавания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29249" y="2501294"/>
            <a:ext cx="607695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Число </a:t>
            </a:r>
            <a:r>
              <a:rPr lang="ru-RU" sz="2000" dirty="0"/>
              <a:t>используемых методов на уроке должно быть не менее </a:t>
            </a:r>
            <a:r>
              <a:rPr lang="ru-RU" sz="2000" dirty="0" smtClean="0"/>
              <a:t>трех: словесный </a:t>
            </a:r>
            <a:r>
              <a:rPr lang="ru-RU" sz="2000" dirty="0"/>
              <a:t>метод, наглядный метод, самостоятельная работа, работа с книгой, ТСО и </a:t>
            </a:r>
            <a:r>
              <a:rPr lang="ru-RU" sz="2000" dirty="0" smtClean="0"/>
              <a:t>др. </a:t>
            </a:r>
            <a:endParaRPr lang="ru-RU" sz="2000" dirty="0"/>
          </a:p>
          <a:p>
            <a:pPr marL="342900" indent="-342900">
              <a:buFont typeface="Wingdings" pitchFamily="2" charset="2"/>
              <a:buChar char="v"/>
            </a:pPr>
            <a:endParaRPr lang="ru-RU" sz="2000" dirty="0"/>
          </a:p>
          <a:p>
            <a:pPr marL="342900" indent="-342900">
              <a:buFont typeface="Wingdings" pitchFamily="2" charset="2"/>
              <a:buChar char="v"/>
            </a:pPr>
            <a:endParaRPr lang="ru-RU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Методы целесообразно менять в среднем через 13 минут.  Слишком частое чередование вызывает излишнее напряжение учащихся и может способствовать быстрому утомлению и появлению стресса. </a:t>
            </a:r>
          </a:p>
          <a:p>
            <a:endParaRPr lang="ru-RU" sz="2000" dirty="0"/>
          </a:p>
        </p:txBody>
      </p:sp>
      <p:pic>
        <p:nvPicPr>
          <p:cNvPr id="110596" name="Picture 4" descr="Картинки по запросу учитель ико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185" y="3305175"/>
            <a:ext cx="2540643" cy="25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282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Использование технических средств обучения</a:t>
            </a:r>
          </a:p>
        </p:txBody>
      </p:sp>
      <p:pic>
        <p:nvPicPr>
          <p:cNvPr id="111618" name="Picture 2" descr="Картинки по запросу учитель ико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49" y="3438525"/>
            <a:ext cx="2568575" cy="25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628775" y="3505201"/>
            <a:ext cx="2409825" cy="241958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76849" y="3505201"/>
            <a:ext cx="60674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ru-RU" sz="2200" dirty="0" smtClean="0"/>
              <a:t>применение </a:t>
            </a:r>
            <a:r>
              <a:rPr lang="ru-RU" sz="2200" dirty="0"/>
              <a:t>ТСО во временном пространстве урока </a:t>
            </a:r>
            <a:r>
              <a:rPr lang="ru-RU" sz="2200" dirty="0" smtClean="0"/>
              <a:t>ограничено;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 smtClean="0"/>
              <a:t>не </a:t>
            </a:r>
            <a:r>
              <a:rPr lang="ru-RU" sz="2200" dirty="0"/>
              <a:t>допускается единовременное использование ТСО на протяжении более 10 минут, а общее время использования не должно превышать более 15 </a:t>
            </a:r>
            <a:r>
              <a:rPr lang="ru-RU" sz="2200" dirty="0" smtClean="0"/>
              <a:t>минут.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653934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Профилактика утомления учащихся</a:t>
            </a:r>
          </a:p>
        </p:txBody>
      </p:sp>
      <p:pic>
        <p:nvPicPr>
          <p:cNvPr id="7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9015" y="3257550"/>
            <a:ext cx="2924290" cy="242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9400" y="2085796"/>
            <a:ext cx="62706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+mn-lt"/>
                <a:cs typeface="+mn-cs"/>
              </a:rPr>
              <a:t>Внешние </a:t>
            </a:r>
            <a:r>
              <a:rPr lang="ru-RU" sz="2200" b="1" dirty="0">
                <a:latin typeface="+mn-lt"/>
                <a:cs typeface="+mn-cs"/>
              </a:rPr>
              <a:t>признаки усталости ученика</a:t>
            </a:r>
            <a:r>
              <a:rPr lang="ru-RU" sz="2200" dirty="0"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частая смена позы;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потягивание, встряхивание руками;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зевота, закрывание глаз, </a:t>
            </a:r>
            <a:r>
              <a:rPr lang="ru-RU" sz="2200" dirty="0" err="1">
                <a:latin typeface="+mn-lt"/>
                <a:cs typeface="+mn-cs"/>
              </a:rPr>
              <a:t>подпирание</a:t>
            </a:r>
            <a:r>
              <a:rPr lang="ru-RU" sz="2200" dirty="0">
                <a:latin typeface="+mn-lt"/>
                <a:cs typeface="+mn-cs"/>
              </a:rPr>
              <a:t> головы;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остановившийся взгляд;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ненужное перекладывание предметов;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разговор с соседом;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увеличение количества ошибок в ответах;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 err="1">
                <a:latin typeface="+mn-lt"/>
                <a:cs typeface="+mn-cs"/>
              </a:rPr>
              <a:t>невосприятие</a:t>
            </a:r>
            <a:r>
              <a:rPr lang="ru-RU" sz="2200" dirty="0">
                <a:latin typeface="+mn-lt"/>
                <a:cs typeface="+mn-cs"/>
              </a:rPr>
              <a:t> вопроса, задержка с ответом;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latin typeface="+mn-lt"/>
                <a:cs typeface="+mn-cs"/>
              </a:rPr>
              <a:t>частые </a:t>
            </a:r>
            <a:r>
              <a:rPr lang="ru-RU" sz="2200" dirty="0" err="1">
                <a:latin typeface="+mn-lt"/>
                <a:cs typeface="+mn-cs"/>
              </a:rPr>
              <a:t>поглядывания</a:t>
            </a:r>
            <a:r>
              <a:rPr lang="ru-RU" sz="2200" dirty="0">
                <a:latin typeface="+mn-lt"/>
                <a:cs typeface="+mn-cs"/>
              </a:rPr>
              <a:t> на часы в ожидании конца урока.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264845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Профилактика утомления учащихся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49251" y="3343275"/>
            <a:ext cx="4055416" cy="265747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22926" y="1868804"/>
            <a:ext cx="588327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000" b="1" dirty="0" smtClean="0"/>
              <a:t>Приёмы</a:t>
            </a:r>
            <a:r>
              <a:rPr lang="ru-RU" sz="2000" b="1" dirty="0"/>
              <a:t>, устраняющие утомление: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комплексы </a:t>
            </a:r>
            <a:r>
              <a:rPr lang="ru-RU" sz="2000" dirty="0"/>
              <a:t>физических упражнений общего воздействия, направленные на активизацию нервных центров, на восстановление общей работоспособности учащихся;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комплекса </a:t>
            </a:r>
            <a:r>
              <a:rPr lang="ru-RU" sz="2000" dirty="0"/>
              <a:t>физических упражнений для снятия утомления с кисти рук и </a:t>
            </a:r>
            <a:r>
              <a:rPr lang="ru-RU" sz="2000" dirty="0" smtClean="0"/>
              <a:t>пальцев;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комплексы </a:t>
            </a:r>
            <a:r>
              <a:rPr lang="ru-RU" sz="2000" dirty="0"/>
              <a:t>физических упражнений для снятия утомления с плечевого пояса и </a:t>
            </a:r>
            <a:r>
              <a:rPr lang="ru-RU" sz="2000" dirty="0" smtClean="0"/>
              <a:t>рук;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комплексы </a:t>
            </a:r>
            <a:r>
              <a:rPr lang="ru-RU" sz="2000" dirty="0"/>
              <a:t>физических упражнений для улучшения мозгового кровообращения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dirty="0"/>
              <a:t>гимнастика для глаз снижает напряжение зрительного анализатора; 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дыхательные </a:t>
            </a:r>
            <a:r>
              <a:rPr lang="ru-RU" sz="2000" dirty="0"/>
              <a:t>упражнения общей </a:t>
            </a:r>
            <a:r>
              <a:rPr lang="ru-RU" sz="2000" dirty="0" smtClean="0"/>
              <a:t>направленности.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936731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7513" y="1709738"/>
            <a:ext cx="6853237" cy="4302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 Работа </a:t>
            </a:r>
            <a:r>
              <a:rPr lang="ru-RU" sz="2200" dirty="0">
                <a:solidFill>
                  <a:schemeClr val="tx1"/>
                </a:solidFill>
              </a:rPr>
              <a:t>по сохранению и укреплению здоровья детей приобретает особую актуальность и предполагает внедрение </a:t>
            </a:r>
            <a:r>
              <a:rPr lang="ru-RU" sz="2200" dirty="0" err="1">
                <a:solidFill>
                  <a:schemeClr val="tx1"/>
                </a:solidFill>
              </a:rPr>
              <a:t>здоровьесберегающих</a:t>
            </a:r>
            <a:r>
              <a:rPr lang="ru-RU" sz="2200" dirty="0">
                <a:solidFill>
                  <a:schemeClr val="tx1"/>
                </a:solidFill>
              </a:rPr>
              <a:t> форм и технологий в педагогический </a:t>
            </a:r>
            <a:r>
              <a:rPr lang="ru-RU" sz="2200" dirty="0" smtClean="0">
                <a:solidFill>
                  <a:schemeClr val="tx1"/>
                </a:solidFill>
              </a:rPr>
              <a:t>процесс.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Необходимо</a:t>
            </a:r>
            <a:r>
              <a:rPr lang="ru-RU" sz="2200" dirty="0">
                <a:solidFill>
                  <a:schemeClr val="tx1"/>
                </a:solidFill>
              </a:rPr>
              <a:t>, чтобы сохранение и укрепление здоровья стали элементом национальной культуры, важнейшей задачей экологического, нравственного, патриотического воспитания и рассматривались в логике сохранения благополучия нации и государства.</a:t>
            </a: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Физкультминутка</a:t>
            </a:r>
          </a:p>
          <a:p>
            <a:pPr algn="ctr"/>
            <a:endParaRPr lang="ru-RU" sz="2400" b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495925" y="189229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характер </a:t>
            </a:r>
            <a:r>
              <a:rPr lang="ru-RU" sz="2000" dirty="0"/>
              <a:t>физических </a:t>
            </a:r>
            <a:r>
              <a:rPr lang="ru-RU" sz="2000" dirty="0" smtClean="0"/>
              <a:t>упражнений </a:t>
            </a:r>
            <a:r>
              <a:rPr lang="ru-RU" sz="2000" dirty="0"/>
              <a:t>должен обеспечить отдых тем уставшим мышцам, которые на занятиях подвержены значительной </a:t>
            </a:r>
            <a:r>
              <a:rPr lang="ru-RU" sz="2000" dirty="0" smtClean="0"/>
              <a:t>нагрузке;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физкультминутки должны быть </a:t>
            </a:r>
            <a:r>
              <a:rPr lang="ru-RU" sz="2000" dirty="0"/>
              <a:t>простыми, интересными, хорошо </a:t>
            </a:r>
            <a:r>
              <a:rPr lang="ru-RU" sz="2000" dirty="0" smtClean="0"/>
              <a:t>знакомыми;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/>
              <a:t>физкультминутки </a:t>
            </a:r>
            <a:r>
              <a:rPr lang="ru-RU" sz="2000" dirty="0"/>
              <a:t>могут быть тематическими, т.е. представлять собой набор физических упражнений, объединенных единым сюжетом, а также могут представлять собой последовательность 4-5 несложных упражнений для младших школьников и трех легких упражнений с тремя повторениями каждого упражнения для </a:t>
            </a:r>
            <a:r>
              <a:rPr lang="ru-RU" sz="2000" dirty="0" smtClean="0"/>
              <a:t>старшеклассников.</a:t>
            </a:r>
            <a:endParaRPr lang="ru-RU" sz="20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842" y="3362325"/>
            <a:ext cx="4076700" cy="21717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4188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Благоприятный психологический климат урока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91175" y="2685960"/>
            <a:ext cx="6019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>
                <a:latin typeface="+mn-lt"/>
              </a:rPr>
              <a:t>в</a:t>
            </a:r>
            <a:r>
              <a:rPr lang="ru-RU" sz="2000" dirty="0" smtClean="0">
                <a:latin typeface="+mn-lt"/>
              </a:rPr>
              <a:t>о </a:t>
            </a:r>
            <a:r>
              <a:rPr lang="ru-RU" sz="2000" dirty="0">
                <a:latin typeface="+mn-lt"/>
              </a:rPr>
              <a:t>время урока необходимо </a:t>
            </a:r>
            <a:r>
              <a:rPr lang="ru-RU" sz="2000" dirty="0" smtClean="0">
                <a:latin typeface="+mn-lt"/>
              </a:rPr>
              <a:t>создать доброжелательную </a:t>
            </a:r>
            <a:r>
              <a:rPr lang="ru-RU" sz="2000" dirty="0">
                <a:latin typeface="+mn-lt"/>
              </a:rPr>
              <a:t>атмосферу взаимодоверия, поддержки и </a:t>
            </a:r>
            <a:r>
              <a:rPr lang="ru-RU" sz="2000" dirty="0" smtClean="0">
                <a:latin typeface="+mn-lt"/>
              </a:rPr>
              <a:t>успешности;</a:t>
            </a:r>
          </a:p>
          <a:p>
            <a:pPr algn="just"/>
            <a:endParaRPr lang="ru-RU" sz="2000" dirty="0" smtClean="0">
              <a:latin typeface="+mn-lt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 smtClean="0">
                <a:latin typeface="+mn-lt"/>
              </a:rPr>
              <a:t>избегать </a:t>
            </a:r>
            <a:r>
              <a:rPr lang="ru-RU" sz="2000" dirty="0">
                <a:latin typeface="+mn-lt"/>
              </a:rPr>
              <a:t>стрессовых и напряженных </a:t>
            </a:r>
            <a:r>
              <a:rPr lang="ru-RU" sz="2000" dirty="0" smtClean="0">
                <a:latin typeface="+mn-lt"/>
              </a:rPr>
              <a:t>ситуаций;</a:t>
            </a:r>
          </a:p>
          <a:p>
            <a:pPr algn="just"/>
            <a:endParaRPr lang="ru-RU" sz="2000" dirty="0" smtClean="0">
              <a:latin typeface="+mn-lt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000" dirty="0" smtClean="0">
                <a:latin typeface="+mn-lt"/>
              </a:rPr>
              <a:t> создание </a:t>
            </a:r>
            <a:r>
              <a:rPr lang="ru-RU" sz="2000" dirty="0">
                <a:latin typeface="+mn-lt"/>
              </a:rPr>
              <a:t>ситуации успеха для каждого учащегося.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990600" y="3524370"/>
            <a:ext cx="4203700" cy="2448132"/>
            <a:chOff x="769938" y="3257578"/>
            <a:chExt cx="4424362" cy="262907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69938" y="3257578"/>
              <a:ext cx="4424362" cy="2629079"/>
              <a:chOff x="1233488" y="2085796"/>
              <a:chExt cx="6772275" cy="4400550"/>
            </a:xfrm>
          </p:grpSpPr>
          <p:pic>
            <p:nvPicPr>
              <p:cNvPr id="11673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488" y="2085796"/>
                <a:ext cx="6772275" cy="440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292852" y="3529780"/>
                <a:ext cx="3901448" cy="2956566"/>
              </a:xfrm>
              <a:prstGeom prst="rect">
                <a:avLst/>
              </a:prstGeom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1890489" y="3543300"/>
              <a:ext cx="146706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2+2=</a:t>
              </a:r>
              <a:endParaRPr lang="ru-RU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25323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0867" y="958628"/>
            <a:ext cx="10905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6600"/>
                </a:solidFill>
                <a:latin typeface="+mj-lt"/>
              </a:rPr>
              <a:t>Требования к организации </a:t>
            </a:r>
            <a:r>
              <a:rPr lang="ru-RU" sz="3000" b="1" dirty="0" err="1">
                <a:solidFill>
                  <a:srgbClr val="006600"/>
                </a:solidFill>
                <a:latin typeface="+mj-lt"/>
              </a:rPr>
              <a:t>здоровьесберагающего</a:t>
            </a:r>
            <a:r>
              <a:rPr lang="ru-RU" sz="3000" b="1" dirty="0">
                <a:solidFill>
                  <a:srgbClr val="006600"/>
                </a:solidFill>
                <a:latin typeface="+mj-lt"/>
              </a:rPr>
              <a:t> урока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70842" y="2085796"/>
            <a:ext cx="3933825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400" b="1" dirty="0" smtClean="0"/>
              <a:t>Умение снять эмоциональное напряжение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74389" y="3824655"/>
            <a:ext cx="47085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342900" indent="-342900">
              <a:buFont typeface="Wingdings" pitchFamily="2" charset="2"/>
              <a:buChar char="q"/>
            </a:pPr>
            <a:r>
              <a:rPr lang="ru-RU" sz="2200" dirty="0" smtClean="0"/>
              <a:t>игровые технологии;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 smtClean="0"/>
              <a:t> игровые обучающие программы;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 smtClean="0"/>
              <a:t>оригинальные задания </a:t>
            </a:r>
            <a:r>
              <a:rPr lang="ru-RU" sz="2200" dirty="0"/>
              <a:t>и </a:t>
            </a:r>
            <a:r>
              <a:rPr lang="ru-RU" sz="2200" dirty="0" smtClean="0"/>
              <a:t>задачи;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 smtClean="0"/>
              <a:t> </a:t>
            </a:r>
            <a:r>
              <a:rPr lang="ru-RU" sz="2200" dirty="0"/>
              <a:t>введение в урок исторических экскурсов и </a:t>
            </a:r>
            <a:r>
              <a:rPr lang="ru-RU" sz="2200" dirty="0" smtClean="0"/>
              <a:t>отступлений;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 smtClean="0"/>
              <a:t>использование интерактивных обучающих программ. </a:t>
            </a:r>
            <a:endParaRPr lang="ru-RU" sz="2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11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717" y="2427655"/>
            <a:ext cx="5448300" cy="3632200"/>
          </a:xfrm>
          <a:prstGeom prst="rect">
            <a:avLst/>
          </a:prstGeom>
        </p:spPr>
      </p:pic>
      <p:pic>
        <p:nvPicPr>
          <p:cNvPr id="15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6532">
            <a:off x="5824660" y="2371530"/>
            <a:ext cx="867955" cy="6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9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20612">
            <a:off x="9881274" y="2335524"/>
            <a:ext cx="566260" cy="4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9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25278">
            <a:off x="4848659" y="3579895"/>
            <a:ext cx="1159354" cy="8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3" descr="Картинки по запросу бумажные самолетик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0807">
            <a:off x="10963721" y="2640388"/>
            <a:ext cx="615596" cy="4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5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54079">
            <a:off x="7297482" y="1936245"/>
            <a:ext cx="830662" cy="4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69121">
            <a:off x="8661415" y="1870530"/>
            <a:ext cx="565886" cy="4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7459" flipH="1">
            <a:off x="5836033" y="5464619"/>
            <a:ext cx="1457392" cy="119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8600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47950" y="3400424"/>
            <a:ext cx="6915150" cy="19408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857500" y="3381610"/>
            <a:ext cx="6457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ru-RU" sz="2400" i="1" dirty="0" smtClean="0"/>
              <a:t>Здоровье</a:t>
            </a:r>
            <a:r>
              <a:rPr lang="ru-RU" sz="2400" dirty="0" smtClean="0"/>
              <a:t> – </a:t>
            </a:r>
            <a:r>
              <a:rPr lang="ru-RU" sz="2400" i="1" dirty="0" smtClean="0"/>
              <a:t>полное </a:t>
            </a:r>
            <a:r>
              <a:rPr lang="ru-RU" sz="2400" i="1" dirty="0"/>
              <a:t>физическое, психическое и </a:t>
            </a:r>
            <a:r>
              <a:rPr lang="ru-RU" sz="2400" i="1" dirty="0" smtClean="0"/>
              <a:t>социальное благополучие</a:t>
            </a:r>
            <a:r>
              <a:rPr lang="ru-RU" sz="2400" i="1" dirty="0"/>
              <a:t>, а не только отсутствие болезни, т.е. это физическая, социальная, психологическая гармония человека, доброжелательные отношения с людьми, природой и самим </a:t>
            </a:r>
            <a:r>
              <a:rPr lang="ru-RU" sz="2400" i="1" dirty="0" smtClean="0"/>
              <a:t>собой.</a:t>
            </a:r>
            <a:endParaRPr lang="ru-RU" sz="2200" dirty="0"/>
          </a:p>
        </p:txBody>
      </p:sp>
      <p:pic>
        <p:nvPicPr>
          <p:cNvPr id="19465" name="Picture 9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188" y="1577277"/>
            <a:ext cx="15906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25686" y="1981959"/>
            <a:ext cx="4184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</a:rPr>
              <a:t>Всемирная организация здравоохранения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19467" name="Picture 11" descr="Картинки по запросу врач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1710627"/>
            <a:ext cx="2457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09600" y="1257300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162285" y="2608653"/>
            <a:ext cx="4713055" cy="3306144"/>
            <a:chOff x="1162285" y="2608653"/>
            <a:chExt cx="4713055" cy="3306144"/>
          </a:xfrm>
        </p:grpSpPr>
        <p:sp useBgFill="1">
          <p:nvSpPr>
            <p:cNvPr id="18" name="Прямоугольник 17"/>
            <p:cNvSpPr/>
            <p:nvPr/>
          </p:nvSpPr>
          <p:spPr>
            <a:xfrm>
              <a:off x="2428876" y="3589727"/>
              <a:ext cx="3446464" cy="2325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96" name="TextBox 11"/>
            <p:cNvSpPr txBox="1">
              <a:spLocks noChangeArrowheads="1"/>
            </p:cNvSpPr>
            <p:nvPr/>
          </p:nvSpPr>
          <p:spPr bwMode="auto">
            <a:xfrm>
              <a:off x="2361300" y="2959101"/>
              <a:ext cx="2858400" cy="70788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b="1" dirty="0" smtClean="0"/>
                <a:t>Внутришкольные</a:t>
              </a:r>
            </a:p>
            <a:p>
              <a:pPr algn="ctr"/>
              <a:r>
                <a:rPr lang="ru-RU" sz="2000" b="1" dirty="0" smtClean="0"/>
                <a:t>факторы</a:t>
              </a:r>
              <a:endParaRPr lang="ru-RU" sz="2000" b="1" dirty="0"/>
            </a:p>
          </p:txBody>
        </p:sp>
        <p:sp>
          <p:nvSpPr>
            <p:cNvPr id="20494" name="TextBox 3"/>
            <p:cNvSpPr txBox="1">
              <a:spLocks noChangeArrowheads="1"/>
            </p:cNvSpPr>
            <p:nvPr/>
          </p:nvSpPr>
          <p:spPr bwMode="auto">
            <a:xfrm>
              <a:off x="2513700" y="3999210"/>
              <a:ext cx="336164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000" dirty="0" smtClean="0"/>
                <a:t>непосредственно связанны </a:t>
              </a:r>
              <a:r>
                <a:rPr lang="ru-RU" sz="2000" dirty="0"/>
                <a:t>с образовательным процессом, образовательными учреждениями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62285" y="2608653"/>
              <a:ext cx="1397451" cy="1296000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04676" y="2708438"/>
            <a:ext cx="4455214" cy="3233964"/>
            <a:chOff x="6504676" y="2708438"/>
            <a:chExt cx="4455214" cy="3233964"/>
          </a:xfrm>
        </p:grpSpPr>
        <p:sp useBgFill="1">
          <p:nvSpPr>
            <p:cNvPr id="22" name="Прямоугольник 21"/>
            <p:cNvSpPr/>
            <p:nvPr/>
          </p:nvSpPr>
          <p:spPr>
            <a:xfrm>
              <a:off x="6504676" y="3617332"/>
              <a:ext cx="3446464" cy="23250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487" name="TextBox 15"/>
            <p:cNvSpPr txBox="1">
              <a:spLocks noChangeArrowheads="1"/>
            </p:cNvSpPr>
            <p:nvPr/>
          </p:nvSpPr>
          <p:spPr bwMode="auto">
            <a:xfrm>
              <a:off x="6648088" y="3999210"/>
              <a:ext cx="330305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r>
                <a:rPr lang="ru-RU" sz="2200" dirty="0"/>
                <a:t>все остальные факторы, потенциально оказывающие воздействие на здоровье школьников</a:t>
              </a:r>
            </a:p>
          </p:txBody>
        </p:sp>
        <p:sp>
          <p:nvSpPr>
            <p:cNvPr id="23" name="TextBox 11"/>
            <p:cNvSpPr txBox="1">
              <a:spLocks noChangeArrowheads="1"/>
            </p:cNvSpPr>
            <p:nvPr/>
          </p:nvSpPr>
          <p:spPr bwMode="auto">
            <a:xfrm>
              <a:off x="6899275" y="2962576"/>
              <a:ext cx="2858400" cy="70788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b="1" dirty="0" smtClean="0"/>
                <a:t>Другие</a:t>
              </a:r>
            </a:p>
            <a:p>
              <a:pPr algn="ctr"/>
              <a:r>
                <a:rPr lang="ru-RU" sz="2000" b="1" dirty="0" smtClean="0"/>
                <a:t>факторы</a:t>
              </a:r>
              <a:endParaRPr lang="ru-RU" sz="2000" b="1" dirty="0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9591890" y="2708438"/>
              <a:ext cx="1368000" cy="1296000"/>
              <a:chOff x="9398425" y="2487544"/>
              <a:chExt cx="1368000" cy="1296000"/>
            </a:xfrm>
          </p:grpSpPr>
          <p:sp>
            <p:nvSpPr>
              <p:cNvPr id="25" name="Овал 24"/>
              <p:cNvSpPr/>
              <p:nvPr/>
            </p:nvSpPr>
            <p:spPr bwMode="auto">
              <a:xfrm>
                <a:off x="9398425" y="2487544"/>
                <a:ext cx="1368000" cy="1296000"/>
              </a:xfrm>
              <a:prstGeom prst="ellipse">
                <a:avLst/>
              </a:prstGeom>
              <a:solidFill>
                <a:srgbClr val="E2E244"/>
              </a:solidFill>
              <a:ln>
                <a:noFill/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Крест 25"/>
              <p:cNvSpPr/>
              <p:nvPr/>
            </p:nvSpPr>
            <p:spPr bwMode="auto">
              <a:xfrm>
                <a:off x="9757675" y="2784331"/>
                <a:ext cx="649500" cy="680975"/>
              </a:xfrm>
              <a:prstGeom prst="plus">
                <a:avLst/>
              </a:prstGeom>
              <a:solidFill>
                <a:srgbClr val="20AE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85975" y="3450835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Овал 4"/>
          <p:cNvSpPr/>
          <p:nvPr/>
        </p:nvSpPr>
        <p:spPr>
          <a:xfrm rot="2270360">
            <a:off x="6143856" y="2110271"/>
            <a:ext cx="4556562" cy="373650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8193710" y="1644622"/>
            <a:ext cx="887413" cy="1159698"/>
            <a:chOff x="4150203" y="1304280"/>
            <a:chExt cx="899410" cy="143694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4816" y="1304280"/>
              <a:ext cx="635139" cy="1013081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4150203" y="2341114"/>
              <a:ext cx="8994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/>
                <a:t>Шум</a:t>
              </a:r>
              <a:endParaRPr lang="ru-RU"/>
            </a:p>
          </p:txBody>
        </p:sp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9197738" y="1955378"/>
            <a:ext cx="1855468" cy="1606993"/>
            <a:chOff x="5748756" y="1290545"/>
            <a:chExt cx="1912070" cy="1606931"/>
          </a:xfrm>
        </p:grpSpPr>
        <p:pic>
          <p:nvPicPr>
            <p:cNvPr id="29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248" r="15693" b="43065"/>
            <a:stretch/>
          </p:blipFill>
          <p:spPr bwMode="auto">
            <a:xfrm>
              <a:off x="5748756" y="1290545"/>
              <a:ext cx="1864451" cy="160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8"/>
            <p:cNvSpPr txBox="1">
              <a:spLocks noChangeArrowheads="1"/>
            </p:cNvSpPr>
            <p:nvPr/>
          </p:nvSpPr>
          <p:spPr bwMode="auto">
            <a:xfrm>
              <a:off x="5748756" y="2177707"/>
              <a:ext cx="19120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Освещенность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76570" y="3728201"/>
            <a:ext cx="2183631" cy="1112258"/>
            <a:chOff x="5112518" y="3406686"/>
            <a:chExt cx="2183631" cy="111225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636484" y="3406686"/>
              <a:ext cx="1057445" cy="768672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17"/>
            <p:cNvSpPr txBox="1">
              <a:spLocks noChangeArrowheads="1"/>
            </p:cNvSpPr>
            <p:nvPr/>
          </p:nvSpPr>
          <p:spPr bwMode="auto">
            <a:xfrm>
              <a:off x="5112518" y="4118834"/>
              <a:ext cx="2183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Воздушная среда</a:t>
              </a:r>
              <a:endParaRPr lang="ru-RU" dirty="0"/>
            </a:p>
          </p:txBody>
        </p:sp>
      </p:grpSp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7429330" y="4840459"/>
            <a:ext cx="2416175" cy="1517473"/>
            <a:chOff x="7350841" y="4700139"/>
            <a:chExt cx="2416175" cy="1517473"/>
          </a:xfrm>
        </p:grpSpPr>
        <p:pic>
          <p:nvPicPr>
            <p:cNvPr id="87052" name="Picture 12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7712" y="5346075"/>
              <a:ext cx="87153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26"/>
            <p:cNvSpPr txBox="1">
              <a:spLocks noChangeArrowheads="1"/>
            </p:cNvSpPr>
            <p:nvPr/>
          </p:nvSpPr>
          <p:spPr bwMode="auto">
            <a:xfrm>
              <a:off x="7350841" y="4700139"/>
              <a:ext cx="241617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Дизайн, </a:t>
              </a:r>
              <a:endParaRPr lang="ru-RU" sz="2000" dirty="0" smtClean="0"/>
            </a:p>
            <a:p>
              <a:pPr algn="ctr"/>
              <a:r>
                <a:rPr lang="ru-RU" sz="2000" dirty="0" smtClean="0"/>
                <a:t>цвет </a:t>
              </a:r>
              <a:r>
                <a:rPr lang="ru-RU" sz="2000" dirty="0"/>
                <a:t>стен </a:t>
              </a:r>
              <a:endParaRPr lang="ru-RU" dirty="0"/>
            </a:p>
          </p:txBody>
        </p:sp>
      </p:grpSp>
      <p:grpSp>
        <p:nvGrpSpPr>
          <p:cNvPr id="37" name="Группа 36"/>
          <p:cNvGrpSpPr>
            <a:grpSpLocks/>
          </p:cNvGrpSpPr>
          <p:nvPr/>
        </p:nvGrpSpPr>
        <p:grpSpPr bwMode="auto">
          <a:xfrm>
            <a:off x="5544123" y="4657726"/>
            <a:ext cx="2416175" cy="1707532"/>
            <a:chOff x="2294557" y="3830926"/>
            <a:chExt cx="2415728" cy="1707435"/>
          </a:xfrm>
        </p:grpSpPr>
        <p:pic>
          <p:nvPicPr>
            <p:cNvPr id="38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965" y="3830926"/>
              <a:ext cx="1503037" cy="119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20"/>
            <p:cNvSpPr txBox="1">
              <a:spLocks noChangeArrowheads="1"/>
            </p:cNvSpPr>
            <p:nvPr/>
          </p:nvSpPr>
          <p:spPr bwMode="auto">
            <a:xfrm>
              <a:off x="2294557" y="4830475"/>
              <a:ext cx="241572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Размер помещений, кубатура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847739" y="3140887"/>
            <a:ext cx="2854898" cy="1400235"/>
            <a:chOff x="5105401" y="2250656"/>
            <a:chExt cx="2854898" cy="1400235"/>
          </a:xfrm>
        </p:grpSpPr>
        <p:sp>
          <p:nvSpPr>
            <p:cNvPr id="42" name="TextBox 29"/>
            <p:cNvSpPr txBox="1">
              <a:spLocks noChangeArrowheads="1"/>
            </p:cNvSpPr>
            <p:nvPr/>
          </p:nvSpPr>
          <p:spPr bwMode="auto">
            <a:xfrm>
              <a:off x="5105401" y="3250781"/>
              <a:ext cx="28548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С</a:t>
              </a:r>
              <a:r>
                <a:rPr lang="ru-RU" sz="2000" dirty="0" smtClean="0"/>
                <a:t>тройматериалы</a:t>
              </a:r>
              <a:r>
                <a:rPr lang="ru-RU" sz="2000" dirty="0"/>
                <a:t>, краска</a:t>
              </a:r>
            </a:p>
          </p:txBody>
        </p:sp>
        <p:pic>
          <p:nvPicPr>
            <p:cNvPr id="87054" name="Picture 14" descr="Картинки по запросу стройматериалы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301" y="2250656"/>
              <a:ext cx="1228725" cy="106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/>
          <p:cNvGrpSpPr>
            <a:grpSpLocks/>
          </p:cNvGrpSpPr>
          <p:nvPr/>
        </p:nvGrpSpPr>
        <p:grpSpPr bwMode="auto">
          <a:xfrm>
            <a:off x="9784888" y="4920113"/>
            <a:ext cx="1394117" cy="1156354"/>
            <a:chOff x="7067905" y="3846114"/>
            <a:chExt cx="2275855" cy="1781355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7905" y="3846114"/>
              <a:ext cx="1378409" cy="125565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TextBox 32"/>
            <p:cNvSpPr txBox="1">
              <a:spLocks noChangeArrowheads="1"/>
            </p:cNvSpPr>
            <p:nvPr/>
          </p:nvSpPr>
          <p:spPr bwMode="auto">
            <a:xfrm>
              <a:off x="7166860" y="5011102"/>
              <a:ext cx="2176900" cy="61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 smtClean="0"/>
                <a:t>Мебель</a:t>
              </a:r>
              <a:endParaRPr lang="ru-RU" dirty="0"/>
            </a:p>
          </p:txBody>
        </p:sp>
      </p:grpSp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6017247" y="1808571"/>
            <a:ext cx="2176463" cy="1430158"/>
            <a:chOff x="10132477" y="4941906"/>
            <a:chExt cx="2176900" cy="1430028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61704" y="4941906"/>
              <a:ext cx="918447" cy="968175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TextBox 35"/>
            <p:cNvSpPr txBox="1">
              <a:spLocks noChangeArrowheads="1"/>
            </p:cNvSpPr>
            <p:nvPr/>
          </p:nvSpPr>
          <p:spPr bwMode="auto">
            <a:xfrm>
              <a:off x="10132477" y="5971860"/>
              <a:ext cx="2176900" cy="400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 smtClean="0"/>
                <a:t>Техника</a:t>
              </a:r>
              <a:endParaRPr lang="ru-RU" dirty="0"/>
            </a:p>
          </p:txBody>
        </p:sp>
      </p:grpSp>
      <p:sp useBgFill="1">
        <p:nvSpPr>
          <p:cNvPr id="52" name="Скругленный прямоугольник 51"/>
          <p:cNvSpPr/>
          <p:nvPr/>
        </p:nvSpPr>
        <p:spPr>
          <a:xfrm>
            <a:off x="7702637" y="3450835"/>
            <a:ext cx="1696779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Бытовые факторы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14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85975" y="3450835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Овал 4"/>
          <p:cNvSpPr/>
          <p:nvPr/>
        </p:nvSpPr>
        <p:spPr>
          <a:xfrm rot="2270360">
            <a:off x="6591343" y="2263651"/>
            <a:ext cx="4056502" cy="373650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4" name="Группа 33"/>
          <p:cNvGrpSpPr>
            <a:grpSpLocks/>
          </p:cNvGrpSpPr>
          <p:nvPr/>
        </p:nvGrpSpPr>
        <p:grpSpPr bwMode="auto">
          <a:xfrm>
            <a:off x="7936890" y="1379950"/>
            <a:ext cx="3531210" cy="1883478"/>
            <a:chOff x="1211933" y="3208908"/>
            <a:chExt cx="3531365" cy="1883091"/>
          </a:xfrm>
        </p:grpSpPr>
        <p:pic>
          <p:nvPicPr>
            <p:cNvPr id="35" name="Рисунок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933" y="3208908"/>
              <a:ext cx="1448912" cy="134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1760255" y="4384258"/>
              <a:ext cx="2983043" cy="707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Экологическое состояние прилегающей </a:t>
              </a:r>
              <a:r>
                <a:rPr lang="ru-RU" sz="2000" dirty="0" smtClean="0"/>
                <a:t>территории</a:t>
              </a:r>
              <a:endParaRPr lang="ru-RU" sz="2000" dirty="0"/>
            </a:p>
          </p:txBody>
        </p:sp>
      </p:grpSp>
      <p:grpSp>
        <p:nvGrpSpPr>
          <p:cNvPr id="41" name="Группа 12"/>
          <p:cNvGrpSpPr>
            <a:grpSpLocks/>
          </p:cNvGrpSpPr>
          <p:nvPr/>
        </p:nvGrpSpPr>
        <p:grpSpPr bwMode="auto">
          <a:xfrm>
            <a:off x="8672514" y="3791624"/>
            <a:ext cx="2982912" cy="2021280"/>
            <a:chOff x="5307656" y="1630968"/>
            <a:chExt cx="2983043" cy="202149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2696" y="1630968"/>
              <a:ext cx="1270145" cy="1137886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TextBox 10"/>
            <p:cNvSpPr txBox="1">
              <a:spLocks noChangeArrowheads="1"/>
            </p:cNvSpPr>
            <p:nvPr/>
          </p:nvSpPr>
          <p:spPr bwMode="auto">
            <a:xfrm>
              <a:off x="5307656" y="2636800"/>
              <a:ext cx="298304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Пищеблок: ассортимент, качество пищи, организация питания</a:t>
              </a:r>
            </a:p>
          </p:txBody>
        </p:sp>
      </p:grp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5635095" y="4095532"/>
            <a:ext cx="2982912" cy="1918446"/>
            <a:chOff x="8055350" y="1967289"/>
            <a:chExt cx="2983043" cy="1918322"/>
          </a:xfrm>
        </p:grpSpPr>
        <p:pic>
          <p:nvPicPr>
            <p:cNvPr id="52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1260" y="1967289"/>
              <a:ext cx="929504" cy="121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37"/>
            <p:cNvSpPr txBox="1">
              <a:spLocks noChangeArrowheads="1"/>
            </p:cNvSpPr>
            <p:nvPr/>
          </p:nvSpPr>
          <p:spPr bwMode="auto">
            <a:xfrm>
              <a:off x="8055350" y="3177725"/>
              <a:ext cx="29830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 smtClean="0"/>
                <a:t>Качество используемой </a:t>
              </a:r>
              <a:r>
                <a:rPr lang="ru-RU" sz="2000" dirty="0"/>
                <a:t>питьевой </a:t>
              </a:r>
              <a:r>
                <a:rPr lang="ru-RU" sz="2000" dirty="0" smtClean="0"/>
                <a:t>воды</a:t>
              </a:r>
              <a:endParaRPr lang="ru-RU" sz="2000" dirty="0"/>
            </a:p>
          </p:txBody>
        </p:sp>
      </p:grpSp>
      <p:grpSp>
        <p:nvGrpSpPr>
          <p:cNvPr id="54" name="Группа 53"/>
          <p:cNvGrpSpPr>
            <a:grpSpLocks/>
          </p:cNvGrpSpPr>
          <p:nvPr/>
        </p:nvGrpSpPr>
        <p:grpSpPr bwMode="auto">
          <a:xfrm>
            <a:off x="5124451" y="1946794"/>
            <a:ext cx="3258672" cy="1970175"/>
            <a:chOff x="6101467" y="4271230"/>
            <a:chExt cx="3258103" cy="1969946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57769" y="4271230"/>
              <a:ext cx="914308" cy="1360743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42"/>
            <p:cNvSpPr txBox="1">
              <a:spLocks noChangeArrowheads="1"/>
            </p:cNvSpPr>
            <p:nvPr/>
          </p:nvSpPr>
          <p:spPr bwMode="auto">
            <a:xfrm>
              <a:off x="6101467" y="5533372"/>
              <a:ext cx="3258103" cy="7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/>
              <a:r>
                <a:rPr lang="ru-RU" sz="2000" dirty="0"/>
                <a:t>Состояние сантехнического оборудования</a:t>
              </a:r>
            </a:p>
          </p:txBody>
        </p:sp>
      </p:grpSp>
      <p:sp useBgFill="1">
        <p:nvSpPr>
          <p:cNvPr id="57" name="Скругленный прямоугольник 56"/>
          <p:cNvSpPr/>
          <p:nvPr/>
        </p:nvSpPr>
        <p:spPr>
          <a:xfrm>
            <a:off x="7771204" y="3839179"/>
            <a:ext cx="1696779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Бытовые факторы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090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47700" y="797716"/>
            <a:ext cx="110077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3400" b="1" dirty="0">
                <a:solidFill>
                  <a:srgbClr val="006600"/>
                </a:solidFill>
                <a:latin typeface="+mj-lt"/>
              </a:rPr>
              <a:t>Факторы, влияющие на здоровье школьников</a:t>
            </a:r>
          </a:p>
        </p:txBody>
      </p:sp>
      <p:sp>
        <p:nvSpPr>
          <p:cNvPr id="20496" name="TextBox 11"/>
          <p:cNvSpPr txBox="1">
            <a:spLocks noChangeArrowheads="1"/>
          </p:cNvSpPr>
          <p:nvPr/>
        </p:nvSpPr>
        <p:spPr bwMode="auto">
          <a:xfrm>
            <a:off x="1338637" y="1955378"/>
            <a:ext cx="35814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ru-RU" sz="2800" b="1" dirty="0" smtClean="0"/>
              <a:t>Внутришкольные</a:t>
            </a:r>
          </a:p>
          <a:p>
            <a:pPr algn="ctr"/>
            <a:r>
              <a:rPr lang="ru-RU" sz="2800" b="1" dirty="0" smtClean="0"/>
              <a:t>факторы</a:t>
            </a:r>
            <a:endParaRPr lang="ru-RU" sz="28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43100" y="3142551"/>
            <a:ext cx="2133600" cy="19787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16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4540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6064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 useBgFill="1">
        <p:nvSpPr>
          <p:cNvPr id="57" name="Скругленный прямоугольник 56"/>
          <p:cNvSpPr/>
          <p:nvPr/>
        </p:nvSpPr>
        <p:spPr>
          <a:xfrm>
            <a:off x="1209675" y="5272344"/>
            <a:ext cx="3600450" cy="7753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Учебно-организационные факторы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81625" y="2100697"/>
            <a:ext cx="6200775" cy="4062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объем учебной нагрузки, </a:t>
            </a:r>
            <a:r>
              <a:rPr lang="ru-RU" sz="2000" dirty="0" smtClean="0">
                <a:latin typeface="+mn-lt"/>
                <a:cs typeface="+mn-cs"/>
              </a:rPr>
              <a:t>соответствие </a:t>
            </a:r>
            <a:r>
              <a:rPr lang="ru-RU" sz="2000" dirty="0">
                <a:latin typeface="+mn-lt"/>
                <a:cs typeface="+mn-cs"/>
              </a:rPr>
              <a:t>возрастным и индивидуальным возможностям школьника;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расписание занятий, распределение нагрузки по дням, неделям, в учебном году;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организационно-педагогические условия проведения урока (плотность, чередование видов учебной деятельности, проведение физкультминуток, упражнений для зрения и т.п.);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объем физической нагрузки - по дням, за неделю, за месяц (на уроках физкультуры, на переменах, во </a:t>
            </a:r>
            <a:r>
              <a:rPr lang="ru-RU" sz="2000" dirty="0" err="1">
                <a:latin typeface="+mn-lt"/>
                <a:cs typeface="+mn-cs"/>
              </a:rPr>
              <a:t>внеучебное</a:t>
            </a:r>
            <a:r>
              <a:rPr lang="ru-RU" sz="2000" dirty="0">
                <a:latin typeface="+mn-lt"/>
                <a:cs typeface="+mn-cs"/>
              </a:rPr>
              <a:t> время);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+mn-lt"/>
                <a:cs typeface="+mn-cs"/>
              </a:rPr>
              <a:t>особенности устава школы и норм жизни школы;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25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266" y="2896768"/>
            <a:ext cx="2657834" cy="26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1915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62059</TotalTime>
  <Words>2115</Words>
  <Application>Microsoft Office PowerPoint</Application>
  <PresentationFormat>Произвольный</PresentationFormat>
  <Paragraphs>258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Натуральные материалы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и разработка индивидуального образовательного маршрута – совместная деятельность педагога и обучающегося</dc:title>
  <dc:creator>NotePad.by</dc:creator>
  <cp:lastModifiedBy> </cp:lastModifiedBy>
  <cp:revision>462</cp:revision>
  <dcterms:created xsi:type="dcterms:W3CDTF">2017-07-30T21:03:05Z</dcterms:created>
  <dcterms:modified xsi:type="dcterms:W3CDTF">2018-12-28T08:06:04Z</dcterms:modified>
</cp:coreProperties>
</file>