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358" r:id="rId2"/>
    <p:sldId id="368" r:id="rId3"/>
    <p:sldId id="336" r:id="rId4"/>
    <p:sldId id="335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3" r:id="rId21"/>
    <p:sldId id="354" r:id="rId22"/>
    <p:sldId id="355" r:id="rId23"/>
    <p:sldId id="356" r:id="rId24"/>
    <p:sldId id="357" r:id="rId25"/>
    <p:sldId id="359" r:id="rId26"/>
    <p:sldId id="361" r:id="rId27"/>
    <p:sldId id="360" r:id="rId28"/>
    <p:sldId id="362" r:id="rId29"/>
    <p:sldId id="311" r:id="rId30"/>
    <p:sldId id="363" r:id="rId31"/>
    <p:sldId id="364" r:id="rId32"/>
    <p:sldId id="365" r:id="rId33"/>
    <p:sldId id="366" r:id="rId34"/>
    <p:sldId id="367" r:id="rId35"/>
    <p:sldId id="369" r:id="rId36"/>
    <p:sldId id="370" r:id="rId37"/>
    <p:sldId id="37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0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734"/>
    <a:srgbClr val="FAFAFA"/>
    <a:srgbClr val="F9F9F9"/>
    <a:srgbClr val="F1E6D3"/>
    <a:srgbClr val="008000"/>
    <a:srgbClr val="D60825"/>
    <a:srgbClr val="D7B983"/>
    <a:srgbClr val="DB1203"/>
    <a:srgbClr val="00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745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2" t="63498" r="-5412" b="24668"/>
          <a:stretch/>
        </p:blipFill>
        <p:spPr bwMode="auto">
          <a:xfrm flipH="1" flipV="1">
            <a:off x="5516415" y="5589240"/>
            <a:ext cx="4941362" cy="5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5770" y="2356391"/>
            <a:ext cx="4111569" cy="3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Организация эффективного взаимодействия </a:t>
            </a:r>
            <a:r>
              <a:rPr lang="ru-RU" b="1" dirty="0" smtClean="0">
                <a:solidFill>
                  <a:srgbClr val="C00000"/>
                </a:solidFill>
              </a:rPr>
              <a:t>образовательного </a:t>
            </a:r>
            <a:r>
              <a:rPr lang="ru-RU" b="1" dirty="0">
                <a:solidFill>
                  <a:srgbClr val="C00000"/>
                </a:solidFill>
              </a:rPr>
              <a:t>учреждения с семьей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11547" y="5079470"/>
            <a:ext cx="7704497" cy="779779"/>
            <a:chOff x="2073131" y="5120153"/>
            <a:chExt cx="7461630" cy="779779"/>
          </a:xfrm>
        </p:grpSpPr>
        <p:pic>
          <p:nvPicPr>
            <p:cNvPr id="16" name="Picture 4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12" t="63498" r="-5412" b="24668"/>
            <a:stretch/>
          </p:blipFill>
          <p:spPr bwMode="auto">
            <a:xfrm rot="1167340">
              <a:off x="2398405" y="5158825"/>
              <a:ext cx="7136356" cy="74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12" t="63498" r="-5412" b="24668"/>
            <a:stretch/>
          </p:blipFill>
          <p:spPr bwMode="auto">
            <a:xfrm rot="1120435">
              <a:off x="2073131" y="5120153"/>
              <a:ext cx="7136356" cy="74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 rot="20984157">
            <a:off x="595748" y="2296912"/>
            <a:ext cx="3487857" cy="2405418"/>
            <a:chOff x="1187715" y="2513924"/>
            <a:chExt cx="3487857" cy="2405418"/>
          </a:xfrm>
        </p:grpSpPr>
        <p:pic>
          <p:nvPicPr>
            <p:cNvPr id="2050" name="Picture 2" descr="Картинки по запросу дети и родители в школе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87715" y="2513924"/>
              <a:ext cx="3487857" cy="240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Равнобедренный треугольник 1"/>
            <p:cNvSpPr/>
            <p:nvPr/>
          </p:nvSpPr>
          <p:spPr>
            <a:xfrm>
              <a:off x="2465078" y="2608033"/>
              <a:ext cx="1752081" cy="611412"/>
            </a:xfrm>
            <a:custGeom>
              <a:avLst/>
              <a:gdLst>
                <a:gd name="connsiteX0" fmla="*/ 0 w 1656547"/>
                <a:gd name="connsiteY0" fmla="*/ 652356 h 652356"/>
                <a:gd name="connsiteX1" fmla="*/ 828274 w 1656547"/>
                <a:gd name="connsiteY1" fmla="*/ 0 h 652356"/>
                <a:gd name="connsiteX2" fmla="*/ 1656547 w 1656547"/>
                <a:gd name="connsiteY2" fmla="*/ 652356 h 652356"/>
                <a:gd name="connsiteX3" fmla="*/ 0 w 1656547"/>
                <a:gd name="connsiteY3" fmla="*/ 652356 h 652356"/>
                <a:gd name="connsiteX0" fmla="*/ 0 w 1656547"/>
                <a:gd name="connsiteY0" fmla="*/ 570469 h 570469"/>
                <a:gd name="connsiteX1" fmla="*/ 855570 w 1656547"/>
                <a:gd name="connsiteY1" fmla="*/ 0 h 570469"/>
                <a:gd name="connsiteX2" fmla="*/ 1656547 w 1656547"/>
                <a:gd name="connsiteY2" fmla="*/ 570469 h 570469"/>
                <a:gd name="connsiteX3" fmla="*/ 0 w 1656547"/>
                <a:gd name="connsiteY3" fmla="*/ 570469 h 570469"/>
                <a:gd name="connsiteX0" fmla="*/ 0 w 1752081"/>
                <a:gd name="connsiteY0" fmla="*/ 570469 h 611412"/>
                <a:gd name="connsiteX1" fmla="*/ 855570 w 1752081"/>
                <a:gd name="connsiteY1" fmla="*/ 0 h 611412"/>
                <a:gd name="connsiteX2" fmla="*/ 1752081 w 1752081"/>
                <a:gd name="connsiteY2" fmla="*/ 611412 h 611412"/>
                <a:gd name="connsiteX3" fmla="*/ 0 w 1752081"/>
                <a:gd name="connsiteY3" fmla="*/ 570469 h 611412"/>
                <a:gd name="connsiteX0" fmla="*/ 0 w 1752081"/>
                <a:gd name="connsiteY0" fmla="*/ 570469 h 611412"/>
                <a:gd name="connsiteX1" fmla="*/ 855570 w 1752081"/>
                <a:gd name="connsiteY1" fmla="*/ 0 h 611412"/>
                <a:gd name="connsiteX2" fmla="*/ 1752081 w 1752081"/>
                <a:gd name="connsiteY2" fmla="*/ 611412 h 611412"/>
                <a:gd name="connsiteX3" fmla="*/ 742147 w 1752081"/>
                <a:gd name="connsiteY3" fmla="*/ 502229 h 611412"/>
                <a:gd name="connsiteX4" fmla="*/ 0 w 1752081"/>
                <a:gd name="connsiteY4" fmla="*/ 570469 h 611412"/>
                <a:gd name="connsiteX0" fmla="*/ 0 w 1752081"/>
                <a:gd name="connsiteY0" fmla="*/ 570469 h 611412"/>
                <a:gd name="connsiteX1" fmla="*/ 537429 w 1752081"/>
                <a:gd name="connsiteY1" fmla="*/ 203406 h 611412"/>
                <a:gd name="connsiteX2" fmla="*/ 855570 w 1752081"/>
                <a:gd name="connsiteY2" fmla="*/ 0 h 611412"/>
                <a:gd name="connsiteX3" fmla="*/ 1752081 w 1752081"/>
                <a:gd name="connsiteY3" fmla="*/ 611412 h 611412"/>
                <a:gd name="connsiteX4" fmla="*/ 742147 w 1752081"/>
                <a:gd name="connsiteY4" fmla="*/ 502229 h 611412"/>
                <a:gd name="connsiteX5" fmla="*/ 0 w 1752081"/>
                <a:gd name="connsiteY5" fmla="*/ 570469 h 61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081" h="611412">
                  <a:moveTo>
                    <a:pt x="0" y="570469"/>
                  </a:moveTo>
                  <a:cubicBezTo>
                    <a:pt x="160946" y="470861"/>
                    <a:pt x="376483" y="303014"/>
                    <a:pt x="537429" y="203406"/>
                  </a:cubicBezTo>
                  <a:lnTo>
                    <a:pt x="855570" y="0"/>
                  </a:lnTo>
                  <a:lnTo>
                    <a:pt x="1752081" y="611412"/>
                  </a:lnTo>
                  <a:cubicBezTo>
                    <a:pt x="1415436" y="597764"/>
                    <a:pt x="1078792" y="515877"/>
                    <a:pt x="742147" y="502229"/>
                  </a:cubicBezTo>
                  <a:lnTo>
                    <a:pt x="0" y="570469"/>
                  </a:lnTo>
                  <a:close/>
                </a:path>
              </a:pathLst>
            </a:custGeom>
            <a:solidFill>
              <a:srgbClr val="066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759824" y="280774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 smtClean="0">
                  <a:ln w="0"/>
                  <a:solidFill>
                    <a:schemeClr val="bg1"/>
                  </a:solidFill>
                </a:rPr>
                <a:t>ШКОЛА</a:t>
              </a:r>
              <a:endParaRPr lang="ru-RU" dirty="0"/>
            </a:p>
          </p:txBody>
        </p:sp>
      </p:grpSp>
      <p:pic>
        <p:nvPicPr>
          <p:cNvPr id="12" name="Picture 3" descr="C:\Users\Tanya\Desktop\ВЕБИНАР СЕМЬЯ\7923233-0-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1809" y="3593492"/>
            <a:ext cx="1679490" cy="21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ребенок идет в школу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50220">
            <a:off x="4050209" y="3542136"/>
            <a:ext cx="2303443" cy="17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21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813381" y="2501736"/>
            <a:ext cx="3394280" cy="1852150"/>
          </a:xfrm>
          <a:prstGeom prst="wave">
            <a:avLst>
              <a:gd name="adj1" fmla="val 12500"/>
              <a:gd name="adj2" fmla="val -28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>
                <a:solidFill>
                  <a:srgbClr val="C00000"/>
                </a:solidFill>
              </a:rPr>
              <a:t>образовательного учреждения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852" y="2024065"/>
            <a:ext cx="1796704" cy="2748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6152" y="2554505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Этап </a:t>
            </a:r>
            <a:r>
              <a:rPr lang="ru-RU" sz="3200" b="1" i="1" dirty="0" smtClean="0"/>
              <a:t>2.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9175" y="3009221"/>
            <a:ext cx="3303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Совместная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61782" y="2501737"/>
            <a:ext cx="3888690" cy="2370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информирование;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просвещение;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консультирование;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обучение;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социальная и психологическая помощь семье.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37546" y="3324800"/>
            <a:ext cx="2746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деятельность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11056" y="2778504"/>
            <a:ext cx="2129541" cy="1131071"/>
            <a:chOff x="5311056" y="2778504"/>
            <a:chExt cx="2129541" cy="1131071"/>
          </a:xfrm>
        </p:grpSpPr>
        <p:sp>
          <p:nvSpPr>
            <p:cNvPr id="7" name="Штриховая стрелка вправо 6"/>
            <p:cNvSpPr/>
            <p:nvPr/>
          </p:nvSpPr>
          <p:spPr>
            <a:xfrm>
              <a:off x="5311056" y="2778504"/>
              <a:ext cx="2129541" cy="1131071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32240" y="2968798"/>
              <a:ext cx="1801505" cy="42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направления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23455" y="3227760"/>
              <a:ext cx="1801505" cy="42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работы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207223" y="5013529"/>
            <a:ext cx="7356143" cy="1037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умение родителей участвовать в совместной </a:t>
            </a:r>
            <a:r>
              <a:rPr lang="ru-RU" sz="2000" dirty="0" smtClean="0"/>
              <a:t>деятельности;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 компетентность родителей, </a:t>
            </a:r>
            <a:r>
              <a:rPr lang="ru-RU" sz="2000" dirty="0"/>
              <a:t>основанная на доверии к образовательному учреждению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687460" y="5048640"/>
            <a:ext cx="1042991" cy="797607"/>
            <a:chOff x="2874816" y="5048640"/>
            <a:chExt cx="1042991" cy="797607"/>
          </a:xfrm>
        </p:grpSpPr>
        <p:sp>
          <p:nvSpPr>
            <p:cNvPr id="16" name="Штриховая стрелка вправо 15"/>
            <p:cNvSpPr/>
            <p:nvPr/>
          </p:nvSpPr>
          <p:spPr>
            <a:xfrm>
              <a:off x="2874816" y="5048640"/>
              <a:ext cx="1042991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32459" y="5200478"/>
              <a:ext cx="85805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итог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886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>
                <a:solidFill>
                  <a:srgbClr val="C00000"/>
                </a:solidFill>
              </a:rPr>
              <a:t>образовательного учреждения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63509" y="2501736"/>
            <a:ext cx="3394280" cy="1374479"/>
            <a:chOff x="1963509" y="2501736"/>
            <a:chExt cx="3394280" cy="1374479"/>
          </a:xfrm>
        </p:grpSpPr>
        <p:sp>
          <p:nvSpPr>
            <p:cNvPr id="5" name="Волна 4"/>
            <p:cNvSpPr/>
            <p:nvPr/>
          </p:nvSpPr>
          <p:spPr>
            <a:xfrm>
              <a:off x="1963509" y="2501736"/>
              <a:ext cx="3394280" cy="1374479"/>
            </a:xfrm>
            <a:prstGeom prst="wav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17106" y="2520665"/>
              <a:ext cx="14830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/>
                <a:t>Этап 3</a:t>
              </a:r>
              <a:r>
                <a:rPr lang="ru-RU" sz="3200" b="1" i="1" dirty="0" smtClean="0"/>
                <a:t>.</a:t>
              </a:r>
              <a:endParaRPr lang="ru-RU" sz="3200" b="1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17106" y="2976296"/>
              <a:ext cx="3187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</a:rPr>
                <a:t>Взаимодействие</a:t>
              </a:r>
              <a:endParaRPr lang="ru-RU" sz="32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Штриховая стрелка вправо 6"/>
          <p:cNvSpPr/>
          <p:nvPr/>
        </p:nvSpPr>
        <p:spPr>
          <a:xfrm>
            <a:off x="5529979" y="2928271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951" y="2501737"/>
            <a:ext cx="4987214" cy="1129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Эффективность взаимодействия </a:t>
            </a:r>
            <a:r>
              <a:rPr lang="ru-RU" sz="2000" dirty="0" smtClean="0"/>
              <a:t>зависит </a:t>
            </a:r>
            <a:r>
              <a:rPr lang="ru-RU" sz="2000" dirty="0"/>
              <a:t>от умения педагога работать с родителями, находить с ними общий </a:t>
            </a:r>
            <a:r>
              <a:rPr lang="ru-RU" sz="2000" dirty="0" smtClean="0"/>
              <a:t>язык.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4580" y="4242793"/>
            <a:ext cx="5090616" cy="1570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добровольность и осознанность выбора;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долговременность отношений;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взаимная </a:t>
            </a:r>
            <a:r>
              <a:rPr lang="ru-RU" sz="2000" dirty="0" smtClean="0"/>
              <a:t>ответственность;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обратная связь.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66999" y="4734847"/>
            <a:ext cx="1582303" cy="797607"/>
            <a:chOff x="2566999" y="4734847"/>
            <a:chExt cx="1582303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2566999" y="4734847"/>
              <a:ext cx="1582303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15390" y="4898091"/>
              <a:ext cx="1283408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условия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852" y="2024065"/>
            <a:ext cx="1796704" cy="27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0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взаимодействия образовательного учреждения </a:t>
            </a:r>
            <a:r>
              <a:rPr lang="ru-RU" sz="3600" b="1" dirty="0" smtClean="0">
                <a:solidFill>
                  <a:srgbClr val="C00000"/>
                </a:solidFill>
              </a:rPr>
              <a:t>и семьи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309007" y="2602673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8787" y="3277786"/>
            <a:ext cx="3016422" cy="2276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индивидуальные:</a:t>
            </a:r>
          </a:p>
          <a:p>
            <a:pPr algn="ctr"/>
            <a:endParaRPr lang="ru-RU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беседы;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посещение </a:t>
            </a:r>
            <a:r>
              <a:rPr lang="ru-RU" sz="2000" dirty="0"/>
              <a:t>семьи </a:t>
            </a:r>
            <a:r>
              <a:rPr lang="ru-RU" sz="2000" dirty="0" smtClean="0"/>
              <a:t>воспитанника;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переписка.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1914" y="3277786"/>
            <a:ext cx="3057097" cy="2276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коллективные:</a:t>
            </a:r>
          </a:p>
          <a:p>
            <a:pPr algn="ctr"/>
            <a:endParaRPr lang="ru-RU" sz="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родительское собрание;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/>
              <a:t>день открытых </a:t>
            </a:r>
            <a:r>
              <a:rPr lang="ru-RU" sz="2000" dirty="0" smtClean="0"/>
              <a:t>дверей;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конференция</a:t>
            </a:r>
            <a:endParaRPr lang="ru-RU" sz="2000" dirty="0"/>
          </a:p>
          <a:p>
            <a:pPr algn="ctr"/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24226" y="3277786"/>
            <a:ext cx="2885051" cy="22768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групповые:</a:t>
            </a:r>
          </a:p>
          <a:p>
            <a:pPr algn="ctr"/>
            <a:endParaRPr lang="ru-RU" sz="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тренинг;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родительский комитет;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родительский клуб</a:t>
            </a:r>
            <a:endParaRPr lang="ru-RU" sz="2400" b="1" dirty="0"/>
          </a:p>
          <a:p>
            <a:pPr algn="ctr"/>
            <a:endParaRPr lang="ru-RU" sz="2400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5982471" y="2602674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9298236" y="2602674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04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04967"/>
            <a:ext cx="11174505" cy="18446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8441" y="2661313"/>
            <a:ext cx="4910669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2197971" y="3502431"/>
            <a:ext cx="20874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День открытых дверей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98082" y="2763767"/>
            <a:ext cx="58131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планируя День открытых дверей, администрация определяет его тему (в зависимости от назревших проблем или решения насущных задач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предоставляется возможность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ознакомиться с условиями обучения и воспитания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предоставляется возможность ознакомиться с возможностями получения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2898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1" y="2661313"/>
            <a:ext cx="4910669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760561" y="3742897"/>
            <a:ext cx="24020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Родительское собрание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1846" y="2487082"/>
            <a:ext cx="5573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проводится один раз в месяц или четверть, в зависимости от возраста детей и особенностей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зависит от особенностей системы организации работы в детском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коллективе;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методика собрания должны учитывать возрастные особенности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образованности и заинтересованности родителей, цели и задачи воспитания, стоящие перед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3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760561" y="3906672"/>
            <a:ext cx="24975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</a:rPr>
              <a:t>Конференция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8126" y="2661313"/>
            <a:ext cx="53239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педагогического просвещения, предусматривающая расширение, углубление и закрепление знаний о воспитании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рассматриваются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насущные проблемы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общества;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дети,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родители,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деятели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науки 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организаций.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5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982207" y="3820331"/>
            <a:ext cx="24975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</a:rPr>
              <a:t>Родительский университет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5215" y="2712334"/>
            <a:ext cx="5146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расширение, углубление и закрепление знаний о воспитании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темы определяются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должны заинтересовать родителей, быть нестандартными, постоянно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обновляться;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выходить на темы, которые остаются не замеченными и не осмысленными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99410" y="3615611"/>
            <a:ext cx="24975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</a:rPr>
              <a:t>Открытый урок </a:t>
            </a:r>
            <a:r>
              <a:rPr lang="ru-RU" sz="2800" b="1" i="1" dirty="0" smtClean="0">
                <a:ln w="0"/>
                <a:solidFill>
                  <a:schemeClr val="bg1"/>
                </a:solidFill>
              </a:rPr>
              <a:t> (занятие)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0463" y="2930259"/>
            <a:ext cx="4971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 родителей с программами обучения, методикой преподавания, требованиями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избежать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вызванных незнанием и непониманием родителями специфики учебной деятельности.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6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670203"/>
            <a:ext cx="2626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bg1"/>
                </a:solidFill>
              </a:rPr>
              <a:t>Индивидуальные тематические консультации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0463" y="2930259"/>
            <a:ext cx="4971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обмен информацией, дающей реальное представление о деятельности и поведении ребенка, его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проблемах;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иметь ознакомительный характер и способствовать созданию хорошего контакта между родителями и педагогом.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97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bg1"/>
                </a:solidFill>
              </a:rPr>
              <a:t>Родительский тренинг 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507179"/>
            <a:ext cx="54759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форма работы с родителями, </a:t>
            </a:r>
            <a:r>
              <a:rPr lang="ru-RU" sz="2000" dirty="0" smtClean="0"/>
              <a:t>которые хотят сделать взаимодействие с ребенком </a:t>
            </a:r>
            <a:r>
              <a:rPr lang="ru-RU" sz="2000" dirty="0"/>
              <a:t>более открытым и </a:t>
            </a:r>
            <a:r>
              <a:rPr lang="ru-RU" sz="2000" dirty="0" smtClean="0"/>
              <a:t>доверительным;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участвовать должны оба родителя;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проводится </a:t>
            </a:r>
            <a:r>
              <a:rPr lang="ru-RU" sz="2000" dirty="0"/>
              <a:t>с группой, состоящей из 12–15 </a:t>
            </a:r>
            <a:r>
              <a:rPr lang="ru-RU" sz="2000" dirty="0" smtClean="0"/>
              <a:t>человек;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успешность зависит от активного участия и регулярного посещения родителями;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результативный тренинг включает </a:t>
            </a:r>
            <a:r>
              <a:rPr lang="ru-RU" sz="2000" dirty="0"/>
              <a:t>в себя 5–8 </a:t>
            </a:r>
            <a:r>
              <a:rPr lang="ru-RU" sz="2000" dirty="0" smtClean="0"/>
              <a:t>занятий;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проводится</a:t>
            </a:r>
            <a:r>
              <a:rPr lang="ru-RU" sz="2000" dirty="0"/>
              <a:t>, как правило, </a:t>
            </a:r>
            <a:r>
              <a:rPr lang="ru-RU" sz="2000" dirty="0" smtClean="0"/>
              <a:t>педагогом-психологом.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69157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anya\Desktop\Вебінар\jo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907" y="3439237"/>
            <a:ext cx="3704196" cy="29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926162" y="1468337"/>
            <a:ext cx="2106252" cy="1211283"/>
          </a:xfrm>
          <a:prstGeom prst="rightArrow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8179" y="1044527"/>
            <a:ext cx="3424123" cy="279722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ГЛОБАЛИЗАЦИЯ И ИНФОРМАТИЗАЦИЯ ОБЩЕСТВА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2202" y="1044526"/>
            <a:ext cx="4179329" cy="2797223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взаимодействие семьи и школы приобретает новое содержание и диктует иное видение 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роли </a:t>
            </a:r>
            <a:r>
              <a:rPr lang="ru-RU" sz="2000" b="1" dirty="0">
                <a:solidFill>
                  <a:srgbClr val="002060"/>
                </a:solidFill>
              </a:rPr>
              <a:t>родителей </a:t>
            </a:r>
            <a:r>
              <a:rPr lang="ru-RU" sz="2000" dirty="0"/>
              <a:t>в этом </a:t>
            </a:r>
            <a:r>
              <a:rPr lang="ru-RU" sz="2000" dirty="0" smtClean="0"/>
              <a:t>процессе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6521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Родительский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комитет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845205"/>
            <a:ext cx="51756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может быть выбран на </a:t>
            </a:r>
            <a:r>
              <a:rPr lang="ru-RU" sz="2000" dirty="0" smtClean="0"/>
              <a:t>год;</a:t>
            </a:r>
            <a:br>
              <a:rPr lang="ru-RU" sz="2000" dirty="0" smtClean="0"/>
            </a:br>
            <a:endParaRPr lang="ru-RU" sz="800" dirty="0" smtClean="0"/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является опорой педагога, </a:t>
            </a:r>
            <a:r>
              <a:rPr lang="ru-RU" sz="2000" dirty="0"/>
              <a:t>при умелом взаимодействии </a:t>
            </a:r>
            <a:r>
              <a:rPr lang="ru-RU" sz="2000" dirty="0" smtClean="0"/>
              <a:t>совместно </a:t>
            </a:r>
            <a:r>
              <a:rPr lang="ru-RU" sz="2000" dirty="0"/>
              <a:t>решают общие </a:t>
            </a:r>
            <a:r>
              <a:rPr lang="ru-RU" sz="2000" dirty="0" smtClean="0"/>
              <a:t>задачи;</a:t>
            </a:r>
          </a:p>
          <a:p>
            <a:pPr algn="just">
              <a:spcAft>
                <a:spcPts val="0"/>
              </a:spcAft>
            </a:pPr>
            <a:endParaRPr lang="ru-RU" sz="800" dirty="0" smtClean="0"/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стремится </a:t>
            </a:r>
            <a:r>
              <a:rPr lang="ru-RU" sz="2000" dirty="0"/>
              <a:t>привлечь родителей и детей к организации общественно-значимых дел, решению проблем жизни коллектива.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64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Родительский клуб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9069" y="2472799"/>
            <a:ext cx="51756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встречи </a:t>
            </a:r>
            <a:r>
              <a:rPr lang="ru-RU" sz="2000" dirty="0"/>
              <a:t>с родителями обучающихся в нетрадиционной обстановке с решением проблем, связанных с воспитанием, обучением и развитием </a:t>
            </a:r>
            <a:r>
              <a:rPr lang="ru-RU" sz="2000" dirty="0" smtClean="0"/>
              <a:t>детей;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цель: заинтересовать </a:t>
            </a:r>
            <a:r>
              <a:rPr lang="ru-RU" sz="2000" dirty="0"/>
              <a:t>родителей в обсуждении вопросов </a:t>
            </a:r>
            <a:r>
              <a:rPr lang="ru-RU" sz="2000" dirty="0" smtClean="0"/>
              <a:t>воспитания;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обсуждают </a:t>
            </a:r>
            <a:r>
              <a:rPr lang="ru-RU" sz="2000" dirty="0"/>
              <a:t>значимые </a:t>
            </a:r>
            <a:r>
              <a:rPr lang="ru-RU" sz="2000" dirty="0" smtClean="0"/>
              <a:t>темы</a:t>
            </a:r>
            <a:r>
              <a:rPr lang="ru-RU" sz="2000" dirty="0"/>
              <a:t>, </a:t>
            </a:r>
            <a:r>
              <a:rPr lang="ru-RU" sz="2000" dirty="0" smtClean="0"/>
              <a:t>узнают </a:t>
            </a:r>
            <a:r>
              <a:rPr lang="ru-RU" sz="2000" dirty="0"/>
              <a:t>новую информацию, </a:t>
            </a:r>
            <a:r>
              <a:rPr lang="ru-RU" sz="2000" dirty="0" smtClean="0"/>
              <a:t>делятся </a:t>
            </a:r>
            <a:r>
              <a:rPr lang="ru-RU" sz="2000" dirty="0"/>
              <a:t>личным опытом, </a:t>
            </a:r>
            <a:r>
              <a:rPr lang="ru-RU" sz="2000" dirty="0" smtClean="0"/>
              <a:t>могут взглянуть </a:t>
            </a:r>
            <a:r>
              <a:rPr lang="ru-RU" sz="2000" dirty="0"/>
              <a:t>на проблемы со </a:t>
            </a:r>
            <a:r>
              <a:rPr lang="ru-RU" sz="2000" dirty="0" smtClean="0"/>
              <a:t>стороны;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главное </a:t>
            </a:r>
            <a:r>
              <a:rPr lang="ru-RU" sz="2000" dirty="0"/>
              <a:t>условие </a:t>
            </a:r>
            <a:r>
              <a:rPr lang="ru-RU" sz="2000" dirty="0" smtClean="0"/>
              <a:t>успеха – </a:t>
            </a:r>
            <a:r>
              <a:rPr lang="ru-RU" sz="2000" dirty="0"/>
              <a:t>добровольность и взаимная </a:t>
            </a:r>
            <a:r>
              <a:rPr lang="ru-RU" sz="2000" dirty="0" smtClean="0"/>
              <a:t>заинтересованность.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0999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Родительский ринг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9069" y="2554687"/>
            <a:ext cx="5324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проводится </a:t>
            </a:r>
            <a:r>
              <a:rPr lang="ru-RU" sz="2000" dirty="0"/>
              <a:t>в виде ответов на вопросы по педагогическим </a:t>
            </a:r>
            <a:r>
              <a:rPr lang="ru-RU" sz="2000" dirty="0" smtClean="0"/>
              <a:t>проблемам;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вопросы </a:t>
            </a:r>
            <a:r>
              <a:rPr lang="ru-RU" sz="2000" dirty="0"/>
              <a:t>выбирают сами </a:t>
            </a:r>
            <a:r>
              <a:rPr lang="ru-RU" sz="2000" dirty="0" smtClean="0"/>
              <a:t>родители;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на </a:t>
            </a:r>
            <a:r>
              <a:rPr lang="ru-RU" sz="2000" dirty="0"/>
              <a:t>один вопрос отвечают две </a:t>
            </a:r>
            <a:r>
              <a:rPr lang="ru-RU" sz="2000" dirty="0" smtClean="0"/>
              <a:t>семьи, у </a:t>
            </a:r>
            <a:r>
              <a:rPr lang="ru-RU" sz="2000" dirty="0"/>
              <a:t>них могут быть разные позиции, разные </a:t>
            </a:r>
            <a:r>
              <a:rPr lang="ru-RU" sz="2000" dirty="0" smtClean="0"/>
              <a:t>мнения;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аудитория </a:t>
            </a:r>
            <a:r>
              <a:rPr lang="ru-RU" sz="2000" dirty="0"/>
              <a:t>в полемику не вступает, а </a:t>
            </a:r>
            <a:r>
              <a:rPr lang="ru-RU" sz="2000" dirty="0" smtClean="0"/>
              <a:t>поддерживает </a:t>
            </a:r>
            <a:r>
              <a:rPr lang="ru-RU" sz="2000" dirty="0"/>
              <a:t>мнение семей </a:t>
            </a:r>
            <a:r>
              <a:rPr lang="ru-RU" sz="2000" dirty="0" smtClean="0"/>
              <a:t>аплодисментами;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экспертами </a:t>
            </a:r>
            <a:r>
              <a:rPr lang="ru-RU" sz="2000" dirty="0"/>
              <a:t>в родительских рингах выступают </a:t>
            </a:r>
            <a:r>
              <a:rPr lang="ru-RU" sz="2000" dirty="0" smtClean="0"/>
              <a:t>обучающиеся, </a:t>
            </a:r>
            <a:r>
              <a:rPr lang="ru-RU" sz="2000" dirty="0"/>
              <a:t>определяя, какая семья в ответах на вопрос была наиболее близка к правильной их трактовке.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5325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Деловая </a:t>
            </a:r>
          </a:p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игра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483244"/>
            <a:ext cx="5324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форма коллективной творческой деятельности родителей по изучению уровня сформированности педагогических умений у </a:t>
            </a:r>
            <a:r>
              <a:rPr lang="ru-RU" sz="2000" dirty="0" smtClean="0"/>
              <a:t>взрослых;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методика проведения предусматривает: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объяснение назначения игры,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определение </a:t>
            </a:r>
            <a:r>
              <a:rPr lang="ru-RU" sz="2000" dirty="0"/>
              <a:t>темы и состава </a:t>
            </a:r>
            <a:r>
              <a:rPr lang="ru-RU" sz="2000" dirty="0" smtClean="0"/>
              <a:t>участников;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распределение ролей;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предварительное </a:t>
            </a:r>
            <a:r>
              <a:rPr lang="ru-RU" sz="2000" dirty="0"/>
              <a:t>обсуждение возможных позиций и вариантов поведения участников </a:t>
            </a:r>
            <a:r>
              <a:rPr lang="ru-RU" sz="2000" dirty="0" smtClean="0"/>
              <a:t>игры;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установку на </a:t>
            </a:r>
            <a:r>
              <a:rPr lang="ru-RU" sz="2000" dirty="0"/>
              <a:t>инициативу и </a:t>
            </a:r>
            <a:r>
              <a:rPr lang="ru-RU" sz="2000" dirty="0" smtClean="0"/>
              <a:t>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42277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children and par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413" y="383712"/>
            <a:ext cx="9565375" cy="608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955" y="383712"/>
            <a:ext cx="3425589" cy="6087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786" y="762622"/>
            <a:ext cx="3111689" cy="581823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0" dirty="0"/>
              <a:t>Деловая игра позволяет не только рефлексивно оценить ту или иную модель поведения, но и дает интересный материал о жизни семьи: ее традициях, распределении внутрисемейных ролей, способах разрешения конфликтов. </a:t>
            </a:r>
            <a:endParaRPr lang="ru-RU" sz="8000" dirty="0" smtClean="0"/>
          </a:p>
          <a:p>
            <a:pPr algn="just"/>
            <a:r>
              <a:rPr lang="ru-RU" sz="8000" dirty="0" smtClean="0"/>
              <a:t>Особенно </a:t>
            </a:r>
            <a:r>
              <a:rPr lang="ru-RU" sz="8000" dirty="0"/>
              <a:t>эффективно проведение деловой игры с участием </a:t>
            </a:r>
            <a:r>
              <a:rPr lang="ru-RU" sz="8000" dirty="0" smtClean="0"/>
              <a:t>детей, т.к. присутствие всей семьи позволяет </a:t>
            </a:r>
            <a:r>
              <a:rPr lang="ru-RU" sz="8000" dirty="0"/>
              <a:t>увидеть специфику взаимодействия взрослых и детей, которую не в состоянии выявить ни одна диагностическая методика.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98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Формы </a:t>
            </a:r>
            <a:r>
              <a:rPr lang="ru-RU" sz="3600" b="1" dirty="0" smtClean="0">
                <a:solidFill>
                  <a:srgbClr val="C00000"/>
                </a:solidFill>
              </a:rPr>
              <a:t>работы с родителями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Обучающие семинары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483244"/>
            <a:ext cx="5324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предполагает </a:t>
            </a:r>
            <a:r>
              <a:rPr lang="ru-RU" sz="2000" dirty="0"/>
              <a:t>не только обсуждение, но и наглядную демонстрацию выполнения </a:t>
            </a:r>
            <a:r>
              <a:rPr lang="ru-RU" sz="2000" dirty="0" smtClean="0"/>
              <a:t>упражнений</a:t>
            </a:r>
            <a:r>
              <a:rPr lang="ru-RU" sz="2000" dirty="0"/>
              <a:t>, способа организации помощи в выполнении домашних </a:t>
            </a:r>
            <a:r>
              <a:rPr lang="ru-RU" sz="2000" dirty="0" smtClean="0"/>
              <a:t>заданий;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педагоги </a:t>
            </a:r>
            <a:r>
              <a:rPr lang="ru-RU" sz="2000" dirty="0"/>
              <a:t>пополнят свой запас знаний в данной </a:t>
            </a:r>
            <a:r>
              <a:rPr lang="ru-RU" sz="2000" dirty="0" smtClean="0"/>
              <a:t>области: родители - специалисты </a:t>
            </a:r>
            <a:r>
              <a:rPr lang="ru-RU" sz="2000" dirty="0"/>
              <a:t>самых разнообразных </a:t>
            </a:r>
            <a:r>
              <a:rPr lang="ru-RU" sz="2000" dirty="0" smtClean="0"/>
              <a:t>профессий;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 сформировать </a:t>
            </a:r>
            <a:r>
              <a:rPr lang="ru-RU" sz="2000" dirty="0"/>
              <a:t>активную образовательную среду, создать атмосферу взаимопомощи и психологического комфорта.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03785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" b="8411"/>
          <a:stretch/>
        </p:blipFill>
        <p:spPr bwMode="auto">
          <a:xfrm>
            <a:off x="493635" y="383712"/>
            <a:ext cx="9166391" cy="6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008655" y="383711"/>
            <a:ext cx="3578294" cy="6088555"/>
            <a:chOff x="272954" y="383713"/>
            <a:chExt cx="7642747" cy="23321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2954" y="383714"/>
              <a:ext cx="7642747" cy="2332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72955" y="383713"/>
              <a:ext cx="7642746" cy="23321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ru-RU" dirty="0" smtClean="0"/>
            </a:p>
            <a:p>
              <a:pPr algn="just"/>
              <a:r>
                <a:rPr lang="ru-RU" dirty="0" smtClean="0"/>
                <a:t>За </a:t>
              </a:r>
              <a:r>
                <a:rPr lang="ru-RU" dirty="0"/>
                <a:t>последние несколько лет утвердили свои позиции в образовательном процессе </a:t>
              </a:r>
              <a:r>
                <a:rPr lang="ru-RU" dirty="0" smtClean="0"/>
                <a:t>информационно-</a:t>
              </a:r>
              <a:r>
                <a:rPr lang="ru-RU" dirty="0" err="1" smtClean="0"/>
                <a:t>коммуника</a:t>
              </a:r>
              <a:r>
                <a:rPr lang="ru-RU" dirty="0" smtClean="0"/>
                <a:t>-</a:t>
              </a:r>
              <a:r>
                <a:rPr lang="ru-RU" dirty="0" err="1" smtClean="0"/>
                <a:t>ционные</a:t>
              </a:r>
              <a:r>
                <a:rPr lang="ru-RU" dirty="0" smtClean="0"/>
                <a:t> </a:t>
              </a:r>
              <a:r>
                <a:rPr lang="ru-RU" dirty="0"/>
                <a:t>технологии. Нет педагога, который не пользовался бы компьютером в своей работе. Применение ИКТ в организации эффективного взаимодействия с семьёй обосновано необходимостью соответствовать требованиям современного </a:t>
              </a:r>
              <a:r>
                <a:rPr lang="ru-RU" dirty="0" err="1" smtClean="0"/>
                <a:t>информацион-ного</a:t>
              </a:r>
              <a:r>
                <a:rPr lang="ru-RU" dirty="0" smtClean="0"/>
                <a:t> общества.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21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Применение ИКТ в организации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эффективного </a:t>
            </a:r>
            <a:r>
              <a:rPr lang="ru-RU" sz="3600" b="1" dirty="0">
                <a:solidFill>
                  <a:srgbClr val="C00000"/>
                </a:solidFill>
              </a:rPr>
              <a:t>взаимодействия с семьёй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2209383" y="2520785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79516" y="3425088"/>
            <a:ext cx="3714476" cy="2461865"/>
            <a:chOff x="679516" y="3425088"/>
            <a:chExt cx="3714476" cy="24618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0460" y="3425088"/>
              <a:ext cx="3493827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 smtClean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9516" y="3640184"/>
              <a:ext cx="371447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ea typeface="Times New Roman" panose="02020603050405020304" pitchFamily="18" charset="0"/>
                </a:rPr>
                <a:t>- оперативное информирование родителей </a:t>
              </a:r>
              <a:r>
                <a:rPr lang="ru-RU" sz="2000" dirty="0">
                  <a:ea typeface="Times New Roman" panose="02020603050405020304" pitchFamily="18" charset="0"/>
                </a:rPr>
                <a:t>о ходе обучения и </a:t>
              </a:r>
              <a:r>
                <a:rPr lang="ru-RU" sz="2000" dirty="0" smtClean="0">
                  <a:ea typeface="Times New Roman" panose="02020603050405020304" pitchFamily="18" charset="0"/>
                </a:rPr>
                <a:t>воспитания;</a:t>
              </a:r>
            </a:p>
            <a:p>
              <a:r>
                <a:rPr lang="ru-RU" sz="2000" dirty="0" smtClean="0">
                  <a:ea typeface="Times New Roman" panose="02020603050405020304" pitchFamily="18" charset="0"/>
                </a:rPr>
                <a:t>- родители приобретают </a:t>
              </a:r>
              <a:r>
                <a:rPr lang="ru-RU" sz="2000" dirty="0">
                  <a:ea typeface="Times New Roman" panose="02020603050405020304" pitchFamily="18" charset="0"/>
                </a:rPr>
                <a:t>возможность сообщать учителю сведения, необходимые для коррекции </a:t>
              </a:r>
              <a:r>
                <a:rPr lang="ru-RU" sz="2000" dirty="0" smtClean="0">
                  <a:ea typeface="Times New Roman" panose="02020603050405020304" pitchFamily="18" charset="0"/>
                </a:rPr>
                <a:t>обучения</a:t>
              </a:r>
              <a:endParaRPr lang="ru-RU" sz="20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1058787" y="3100363"/>
            <a:ext cx="2817177" cy="4889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электронная почта</a:t>
            </a:r>
            <a:endParaRPr lang="ru-RU" sz="2000" dirty="0" smtClean="0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5855620" y="2536705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393992" y="3441008"/>
            <a:ext cx="3456000" cy="2457097"/>
            <a:chOff x="4393992" y="3441008"/>
            <a:chExt cx="3456000" cy="245709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393992" y="3441008"/>
              <a:ext cx="3456000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 smtClean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73012" y="3930003"/>
              <a:ext cx="3276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900" dirty="0">
                  <a:ea typeface="Times New Roman" panose="02020603050405020304" pitchFamily="18" charset="0"/>
                </a:rPr>
                <a:t>- </a:t>
              </a:r>
              <a:r>
                <a:rPr lang="ru-RU" sz="2000" dirty="0" smtClean="0">
                  <a:ea typeface="Times New Roman" panose="02020603050405020304" pitchFamily="18" charset="0"/>
                </a:rPr>
                <a:t>проведение </a:t>
              </a:r>
              <a:r>
                <a:rPr lang="ru-RU" sz="2000" dirty="0">
                  <a:ea typeface="Times New Roman" panose="02020603050405020304" pitchFamily="18" charset="0"/>
                </a:rPr>
                <a:t>массовых мероприятий и массового информирования родителей без </a:t>
              </a:r>
              <a:r>
                <a:rPr lang="ru-RU" sz="2000" dirty="0" smtClean="0">
                  <a:ea typeface="Times New Roman" panose="02020603050405020304" pitchFamily="18" charset="0"/>
                </a:rPr>
                <a:t>очного </a:t>
              </a:r>
              <a:r>
                <a:rPr lang="ru-RU" sz="2000" dirty="0">
                  <a:ea typeface="Times New Roman" panose="02020603050405020304" pitchFamily="18" charset="0"/>
                </a:rPr>
                <a:t>собрания и </a:t>
              </a:r>
              <a:r>
                <a:rPr lang="ru-RU" sz="2000" dirty="0" smtClean="0">
                  <a:ea typeface="Times New Roman" panose="02020603050405020304" pitchFamily="18" charset="0"/>
                </a:rPr>
                <a:t>визитов родителей  </a:t>
              </a:r>
              <a:r>
                <a:rPr lang="ru-RU" sz="2000" dirty="0">
                  <a:ea typeface="Times New Roman" panose="02020603050405020304" pitchFamily="18" charset="0"/>
                </a:rPr>
                <a:t>в школу</a:t>
              </a:r>
              <a:endParaRPr lang="ru-RU" sz="2000" dirty="0"/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473011" y="3116283"/>
            <a:ext cx="3276000" cy="4889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виртуальное собрание</a:t>
            </a:r>
            <a:endParaRPr lang="ru-RU" sz="2000" dirty="0" smtClean="0"/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9496654" y="2521664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966787" y="3439615"/>
            <a:ext cx="3534771" cy="2530105"/>
            <a:chOff x="7966787" y="3439615"/>
            <a:chExt cx="3534771" cy="25301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007731" y="3439615"/>
              <a:ext cx="3493827" cy="24570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 smtClean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966787" y="3722951"/>
              <a:ext cx="353477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ea typeface="Times New Roman" panose="02020603050405020304" pitchFamily="18" charset="0"/>
                </a:rPr>
                <a:t>- оперативное получение информации </a:t>
              </a:r>
              <a:r>
                <a:rPr lang="ru-RU" sz="2000" dirty="0">
                  <a:ea typeface="Times New Roman" panose="02020603050405020304" pitchFamily="18" charset="0"/>
                </a:rPr>
                <a:t>о жизни детского коллектива, расписании </a:t>
              </a:r>
              <a:r>
                <a:rPr lang="ru-RU" sz="2000" dirty="0" smtClean="0">
                  <a:ea typeface="Times New Roman" panose="02020603050405020304" pitchFamily="18" charset="0"/>
                </a:rPr>
                <a:t>занятий, мероприятиях;</a:t>
              </a:r>
            </a:p>
            <a:p>
              <a:r>
                <a:rPr lang="ru-RU" sz="2000" dirty="0" smtClean="0">
                  <a:ea typeface="Times New Roman" panose="02020603050405020304" pitchFamily="18" charset="0"/>
                </a:rPr>
                <a:t>-  возможность </a:t>
              </a:r>
              <a:r>
                <a:rPr lang="ru-RU" sz="2000" dirty="0">
                  <a:ea typeface="Times New Roman" panose="02020603050405020304" pitchFamily="18" charset="0"/>
                </a:rPr>
                <a:t>получения индивидуальной </a:t>
              </a:r>
              <a:r>
                <a:rPr lang="ru-RU" sz="2000" dirty="0" smtClean="0">
                  <a:ea typeface="Times New Roman" panose="02020603050405020304" pitchFamily="18" charset="0"/>
                </a:rPr>
                <a:t>информации</a:t>
              </a:r>
            </a:p>
            <a:p>
              <a:endParaRPr lang="ru-RU" sz="2000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8346058" y="3114890"/>
            <a:ext cx="2817177" cy="4889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сайт ОУ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9477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97"/>
          <a:stretch/>
        </p:blipFill>
        <p:spPr bwMode="auto">
          <a:xfrm>
            <a:off x="792574" y="292600"/>
            <a:ext cx="10621199" cy="62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79175" y="244004"/>
            <a:ext cx="4886502" cy="1838108"/>
            <a:chOff x="2924654" y="537255"/>
            <a:chExt cx="5303403" cy="23955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24654" y="537255"/>
              <a:ext cx="5303403" cy="2332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924655" y="621682"/>
              <a:ext cx="4999754" cy="231109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/>
                <a:t>Используя </a:t>
              </a:r>
              <a:r>
                <a:rPr lang="ru-RU" sz="2000" dirty="0"/>
                <a:t>средства ИКТ, родители имеют возможность контролировать ход и правильность выполнения </a:t>
              </a:r>
              <a:r>
                <a:rPr lang="ru-RU" sz="2000" dirty="0" smtClean="0"/>
                <a:t>детьми </a:t>
              </a:r>
              <a:r>
                <a:rPr lang="ru-RU" sz="2000" dirty="0"/>
                <a:t>домашних заданий вне зависимости от изучаемой дисциплины.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553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6740" y="472682"/>
            <a:ext cx="11198753" cy="5559627"/>
            <a:chOff x="498013" y="629842"/>
            <a:chExt cx="11198753" cy="497820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837" y="2007425"/>
              <a:ext cx="4734217" cy="3393985"/>
            </a:xfrm>
            <a:prstGeom prst="rect">
              <a:avLst/>
            </a:prstGeom>
          </p:spPr>
        </p:pic>
        <p:pic>
          <p:nvPicPr>
            <p:cNvPr id="39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498013" y="629842"/>
              <a:ext cx="3376533" cy="497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8586054" y="632633"/>
              <a:ext cx="3110712" cy="497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Заголовок 5"/>
          <p:cNvSpPr txBox="1">
            <a:spLocks/>
          </p:cNvSpPr>
          <p:nvPr/>
        </p:nvSpPr>
        <p:spPr>
          <a:xfrm>
            <a:off x="510988" y="540913"/>
            <a:ext cx="111745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0" name="Прямоугольник 5"/>
          <p:cNvSpPr/>
          <p:nvPr/>
        </p:nvSpPr>
        <p:spPr>
          <a:xfrm rot="16200000">
            <a:off x="5821006" y="1692693"/>
            <a:ext cx="1308499" cy="2648550"/>
          </a:xfrm>
          <a:prstGeom prst="ellipse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" name="Заголовок 5"/>
          <p:cNvSpPr txBox="1">
            <a:spLocks/>
          </p:cNvSpPr>
          <p:nvPr/>
        </p:nvSpPr>
        <p:spPr>
          <a:xfrm>
            <a:off x="5151887" y="2188786"/>
            <a:ext cx="2716167" cy="15392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мобильные информационные системы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16200000" flipH="1">
            <a:off x="8568931" y="3532552"/>
            <a:ext cx="375376" cy="420627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flipH="1">
            <a:off x="4789663" y="2541640"/>
            <a:ext cx="441349" cy="420627"/>
          </a:xfrm>
          <a:prstGeom prst="stripedRightArrow">
            <a:avLst/>
          </a:prstGeom>
          <a:solidFill>
            <a:srgbClr val="D60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211484" y="2308126"/>
            <a:ext cx="1097688" cy="1144758"/>
            <a:chOff x="8211484" y="2308126"/>
            <a:chExt cx="1097688" cy="114475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11484" y="2308126"/>
              <a:ext cx="1097688" cy="11447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6" name="Picture 2" descr="Картинки по запросу мобильный телефон иконка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990" y="2369449"/>
              <a:ext cx="987578" cy="987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2229" y="2678790"/>
              <a:ext cx="342828" cy="354857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666229" y="2362718"/>
            <a:ext cx="1097688" cy="1144758"/>
            <a:chOff x="3338677" y="2362718"/>
            <a:chExt cx="1097688" cy="114475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338677" y="2362718"/>
              <a:ext cx="1097688" cy="114475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50" name="Picture 6" descr="Картинки по запросу карманный компьютер иконк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81" y="2428359"/>
              <a:ext cx="903242" cy="102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Штриховая стрелка вправо 25"/>
          <p:cNvSpPr/>
          <p:nvPr/>
        </p:nvSpPr>
        <p:spPr>
          <a:xfrm>
            <a:off x="7679608" y="2536730"/>
            <a:ext cx="441349" cy="420627"/>
          </a:xfrm>
          <a:prstGeom prst="stripedRightArrow">
            <a:avLst/>
          </a:prstGeom>
          <a:solidFill>
            <a:srgbClr val="D6082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6200000" flipH="1">
            <a:off x="4027016" y="3577786"/>
            <a:ext cx="375376" cy="420627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692687" y="4818030"/>
            <a:ext cx="56144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chemeClr val="bg1"/>
                </a:solidFill>
              </a:rPr>
              <a:t>дополнительные средства для оперативного обмена информацией</a:t>
            </a:r>
            <a:endParaRPr lang="ru-RU" sz="20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4662" y="3939277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a typeface="Times New Roman" panose="02020603050405020304" pitchFamily="18" charset="0"/>
              </a:rPr>
              <a:t>мобильная почта и SMS-сообщения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6200000" flipH="1">
            <a:off x="6251324" y="4352281"/>
            <a:ext cx="375376" cy="420627"/>
          </a:xfrm>
          <a:prstGeom prst="stripedRightArrow">
            <a:avLst/>
          </a:prstGeom>
          <a:solidFill>
            <a:srgbClr val="D7B9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25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7" grpId="0" animBg="1"/>
      <p:bldP spid="26" grpId="0" animBg="1"/>
      <p:bldP spid="28" grpId="0" animBg="1"/>
      <p:bldP spid="29" grpId="0"/>
      <p:bldP spid="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fam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594" y="787257"/>
            <a:ext cx="9554393" cy="54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5582" y="4365624"/>
            <a:ext cx="6318914" cy="2130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33954" y="4420217"/>
            <a:ext cx="6042169" cy="228083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0" dirty="0" smtClean="0"/>
              <a:t>Семья должна быть не только потребителем и заказчиком в системе образования, но и главным партнером учреждения образования в самореализации личности ребенка, активным участником образовательного процесса. Педагог должен учитывать всю совокупность факторов, существующих в семье, которые оказывают влияние на формирование личности ребенка, его образование, развитие.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9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мс оповещение родител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6"/>
          <a:stretch/>
        </p:blipFill>
        <p:spPr bwMode="auto">
          <a:xfrm>
            <a:off x="637583" y="533467"/>
            <a:ext cx="10690352" cy="43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7583" y="4883411"/>
            <a:ext cx="10690352" cy="1531037"/>
            <a:chOff x="2924654" y="181515"/>
            <a:chExt cx="5303403" cy="233219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924654" y="181515"/>
              <a:ext cx="5303403" cy="2332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2924654" y="300483"/>
              <a:ext cx="5303402" cy="209881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/>
                <a:t>Виртуальные </a:t>
              </a:r>
              <a:r>
                <a:rPr lang="ru-RU" sz="2000" dirty="0"/>
                <a:t>контакты родителей с образовательным учреждением, родителей между собой, родителей с педагогом формируют неформальное общение, </a:t>
              </a:r>
              <a:r>
                <a:rPr lang="ru-RU" sz="2000" dirty="0" smtClean="0"/>
                <a:t>способствуют </a:t>
              </a:r>
              <a:r>
                <a:rPr lang="ru-RU" sz="2000" dirty="0"/>
                <a:t>комплексности и взаимной связи учебных и воспитательных воздействий, реализуемых в </a:t>
              </a:r>
              <a:r>
                <a:rPr lang="ru-RU" sz="2000" dirty="0" smtClean="0"/>
                <a:t>образовательной </a:t>
              </a:r>
              <a:r>
                <a:rPr lang="ru-RU" sz="2000" dirty="0"/>
                <a:t>организации.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658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3600" b="1" dirty="0">
                <a:solidFill>
                  <a:srgbClr val="C00000"/>
                </a:solidFill>
              </a:rPr>
              <a:t>собраний с использованием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Интернет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9979" y="2472799"/>
            <a:ext cx="5324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педагог </a:t>
            </a:r>
            <a:r>
              <a:rPr lang="ru-RU" sz="2000" dirty="0"/>
              <a:t>и родители находятся в деятельностной </a:t>
            </a:r>
            <a:r>
              <a:rPr lang="ru-RU" sz="2000" dirty="0" smtClean="0"/>
              <a:t>позиции;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способствуют </a:t>
            </a:r>
            <a:r>
              <a:rPr lang="ru-RU" sz="2000" dirty="0"/>
              <a:t>развитию профессиональных компетенций </a:t>
            </a:r>
            <a:r>
              <a:rPr lang="ru-RU" sz="2000" dirty="0" smtClean="0"/>
              <a:t>педагога;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способствуют повышению </a:t>
            </a:r>
            <a:r>
              <a:rPr lang="ru-RU" sz="2000" dirty="0"/>
              <a:t>компетентности родителей.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Собрание может </a:t>
            </a:r>
            <a:r>
              <a:rPr lang="ru-RU" sz="2000" dirty="0"/>
              <a:t>быть </a:t>
            </a:r>
            <a:r>
              <a:rPr lang="ru-RU" sz="2000" dirty="0" smtClean="0"/>
              <a:t>организовано: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 блоге;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на </a:t>
            </a:r>
            <a:r>
              <a:rPr lang="ru-RU" sz="2000" dirty="0"/>
              <a:t>сайте </a:t>
            </a:r>
            <a:r>
              <a:rPr lang="ru-RU" sz="2000" dirty="0" smtClean="0"/>
              <a:t>школы;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 среде </a:t>
            </a:r>
            <a:r>
              <a:rPr lang="ru-RU" sz="2000" dirty="0"/>
              <a:t>Friendfeed.com, Сampus.ru, </a:t>
            </a:r>
            <a:r>
              <a:rPr lang="ru-RU" sz="2000" dirty="0" err="1"/>
              <a:t>Wiki-wiki</a:t>
            </a:r>
            <a:r>
              <a:rPr lang="ru-RU" sz="2000" dirty="0"/>
              <a:t>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66778" y="2782986"/>
            <a:ext cx="4552950" cy="2857500"/>
            <a:chOff x="1066778" y="2782986"/>
            <a:chExt cx="4552950" cy="2857500"/>
          </a:xfrm>
        </p:grpSpPr>
        <p:pic>
          <p:nvPicPr>
            <p:cNvPr id="819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778" y="2782986"/>
              <a:ext cx="4552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763068" y="4544703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6" name="Picture 4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625" y="4657081"/>
              <a:ext cx="636423" cy="63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640005" y="2985877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913" y="3047725"/>
              <a:ext cx="623523" cy="62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670687" y="2782986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Картинки по запросу учитель икон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77" y="2957206"/>
              <a:ext cx="463575" cy="4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744853" y="2897840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02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853" y="29047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6704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3600" b="1" dirty="0">
                <a:solidFill>
                  <a:srgbClr val="C00000"/>
                </a:solidFill>
              </a:rPr>
              <a:t>собраний с использованием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Интернет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6636" y="2462122"/>
            <a:ext cx="5737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рамках группового консультирования </a:t>
            </a:r>
            <a:r>
              <a:rPr lang="ru-RU" sz="2000" dirty="0" smtClean="0"/>
              <a:t>можно </a:t>
            </a:r>
            <a:r>
              <a:rPr lang="ru-RU" sz="2000" dirty="0"/>
              <a:t>организовывать следующую активность родителей:</a:t>
            </a:r>
          </a:p>
          <a:p>
            <a:r>
              <a:rPr lang="ru-RU" sz="2000" dirty="0" smtClean="0"/>
              <a:t>- обсуждение </a:t>
            </a:r>
            <a:r>
              <a:rPr lang="ru-RU" sz="2000" dirty="0"/>
              <a:t>определенных вопросов;</a:t>
            </a:r>
          </a:p>
          <a:p>
            <a:r>
              <a:rPr lang="ru-RU" sz="2000" dirty="0" smtClean="0"/>
              <a:t>- создание </a:t>
            </a:r>
            <a:r>
              <a:rPr lang="ru-RU" sz="2000" dirty="0"/>
              <a:t>совместных </a:t>
            </a:r>
            <a:r>
              <a:rPr lang="ru-RU" sz="2000" dirty="0" smtClean="0"/>
              <a:t>продуктов, разработка </a:t>
            </a:r>
            <a:r>
              <a:rPr lang="ru-RU" sz="2000" dirty="0"/>
              <a:t>различных вариантов решения проблем, проектов мероприятий;</a:t>
            </a:r>
          </a:p>
          <a:p>
            <a:r>
              <a:rPr lang="ru-RU" sz="2000" dirty="0" smtClean="0"/>
              <a:t>- обмен опытом;</a:t>
            </a:r>
          </a:p>
          <a:p>
            <a:r>
              <a:rPr lang="ru-RU" sz="2000" dirty="0" smtClean="0"/>
              <a:t>- визуализация результатов;</a:t>
            </a:r>
          </a:p>
          <a:p>
            <a:r>
              <a:rPr lang="ru-RU" sz="2000" dirty="0" smtClean="0"/>
              <a:t>- создание </a:t>
            </a:r>
            <a:r>
              <a:rPr lang="ru-RU" sz="2000" dirty="0"/>
              <a:t>и обсуждение родительских историй успеха;</a:t>
            </a:r>
          </a:p>
          <a:p>
            <a:r>
              <a:rPr lang="ru-RU" sz="2000" dirty="0" smtClean="0"/>
              <a:t>- включение </a:t>
            </a:r>
            <a:r>
              <a:rPr lang="ru-RU" sz="2000" dirty="0"/>
              <a:t>родителей в сетевые родительские проекты.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66778" y="2782986"/>
            <a:ext cx="4552950" cy="2857500"/>
            <a:chOff x="1066778" y="2782986"/>
            <a:chExt cx="4552950" cy="2857500"/>
          </a:xfrm>
        </p:grpSpPr>
        <p:pic>
          <p:nvPicPr>
            <p:cNvPr id="819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778" y="2782986"/>
              <a:ext cx="45529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4763068" y="4544703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6" name="Picture 4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625" y="4657081"/>
              <a:ext cx="636423" cy="63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1640005" y="2985877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Картинки по запросу родители икон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913" y="3047725"/>
              <a:ext cx="623523" cy="62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2670687" y="2782986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Картинки по запросу учитель икон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77" y="2957206"/>
              <a:ext cx="463575" cy="4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744853" y="2897840"/>
              <a:ext cx="828000" cy="828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02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853" y="29047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9937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Дистанционные формы </a:t>
            </a:r>
            <a:r>
              <a:rPr lang="ru-RU" sz="3600" b="1" dirty="0">
                <a:solidFill>
                  <a:srgbClr val="C00000"/>
                </a:solidFill>
              </a:rPr>
              <a:t>повышения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родительской </a:t>
            </a:r>
            <a:r>
              <a:rPr lang="ru-RU" sz="3600" b="1" dirty="0">
                <a:solidFill>
                  <a:srgbClr val="C00000"/>
                </a:solidFill>
              </a:rPr>
              <a:t>компетентности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2328395" y="2602673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8175" y="3277786"/>
            <a:ext cx="3016422" cy="666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веб-</a:t>
            </a:r>
            <a:r>
              <a:rPr lang="ru-RU" sz="2400" b="1" dirty="0" err="1" smtClean="0"/>
              <a:t>квесты</a:t>
            </a:r>
            <a:endParaRPr lang="ru-RU" sz="2400" b="1" dirty="0" smtClean="0"/>
          </a:p>
          <a:p>
            <a:endParaRPr lang="ru-RU" sz="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31302" y="3277786"/>
            <a:ext cx="3057097" cy="666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вебинары</a:t>
            </a:r>
          </a:p>
          <a:p>
            <a:pPr algn="ctr"/>
            <a:endParaRPr lang="ru-RU" sz="800" b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43614" y="3277786"/>
            <a:ext cx="2885051" cy="666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сетевые акции</a:t>
            </a:r>
            <a:endParaRPr lang="ru-RU" sz="2400" b="1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001859" y="2602674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9317624" y="2602674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Картинки по запросу веб квест ико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507" y="4108082"/>
            <a:ext cx="2387738" cy="17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554" y="4150314"/>
            <a:ext cx="1748572" cy="17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614" y="4150314"/>
            <a:ext cx="2641961" cy="18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89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Дистанционные формы повышения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родительской компетентности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err="1">
                <a:ln w="0"/>
                <a:solidFill>
                  <a:schemeClr val="bg1"/>
                </a:solidFill>
              </a:rPr>
              <a:t>Квест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483244"/>
            <a:ext cx="53241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популярная игра, в ходе которой участники должны пройти по специализированному маршруту и выполнить </a:t>
            </a:r>
            <a:r>
              <a:rPr lang="ru-RU" sz="2000" dirty="0" smtClean="0"/>
              <a:t>задания;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продвижение </a:t>
            </a:r>
            <a:r>
              <a:rPr lang="ru-RU" sz="2000" dirty="0"/>
              <a:t>по игре возможно только при выполнении </a:t>
            </a:r>
            <a:r>
              <a:rPr lang="ru-RU" sz="2000" dirty="0" smtClean="0"/>
              <a:t>заданий;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задания поставят </a:t>
            </a:r>
            <a:r>
              <a:rPr lang="ru-RU" sz="2000" dirty="0"/>
              <a:t>участников в деятельностную позицию, в ходе которой они должны анализировать ситуацию, предлагать свои способы действий, искать пути решения и т.д</a:t>
            </a:r>
            <a:r>
              <a:rPr lang="ru-RU" sz="2000" dirty="0" smtClean="0"/>
              <a:t>.;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дает возможность </a:t>
            </a:r>
            <a:r>
              <a:rPr lang="ru-RU" sz="2000" dirty="0" smtClean="0"/>
              <a:t>отслеживать </a:t>
            </a:r>
            <a:r>
              <a:rPr lang="ru-RU" sz="2000" dirty="0"/>
              <a:t>собственное продвижение, осуществлять </a:t>
            </a:r>
            <a:r>
              <a:rPr lang="ru-RU" sz="2000" dirty="0" smtClean="0"/>
              <a:t>рефлексию.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98575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Дистанционные формы повышения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родительской компетентности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</a:rPr>
              <a:t>Сетевые </a:t>
            </a:r>
            <a:endParaRPr lang="ru-RU" sz="2800" b="1" i="1" dirty="0" smtClean="0">
              <a:ln w="0"/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ln w="0"/>
                <a:solidFill>
                  <a:schemeClr val="bg1"/>
                </a:solidFill>
              </a:rPr>
              <a:t>акции 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483244"/>
            <a:ext cx="53241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организуются </a:t>
            </a:r>
            <a:r>
              <a:rPr lang="ru-RU" sz="2000" dirty="0"/>
              <a:t>в рамках </a:t>
            </a:r>
            <a:r>
              <a:rPr lang="ru-RU" sz="2000" dirty="0" smtClean="0"/>
              <a:t>блогов и сайтов;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позволяют </a:t>
            </a:r>
            <a:r>
              <a:rPr lang="ru-RU" sz="2000" dirty="0"/>
              <a:t>включить родителей в небольшую по объему и времени </a:t>
            </a:r>
            <a:r>
              <a:rPr lang="ru-RU" sz="2000" dirty="0" smtClean="0"/>
              <a:t>деятельность;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одители делятся </a:t>
            </a:r>
            <a:r>
              <a:rPr lang="ru-RU" sz="2000" dirty="0"/>
              <a:t>опытом с другими родителями, предлагают варианты решения, высказывают собственные мнения, получают обратную связь для детей, и т.д</a:t>
            </a:r>
            <a:r>
              <a:rPr lang="ru-RU" sz="2000" dirty="0" smtClean="0"/>
              <a:t>.;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осуществляется </a:t>
            </a:r>
            <a:r>
              <a:rPr lang="ru-RU" sz="2000" dirty="0"/>
              <a:t>непрямое усвоение знаний, обмен опытом с другими родителями, рефлексия собственной модели воспитания.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08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559558"/>
            <a:ext cx="11174505" cy="179002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Дистанционные формы повышения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родительской компетентности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658440" y="2661313"/>
            <a:ext cx="5013405" cy="2620371"/>
            <a:chOff x="2816985" y="1214350"/>
            <a:chExt cx="6810545" cy="3119027"/>
          </a:xfrm>
        </p:grpSpPr>
        <p:pic>
          <p:nvPicPr>
            <p:cNvPr id="10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7534330" y="1214350"/>
              <a:ext cx="2093200" cy="311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9055" y="2085879"/>
              <a:ext cx="2445275" cy="2122926"/>
            </a:xfrm>
            <a:prstGeom prst="rect">
              <a:avLst/>
            </a:prstGeom>
          </p:spPr>
        </p:pic>
        <p:pic>
          <p:nvPicPr>
            <p:cNvPr id="12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2816985" y="1221275"/>
              <a:ext cx="2272070" cy="311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672114" y="3833979"/>
            <a:ext cx="26269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err="1" smtClean="0">
                <a:ln w="0"/>
                <a:solidFill>
                  <a:schemeClr val="bg1"/>
                </a:solidFill>
              </a:rPr>
              <a:t>Вебинары</a:t>
            </a:r>
            <a:endParaRPr lang="ru-RU" sz="2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0104" y="2926038"/>
            <a:ext cx="5324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интернет–встречи с людьми, интересными для родителей, </a:t>
            </a:r>
            <a:r>
              <a:rPr lang="ru-RU" sz="2000" dirty="0" smtClean="0"/>
              <a:t>где </a:t>
            </a:r>
            <a:r>
              <a:rPr lang="ru-RU" sz="2000" dirty="0"/>
              <a:t>родители могут в режиме реального времени задать вопросы гостям, выслушать их выступления, комментарии на определенные </a:t>
            </a:r>
            <a:r>
              <a:rPr lang="ru-RU" sz="2000" dirty="0" smtClean="0"/>
              <a:t>темы;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если не было возможности присутствовать на мероприятии, можно скачать видео, аудиоматериалы с выступлениями гостей или заранее оставить вопрос.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35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anya\Desktop\ВЕБИНАР СЕМЬЯ\20170903-escuela-en-casa-si-o-no-educar-en-cas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350" y="301934"/>
            <a:ext cx="9436599" cy="62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074" y="155001"/>
            <a:ext cx="6435903" cy="225596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082" y="164200"/>
            <a:ext cx="6346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Разностороннее развитие личности учащегося требует единства, согласованности действий семьи и образовательного учреждения в процессе его воспитания. Актуальная задача деятельности школы в современных условиях – обеспечить </a:t>
            </a:r>
            <a:r>
              <a:rPr lang="ru-RU" sz="2000" dirty="0" err="1"/>
              <a:t>взаимополезный</a:t>
            </a:r>
            <a:r>
              <a:rPr lang="ru-RU" sz="2000" dirty="0"/>
              <a:t> союз семьи и учреждения образования, в центре внимания которого должны находиться интересы ребенка.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254532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32764" y="887104"/>
            <a:ext cx="9830504" cy="4782088"/>
            <a:chOff x="1745571" y="2412704"/>
            <a:chExt cx="9375215" cy="3895725"/>
          </a:xfrm>
        </p:grpSpPr>
        <p:pic>
          <p:nvPicPr>
            <p:cNvPr id="4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8510953" y="2412704"/>
              <a:ext cx="2609833" cy="389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9028" y="3489160"/>
              <a:ext cx="3971925" cy="2657475"/>
            </a:xfrm>
            <a:prstGeom prst="rect">
              <a:avLst/>
            </a:prstGeom>
          </p:spPr>
        </p:pic>
        <p:pic>
          <p:nvPicPr>
            <p:cNvPr id="7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1745571" y="2412704"/>
              <a:ext cx="2832852" cy="389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709238" y="2770585"/>
            <a:ext cx="51976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Взаимодействие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семьи и </a:t>
            </a:r>
            <a:r>
              <a:rPr lang="ru-RU" sz="2400" b="1" i="1" dirty="0" smtClean="0">
                <a:ln w="0"/>
                <a:solidFill>
                  <a:schemeClr val="bg1"/>
                </a:solidFill>
              </a:rPr>
              <a:t>образовательного учреждения  </a:t>
            </a:r>
            <a:r>
              <a:rPr lang="ru-RU" sz="2400" b="1" i="1" dirty="0" smtClean="0">
                <a:ln w="0"/>
                <a:solidFill>
                  <a:schemeClr val="bg1"/>
                </a:solidFill>
                <a:cs typeface="Times New Roman" panose="02020603050405020304" pitchFamily="18" charset="0"/>
              </a:rPr>
              <a:t>‒ </a:t>
            </a:r>
          </a:p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процесс совместной деятельности по согласованию целей, форм и методов семейного и школьного воспитания.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32764" y="941695"/>
            <a:ext cx="9830504" cy="4782088"/>
            <a:chOff x="1745571" y="2412704"/>
            <a:chExt cx="9375215" cy="3895725"/>
          </a:xfrm>
        </p:grpSpPr>
        <p:pic>
          <p:nvPicPr>
            <p:cNvPr id="4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8510953" y="2412704"/>
              <a:ext cx="2609833" cy="389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9028" y="3489160"/>
              <a:ext cx="3971925" cy="2657475"/>
            </a:xfrm>
            <a:prstGeom prst="rect">
              <a:avLst/>
            </a:prstGeom>
          </p:spPr>
        </p:pic>
        <p:pic>
          <p:nvPicPr>
            <p:cNvPr id="7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1745571" y="2412704"/>
              <a:ext cx="2832852" cy="389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605128" y="2370628"/>
            <a:ext cx="51976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bg1"/>
                </a:solidFill>
              </a:rPr>
              <a:t>Ценностная основа </a:t>
            </a:r>
            <a:r>
              <a:rPr lang="ru-RU" sz="2400" b="1" i="1" dirty="0" smtClean="0">
                <a:ln w="0"/>
                <a:solidFill>
                  <a:schemeClr val="bg1"/>
                </a:solidFill>
              </a:rPr>
              <a:t>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взаимодействия </a:t>
            </a:r>
            <a:r>
              <a:rPr lang="ru-RU" sz="2400" b="1" i="1" dirty="0" smtClean="0">
                <a:ln w="0"/>
                <a:solidFill>
                  <a:schemeClr val="bg1"/>
                </a:solidFill>
              </a:rPr>
              <a:t> семьи и образовательного учреждения –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создание условий для успешной самореализации ребенка, его личностного роста, формирования мотивации к учению, сохранения физического и психического здоровья, социальной адаптации.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2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Направления </a:t>
            </a:r>
            <a:r>
              <a:rPr lang="ru-RU" sz="3600" b="1" dirty="0">
                <a:solidFill>
                  <a:srgbClr val="C00000"/>
                </a:solidFill>
              </a:rPr>
              <a:t>взаимодействия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образовательного </a:t>
            </a:r>
            <a:r>
              <a:rPr lang="ru-RU" sz="3600" b="1" dirty="0">
                <a:solidFill>
                  <a:srgbClr val="C00000"/>
                </a:solidFill>
              </a:rPr>
              <a:t>учреждения с семьей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70" y="2608885"/>
            <a:ext cx="2385583" cy="15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семья икон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0048" y="3159898"/>
            <a:ext cx="2286000" cy="19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3343701" y="2600360"/>
            <a:ext cx="7206018" cy="757025"/>
          </a:xfrm>
          <a:prstGeom prst="homePlat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изучение семей учащихся, их образовательных и информационных </a:t>
            </a:r>
            <a:r>
              <a:rPr lang="ru-RU" sz="1900" dirty="0" smtClean="0"/>
              <a:t>потребностей, </a:t>
            </a:r>
            <a:r>
              <a:rPr lang="ru-RU" sz="1900" dirty="0"/>
              <a:t>воспитательного и культурного потенциала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343701" y="3508157"/>
            <a:ext cx="5647899" cy="757025"/>
          </a:xfrm>
          <a:prstGeom prst="homePlat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использование различных форм взаимодействия, наполнение их современным содержанием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173707" y="4415954"/>
            <a:ext cx="6346209" cy="757025"/>
          </a:xfrm>
          <a:prstGeom prst="homePlat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повышение </a:t>
            </a:r>
            <a:r>
              <a:rPr lang="ru-RU" sz="1900" dirty="0"/>
              <a:t>педагогической, правовой, информационной культуры субъектов образовательного процесса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173707" y="5323751"/>
            <a:ext cx="3275463" cy="757025"/>
          </a:xfrm>
          <a:prstGeom prst="homePlat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организация </a:t>
            </a:r>
            <a:r>
              <a:rPr lang="ru-RU" sz="1900" dirty="0"/>
              <a:t>родительского всеобуча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749421" y="5332276"/>
            <a:ext cx="6455391" cy="812264"/>
          </a:xfrm>
          <a:prstGeom prst="homePlat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/>
              <a:t>формирование единого информационного пространства, способствующего неконфликтному взаимодействию педагогов, детей,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48724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38355" y="602446"/>
            <a:ext cx="10826151" cy="5384300"/>
            <a:chOff x="1745571" y="2412704"/>
            <a:chExt cx="9375215" cy="3895725"/>
          </a:xfrm>
        </p:grpSpPr>
        <p:pic>
          <p:nvPicPr>
            <p:cNvPr id="4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46"/>
            <a:stretch/>
          </p:blipFill>
          <p:spPr bwMode="auto">
            <a:xfrm>
              <a:off x="8510953" y="2412704"/>
              <a:ext cx="2609833" cy="389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9028" y="3489160"/>
              <a:ext cx="3971925" cy="2657475"/>
            </a:xfrm>
            <a:prstGeom prst="rect">
              <a:avLst/>
            </a:prstGeom>
          </p:spPr>
        </p:pic>
        <p:pic>
          <p:nvPicPr>
            <p:cNvPr id="7" name="Picture 2" descr="Картинки по запросу ученик прозрачный фон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245"/>
            <a:stretch/>
          </p:blipFill>
          <p:spPr bwMode="auto">
            <a:xfrm>
              <a:off x="1745571" y="2412704"/>
              <a:ext cx="2832852" cy="389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493698" y="2505818"/>
            <a:ext cx="5658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0"/>
                <a:solidFill>
                  <a:schemeClr val="bg1"/>
                </a:solidFill>
              </a:rPr>
              <a:t>Цель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взаимодействия образовательного учреждения и семьи </a:t>
            </a:r>
            <a:r>
              <a:rPr lang="ru-RU" sz="2400" b="1" i="1" dirty="0" smtClean="0">
                <a:ln w="0"/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400" b="1" i="1" dirty="0" smtClean="0">
                <a:ln w="0"/>
                <a:solidFill>
                  <a:schemeClr val="bg1"/>
                </a:solidFill>
              </a:rPr>
              <a:t>интеграция </a:t>
            </a:r>
            <a:r>
              <a:rPr lang="ru-RU" sz="2400" b="1" i="1" dirty="0">
                <a:ln w="0"/>
                <a:solidFill>
                  <a:schemeClr val="bg1"/>
                </a:solidFill>
              </a:rPr>
              <a:t>родителей в педагогический процесс путем создания специальных условий для привлечения семьи к сопровождению ребенка в образовательном процессе. </a:t>
            </a:r>
            <a:endParaRPr lang="ru-RU" sz="2400" b="1" i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46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>
                <a:solidFill>
                  <a:srgbClr val="C00000"/>
                </a:solidFill>
              </a:rPr>
              <a:t>образовательного учреждения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852" y="2024065"/>
            <a:ext cx="1796704" cy="2748957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960763" y="2501736"/>
            <a:ext cx="3464228" cy="1374479"/>
            <a:chOff x="1909809" y="2501736"/>
            <a:chExt cx="3464228" cy="1374479"/>
          </a:xfrm>
        </p:grpSpPr>
        <p:sp>
          <p:nvSpPr>
            <p:cNvPr id="5" name="Волна 4"/>
            <p:cNvSpPr/>
            <p:nvPr/>
          </p:nvSpPr>
          <p:spPr>
            <a:xfrm>
              <a:off x="1963509" y="2501736"/>
              <a:ext cx="3394280" cy="1374479"/>
            </a:xfrm>
            <a:prstGeom prst="wav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09809" y="2684137"/>
              <a:ext cx="14526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/>
                <a:t>Этап </a:t>
              </a:r>
              <a:r>
                <a:rPr lang="ru-RU" sz="3200" b="1" i="1" dirty="0" smtClean="0"/>
                <a:t>1.</a:t>
              </a:r>
              <a:endParaRPr lang="ru-RU" sz="3200" b="1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20508" y="2976524"/>
              <a:ext cx="23535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</a:rPr>
                <a:t>Знакомство</a:t>
              </a:r>
              <a:endParaRPr lang="ru-RU" sz="32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Штриховая стрелка вправо 6"/>
          <p:cNvSpPr/>
          <p:nvPr/>
        </p:nvSpPr>
        <p:spPr>
          <a:xfrm>
            <a:off x="5580933" y="2928271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54905" y="2501737"/>
            <a:ext cx="4987214" cy="153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определение общих целей, ценностей, ресурсной базы сторон;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определение взаимной полезности </a:t>
            </a:r>
            <a:r>
              <a:rPr lang="ru-RU" sz="20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актуализация эксклюзивной полезности </a:t>
            </a:r>
            <a:r>
              <a:rPr lang="ru-RU" sz="2000" dirty="0"/>
              <a:t>педагогического </a:t>
            </a:r>
            <a:r>
              <a:rPr lang="ru-RU" sz="2000" dirty="0" smtClean="0"/>
              <a:t>коллектива.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9960" y="4632077"/>
            <a:ext cx="3823626" cy="1270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мониторинг </a:t>
            </a:r>
            <a:r>
              <a:rPr lang="ru-RU" sz="2000" dirty="0"/>
              <a:t>родительских запросов и ресурсов;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собственный </a:t>
            </a:r>
            <a:r>
              <a:rPr lang="ru-RU" sz="2000" dirty="0"/>
              <a:t>«ценностный аудит».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93617" y="4857679"/>
            <a:ext cx="2004485" cy="797607"/>
            <a:chOff x="697253" y="4857679"/>
            <a:chExt cx="2004485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697253" y="4857679"/>
              <a:ext cx="1884378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00233" y="5020923"/>
              <a:ext cx="180150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мероприятия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8109895" y="4488457"/>
            <a:ext cx="3081270" cy="1381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желание родителей осуществлять совместную деятельность с </a:t>
            </a:r>
            <a:r>
              <a:rPr lang="ru-RU" sz="2000" dirty="0" smtClean="0"/>
              <a:t>ОУ</a:t>
            </a:r>
            <a:endParaRPr lang="ru-RU" sz="2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841021" y="4867632"/>
            <a:ext cx="1042991" cy="797607"/>
            <a:chOff x="6841021" y="4867632"/>
            <a:chExt cx="1042991" cy="797607"/>
          </a:xfrm>
        </p:grpSpPr>
        <p:sp>
          <p:nvSpPr>
            <p:cNvPr id="14" name="Штриховая стрелка вправо 13"/>
            <p:cNvSpPr/>
            <p:nvPr/>
          </p:nvSpPr>
          <p:spPr>
            <a:xfrm>
              <a:off x="6841021" y="4867632"/>
              <a:ext cx="1042991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44074" y="5019470"/>
              <a:ext cx="85805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итог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2481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82852" y="276079"/>
            <a:ext cx="11174505" cy="207349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Построение системы взаимодействия семьи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</a:t>
            </a:r>
            <a:r>
              <a:rPr lang="ru-RU" sz="3600" b="1" dirty="0">
                <a:solidFill>
                  <a:srgbClr val="C00000"/>
                </a:solidFill>
              </a:rPr>
              <a:t>образовательного учреждения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852" y="2024065"/>
            <a:ext cx="1796704" cy="2748957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>
            <a:off x="5529979" y="2928271"/>
            <a:ext cx="515982" cy="422019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951" y="2501737"/>
            <a:ext cx="4987214" cy="153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проектирование </a:t>
            </a:r>
            <a:r>
              <a:rPr lang="ru-RU" sz="2000" dirty="0"/>
              <a:t>конкретных программ совместной </a:t>
            </a:r>
            <a:r>
              <a:rPr lang="ru-RU" sz="2000" dirty="0" smtClean="0"/>
              <a:t>работы;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разделение </a:t>
            </a:r>
            <a:r>
              <a:rPr lang="ru-RU" sz="2000" dirty="0"/>
              <a:t>ответственности за те или иные стороны совместной деятельности.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11056" y="4468663"/>
            <a:ext cx="4474380" cy="1528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соблюдение этических норм и договоренностей;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поддержка </a:t>
            </a:r>
            <a:r>
              <a:rPr lang="ru-RU" sz="2000" dirty="0"/>
              <a:t>тех, у кого необходимо вызвать доверие;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результативность.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126561" y="4857679"/>
            <a:ext cx="1949895" cy="797607"/>
            <a:chOff x="697253" y="4857679"/>
            <a:chExt cx="1949895" cy="797607"/>
          </a:xfrm>
        </p:grpSpPr>
        <p:sp>
          <p:nvSpPr>
            <p:cNvPr id="11" name="Штриховая стрелка вправо 10"/>
            <p:cNvSpPr/>
            <p:nvPr/>
          </p:nvSpPr>
          <p:spPr>
            <a:xfrm>
              <a:off x="697253" y="4857679"/>
              <a:ext cx="1884378" cy="797607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45643" y="5020923"/>
              <a:ext cx="1801505" cy="42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факторы</a:t>
              </a:r>
              <a:endPara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09175" y="2501736"/>
            <a:ext cx="3798486" cy="1852150"/>
            <a:chOff x="1409175" y="2501736"/>
            <a:chExt cx="3798486" cy="1852150"/>
          </a:xfrm>
        </p:grpSpPr>
        <p:sp>
          <p:nvSpPr>
            <p:cNvPr id="5" name="Волна 4"/>
            <p:cNvSpPr/>
            <p:nvPr/>
          </p:nvSpPr>
          <p:spPr>
            <a:xfrm>
              <a:off x="1813381" y="2501736"/>
              <a:ext cx="3394280" cy="1852150"/>
            </a:xfrm>
            <a:prstGeom prst="wave">
              <a:avLst>
                <a:gd name="adj1" fmla="val 12500"/>
                <a:gd name="adj2" fmla="val -281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36152" y="2554505"/>
              <a:ext cx="14830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/>
                <a:t>Этап </a:t>
              </a:r>
              <a:r>
                <a:rPr lang="ru-RU" sz="3200" b="1" i="1" dirty="0" smtClean="0"/>
                <a:t>2.</a:t>
              </a:r>
              <a:endParaRPr lang="ru-RU" sz="3200" b="1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09175" y="3009221"/>
              <a:ext cx="33035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</a:rPr>
                <a:t>Совместная</a:t>
              </a:r>
              <a:endParaRPr lang="ru-RU" sz="3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37546" y="3324800"/>
              <a:ext cx="27463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</a:rPr>
                <a:t>деятельность</a:t>
              </a:r>
              <a:endParaRPr lang="ru-RU" sz="32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269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7500</TotalTime>
  <Words>1589</Words>
  <Application>Microsoft Office PowerPoint</Application>
  <PresentationFormat>Произвольный</PresentationFormat>
  <Paragraphs>212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Натуральные материалы</vt:lpstr>
      <vt:lpstr>Организация эффективного взаимодействия образовательного учреждения с семьей</vt:lpstr>
      <vt:lpstr>Слайд 2</vt:lpstr>
      <vt:lpstr>Слайд 3</vt:lpstr>
      <vt:lpstr>Слайд 4</vt:lpstr>
      <vt:lpstr>Слайд 5</vt:lpstr>
      <vt:lpstr>Направления взаимодействия  образовательного учреждения с семьей</vt:lpstr>
      <vt:lpstr>Слайд 7</vt:lpstr>
      <vt:lpstr>Построение системы взаимодействия семьи  и образовательного учреждения</vt:lpstr>
      <vt:lpstr>Построение системы взаимодействия семьи  и образовательного учреждения</vt:lpstr>
      <vt:lpstr>Построение системы взаимодействия семьи  и образовательного учреждения</vt:lpstr>
      <vt:lpstr>Построение системы взаимодействия семьи  и образовательного учреждения</vt:lpstr>
      <vt:lpstr>Формы взаимодействия образовательного учреждения и семьи 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Слайд 24</vt:lpstr>
      <vt:lpstr>Формы работы с родителями</vt:lpstr>
      <vt:lpstr>Слайд 26</vt:lpstr>
      <vt:lpstr>Применение ИКТ в организации  эффективного взаимодействия с семьёй</vt:lpstr>
      <vt:lpstr>Слайд 28</vt:lpstr>
      <vt:lpstr>Слайд 29</vt:lpstr>
      <vt:lpstr>Слайд 30</vt:lpstr>
      <vt:lpstr>Организация собраний с использованием  Интернет </vt:lpstr>
      <vt:lpstr>Организация собраний с использованием  Интернет </vt:lpstr>
      <vt:lpstr>Дистанционные формы повышения  родительской компетентности</vt:lpstr>
      <vt:lpstr>Дистанционные формы повышения  родительской компетентности</vt:lpstr>
      <vt:lpstr>Дистанционные формы повышения  родительской компетентности</vt:lpstr>
      <vt:lpstr>Дистанционные формы повышения  родительской компетентности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196</cp:revision>
  <dcterms:created xsi:type="dcterms:W3CDTF">2017-01-09T10:38:11Z</dcterms:created>
  <dcterms:modified xsi:type="dcterms:W3CDTF">2018-12-28T08:58:22Z</dcterms:modified>
</cp:coreProperties>
</file>