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1"/>
  </p:notesMasterIdLst>
  <p:sldIdLst>
    <p:sldId id="256" r:id="rId2"/>
    <p:sldId id="874" r:id="rId3"/>
    <p:sldId id="597" r:id="rId4"/>
    <p:sldId id="875" r:id="rId5"/>
    <p:sldId id="877" r:id="rId6"/>
    <p:sldId id="867" r:id="rId7"/>
    <p:sldId id="793" r:id="rId8"/>
    <p:sldId id="880" r:id="rId9"/>
    <p:sldId id="876" r:id="rId10"/>
    <p:sldId id="881" r:id="rId11"/>
    <p:sldId id="882" r:id="rId12"/>
    <p:sldId id="883" r:id="rId13"/>
    <p:sldId id="885" r:id="rId14"/>
    <p:sldId id="886" r:id="rId15"/>
    <p:sldId id="872" r:id="rId16"/>
    <p:sldId id="887" r:id="rId17"/>
    <p:sldId id="888" r:id="rId18"/>
    <p:sldId id="889" r:id="rId19"/>
    <p:sldId id="890" r:id="rId20"/>
    <p:sldId id="891" r:id="rId21"/>
    <p:sldId id="898" r:id="rId22"/>
    <p:sldId id="892" r:id="rId23"/>
    <p:sldId id="894" r:id="rId24"/>
    <p:sldId id="895" r:id="rId25"/>
    <p:sldId id="896" r:id="rId26"/>
    <p:sldId id="897" r:id="rId27"/>
    <p:sldId id="900" r:id="rId28"/>
    <p:sldId id="899" r:id="rId29"/>
    <p:sldId id="72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179C0"/>
    <a:srgbClr val="8F4D11"/>
    <a:srgbClr val="EABE78"/>
    <a:srgbClr val="006600"/>
    <a:srgbClr val="D9B247"/>
    <a:srgbClr val="CC0000"/>
    <a:srgbClr val="3333FF"/>
    <a:srgbClr val="66CCFF"/>
    <a:srgbClr val="4A20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45"/>
        <p:guide pos="3803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27257" y="701238"/>
            <a:ext cx="11228294" cy="17872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Гендерная компетентность педагога </a:t>
            </a:r>
            <a:r>
              <a:rPr lang="ru-RU" sz="3200" b="1" dirty="0" smtClean="0">
                <a:solidFill>
                  <a:srgbClr val="000099"/>
                </a:solidFill>
              </a:rPr>
              <a:t>как </a:t>
            </a:r>
            <a:r>
              <a:rPr lang="ru-RU" sz="3200" b="1" dirty="0">
                <a:solidFill>
                  <a:srgbClr val="000099"/>
                </a:solidFill>
              </a:rPr>
              <a:t>основное </a:t>
            </a:r>
            <a:r>
              <a:rPr lang="ru-RU" sz="3200" b="1" dirty="0" smtClean="0">
                <a:solidFill>
                  <a:srgbClr val="000099"/>
                </a:solidFill>
              </a:rPr>
              <a:t/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3200" b="1" dirty="0" smtClean="0">
                <a:solidFill>
                  <a:srgbClr val="000099"/>
                </a:solidFill>
              </a:rPr>
              <a:t>условие формирования гендерной </a:t>
            </a:r>
            <a:r>
              <a:rPr lang="ru-RU" sz="3200" b="1" dirty="0">
                <a:solidFill>
                  <a:srgbClr val="000099"/>
                </a:solidFill>
              </a:rPr>
              <a:t>культуры </a:t>
            </a:r>
            <a:r>
              <a:rPr lang="ru-RU" sz="3200" b="1" dirty="0" smtClean="0">
                <a:solidFill>
                  <a:srgbClr val="000099"/>
                </a:solidFill>
              </a:rPr>
              <a:t>ребёнка</a:t>
            </a:r>
            <a:endParaRPr lang="ru-RU" sz="3200" dirty="0">
              <a:solidFill>
                <a:srgbClr val="000099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89258" y="2644722"/>
            <a:ext cx="10355946" cy="3556787"/>
            <a:chOff x="876195" y="2644722"/>
            <a:chExt cx="10355946" cy="3556787"/>
          </a:xfrm>
        </p:grpSpPr>
        <p:pic>
          <p:nvPicPr>
            <p:cNvPr id="3" name="Picture 4" descr="C:\Users\Таня\Desktop\НОЯБРЬ\Гендерная компетенстность педагога - в работе\pack-orange-wavy-shapes_23-214761636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3730" b="9829"/>
            <a:stretch/>
          </p:blipFill>
          <p:spPr bwMode="auto">
            <a:xfrm rot="20817279">
              <a:off x="7960461" y="4918318"/>
              <a:ext cx="3271680" cy="86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Таня\Desktop\НОЯБРЬ\Гендерная компетенстность педагога - в работе\happy-school-kids-with-alphabet-blocks_29190-3371 (1)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786" y="3553559"/>
              <a:ext cx="4154428" cy="264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Таня\Desktop\НОЯБРЬ\Гендерная компетенстность педагога - в работе\452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D2D3D5"/>
                </a:clrFrom>
                <a:clrTo>
                  <a:srgbClr val="D2D3D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924" t="2768" r="15109" b="50000"/>
            <a:stretch/>
          </p:blipFill>
          <p:spPr bwMode="auto">
            <a:xfrm>
              <a:off x="2498972" y="2644722"/>
              <a:ext cx="1962593" cy="281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Таня\Desktop\НОЯБРЬ\Гендерная компетенстность педагога - в работе\pack-orange-wavy-shapes_23-214761636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3730" b="9829"/>
            <a:stretch/>
          </p:blipFill>
          <p:spPr bwMode="auto">
            <a:xfrm rot="782721" flipH="1">
              <a:off x="876195" y="4969315"/>
              <a:ext cx="3271680" cy="86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609230" y="3284694"/>
            <a:ext cx="5678324" cy="2394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знание вопросов </a:t>
            </a:r>
            <a:r>
              <a:rPr lang="ru-RU" sz="2000" dirty="0"/>
              <a:t>гендерной педагогики и </a:t>
            </a:r>
            <a:r>
              <a:rPr lang="ru-RU" sz="2000" dirty="0" smtClean="0"/>
              <a:t>психологии;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представления </a:t>
            </a:r>
            <a:r>
              <a:rPr lang="ru-RU" sz="2000" dirty="0"/>
              <a:t>о гендерных особенностях всех субъектов образовательного </a:t>
            </a:r>
            <a:r>
              <a:rPr lang="ru-RU" sz="2000" dirty="0" smtClean="0"/>
              <a:t>процесса;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пользоваться технологией гендерного анализа учебной информации.</a:t>
            </a:r>
          </a:p>
          <a:p>
            <a:pPr lvl="0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7263" y="2678062"/>
            <a:ext cx="4680000" cy="540000"/>
          </a:xfrm>
          <a:prstGeom prst="rect">
            <a:avLst/>
          </a:prstGeom>
          <a:solidFill>
            <a:schemeClr val="bg1"/>
          </a:solidFill>
          <a:ln>
            <a:solidFill>
              <a:srgbClr val="0179C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СОДЕРЖАТЕЛЬНЫЙ КОМПОНЕНТ </a:t>
            </a:r>
            <a:endParaRPr lang="ru-RU" b="1" dirty="0"/>
          </a:p>
        </p:txBody>
      </p:sp>
      <p:pic>
        <p:nvPicPr>
          <p:cNvPr id="11" name="Picture 2" descr="C:\Users\Таня\Desktop\НОЯБРЬ\Гендерная компетенстность педагога - в работе\407838-PD1LC6-937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4" b="8309"/>
          <a:stretch/>
        </p:blipFill>
        <p:spPr bwMode="auto">
          <a:xfrm>
            <a:off x="1475967" y="2773745"/>
            <a:ext cx="3337363" cy="29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ня\Desktop\НОЯБРЬ\Гендерная компетенстность педагога - в работе\set-of-charity-labels-with-colored-hands_23-214755850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91" t="28311" r="36161" b="51329"/>
          <a:stretch/>
        </p:blipFill>
        <p:spPr bwMode="auto">
          <a:xfrm>
            <a:off x="3341242" y="3207259"/>
            <a:ext cx="1254051" cy="8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9846" y="1156288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Компоненты </a:t>
            </a:r>
          </a:p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гендерной компетентности педагога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184542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730897" y="3478844"/>
            <a:ext cx="5678324" cy="2394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личное отношение </a:t>
            </a:r>
            <a:r>
              <a:rPr lang="ru-RU" sz="2000" dirty="0" smtClean="0"/>
              <a:t>педагога я </a:t>
            </a:r>
            <a:r>
              <a:rPr lang="ru-RU" sz="2000" dirty="0"/>
              <a:t>к разнообразным проблемам </a:t>
            </a:r>
            <a:r>
              <a:rPr lang="ru-RU" sz="2000" dirty="0" err="1"/>
              <a:t>гендера</a:t>
            </a:r>
            <a:r>
              <a:rPr lang="ru-RU" sz="2000" dirty="0"/>
              <a:t> в </a:t>
            </a:r>
            <a:r>
              <a:rPr lang="ru-RU" sz="2000" dirty="0" smtClean="0"/>
              <a:t>обществе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собственных взглядов на вопросы половой дифференциации мужчин и женщин.</a:t>
            </a:r>
          </a:p>
          <a:p>
            <a:pPr lvl="0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7263" y="2714557"/>
            <a:ext cx="4680000" cy="540000"/>
          </a:xfrm>
          <a:prstGeom prst="rect">
            <a:avLst/>
          </a:prstGeom>
          <a:solidFill>
            <a:schemeClr val="bg1"/>
          </a:solidFill>
          <a:ln>
            <a:solidFill>
              <a:srgbClr val="0179C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РЕФЛЕКСИВНЫЙ  КОМПОНЕНТ </a:t>
            </a:r>
            <a:endParaRPr lang="ru-RU" b="1" dirty="0"/>
          </a:p>
        </p:txBody>
      </p:sp>
      <p:pic>
        <p:nvPicPr>
          <p:cNvPr id="8" name="Picture 2" descr="C:\Users\Таня\Desktop\НОЯБРЬ\Гендерная компетенстность педагога - в работе\407838-PD1LC6-937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4" b="8309"/>
          <a:stretch/>
        </p:blipFill>
        <p:spPr bwMode="auto">
          <a:xfrm>
            <a:off x="1631243" y="2743608"/>
            <a:ext cx="3337363" cy="29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Гендерная компетенстность педагога - в работе\set-of-charity-labels-with-colored-hands_23-214755850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2" t="60118" r="62370" b="19522"/>
          <a:stretch/>
        </p:blipFill>
        <p:spPr bwMode="auto">
          <a:xfrm>
            <a:off x="3167816" y="3254557"/>
            <a:ext cx="1254051" cy="8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9846" y="1156288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Компоненты </a:t>
            </a:r>
          </a:p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гендерной компетентности педагога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6570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77214" y="3405519"/>
            <a:ext cx="6059610" cy="2572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редставление об управлении </a:t>
            </a:r>
            <a:r>
              <a:rPr lang="ru-RU" dirty="0"/>
              <a:t>процессом гендерной социализации личности и навыками по его </a:t>
            </a:r>
            <a:r>
              <a:rPr lang="ru-RU" dirty="0" smtClean="0"/>
              <a:t>организации;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влиять на различные гендерные аспекты </a:t>
            </a:r>
            <a:r>
              <a:rPr lang="ru-RU" dirty="0" smtClean="0"/>
              <a:t>образования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создавать </a:t>
            </a:r>
            <a:r>
              <a:rPr lang="ru-RU" dirty="0"/>
              <a:t>необходимые педагогические </a:t>
            </a:r>
            <a:r>
              <a:rPr lang="ru-RU" dirty="0" smtClean="0"/>
              <a:t>условия;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преподавать учебные </a:t>
            </a:r>
            <a:r>
              <a:rPr lang="ru-RU" dirty="0"/>
              <a:t>предметы с использованием элементов гендерного </a:t>
            </a:r>
            <a:r>
              <a:rPr lang="ru-RU" dirty="0" smtClean="0"/>
              <a:t>подхода;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строить </a:t>
            </a:r>
            <a:r>
              <a:rPr lang="ru-RU" dirty="0"/>
              <a:t>образовательный процесс на основе идеи равенства людей не зависимо от их пола.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73771" y="2676273"/>
            <a:ext cx="4680000" cy="540000"/>
          </a:xfrm>
          <a:prstGeom prst="rect">
            <a:avLst/>
          </a:prstGeom>
          <a:solidFill>
            <a:schemeClr val="bg1"/>
          </a:solidFill>
          <a:ln>
            <a:solidFill>
              <a:srgbClr val="0179C0"/>
            </a:solidFill>
          </a:ln>
        </p:spPr>
        <p:txBody>
          <a:bodyPr wrap="none" anchor="ctr">
            <a:spAutoFit/>
          </a:bodyPr>
          <a:lstStyle/>
          <a:p>
            <a:r>
              <a:rPr lang="ru-RU" b="1" dirty="0" smtClean="0"/>
              <a:t>ОРГАНИЗАЦИОННЫЙ  КОМПОНЕНТ </a:t>
            </a:r>
            <a:endParaRPr lang="ru-RU" b="1" dirty="0"/>
          </a:p>
        </p:txBody>
      </p:sp>
      <p:pic>
        <p:nvPicPr>
          <p:cNvPr id="8" name="Picture 2" descr="C:\Users\Таня\Desktop\НОЯБРЬ\Гендерная компетенстность педагога - в работе\407838-PD1LC6-937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4" b="8309"/>
          <a:stretch/>
        </p:blipFill>
        <p:spPr bwMode="auto">
          <a:xfrm>
            <a:off x="1786518" y="2946273"/>
            <a:ext cx="3337363" cy="29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Гендерная компетенстность педагога - в работе\set-of-charity-labels-with-colored-hands_23-214755850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38" t="58652" r="7014" b="20988"/>
          <a:stretch/>
        </p:blipFill>
        <p:spPr bwMode="auto">
          <a:xfrm>
            <a:off x="3278178" y="3182507"/>
            <a:ext cx="1254051" cy="8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9846" y="1156288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Компоненты </a:t>
            </a:r>
          </a:p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гендерной компетентности педагога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391783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8307" y="2054230"/>
            <a:ext cx="4428000" cy="2016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Теоретическая </a:t>
            </a:r>
            <a:r>
              <a:rPr lang="ru-RU" b="1" dirty="0" smtClean="0"/>
              <a:t>компетентность:</a:t>
            </a:r>
          </a:p>
          <a:p>
            <a:r>
              <a:rPr lang="ru-RU" b="1" dirty="0" smtClean="0"/>
              <a:t>- </a:t>
            </a:r>
            <a:r>
              <a:rPr lang="ru-RU" dirty="0" smtClean="0"/>
              <a:t>знания </a:t>
            </a:r>
            <a:r>
              <a:rPr lang="ru-RU" dirty="0"/>
              <a:t>о </a:t>
            </a:r>
            <a:r>
              <a:rPr lang="ru-RU" dirty="0" smtClean="0"/>
              <a:t>психофизиологических различиях мальчиков </a:t>
            </a:r>
            <a:r>
              <a:rPr lang="ru-RU" dirty="0"/>
              <a:t>и </a:t>
            </a:r>
            <a:r>
              <a:rPr lang="ru-RU" dirty="0" smtClean="0"/>
              <a:t>девочек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знания особенностей </a:t>
            </a:r>
            <a:r>
              <a:rPr lang="ru-RU" dirty="0"/>
              <a:t>возрастных этапов развития </a:t>
            </a:r>
            <a:r>
              <a:rPr lang="ru-RU" dirty="0" smtClean="0"/>
              <a:t>ребенка; </a:t>
            </a:r>
            <a:br>
              <a:rPr lang="ru-RU" dirty="0" smtClean="0"/>
            </a:br>
            <a:r>
              <a:rPr lang="ru-RU" dirty="0" smtClean="0"/>
              <a:t>- владение методами </a:t>
            </a:r>
            <a:r>
              <a:rPr lang="ru-RU" dirty="0"/>
              <a:t>формирования </a:t>
            </a:r>
            <a:r>
              <a:rPr lang="ru-RU" dirty="0" err="1"/>
              <a:t>феминных</a:t>
            </a:r>
            <a:r>
              <a:rPr lang="ru-RU" dirty="0"/>
              <a:t> и </a:t>
            </a:r>
            <a:r>
              <a:rPr lang="ru-RU" dirty="0" err="1"/>
              <a:t>маскулинных</a:t>
            </a:r>
            <a:r>
              <a:rPr lang="ru-RU" dirty="0"/>
              <a:t> черт у </a:t>
            </a:r>
            <a:r>
              <a:rPr lang="ru-RU" dirty="0" smtClean="0"/>
              <a:t>детей.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3830" y="4452989"/>
            <a:ext cx="4490113" cy="1404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Диагностическая </a:t>
            </a:r>
            <a:r>
              <a:rPr lang="ru-RU" b="1" dirty="0" smtClean="0"/>
              <a:t>компетентность:</a:t>
            </a:r>
            <a:endParaRPr lang="ru-RU" b="1" dirty="0"/>
          </a:p>
          <a:p>
            <a:r>
              <a:rPr lang="ru-RU" dirty="0" smtClean="0"/>
              <a:t>- умение  </a:t>
            </a:r>
            <a:r>
              <a:rPr lang="ru-RU" dirty="0"/>
              <a:t>правильно </a:t>
            </a:r>
            <a:r>
              <a:rPr lang="ru-RU" dirty="0" smtClean="0"/>
              <a:t> применять </a:t>
            </a:r>
            <a:r>
              <a:rPr lang="ru-RU" dirty="0"/>
              <a:t>диагностические </a:t>
            </a:r>
            <a:r>
              <a:rPr lang="ru-RU" dirty="0" smtClean="0"/>
              <a:t> методики  при </a:t>
            </a:r>
            <a:r>
              <a:rPr lang="ru-RU" dirty="0"/>
              <a:t>организации процесса гендерной </a:t>
            </a:r>
            <a:r>
              <a:rPr lang="ru-RU" dirty="0" smtClean="0"/>
              <a:t>социализации.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503" y="4222499"/>
            <a:ext cx="4490113" cy="163449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Личностная </a:t>
            </a:r>
            <a:r>
              <a:rPr lang="ru-RU" b="1" dirty="0" smtClean="0"/>
              <a:t>компетентность: </a:t>
            </a:r>
            <a:endParaRPr lang="ru-RU" b="1" dirty="0"/>
          </a:p>
          <a:p>
            <a:r>
              <a:rPr lang="ru-RU" dirty="0" smtClean="0"/>
              <a:t>- оценка </a:t>
            </a:r>
            <a:r>
              <a:rPr lang="ru-RU" dirty="0"/>
              <a:t>собственных личностных </a:t>
            </a:r>
            <a:r>
              <a:rPr lang="ru-RU" dirty="0" smtClean="0"/>
              <a:t>качеств;</a:t>
            </a:r>
          </a:p>
          <a:p>
            <a:r>
              <a:rPr lang="ru-RU" dirty="0" smtClean="0"/>
              <a:t>-  выявление </a:t>
            </a:r>
            <a:r>
              <a:rPr lang="ru-RU" dirty="0"/>
              <a:t>гендерных стереотипов в своих </a:t>
            </a:r>
            <a:r>
              <a:rPr lang="ru-RU" dirty="0" smtClean="0"/>
              <a:t>представлениях;</a:t>
            </a:r>
            <a:br>
              <a:rPr lang="ru-RU" dirty="0" smtClean="0"/>
            </a:br>
            <a:r>
              <a:rPr lang="ru-RU" dirty="0" smtClean="0"/>
              <a:t>-  </a:t>
            </a:r>
            <a:r>
              <a:rPr lang="ru-RU" dirty="0"/>
              <a:t>осознание </a:t>
            </a:r>
            <a:r>
              <a:rPr lang="ru-RU" dirty="0" smtClean="0"/>
              <a:t>гендерной роли.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74237" y="2297944"/>
            <a:ext cx="4490113" cy="1328023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Технологическая </a:t>
            </a:r>
            <a:r>
              <a:rPr lang="ru-RU" b="1" dirty="0" smtClean="0"/>
              <a:t>компетентность: </a:t>
            </a:r>
            <a:endParaRPr lang="ru-RU" b="1" dirty="0"/>
          </a:p>
          <a:p>
            <a:r>
              <a:rPr lang="ru-RU" dirty="0" smtClean="0"/>
              <a:t>-  навыки </a:t>
            </a:r>
            <a:r>
              <a:rPr lang="ru-RU" dirty="0"/>
              <a:t>использования гендерного подхода при организации образовательной и воспитательной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262789" y="3237725"/>
            <a:ext cx="1615967" cy="16088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179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79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362" y="810422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Модель компетентности педагога 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в процессе </a:t>
            </a:r>
            <a:r>
              <a:rPr lang="ru-RU" sz="3200" b="1" dirty="0">
                <a:solidFill>
                  <a:srgbClr val="000099"/>
                </a:solidFill>
              </a:rPr>
              <a:t>реализации гендерного </a:t>
            </a:r>
            <a:r>
              <a:rPr lang="ru-RU" sz="3200" b="1" dirty="0" smtClean="0">
                <a:solidFill>
                  <a:srgbClr val="000099"/>
                </a:solidFill>
              </a:rPr>
              <a:t>подхода</a:t>
            </a:r>
          </a:p>
        </p:txBody>
      </p:sp>
      <p:pic>
        <p:nvPicPr>
          <p:cNvPr id="16" name="Picture 2" descr="C:\Users\Таня\Desktop\ОКТЯБРЬ\Гендерные стереотипы\gender-logos-collection_1025-10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06" t="50000" r="9260" b="16956"/>
          <a:stretch/>
        </p:blipFill>
        <p:spPr bwMode="auto">
          <a:xfrm>
            <a:off x="5496307" y="3266889"/>
            <a:ext cx="1382449" cy="14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01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3352" y="2927759"/>
            <a:ext cx="28479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9847" y="1033463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Условия успешной реализации</a:t>
            </a:r>
            <a:br>
              <a:rPr lang="ru-RU" sz="3400" b="1" dirty="0" smtClean="0">
                <a:solidFill>
                  <a:srgbClr val="000099"/>
                </a:solidFill>
              </a:rPr>
            </a:br>
            <a:r>
              <a:rPr lang="ru-RU" sz="3400" b="1" dirty="0" smtClean="0">
                <a:solidFill>
                  <a:srgbClr val="000099"/>
                </a:solidFill>
              </a:rPr>
              <a:t>гендерного подхода </a:t>
            </a:r>
            <a:r>
              <a:rPr lang="ru-RU" sz="3400" b="1" dirty="0">
                <a:solidFill>
                  <a:srgbClr val="000099"/>
                </a:solidFill>
              </a:rPr>
              <a:t>в воспитании </a:t>
            </a:r>
            <a:endParaRPr lang="ru-RU" sz="3400" b="1" dirty="0" smtClean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0900" y="2707899"/>
            <a:ext cx="6059610" cy="2572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/>
              <a:t>диагностика </a:t>
            </a:r>
            <a:r>
              <a:rPr lang="ru-RU" sz="2000" dirty="0" err="1"/>
              <a:t>полоролевого</a:t>
            </a:r>
            <a:r>
              <a:rPr lang="ru-RU" sz="2000" dirty="0"/>
              <a:t> развития ребенка</a:t>
            </a:r>
            <a:r>
              <a:rPr lang="ru-RU" sz="2000" dirty="0" smtClean="0"/>
              <a:t>;</a:t>
            </a:r>
          </a:p>
          <a:p>
            <a:endParaRPr lang="ru-RU" sz="1000" dirty="0"/>
          </a:p>
          <a:p>
            <a:r>
              <a:rPr lang="ru-RU" sz="2000" dirty="0" smtClean="0"/>
              <a:t>организация </a:t>
            </a:r>
            <a:r>
              <a:rPr lang="ru-RU" sz="2000" dirty="0"/>
              <a:t>учебного процесса с учетом гендерных особенностей воспитанников</a:t>
            </a:r>
            <a:r>
              <a:rPr lang="ru-RU" sz="2000" dirty="0" smtClean="0"/>
              <a:t>;</a:t>
            </a:r>
          </a:p>
          <a:p>
            <a:endParaRPr lang="ru-RU" sz="1000" dirty="0"/>
          </a:p>
          <a:p>
            <a:r>
              <a:rPr lang="ru-RU" sz="2000" dirty="0" smtClean="0"/>
              <a:t>анализ </a:t>
            </a:r>
            <a:r>
              <a:rPr lang="ru-RU" sz="2000" dirty="0"/>
              <a:t>образовательных программ с точки зрения гендерного подхода</a:t>
            </a:r>
            <a:r>
              <a:rPr lang="ru-RU" sz="2000" dirty="0" smtClean="0"/>
              <a:t>;</a:t>
            </a:r>
          </a:p>
          <a:p>
            <a:endParaRPr lang="ru-RU" sz="1000" dirty="0"/>
          </a:p>
          <a:p>
            <a:r>
              <a:rPr lang="ru-RU" sz="2000" dirty="0" smtClean="0"/>
              <a:t>разработка </a:t>
            </a:r>
            <a:r>
              <a:rPr lang="ru-RU" sz="2000" dirty="0"/>
              <a:t>методик, обеспечивающих процесс гендерного воспитания</a:t>
            </a:r>
            <a:r>
              <a:rPr lang="ru-RU" sz="2000" dirty="0" smtClean="0"/>
              <a:t>;</a:t>
            </a:r>
          </a:p>
          <a:p>
            <a:endParaRPr lang="ru-RU" sz="1000" dirty="0"/>
          </a:p>
          <a:p>
            <a:r>
              <a:rPr lang="ru-RU" sz="2000" dirty="0" smtClean="0"/>
              <a:t>работа с  семьёй.</a:t>
            </a:r>
            <a:endParaRPr lang="ru-RU" sz="2000" dirty="0"/>
          </a:p>
        </p:txBody>
      </p:sp>
      <p:pic>
        <p:nvPicPr>
          <p:cNvPr id="11" name="Picture 3" descr="E:\++++05 05 РАБОЧИЙ СТОЛ\ПРЕЗЕНТАЦИИ МИНСК\ПОЛОВОЕ ВОСПИТАНИЕ\324-02-sex-education-of-childr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200" y="2888683"/>
            <a:ext cx="953940" cy="7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ня\Desktop\ОКТЯБРЬ\полиэтническое образование\115192-OOX4EN-75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9025" r="69642" b="71040"/>
          <a:stretch/>
        </p:blipFill>
        <p:spPr bwMode="auto">
          <a:xfrm>
            <a:off x="5174767" y="2777826"/>
            <a:ext cx="336133" cy="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ОКТЯБРЬ\полиэтническое образование\115192-OOX4EN-75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9025" r="69642" b="71040"/>
          <a:stretch/>
        </p:blipFill>
        <p:spPr bwMode="auto">
          <a:xfrm>
            <a:off x="5192954" y="3225627"/>
            <a:ext cx="336133" cy="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ОКТЯБРЬ\полиэтническое образование\115192-OOX4EN-75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9025" r="69642" b="71040"/>
          <a:stretch/>
        </p:blipFill>
        <p:spPr bwMode="auto">
          <a:xfrm>
            <a:off x="5174767" y="4007646"/>
            <a:ext cx="336133" cy="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Таня\Desktop\ОКТЯБРЬ\полиэтническое образование\115192-OOX4EN-75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9025" r="69642" b="71040"/>
          <a:stretch/>
        </p:blipFill>
        <p:spPr bwMode="auto">
          <a:xfrm>
            <a:off x="5159100" y="4760409"/>
            <a:ext cx="336133" cy="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Таня\Desktop\ОКТЯБРЬ\полиэтническое образование\115192-OOX4EN-75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4" t="9025" r="69642" b="71040"/>
          <a:stretch/>
        </p:blipFill>
        <p:spPr bwMode="auto">
          <a:xfrm>
            <a:off x="5159100" y="5505998"/>
            <a:ext cx="336133" cy="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84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ОКТЯБРЬ\Партфолио\393154-PCF3ET-3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1" t="23819"/>
          <a:stretch/>
        </p:blipFill>
        <p:spPr bwMode="auto">
          <a:xfrm flipH="1">
            <a:off x="0" y="0"/>
            <a:ext cx="122098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4013" y="910586"/>
            <a:ext cx="6067539" cy="19831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ts val="2800"/>
              </a:lnSpc>
            </a:pPr>
            <a:r>
              <a:rPr lang="ru-RU" sz="1600" b="1" dirty="0" smtClean="0">
                <a:solidFill>
                  <a:srgbClr val="000099"/>
                </a:solidFill>
              </a:rPr>
              <a:t>ПОВЫШЕНИЕ ЭФФЕКТИВНОСТИ </a:t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ПЕДАГОГИЧЕСКОЙ ДЕЯТЕЛЬНОСТИ: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 smtClean="0"/>
              <a:t>понимание собственной гендерной доминанты; 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понимание </a:t>
            </a:r>
            <a:r>
              <a:rPr lang="ru-RU" sz="2000" dirty="0" smtClean="0"/>
              <a:t>гендерной обучающихся.</a:t>
            </a:r>
          </a:p>
          <a:p>
            <a:pPr>
              <a:lnSpc>
                <a:spcPts val="2800"/>
              </a:lnSpc>
            </a:pPr>
            <a:endParaRPr lang="ru-RU" sz="1600" b="1" dirty="0" smtClean="0">
              <a:solidFill>
                <a:srgbClr val="0179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7120" y="3344557"/>
            <a:ext cx="4740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1600" b="1" dirty="0">
                <a:solidFill>
                  <a:srgbClr val="000099"/>
                </a:solidFill>
              </a:rPr>
              <a:t>ГЕНДЕРНАЯ ДОМИНАНТА </a:t>
            </a:r>
            <a:r>
              <a:rPr lang="ru-RU" sz="1400" i="1" dirty="0"/>
              <a:t>– </a:t>
            </a:r>
            <a:r>
              <a:rPr lang="ru-RU" sz="2000" dirty="0"/>
              <a:t>тип поведения человека </a:t>
            </a:r>
            <a:r>
              <a:rPr lang="ru-RU" sz="2000" dirty="0" smtClean="0"/>
              <a:t> с </a:t>
            </a:r>
            <a:r>
              <a:rPr lang="ru-RU" sz="2000" dirty="0"/>
              <a:t>преобладанием в нем качеств мужественности или женственности.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7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Таня\Desktop\НОЯБРЬ\Гендерная компетенстность педагога - в работе\акпкеп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134" y="1769423"/>
            <a:ext cx="3595869" cy="35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1384" y="1087892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3400" b="1" dirty="0">
                <a:solidFill>
                  <a:srgbClr val="000099"/>
                </a:solidFill>
              </a:rPr>
              <a:t>учебного </a:t>
            </a:r>
            <a:r>
              <a:rPr lang="ru-RU" sz="3400" b="1" dirty="0" smtClean="0">
                <a:solidFill>
                  <a:srgbClr val="000099"/>
                </a:solidFill>
              </a:rPr>
              <a:t>процесса с учетом гендерного подхода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96099" y="2703647"/>
            <a:ext cx="6328792" cy="31381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основной упор при обучении </a:t>
            </a:r>
            <a:r>
              <a:rPr lang="ru-RU" sz="2000" dirty="0" smtClean="0"/>
              <a:t>на </a:t>
            </a:r>
            <a:r>
              <a:rPr lang="ru-RU" sz="2000" dirty="0"/>
              <a:t>визуальную информацию;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использование абстрактных рассуждений при </a:t>
            </a:r>
            <a:r>
              <a:rPr lang="ru-RU" sz="2000" dirty="0"/>
              <a:t>объяснении нового </a:t>
            </a:r>
            <a:r>
              <a:rPr lang="ru-RU" sz="2000" dirty="0" smtClean="0"/>
              <a:t>материала;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обобщения и выводы </a:t>
            </a:r>
            <a:r>
              <a:rPr lang="ru-RU" sz="2000" dirty="0" smtClean="0"/>
              <a:t>в </a:t>
            </a:r>
            <a:r>
              <a:rPr lang="ru-RU" sz="2000" dirty="0"/>
              <a:t>конце </a:t>
            </a:r>
            <a:r>
              <a:rPr lang="ru-RU" sz="2000" dirty="0" smtClean="0"/>
              <a:t>занятия;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применение дискуссий </a:t>
            </a:r>
            <a:r>
              <a:rPr lang="ru-RU" sz="2000" dirty="0"/>
              <a:t>и </a:t>
            </a:r>
            <a:r>
              <a:rPr lang="ru-RU" sz="2000" dirty="0" smtClean="0"/>
              <a:t>диалогов;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рассуждения учителя должны быть </a:t>
            </a:r>
            <a:r>
              <a:rPr lang="ru-RU" sz="2000" dirty="0"/>
              <a:t>логичными, и </a:t>
            </a:r>
            <a:r>
              <a:rPr lang="ru-RU" sz="2000" dirty="0" smtClean="0"/>
              <a:t>доказательными;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делегирование </a:t>
            </a:r>
            <a:r>
              <a:rPr lang="ru-RU" sz="2000" dirty="0"/>
              <a:t>ученикам обязанности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самостоятельной оценке собственных результатов.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8977" y="2853775"/>
            <a:ext cx="2653290" cy="92333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Группа обучающихся </a:t>
            </a:r>
          </a:p>
          <a:p>
            <a:pPr algn="ctr"/>
            <a:r>
              <a:rPr lang="ru-RU" b="1" dirty="0" smtClean="0"/>
              <a:t>с преимущественно </a:t>
            </a:r>
          </a:p>
          <a:p>
            <a:pPr algn="ctr"/>
            <a:r>
              <a:rPr lang="ru-RU" b="1" dirty="0" err="1" smtClean="0"/>
              <a:t>маскулинными</a:t>
            </a:r>
            <a:r>
              <a:rPr lang="ru-RU" b="1" dirty="0" smtClean="0"/>
              <a:t> чертами</a:t>
            </a:r>
            <a:endParaRPr lang="ru-RU" b="1" dirty="0"/>
          </a:p>
        </p:txBody>
      </p:sp>
      <p:pic>
        <p:nvPicPr>
          <p:cNvPr id="14341" name="Picture 5" descr="C:\Users\Таня\Desktop\НОЯБРЬ\Гендерная компетенстность педагога - в работе\авыаы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468" y="3567354"/>
            <a:ext cx="2809241" cy="28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33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Таня\Desktop\НОЯБРЬ\Гендерная компетенстность педагога - в работе\акпкеп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134" y="1769423"/>
            <a:ext cx="3595869" cy="35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96099" y="2703061"/>
            <a:ext cx="6059610" cy="2572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использование письменных расчетов, примеров </a:t>
            </a:r>
            <a:r>
              <a:rPr lang="ru-RU" sz="2000" dirty="0"/>
              <a:t>и </a:t>
            </a:r>
            <a:r>
              <a:rPr lang="ru-RU" sz="2000" dirty="0" smtClean="0"/>
              <a:t>формул;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активное использование речевых высказываний </a:t>
            </a:r>
            <a:r>
              <a:rPr lang="ru-RU" sz="2000" dirty="0"/>
              <a:t>учеников;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ориентир </a:t>
            </a:r>
            <a:r>
              <a:rPr lang="ru-RU" sz="2000" dirty="0"/>
              <a:t>на коллективные формы работы на уроке;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давать комментарии в ходе занятий и при оценивании учебной деятельности воспитанников</a:t>
            </a:r>
            <a:r>
              <a:rPr lang="ru-RU" sz="2000" dirty="0" smtClean="0"/>
              <a:t>;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пользоваться примерами из жизни, воздействующими на эмоциональную </a:t>
            </a:r>
            <a:r>
              <a:rPr lang="ru-RU" sz="2000" dirty="0" smtClean="0"/>
              <a:t>сферу, </a:t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закрепления новых </a:t>
            </a:r>
            <a:r>
              <a:rPr lang="ru-RU" sz="2000" dirty="0" smtClean="0"/>
              <a:t>знаний.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8947" y="2875283"/>
            <a:ext cx="2520241" cy="92333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Группа обучающихся </a:t>
            </a:r>
          </a:p>
          <a:p>
            <a:pPr algn="ctr"/>
            <a:r>
              <a:rPr lang="ru-RU" b="1" dirty="0" smtClean="0"/>
              <a:t>с преимущественно </a:t>
            </a:r>
          </a:p>
          <a:p>
            <a:pPr algn="ctr"/>
            <a:r>
              <a:rPr lang="ru-RU" b="1" dirty="0" err="1" smtClean="0"/>
              <a:t>феминными</a:t>
            </a:r>
            <a:r>
              <a:rPr lang="ru-RU" b="1" dirty="0" smtClean="0"/>
              <a:t> чертами</a:t>
            </a:r>
            <a:endParaRPr lang="ru-RU" b="1" dirty="0"/>
          </a:p>
        </p:txBody>
      </p:sp>
      <p:pic>
        <p:nvPicPr>
          <p:cNvPr id="21506" name="Picture 2" descr="C:\Users\Таня\Desktop\НОЯБРЬ\Гендерная компетенстность педагога - в работе\впвкпвк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69" y="3567357"/>
            <a:ext cx="2749952" cy="27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1384" y="1087892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3400" b="1" dirty="0">
                <a:solidFill>
                  <a:srgbClr val="000099"/>
                </a:solidFill>
              </a:rPr>
              <a:t>учебного </a:t>
            </a:r>
            <a:r>
              <a:rPr lang="ru-RU" sz="3400" b="1" dirty="0" smtClean="0">
                <a:solidFill>
                  <a:srgbClr val="000099"/>
                </a:solidFill>
              </a:rPr>
              <a:t>процесса с учетом гендерного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76981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347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Задачи </a:t>
            </a:r>
            <a:r>
              <a:rPr lang="ru-RU" sz="3400" b="1" dirty="0">
                <a:solidFill>
                  <a:srgbClr val="000099"/>
                </a:solidFill>
              </a:rPr>
              <a:t>современной педагогики</a:t>
            </a:r>
            <a:endParaRPr lang="ru-RU" sz="3400" b="1" dirty="0" smtClean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6670" y="2541522"/>
            <a:ext cx="6059610" cy="2572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азработка </a:t>
            </a:r>
            <a:r>
              <a:rPr lang="ru-RU" sz="2000" b="1" dirty="0"/>
              <a:t>и внедрение целостной концепции гендерного </a:t>
            </a:r>
            <a:r>
              <a:rPr lang="ru-RU" sz="2000" b="1" dirty="0" smtClean="0"/>
              <a:t>образования:</a:t>
            </a:r>
            <a:br>
              <a:rPr lang="ru-RU" sz="2000" b="1" dirty="0" smtClean="0"/>
            </a:br>
            <a:endParaRPr lang="ru-RU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определение целей </a:t>
            </a:r>
            <a:r>
              <a:rPr lang="ru-RU" sz="2000" dirty="0"/>
              <a:t>и </a:t>
            </a:r>
            <a:r>
              <a:rPr lang="ru-RU" sz="2000" dirty="0" smtClean="0"/>
              <a:t>задач;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обозначение содержания и эффективных способов </a:t>
            </a:r>
            <a:r>
              <a:rPr lang="ru-RU" sz="2000" dirty="0"/>
              <a:t>педагогической деятельности по реализации гендерного подхода в </a:t>
            </a:r>
            <a:r>
              <a:rPr lang="ru-RU" sz="2000" dirty="0" smtClean="0"/>
              <a:t>воспитании;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развитие гендерной компетентности </a:t>
            </a:r>
            <a:r>
              <a:rPr lang="ru-RU" sz="2000" dirty="0"/>
              <a:t>всех субъектов образовательного процесса.</a:t>
            </a:r>
          </a:p>
          <a:p>
            <a:endParaRPr lang="ru-RU" sz="2000" dirty="0"/>
          </a:p>
        </p:txBody>
      </p:sp>
      <p:pic>
        <p:nvPicPr>
          <p:cNvPr id="15362" name="Picture 2" descr="E:\++++05 05 РАБОЧИЙ СТОЛ\ПРЕЗЕНТАЦИИ МИНСК\ЕДИНСТВО\b54bf8cdeab6aa173f6cffc3930e93f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392" y="2605857"/>
            <a:ext cx="3136783" cy="31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Таня\Desktop\НОЯБРЬ\Гендерная компетенстность педагога - в работе\school-and-education-infographics-elements-for-kid_67991-4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42" b="56874"/>
          <a:stretch/>
        </p:blipFill>
        <p:spPr bwMode="auto">
          <a:xfrm>
            <a:off x="8281693" y="5269591"/>
            <a:ext cx="3187496" cy="9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9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1251831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Теория гендерных схем 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(Сандра </a:t>
            </a:r>
            <a:r>
              <a:rPr lang="ru-RU" sz="2400" b="1" dirty="0" err="1" smtClean="0"/>
              <a:t>Бем</a:t>
            </a:r>
            <a:r>
              <a:rPr lang="ru-RU" sz="2400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3400" y="3597858"/>
            <a:ext cx="2916000" cy="830997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азличия </a:t>
            </a:r>
            <a:r>
              <a:rPr lang="ru-RU" sz="1600" b="1" dirty="0">
                <a:solidFill>
                  <a:schemeClr val="tx1"/>
                </a:solidFill>
              </a:rPr>
              <a:t>между мужчинами и женщинами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в большинстве культур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6321692" y="2834900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55050" y="2710193"/>
            <a:ext cx="3672342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влияние </a:t>
            </a:r>
            <a:r>
              <a:rPr lang="ru-RU" dirty="0"/>
              <a:t>на все </a:t>
            </a:r>
            <a:r>
              <a:rPr lang="ru-RU" dirty="0" smtClean="0"/>
              <a:t>стороны </a:t>
            </a:r>
            <a:r>
              <a:rPr lang="ru-RU" dirty="0"/>
              <a:t>повседневной </a:t>
            </a:r>
            <a:r>
              <a:rPr lang="ru-RU" dirty="0" smtClean="0"/>
              <a:t>жизни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55049" y="3590747"/>
            <a:ext cx="3672343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ожидание </a:t>
            </a:r>
            <a:r>
              <a:rPr lang="ru-RU" dirty="0"/>
              <a:t>от мальчиков и девочек таких форм поведения, которые соответствуют их гендерным ролям</a:t>
            </a: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6321691" y="3776613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55048" y="4733912"/>
            <a:ext cx="3672344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формирование личностных характеристик </a:t>
            </a:r>
            <a:r>
              <a:rPr lang="ru-RU" dirty="0"/>
              <a:t>и </a:t>
            </a:r>
            <a:r>
              <a:rPr lang="ru-RU" dirty="0" smtClean="0"/>
              <a:t>представлений </a:t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мире, которые поощряются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представителей их пола</a:t>
            </a: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6321692" y="5057078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ÐÐ°ÑÑÐ¸Ð½ÐºÐ¸ Ð¿Ð¾ Ð·Ð°Ð¿ÑÐ¾ÑÑ Ð¡Ð°Ð½Ð´ÑÐ° ÐÐµ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482" y="2866656"/>
            <a:ext cx="1535065" cy="21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64828" y="5205940"/>
            <a:ext cx="2556342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Сандра </a:t>
            </a:r>
            <a:r>
              <a:rPr lang="ru-RU" b="1" dirty="0" err="1" smtClean="0"/>
              <a:t>Бем</a:t>
            </a:r>
            <a:endParaRPr lang="ru-RU" b="1" dirty="0" smtClean="0"/>
          </a:p>
          <a:p>
            <a:pPr algn="ctr"/>
            <a:r>
              <a:rPr lang="ru-RU" sz="1600" dirty="0" smtClean="0"/>
              <a:t>(американский психолог)</a:t>
            </a:r>
          </a:p>
        </p:txBody>
      </p:sp>
    </p:spTree>
    <p:extLst>
      <p:ext uri="{BB962C8B-B14F-4D97-AF65-F5344CB8AC3E}">
        <p14:creationId xmlns:p14="http://schemas.microsoft.com/office/powerpoint/2010/main" xmlns="" val="104607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397479" y="4682853"/>
            <a:ext cx="1699404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ПЕДАГОГ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2380" y="1604765"/>
            <a:ext cx="2988000" cy="1015663"/>
          </a:xfrm>
          <a:prstGeom prst="homePlate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главная фигура </a:t>
            </a:r>
            <a:r>
              <a:rPr lang="ru-RU" sz="2000" dirty="0"/>
              <a:t>гендерного подхода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образовании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93890" y="3470395"/>
            <a:ext cx="3168305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лияние на </a:t>
            </a:r>
            <a:r>
              <a:rPr lang="ru-RU" sz="2000" dirty="0"/>
              <a:t>гендерную социализацию детей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4606" y="2944704"/>
            <a:ext cx="2988000" cy="707886"/>
          </a:xfrm>
          <a:prstGeom prst="homePlate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носитель </a:t>
            </a:r>
            <a:r>
              <a:rPr lang="ru-RU" sz="2000" dirty="0"/>
              <a:t>гендерной культуры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34605" y="4007347"/>
            <a:ext cx="2988000" cy="707886"/>
          </a:xfrm>
          <a:prstGeom prst="homePlate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носитель собственных гендерных установок</a:t>
            </a:r>
            <a:endParaRPr lang="ru-RU" sz="2000" b="1" dirty="0"/>
          </a:p>
        </p:txBody>
      </p:sp>
      <p:pic>
        <p:nvPicPr>
          <p:cNvPr id="23" name="Picture 3" descr="C:\Users\Таня\Desktop\ОКТЯБРЬ\Школьная оценка\104181-OMLMKI-2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" t="15625" r="75720" b="16923"/>
          <a:stretch/>
        </p:blipFill>
        <p:spPr bwMode="auto">
          <a:xfrm>
            <a:off x="1821340" y="1761999"/>
            <a:ext cx="851682" cy="29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НОЯБРЬ\Гендерная компетенстность педагога - в работе\boys-and-girls-standing-in-group-illustration_1308-9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185" y="1831846"/>
            <a:ext cx="3247713" cy="15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18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4659" y="1382009"/>
            <a:ext cx="6616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ПОЛОВАЯ  ТИПИЗАЦИЯ </a:t>
            </a:r>
            <a:r>
              <a:rPr lang="ru-RU" sz="1600" dirty="0" smtClean="0"/>
              <a:t>–</a:t>
            </a:r>
            <a:r>
              <a:rPr lang="ru-RU" sz="2000" dirty="0"/>
              <a:t> </a:t>
            </a:r>
            <a:r>
              <a:rPr lang="ru-RU" sz="2000" dirty="0" smtClean="0"/>
              <a:t>процесс  приучения </a:t>
            </a:r>
            <a:r>
              <a:rPr lang="ru-RU" sz="2000" dirty="0"/>
              <a:t>детей соответствовать </a:t>
            </a:r>
            <a:r>
              <a:rPr lang="ru-RU" sz="2000" dirty="0" smtClean="0"/>
              <a:t>эталонам </a:t>
            </a:r>
            <a:r>
              <a:rPr lang="ru-RU" sz="2000" dirty="0"/>
              <a:t>конкретного </a:t>
            </a:r>
            <a:r>
              <a:rPr lang="ru-RU" sz="2000" dirty="0" smtClean="0"/>
              <a:t>общества: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обучение </a:t>
            </a:r>
            <a:r>
              <a:rPr lang="ru-RU" sz="2000" dirty="0"/>
              <a:t>формам поведения в соответствии с </a:t>
            </a:r>
            <a:r>
              <a:rPr lang="ru-RU" sz="2000" dirty="0" smtClean="0"/>
              <a:t>полом;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обучение </a:t>
            </a:r>
            <a:r>
              <a:rPr lang="ru-RU" sz="2000" dirty="0" smtClean="0"/>
              <a:t>воспринимать </a:t>
            </a:r>
            <a:r>
              <a:rPr lang="ru-RU" sz="2000" dirty="0"/>
              <a:t>и структурировать информацию, поступающую извне в соответствии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определенными гендерными схемами. </a:t>
            </a:r>
            <a:endParaRPr lang="ru-RU" sz="2000" dirty="0" smtClean="0"/>
          </a:p>
          <a:p>
            <a:endParaRPr lang="ru-RU" sz="1000" i="1" dirty="0" smtClean="0"/>
          </a:p>
          <a:p>
            <a:endParaRPr lang="ru-RU" sz="1000" i="1" dirty="0"/>
          </a:p>
          <a:p>
            <a:endParaRPr lang="ru-RU" sz="1000" i="1" dirty="0"/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ГЕНДЕРНАЯ  СХЕМА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/>
              <a:t>– </a:t>
            </a:r>
            <a:r>
              <a:rPr lang="ru-RU" sz="2000" dirty="0" smtClean="0"/>
              <a:t>структура</a:t>
            </a:r>
            <a:r>
              <a:rPr lang="ru-RU" sz="2000" dirty="0"/>
              <a:t>, организующая </a:t>
            </a:r>
            <a:r>
              <a:rPr lang="ru-RU" sz="2000" dirty="0" err="1"/>
              <a:t>перцептуальный</a:t>
            </a:r>
            <a:r>
              <a:rPr lang="ru-RU" sz="2000" dirty="0"/>
              <a:t> и концептуальный мир индивида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соответствии с гендерными категориями. </a:t>
            </a:r>
            <a:endParaRPr lang="ru-RU" sz="2000" dirty="0" smtClean="0"/>
          </a:p>
        </p:txBody>
      </p:sp>
      <p:pic>
        <p:nvPicPr>
          <p:cNvPr id="5" name="Picture 1" descr="C:\Users\Таня\Desktop\НОЯБРЬ\Гендерная компетенстность педагога - в работе\3d-blackboard-with-diploma-graduation-cap-and-books_58466-50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26" y="1974040"/>
            <a:ext cx="4073774" cy="30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85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++++05 05 РАБОЧИЙ СТОЛ\ПРЕЗЕНТАЦИИ МИНСК\РАЗВИТИЕ РЕЧИ\5-reasons-why-speech-language-therapy-is-crucial-for-a-non-verbal-chil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305" y="457517"/>
            <a:ext cx="9819866" cy="59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0604" y="1353452"/>
            <a:ext cx="4730124" cy="17022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3076" y="1408709"/>
            <a:ext cx="46776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процессе первичной социализации личности происходит </a:t>
            </a:r>
            <a:r>
              <a:rPr lang="ru-RU" sz="2000" dirty="0" smtClean="0"/>
              <a:t>не </a:t>
            </a:r>
            <a:r>
              <a:rPr lang="ru-RU" sz="2000" dirty="0"/>
              <a:t>только усвоение образцов поведения определенного типа, но также и установок, характерных для данного пола.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108714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2" y="109655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Теория гендерных схем 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(Сандра </a:t>
            </a:r>
            <a:r>
              <a:rPr lang="ru-RU" sz="2400" b="1" dirty="0" err="1" smtClean="0"/>
              <a:t>Бем</a:t>
            </a:r>
            <a:r>
              <a:rPr lang="ru-RU" sz="2400" b="1" dirty="0" smtClean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78071" y="2931761"/>
            <a:ext cx="5321775" cy="1541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существление гендерной социализации простым </a:t>
            </a:r>
            <a:r>
              <a:rPr lang="ru-RU" sz="2000" dirty="0"/>
              <a:t>копированием родительских моделей </a:t>
            </a:r>
            <a:r>
              <a:rPr lang="ru-RU" sz="2000" dirty="0" smtClean="0"/>
              <a:t>поведения;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поощрение приемлемого поведения;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наказание за неприемлемое поведения. </a:t>
            </a:r>
            <a:endParaRPr lang="ru-RU" sz="2000" dirty="0"/>
          </a:p>
          <a:p>
            <a:endParaRPr lang="ru-RU" sz="2000" dirty="0" smtClean="0"/>
          </a:p>
        </p:txBody>
      </p:sp>
      <p:pic>
        <p:nvPicPr>
          <p:cNvPr id="17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87460" y="2844163"/>
            <a:ext cx="1978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ТЕОРИЯ</a:t>
            </a:r>
          </a:p>
          <a:p>
            <a:pPr algn="ctr"/>
            <a:r>
              <a:rPr lang="ru-RU" sz="1600" b="1" dirty="0" smtClean="0"/>
              <a:t> СОЦИАЛЬНОГО </a:t>
            </a:r>
          </a:p>
          <a:p>
            <a:pPr algn="ctr"/>
            <a:r>
              <a:rPr lang="ru-RU" sz="1600" b="1" dirty="0" smtClean="0"/>
              <a:t>НАУЧЕНИЯ </a:t>
            </a:r>
            <a:endParaRPr lang="ru-RU" sz="1600" b="1" dirty="0"/>
          </a:p>
        </p:txBody>
      </p:sp>
      <p:pic>
        <p:nvPicPr>
          <p:cNvPr id="16389" name="Picture 5" descr="C:\Users\Таня\Desktop\НОЯБРЬ\Гендерная компетенстность педагога - в работе\cartoon-school-children-cartoon-collection-set_29190-15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27" t="46334" r="-5372"/>
          <a:stretch/>
        </p:blipFill>
        <p:spPr bwMode="auto">
          <a:xfrm flipH="1">
            <a:off x="2535036" y="3663155"/>
            <a:ext cx="1811375" cy="23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Таня\Desktop\ОКТЯБРЬ\Теория поколений\community-care-symbol-illustration-design_6543-10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5" t="59746" r="54841" b="11332"/>
          <a:stretch/>
        </p:blipFill>
        <p:spPr bwMode="auto">
          <a:xfrm>
            <a:off x="9704754" y="5202621"/>
            <a:ext cx="1582800" cy="9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30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46985" y="2807306"/>
            <a:ext cx="5321775" cy="3259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fontAlgn="t">
              <a:buFont typeface="Wingdings" pitchFamily="2" charset="2"/>
              <a:buChar char="ü"/>
            </a:pPr>
            <a:r>
              <a:rPr lang="ru-RU" dirty="0"/>
              <a:t>активность </a:t>
            </a:r>
            <a:r>
              <a:rPr lang="ru-RU" dirty="0" smtClean="0"/>
              <a:t>ребенка в </a:t>
            </a:r>
            <a:r>
              <a:rPr lang="ru-RU" dirty="0"/>
              <a:t>процессе гендерной </a:t>
            </a:r>
            <a:r>
              <a:rPr lang="ru-RU" dirty="0" smtClean="0"/>
              <a:t>социализации:</a:t>
            </a:r>
          </a:p>
          <a:p>
            <a:pPr marL="285750" indent="-285750" fontAlgn="t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знавание о существовании двух полов;</a:t>
            </a:r>
          </a:p>
          <a:p>
            <a:pPr marL="285750" indent="-285750" fontAlgn="t">
              <a:buFontTx/>
              <a:buChar char="-"/>
            </a:pPr>
            <a:r>
              <a:rPr lang="ru-RU" dirty="0" smtClean="0"/>
              <a:t>включение </a:t>
            </a:r>
            <a:r>
              <a:rPr lang="ru-RU" dirty="0"/>
              <a:t>себя </a:t>
            </a:r>
            <a:r>
              <a:rPr lang="ru-RU" dirty="0" smtClean="0"/>
              <a:t>по </a:t>
            </a:r>
            <a:r>
              <a:rPr lang="ru-RU" dirty="0"/>
              <a:t>определенным критериям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одному из полов;</a:t>
            </a:r>
          </a:p>
          <a:p>
            <a:pPr marL="285750" indent="-285750" fontAlgn="t">
              <a:buFontTx/>
              <a:buChar char="-"/>
            </a:pPr>
            <a:r>
              <a:rPr lang="ru-RU" dirty="0" smtClean="0"/>
              <a:t>руководство своим </a:t>
            </a:r>
            <a:r>
              <a:rPr lang="ru-RU" dirty="0"/>
              <a:t>поведением, </a:t>
            </a:r>
            <a:r>
              <a:rPr lang="ru-RU" dirty="0" smtClean="0"/>
              <a:t>предпочтение образцов, </a:t>
            </a:r>
            <a:r>
              <a:rPr lang="ru-RU" dirty="0"/>
              <a:t>которые соответствуют мужественности или </a:t>
            </a:r>
            <a:r>
              <a:rPr lang="ru-RU" dirty="0" smtClean="0"/>
              <a:t>женственности; 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dirty="0" smtClean="0"/>
              <a:t>осуществление половой типизации благодаря </a:t>
            </a:r>
            <a:r>
              <a:rPr lang="ru-RU" dirty="0"/>
              <a:t>возможности ребенка отбирать и группировать информацию.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8493" y="2856038"/>
            <a:ext cx="2156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ТЕОРИЯ</a:t>
            </a:r>
          </a:p>
          <a:p>
            <a:pPr algn="ctr"/>
            <a:r>
              <a:rPr lang="ru-RU" sz="1600" b="1" dirty="0" smtClean="0"/>
              <a:t> КОГНИТИВНОГО </a:t>
            </a:r>
          </a:p>
          <a:p>
            <a:pPr algn="ctr"/>
            <a:r>
              <a:rPr lang="ru-RU" sz="1600" b="1" dirty="0" smtClean="0"/>
              <a:t>РАЗВИТИЯ </a:t>
            </a:r>
            <a:endParaRPr lang="ru-RU" sz="1600" b="1" dirty="0"/>
          </a:p>
        </p:txBody>
      </p:sp>
      <p:pic>
        <p:nvPicPr>
          <p:cNvPr id="8" name="Picture 5" descr="C:\Users\Таня\Desktop\НОЯБРЬ\Гендерная компетенстность педагога - в работе\cartoon-school-children-cartoon-collection-set_29190-15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27" t="46334" r="-5372"/>
          <a:stretch/>
        </p:blipFill>
        <p:spPr bwMode="auto">
          <a:xfrm flipH="1">
            <a:off x="2535036" y="3663155"/>
            <a:ext cx="1811375" cy="23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Таня\Desktop\ОКТЯБРЬ\Теория поколений\community-care-symbol-illustration-design_6543-10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5" t="59746" r="54841" b="11332"/>
          <a:stretch/>
        </p:blipFill>
        <p:spPr bwMode="auto">
          <a:xfrm>
            <a:off x="9704754" y="5202621"/>
            <a:ext cx="1582800" cy="9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7312" y="109655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Теория гендерных схем 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(Сандра </a:t>
            </a:r>
            <a:r>
              <a:rPr lang="ru-RU" sz="2400" b="1" dirty="0" err="1" smtClean="0"/>
              <a:t>Бем</a:t>
            </a:r>
            <a:r>
              <a:rPr lang="ru-RU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5212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04844" y="3292853"/>
            <a:ext cx="2916000" cy="584775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ГЕНДЕРНАЯ ДИФФЕРЕНЦИАЦИЯ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1089" y="2773896"/>
            <a:ext cx="3672343" cy="646331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Гендерно-схематизированная переработка информации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71089" y="3750256"/>
            <a:ext cx="3672344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усвоение гендерных схем </a:t>
            </a:r>
            <a:br>
              <a:rPr lang="ru-RU" dirty="0" smtClean="0"/>
            </a:br>
            <a:r>
              <a:rPr lang="ru-RU" dirty="0" smtClean="0"/>
              <a:t>исходя из практики </a:t>
            </a:r>
            <a:r>
              <a:rPr lang="ru-RU" dirty="0"/>
              <a:t>половой дифференциации людей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обществе</a:t>
            </a:r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6286451" y="3955438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71089" y="5125511"/>
            <a:ext cx="3672344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усвоение информации ребенка</a:t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себе </a:t>
            </a:r>
            <a:r>
              <a:rPr lang="ru-RU" dirty="0" smtClean="0"/>
              <a:t>в </a:t>
            </a:r>
            <a:r>
              <a:rPr lang="ru-RU" dirty="0"/>
              <a:t>контексте понятий мужественности или женственности</a:t>
            </a:r>
          </a:p>
        </p:txBody>
      </p:sp>
      <p:cxnSp>
        <p:nvCxnSpPr>
          <p:cNvPr id="4" name="Прямая соединительная линия 3"/>
          <p:cNvCxnSpPr>
            <a:stCxn id="11" idx="2"/>
            <a:endCxn id="13" idx="0"/>
          </p:cNvCxnSpPr>
          <p:nvPr/>
        </p:nvCxnSpPr>
        <p:spPr>
          <a:xfrm>
            <a:off x="4007261" y="3420227"/>
            <a:ext cx="0" cy="3300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5" descr="C:\Users\Таня\Desktop\СЕНТЯБРЬ\Внеклассное чтение\hand-drawn-children-ready-to-go-back-to-school_23-214784889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EF5F2"/>
              </a:clrFrom>
              <a:clrTo>
                <a:srgbClr val="BEF5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0"/>
          <a:stretch/>
        </p:blipFill>
        <p:spPr bwMode="auto">
          <a:xfrm>
            <a:off x="7423597" y="3832929"/>
            <a:ext cx="2482829" cy="22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57312" y="109655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Теория гендерных схем 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(Сандра </a:t>
            </a:r>
            <a:r>
              <a:rPr lang="ru-RU" sz="2400" b="1" dirty="0" err="1" smtClean="0"/>
              <a:t>Бем</a:t>
            </a:r>
            <a:r>
              <a:rPr lang="ru-RU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74369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5169" y="1540841"/>
            <a:ext cx="67194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i="1" dirty="0"/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ГЕНДЕРНАЯ СХЕМА  </a:t>
            </a:r>
            <a:r>
              <a:rPr lang="ru-RU" sz="2000" dirty="0" smtClean="0"/>
              <a:t>– когнитивная </a:t>
            </a:r>
            <a:r>
              <a:rPr lang="ru-RU" sz="2000" dirty="0"/>
              <a:t>готовность усваивать информацию о себе и других соответственно определениям мужественности или женственности в данной культуре</a:t>
            </a:r>
            <a:r>
              <a:rPr lang="ru-RU" sz="2000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sz="1600" b="1" dirty="0">
                <a:solidFill>
                  <a:srgbClr val="000099"/>
                </a:solidFill>
              </a:rPr>
              <a:t>ГЕНДЕРНАЯ </a:t>
            </a:r>
            <a:r>
              <a:rPr lang="ru-RU" sz="1600" b="1" dirty="0" smtClean="0">
                <a:solidFill>
                  <a:srgbClr val="000099"/>
                </a:solidFill>
              </a:rPr>
              <a:t>СХЕМА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когнитивная структура, сеть ассоциаций, которая работает как предвосхищающая. </a:t>
            </a:r>
            <a:endParaRPr lang="ru-RU" sz="2000" dirty="0" smtClean="0"/>
          </a:p>
          <a:p>
            <a:pPr algn="just"/>
            <a:endParaRPr lang="ru-RU" dirty="0"/>
          </a:p>
          <a:p>
            <a:pPr algn="just"/>
            <a:r>
              <a:rPr lang="ru-RU" sz="1600" b="1" dirty="0">
                <a:solidFill>
                  <a:srgbClr val="000099"/>
                </a:solidFill>
              </a:rPr>
              <a:t>ГЕНДЕРНАЯ СХЕМА</a:t>
            </a: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2000" dirty="0"/>
              <a:t>заранее настроена на то, чтобы определенным образом группировать информацию.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Благодаря </a:t>
            </a:r>
            <a:r>
              <a:rPr lang="ru-RU" sz="1600" b="1" dirty="0" smtClean="0">
                <a:solidFill>
                  <a:srgbClr val="000099"/>
                </a:solidFill>
              </a:rPr>
              <a:t>ГЕНДЕРНОЙ СХЕМЕ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/>
              <a:t>осуществляется сортировка </a:t>
            </a:r>
            <a:r>
              <a:rPr lang="ru-RU" sz="2000" dirty="0"/>
              <a:t>ребенком </a:t>
            </a:r>
            <a:r>
              <a:rPr lang="ru-RU" sz="2000" dirty="0" smtClean="0"/>
              <a:t>мужских </a:t>
            </a:r>
            <a:r>
              <a:rPr lang="ru-RU" sz="2000" dirty="0"/>
              <a:t>или </a:t>
            </a:r>
            <a:r>
              <a:rPr lang="ru-RU" sz="2000" dirty="0" smtClean="0"/>
              <a:t>женских культурных символов, характеристик </a:t>
            </a:r>
            <a:r>
              <a:rPr lang="ru-RU" sz="2000" dirty="0"/>
              <a:t>и </a:t>
            </a:r>
            <a:r>
              <a:rPr lang="ru-RU" sz="2000" dirty="0" smtClean="0"/>
              <a:t>образцов поведения. </a:t>
            </a:r>
            <a:endParaRPr lang="ru-RU" sz="2000" dirty="0"/>
          </a:p>
        </p:txBody>
      </p:sp>
      <p:pic>
        <p:nvPicPr>
          <p:cNvPr id="4" name="Picture 1" descr="C:\Users\Таня\Desktop\НОЯБРЬ\Гендерная компетенстность педагога - в работе\3d-blackboard-with-diploma-graduation-cap-and-books_58466-50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26" y="1879150"/>
            <a:ext cx="4073774" cy="30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26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++++05 05 РАБОЧИЙ СТОЛ\ПРЕЗЕНТАЦИИ МИНСК\РАЗВИТИЕ РЕЧИ\doshkolnoe-obrazovani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0131" y="412936"/>
            <a:ext cx="9122213" cy="60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81432" y="4308382"/>
            <a:ext cx="6728348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36024" y="4308382"/>
            <a:ext cx="66023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dirty="0" smtClean="0"/>
              <a:t>В </a:t>
            </a:r>
            <a:r>
              <a:rPr lang="ru-RU" dirty="0" err="1" smtClean="0"/>
              <a:t>процесе</a:t>
            </a:r>
            <a:r>
              <a:rPr lang="ru-RU" dirty="0" smtClean="0"/>
              <a:t> гендерной </a:t>
            </a:r>
            <a:r>
              <a:rPr lang="ru-RU" dirty="0"/>
              <a:t>социализации ребенок внедряет гендерную схему в собственную </a:t>
            </a:r>
            <a:r>
              <a:rPr lang="ru-RU" dirty="0" smtClean="0"/>
              <a:t>Я-концепцию. Схема </a:t>
            </a:r>
            <a:r>
              <a:rPr lang="ru-RU" dirty="0"/>
              <a:t>начинает применяться не только по отношению к внешней информации, но и к самому ребенку. Опираясь на образцы родительских моделей, дети из множества различных ролей выбирают только те, которые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конкретной культуре считаются приемлемыми для определенного пола.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22853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НОЯБРЬ\Гендерная компетенстность педагога - в работе\children-holding-white-sign_1308-3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47" t="44386"/>
          <a:stretch/>
        </p:blipFill>
        <p:spPr bwMode="auto">
          <a:xfrm flipH="1">
            <a:off x="1202015" y="2989690"/>
            <a:ext cx="3254852" cy="25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89887" y="2787941"/>
            <a:ext cx="6381321" cy="3259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fontAlgn="t"/>
            <a:r>
              <a:rPr lang="ru-RU" b="1" dirty="0"/>
              <a:t>П</a:t>
            </a:r>
            <a:r>
              <a:rPr lang="ru-RU" b="1" dirty="0" smtClean="0"/>
              <a:t>оловое </a:t>
            </a:r>
            <a:r>
              <a:rPr lang="ru-RU" b="1" dirty="0" err="1" smtClean="0"/>
              <a:t>типизирование</a:t>
            </a:r>
            <a:r>
              <a:rPr lang="ru-RU" b="1" dirty="0" smtClean="0"/>
              <a:t>: 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редставление ребенком мужского </a:t>
            </a:r>
            <a:r>
              <a:rPr lang="ru-RU" dirty="0"/>
              <a:t>и </a:t>
            </a:r>
            <a:r>
              <a:rPr lang="ru-RU" dirty="0" smtClean="0"/>
              <a:t>женского пола отличными по </a:t>
            </a:r>
            <a:r>
              <a:rPr lang="ru-RU" dirty="0"/>
              <a:t>биологическим </a:t>
            </a:r>
            <a:r>
              <a:rPr lang="ru-RU" dirty="0" smtClean="0"/>
              <a:t>свойствам и </a:t>
            </a:r>
            <a:r>
              <a:rPr lang="ru-RU" dirty="0"/>
              <a:t>по личностным </a:t>
            </a:r>
            <a:r>
              <a:rPr lang="ru-RU" dirty="0" smtClean="0"/>
              <a:t>качествам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dirty="0" smtClean="0"/>
              <a:t>обучение оцениванию </a:t>
            </a:r>
            <a:r>
              <a:rPr lang="ru-RU" dirty="0"/>
              <a:t>себя с опорой на гендерную </a:t>
            </a:r>
            <a:r>
              <a:rPr lang="ru-RU" dirty="0" smtClean="0"/>
              <a:t>схему; 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dirty="0" smtClean="0"/>
              <a:t>противопоставление собственных отношений </a:t>
            </a:r>
            <a:r>
              <a:rPr lang="ru-RU" dirty="0"/>
              <a:t>и </a:t>
            </a:r>
            <a:r>
              <a:rPr lang="ru-RU" dirty="0" smtClean="0"/>
              <a:t>поведения противоположному полу;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dirty="0" smtClean="0"/>
              <a:t>кодирование новой информации 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r>
              <a:rPr lang="ru-RU" dirty="0"/>
              <a:t>ведущими культурными </a:t>
            </a:r>
            <a:r>
              <a:rPr lang="ru-RU" dirty="0" smtClean="0"/>
              <a:t>представлениями о </a:t>
            </a:r>
            <a:r>
              <a:rPr lang="ru-RU" dirty="0"/>
              <a:t>мужественности и </a:t>
            </a:r>
            <a:r>
              <a:rPr lang="ru-RU" dirty="0" smtClean="0"/>
              <a:t>женственности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06935" y="4260335"/>
            <a:ext cx="1914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Я-КОНЦЕПЦИЯ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312" y="109655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Теория гендерных схем 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(Сандра </a:t>
            </a:r>
            <a:r>
              <a:rPr lang="ru-RU" sz="2400" b="1" dirty="0" err="1" smtClean="0"/>
              <a:t>Бем</a:t>
            </a:r>
            <a:r>
              <a:rPr lang="ru-RU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527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89887" y="2847709"/>
            <a:ext cx="6251151" cy="3259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fontAlgn="t"/>
            <a:r>
              <a:rPr lang="ru-RU" sz="2000" b="1" dirty="0"/>
              <a:t>П</a:t>
            </a:r>
            <a:r>
              <a:rPr lang="ru-RU" sz="2000" b="1" dirty="0" smtClean="0"/>
              <a:t>оловое </a:t>
            </a:r>
            <a:r>
              <a:rPr lang="ru-RU" sz="2000" b="1" dirty="0" err="1" smtClean="0"/>
              <a:t>типизирование</a:t>
            </a:r>
            <a:r>
              <a:rPr lang="ru-RU" sz="2000" b="1" dirty="0" smtClean="0"/>
              <a:t>: 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sz="2000" dirty="0" smtClean="0"/>
              <a:t>оценивание самооценки ребенка и его поведения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зависимости от содержания гендерной </a:t>
            </a:r>
            <a:r>
              <a:rPr lang="ru-RU" sz="2000" dirty="0" smtClean="0"/>
              <a:t>схемы;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sz="2000" dirty="0" smtClean="0"/>
              <a:t>навязывание гендерной схемой стандартов </a:t>
            </a:r>
            <a:r>
              <a:rPr lang="ru-RU" sz="2000" dirty="0"/>
              <a:t>поведения</a:t>
            </a:r>
            <a:r>
              <a:rPr lang="ru-RU" sz="2000" dirty="0" smtClean="0"/>
              <a:t>.</a:t>
            </a:r>
          </a:p>
          <a:p>
            <a:pPr marL="285750" indent="-285750" fontAlgn="t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 fontAlgn="t">
              <a:buFont typeface="Wingdings" pitchFamily="2" charset="2"/>
              <a:buChar char="ü"/>
            </a:pPr>
            <a:endParaRPr lang="ru-RU" sz="1000" dirty="0"/>
          </a:p>
          <a:p>
            <a:pPr fontAlgn="t"/>
            <a:r>
              <a:rPr lang="ru-RU" sz="2000" b="1" dirty="0" smtClean="0"/>
              <a:t>Отличие типизированных индивидов: </a:t>
            </a:r>
          </a:p>
          <a:p>
            <a:pPr marL="285750" indent="-285750" fontAlgn="t">
              <a:buFont typeface="Wingdings" pitchFamily="2" charset="2"/>
              <a:buChar char="ü"/>
            </a:pPr>
            <a:r>
              <a:rPr lang="ru-RU" sz="2000" dirty="0" smtClean="0"/>
              <a:t>степень организации Я-концепции на </a:t>
            </a:r>
            <a:r>
              <a:rPr lang="ru-RU" sz="2000" dirty="0"/>
              <a:t>основе </a:t>
            </a:r>
            <a:r>
              <a:rPr lang="ru-RU" sz="2000" dirty="0" smtClean="0"/>
              <a:t>гендерной схемы.</a:t>
            </a:r>
          </a:p>
        </p:txBody>
      </p:sp>
      <p:pic>
        <p:nvPicPr>
          <p:cNvPr id="7" name="Picture 2" descr="C:\Users\Таня\Desktop\НОЯБРЬ\Гендерная компетенстность педагога - в работе\children-holding-white-sign_1308-3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47" t="44386"/>
          <a:stretch/>
        </p:blipFill>
        <p:spPr bwMode="auto">
          <a:xfrm flipH="1">
            <a:off x="1202015" y="2989690"/>
            <a:ext cx="3254852" cy="25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6935" y="4260335"/>
            <a:ext cx="1914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Я-КОНЦЕПЦИЯ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7312" y="109655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Теория гендерных схем 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(Сандра </a:t>
            </a:r>
            <a:r>
              <a:rPr lang="ru-RU" sz="2400" b="1" dirty="0" err="1" smtClean="0"/>
              <a:t>Бем</a:t>
            </a:r>
            <a:r>
              <a:rPr lang="ru-RU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7051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8451" y="3431796"/>
            <a:ext cx="4320000" cy="1188000"/>
          </a:xfrm>
          <a:prstGeom prst="rect">
            <a:avLst/>
          </a:prstGeom>
          <a:ln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 fontAlgn="t"/>
            <a:r>
              <a:rPr lang="ru-RU" b="1" dirty="0"/>
              <a:t>п</a:t>
            </a:r>
            <a:r>
              <a:rPr lang="ru-RU" b="1" dirty="0" smtClean="0"/>
              <a:t>риоритет </a:t>
            </a:r>
            <a:r>
              <a:rPr lang="ru-RU" b="1" dirty="0"/>
              <a:t>категории «пола»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над </a:t>
            </a:r>
            <a:r>
              <a:rPr lang="ru-RU" b="1" dirty="0"/>
              <a:t>остальными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социальными категориями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8159" y="960662"/>
            <a:ext cx="9891413" cy="12599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Условия внедрения </a:t>
            </a:r>
            <a:r>
              <a:rPr lang="ru-RU" sz="3400" b="1" dirty="0">
                <a:solidFill>
                  <a:srgbClr val="000099"/>
                </a:solidFill>
              </a:rPr>
              <a:t>гендерной схемы </a:t>
            </a:r>
            <a:r>
              <a:rPr lang="ru-RU" sz="3400" b="1" dirty="0" smtClean="0">
                <a:solidFill>
                  <a:srgbClr val="000099"/>
                </a:solidFill>
              </a:rPr>
              <a:t/>
            </a:r>
            <a:br>
              <a:rPr lang="ru-RU" sz="3400" b="1" dirty="0" smtClean="0">
                <a:solidFill>
                  <a:srgbClr val="000099"/>
                </a:solidFill>
              </a:rPr>
            </a:br>
            <a:r>
              <a:rPr lang="ru-RU" sz="3400" b="1" dirty="0" smtClean="0">
                <a:solidFill>
                  <a:srgbClr val="000099"/>
                </a:solidFill>
              </a:rPr>
              <a:t>в </a:t>
            </a:r>
            <a:r>
              <a:rPr lang="ru-RU" sz="3400" b="1" dirty="0">
                <a:solidFill>
                  <a:srgbClr val="000099"/>
                </a:solidFill>
              </a:rPr>
              <a:t>Я-концепцию ребенка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3581075" y="2672517"/>
            <a:ext cx="394751" cy="317855"/>
          </a:xfrm>
          <a:prstGeom prst="rightArrow">
            <a:avLst/>
          </a:prstGeom>
          <a:noFill/>
          <a:ln>
            <a:solidFill>
              <a:srgbClr val="0179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6200000" flipH="1" flipV="1">
            <a:off x="8217027" y="2672517"/>
            <a:ext cx="394751" cy="317855"/>
          </a:xfrm>
          <a:prstGeom prst="rightArrow">
            <a:avLst/>
          </a:prstGeom>
          <a:noFill/>
          <a:ln>
            <a:solidFill>
              <a:srgbClr val="0179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54403" y="3418786"/>
            <a:ext cx="4320000" cy="1188000"/>
          </a:xfrm>
          <a:prstGeom prst="rect">
            <a:avLst/>
          </a:prstGeom>
          <a:ln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оздание социальных </a:t>
            </a:r>
            <a:r>
              <a:rPr lang="ru-RU" b="1" dirty="0"/>
              <a:t>институтов,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норм </a:t>
            </a:r>
            <a:r>
              <a:rPr lang="ru-RU" b="1" dirty="0"/>
              <a:t>и табу, которые приводят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 </a:t>
            </a:r>
            <a:r>
              <a:rPr lang="ru-RU" b="1" dirty="0"/>
              <a:t>разделению людей и организуют их поведение соответствующим образом</a:t>
            </a:r>
            <a:endParaRPr lang="ru-RU" b="1" dirty="0" smtClean="0"/>
          </a:p>
        </p:txBody>
      </p:sp>
      <p:pic>
        <p:nvPicPr>
          <p:cNvPr id="20482" name="Picture 2" descr="C:\Users\Таня\Desktop\НОЯБРЬ\Гендерная компетенстность педагога - в работе\men-versus-women-infographic-template_1262-70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7" t="13335" r="74608" b="42440"/>
          <a:stretch/>
        </p:blipFill>
        <p:spPr bwMode="auto">
          <a:xfrm>
            <a:off x="1098782" y="2831444"/>
            <a:ext cx="1211284" cy="11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НОЯБРЬ\Гендерная компетенстность педагога - в работе\men-versus-women-infographic-template_1262-70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06" t="14746" r="4479" b="41029"/>
          <a:stretch/>
        </p:blipFill>
        <p:spPr bwMode="auto">
          <a:xfrm>
            <a:off x="10076270" y="2860645"/>
            <a:ext cx="1211284" cy="11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Таня\Desktop\НОЯБРЬ\Гендерная компетенстность педагога - в работе\school-and-education-infographics-elements-for-kid_67991-4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31" b="38970"/>
          <a:stretch/>
        </p:blipFill>
        <p:spPr bwMode="auto">
          <a:xfrm>
            <a:off x="3109913" y="4981043"/>
            <a:ext cx="5962650" cy="10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90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1725251" y="2231188"/>
            <a:ext cx="1956131" cy="19475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179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V="1">
            <a:off x="4217596" y="3030923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25250" y="4412805"/>
            <a:ext cx="1956131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СОВРЕМЕННОЕ ОБРАЗОВАНИЕ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7704" y="2493743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знания в области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гендерной психологии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7703" y="1827911"/>
            <a:ext cx="4259710" cy="432000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ПЕДАГОГ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>
            <a:stCxn id="15" idx="2"/>
            <a:endCxn id="4" idx="0"/>
          </p:cNvCxnSpPr>
          <p:nvPr/>
        </p:nvCxnSpPr>
        <p:spPr>
          <a:xfrm>
            <a:off x="7187558" y="2259911"/>
            <a:ext cx="1" cy="233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57703" y="3369729"/>
            <a:ext cx="425971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способность </a:t>
            </a:r>
            <a:r>
              <a:rPr lang="ru-RU" dirty="0"/>
              <a:t>эффективно решать воспитательные задачи с учетом гендерных особенностей </a:t>
            </a:r>
            <a:r>
              <a:rPr lang="ru-RU" dirty="0" smtClean="0"/>
              <a:t>обучающихся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57703" y="4536772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профессиональная компетентность – гендерная </a:t>
            </a:r>
            <a:r>
              <a:rPr lang="ru-RU" dirty="0"/>
              <a:t>компетентность</a:t>
            </a:r>
          </a:p>
        </p:txBody>
      </p:sp>
      <p:pic>
        <p:nvPicPr>
          <p:cNvPr id="22" name="Picture 5" descr="C:\Users\Таня\Desktop\ОКТЯБРЬ\Школьная оценка\global-education-concept_23-214750457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BD6D3"/>
              </a:clrFrom>
              <a:clrTo>
                <a:srgbClr val="DBD6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5" t="9999" r="10863" b="12968"/>
          <a:stretch/>
        </p:blipFill>
        <p:spPr bwMode="auto">
          <a:xfrm>
            <a:off x="1954133" y="2488383"/>
            <a:ext cx="1498365" cy="14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ОКТЯБРЬ\Школьная оценка\104181-OMLMKI-26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" t="15625" r="75720" b="16923"/>
          <a:stretch/>
        </p:blipFill>
        <p:spPr bwMode="auto">
          <a:xfrm>
            <a:off x="10085446" y="1893112"/>
            <a:ext cx="851682" cy="29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47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15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316" y="4021414"/>
            <a:ext cx="2896785" cy="2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тикер голуб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91" y="3830129"/>
            <a:ext cx="28205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9847" y="1209592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Исследование гендерных установок педагогов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71942" y="2481106"/>
            <a:ext cx="8268745" cy="14626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/>
              <a:t>ВОСПИТАТЕЛЬНАЯ РАБОТА: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различие мужских </a:t>
            </a:r>
            <a:r>
              <a:rPr lang="ru-RU" sz="1600" dirty="0"/>
              <a:t>и </a:t>
            </a:r>
            <a:r>
              <a:rPr lang="ru-RU" sz="1600" dirty="0" smtClean="0"/>
              <a:t>женских качеств </a:t>
            </a:r>
            <a:r>
              <a:rPr lang="ru-RU" sz="1600" dirty="0"/>
              <a:t>в соответствии с собственными гендерными </a:t>
            </a:r>
            <a:r>
              <a:rPr lang="ru-RU" sz="1600" dirty="0" smtClean="0"/>
              <a:t>установками;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убежденность, </a:t>
            </a:r>
            <a:r>
              <a:rPr lang="ru-RU" sz="1600" dirty="0"/>
              <a:t>что у детей разного пола необходимо воспитывать разный набор личностных качеств и </a:t>
            </a:r>
            <a:r>
              <a:rPr lang="ru-RU" sz="1600" dirty="0" smtClean="0"/>
              <a:t>умений.</a:t>
            </a:r>
            <a:endParaRPr lang="ru-RU" sz="1600" dirty="0"/>
          </a:p>
          <a:p>
            <a:endParaRPr lang="ru-RU" sz="1000" dirty="0" smtClean="0"/>
          </a:p>
          <a:p>
            <a:pPr lvl="0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9932" y="4438837"/>
            <a:ext cx="2274499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МАЛЬЧИКИ: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выносливые;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целеустремленные. </a:t>
            </a:r>
          </a:p>
          <a:p>
            <a:endParaRPr lang="ru-RU" sz="105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22588" y="4172166"/>
            <a:ext cx="2322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ДЕВОЧКИ: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женственные;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добрые;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мягкие;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легко идут на </a:t>
            </a:r>
            <a:r>
              <a:rPr lang="ru-RU" dirty="0"/>
              <a:t>контакт.</a:t>
            </a:r>
          </a:p>
        </p:txBody>
      </p:sp>
      <p:pic>
        <p:nvPicPr>
          <p:cNvPr id="13" name="Picture 3" descr="C:\Users\Таня\Desktop\ОКТЯБРЬ\АТТЕНЦИЯ\vector-illustration-of-school-kids-playing_29937-47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01" t="5361" b="58246"/>
          <a:stretch/>
        </p:blipFill>
        <p:spPr bwMode="auto">
          <a:xfrm flipH="1">
            <a:off x="4304580" y="4070597"/>
            <a:ext cx="2701735" cy="20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1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Таня\Desktop\НОЯБРЬ\Гендерная компетенстность педагога - в работе\амвыпмык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012" y="2626896"/>
            <a:ext cx="2369403" cy="23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9847" y="733203"/>
            <a:ext cx="9467851" cy="166199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Профессиональная деятельности </a:t>
            </a:r>
            <a:r>
              <a:rPr lang="ru-RU" sz="3400" b="1" dirty="0">
                <a:solidFill>
                  <a:srgbClr val="000099"/>
                </a:solidFill>
              </a:rPr>
              <a:t>педагогов дошкольных </a:t>
            </a:r>
            <a:r>
              <a:rPr lang="ru-RU" sz="3400" b="1" dirty="0" smtClean="0">
                <a:solidFill>
                  <a:srgbClr val="000099"/>
                </a:solidFill>
              </a:rPr>
              <a:t>учреждений</a:t>
            </a:r>
          </a:p>
          <a:p>
            <a:pPr algn="ctr"/>
            <a:endParaRPr lang="ru-RU" sz="1000" b="1" dirty="0">
              <a:solidFill>
                <a:srgbClr val="0179C0"/>
              </a:solidFill>
            </a:endParaRPr>
          </a:p>
          <a:p>
            <a:pPr algn="ctr"/>
            <a:r>
              <a:rPr lang="ru-RU" sz="2400" b="1" dirty="0" smtClean="0"/>
              <a:t>(О.Б. </a:t>
            </a:r>
            <a:r>
              <a:rPr lang="ru-RU" sz="2400" b="1" dirty="0" err="1" smtClean="0"/>
              <a:t>Отвечалова</a:t>
            </a:r>
            <a:r>
              <a:rPr lang="ru-RU" sz="2400" b="1" dirty="0" smtClean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84475" y="2572304"/>
            <a:ext cx="6280247" cy="32416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гендерная дифференциация </a:t>
            </a:r>
            <a:r>
              <a:rPr lang="ru-RU" dirty="0"/>
              <a:t>мужских и женских </a:t>
            </a:r>
            <a:r>
              <a:rPr lang="ru-RU" dirty="0" smtClean="0"/>
              <a:t>ролей;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противоречивость гендерных установок педагогов;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различие </a:t>
            </a:r>
            <a:r>
              <a:rPr lang="ru-RU" dirty="0"/>
              <a:t>подходов в воспитательной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отношению к мальчикам и </a:t>
            </a:r>
            <a:r>
              <a:rPr lang="ru-RU" dirty="0" smtClean="0"/>
              <a:t>девочкам: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оценка внешнего вида;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оценка личностных качеств;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оценка поведения;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распределение поручений;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 игр;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применение методов наказания;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обоснованность требований к </a:t>
            </a:r>
            <a:r>
              <a:rPr lang="ru-RU" dirty="0"/>
              <a:t>поведению детей </a:t>
            </a:r>
            <a:r>
              <a:rPr lang="ru-RU" dirty="0" smtClean="0"/>
              <a:t>традиционными представлениями </a:t>
            </a:r>
            <a:r>
              <a:rPr lang="ru-RU" dirty="0"/>
              <a:t>о мужественности или женственности в данной </a:t>
            </a:r>
            <a:r>
              <a:rPr lang="ru-RU" dirty="0" smtClean="0"/>
              <a:t>культуре.</a:t>
            </a:r>
            <a:endParaRPr lang="ru-RU" dirty="0"/>
          </a:p>
        </p:txBody>
      </p:sp>
      <p:pic>
        <p:nvPicPr>
          <p:cNvPr id="8194" name="Picture 2" descr="C:\Users\Таня\Desktop\ОКТЯБРЬ\Теория поколений\company-team-pack-in-flat-design_23-214756964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BEBE1"/>
              </a:clrFrom>
              <a:clrTo>
                <a:srgbClr val="EBEB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92" b="6265"/>
          <a:stretch/>
        </p:blipFill>
        <p:spPr bwMode="auto">
          <a:xfrm>
            <a:off x="1850195" y="3459780"/>
            <a:ext cx="2435199" cy="19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71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аня\Desktop\НОЯБРЬ\Гендерная компетенстность педагога - в работе\pretty-teacher-helping-pupil-in-classroom_13339-69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076" y="336200"/>
            <a:ext cx="9214323" cy="61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81432" y="4340616"/>
            <a:ext cx="6728348" cy="23083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36024" y="4340616"/>
            <a:ext cx="66023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овременные педагоги </a:t>
            </a:r>
            <a:r>
              <a:rPr lang="ru-RU" dirty="0"/>
              <a:t>признают необходимость гендерного подхода в воспитании подрастающего поколения, </a:t>
            </a:r>
            <a:r>
              <a:rPr lang="ru-RU" dirty="0" smtClean="0"/>
              <a:t>но они 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имеют достаточного уровня теоретических знаний для реализации такого подхода в собственной педагогической деятельности. Только </a:t>
            </a:r>
            <a:r>
              <a:rPr lang="ru-RU" dirty="0" smtClean="0"/>
              <a:t>педагог, </a:t>
            </a:r>
            <a:r>
              <a:rPr lang="ru-RU" dirty="0"/>
              <a:t>обладающий гендерной компетентностью, способен эффективно применять гендерный подход в воспитании детей, решать задачи обучения и воспитания с учетом </a:t>
            </a:r>
            <a:r>
              <a:rPr lang="ru-RU" dirty="0" smtClean="0"/>
              <a:t>пола.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13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143" y="1152178"/>
            <a:ext cx="62208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ГЕНДЕРНАЯ   КОМПЕТЕНТНОСТЬ    ПЕДАГОГА </a:t>
            </a:r>
          </a:p>
          <a:p>
            <a:endParaRPr lang="ru-RU" sz="1600" b="1" i="1" dirty="0">
              <a:solidFill>
                <a:srgbClr val="0179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понимать предназначение мужчины и женщины в обществе, их статус, функции и особенности </a:t>
            </a:r>
            <a:r>
              <a:rPr lang="ru-RU" sz="2000" dirty="0" smtClean="0"/>
              <a:t>взаимоотношений;</a:t>
            </a:r>
            <a:r>
              <a:rPr lang="ru-RU" sz="2000" i="1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i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критически оценивать собственную профессиональную деятельность с позиции собственного </a:t>
            </a:r>
            <a:r>
              <a:rPr lang="ru-RU" sz="2000" dirty="0" err="1" smtClean="0"/>
              <a:t>гендера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информированность </a:t>
            </a:r>
            <a:r>
              <a:rPr lang="ru-RU" sz="2000" dirty="0"/>
              <a:t>о том, что понятие «</a:t>
            </a:r>
            <a:r>
              <a:rPr lang="ru-RU" sz="2000" dirty="0" err="1"/>
              <a:t>гендер</a:t>
            </a:r>
            <a:r>
              <a:rPr lang="ru-RU" sz="2000" dirty="0"/>
              <a:t>» включает в себя психосоциальные и социокультурные характеристики, которые относятся к мужскому или женскому полу в данной культуре.</a:t>
            </a:r>
          </a:p>
          <a:p>
            <a:endParaRPr lang="ru-RU" dirty="0"/>
          </a:p>
        </p:txBody>
      </p:sp>
      <p:pic>
        <p:nvPicPr>
          <p:cNvPr id="6145" name="Picture 1" descr="C:\Users\Таня\Desktop\НОЯБРЬ\Гендерная компетенстность педагога - в работе\3d-blackboard-with-diploma-graduation-cap-and-books_58466-50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69" y="2046591"/>
            <a:ext cx="4073774" cy="30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96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++++05 05 РАБОЧИЙ СТОЛ\ПРЕЗЕНТАЦИИ МИНСК\ПОЛОВОЕ ВОСПИТАНИЕ\324-02-sex-education-of-childr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165" y="1607089"/>
            <a:ext cx="2543689" cy="18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5728" y="1936908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осознание собственной гендерной идентичности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5727" y="1147966"/>
            <a:ext cx="4259710" cy="584775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ГЕНДЕРНО-ОРИЕНТИРОВАННЫЙ ПЕДАГОГ</a:t>
            </a:r>
          </a:p>
        </p:txBody>
      </p:sp>
      <p:cxnSp>
        <p:nvCxnSpPr>
          <p:cNvPr id="6" name="Прямая соединительная линия 5"/>
          <p:cNvCxnSpPr>
            <a:stCxn id="5" idx="2"/>
            <a:endCxn id="4" idx="0"/>
          </p:cNvCxnSpPr>
          <p:nvPr/>
        </p:nvCxnSpPr>
        <p:spPr>
          <a:xfrm>
            <a:off x="7535582" y="1732741"/>
            <a:ext cx="1" cy="2041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05727" y="2765269"/>
            <a:ext cx="425971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осознание влияния собственных гендерных установок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социализацию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05727" y="3856112"/>
            <a:ext cx="425971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у ребенка гендерных ценностей и представлений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5727" y="4677507"/>
            <a:ext cx="425971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видение возможности гендерного подхода </a:t>
            </a:r>
            <a:br>
              <a:rPr lang="ru-RU" dirty="0"/>
            </a:br>
            <a:r>
              <a:rPr lang="ru-RU" dirty="0"/>
              <a:t>в воспитании и </a:t>
            </a:r>
            <a:r>
              <a:rPr lang="ru-RU" dirty="0" smtClean="0"/>
              <a:t>улучшении </a:t>
            </a:r>
            <a:r>
              <a:rPr lang="ru-RU" dirty="0"/>
              <a:t>качества образовательного </a:t>
            </a:r>
            <a:r>
              <a:rPr lang="ru-RU" dirty="0" smtClean="0"/>
              <a:t>процесса</a:t>
            </a:r>
            <a:endParaRPr lang="ru-RU" dirty="0"/>
          </a:p>
        </p:txBody>
      </p:sp>
      <p:pic>
        <p:nvPicPr>
          <p:cNvPr id="11" name="Picture 3" descr="C:\Users\Таня\Desktop\НОЯБРЬ\Гендерная компетенстность педагога - в работе\452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13" t="3374" r="71046" b="49394"/>
          <a:stretch/>
        </p:blipFill>
        <p:spPr bwMode="auto">
          <a:xfrm>
            <a:off x="2057714" y="2417977"/>
            <a:ext cx="1962593" cy="2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65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6" y="1156288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Компоненты </a:t>
            </a:r>
          </a:p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гендерной компетентности педагога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 flipV="1">
            <a:off x="2641647" y="2623904"/>
            <a:ext cx="390597" cy="314510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14945" y="3214840"/>
            <a:ext cx="2844000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овладение организационными аспектами руководства детской деятельностью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 flipV="1">
            <a:off x="5878473" y="2623904"/>
            <a:ext cx="390597" cy="314510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51771" y="3214840"/>
            <a:ext cx="2844000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овладение психолого-педагогическими знаниями в области науки </a:t>
            </a:r>
            <a:endParaRPr lang="ru-RU" dirty="0" smtClean="0"/>
          </a:p>
          <a:p>
            <a:pPr algn="ctr"/>
            <a:r>
              <a:rPr lang="ru-RU" dirty="0" smtClean="0"/>
              <a:t>о </a:t>
            </a:r>
            <a:r>
              <a:rPr lang="ru-RU" dirty="0" err="1"/>
              <a:t>гендере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 flipV="1">
            <a:off x="9190399" y="2633795"/>
            <a:ext cx="390597" cy="314510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63697" y="3224731"/>
            <a:ext cx="2844000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овладение дидактическими аспектами руководства детской деятельностью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учетом </a:t>
            </a:r>
            <a:r>
              <a:rPr lang="ru-RU" dirty="0" err="1"/>
              <a:t>гендера</a:t>
            </a:r>
            <a:r>
              <a:rPr lang="ru-RU" dirty="0"/>
              <a:t> ребенка</a:t>
            </a:r>
          </a:p>
        </p:txBody>
      </p:sp>
      <p:pic>
        <p:nvPicPr>
          <p:cNvPr id="11267" name="Picture 3" descr="E:\++++05 05 РАБОЧИЙ СТОЛ\ПРЕЗЕНТАЦИИ МИНСК\Вебинар Групповые методы обучения\1994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466" y="4687641"/>
            <a:ext cx="1696013" cy="14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96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27355</TotalTime>
  <Words>983</Words>
  <Application>Microsoft Office PowerPoint</Application>
  <PresentationFormat>Произвольный</PresentationFormat>
  <Paragraphs>211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Натуральные материалы</vt:lpstr>
      <vt:lpstr>Гендерная компетентность педагога как основное  условие формирования гендерной культуры ребёнка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1641</cp:revision>
  <dcterms:created xsi:type="dcterms:W3CDTF">2017-01-09T10:38:11Z</dcterms:created>
  <dcterms:modified xsi:type="dcterms:W3CDTF">2019-03-13T20:18:08Z</dcterms:modified>
</cp:coreProperties>
</file>