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341" r:id="rId3"/>
    <p:sldId id="312" r:id="rId4"/>
    <p:sldId id="302" r:id="rId5"/>
    <p:sldId id="343" r:id="rId6"/>
    <p:sldId id="350" r:id="rId7"/>
    <p:sldId id="352" r:id="rId8"/>
    <p:sldId id="354" r:id="rId9"/>
    <p:sldId id="355" r:id="rId10"/>
    <p:sldId id="356" r:id="rId11"/>
    <p:sldId id="346" r:id="rId12"/>
    <p:sldId id="358" r:id="rId13"/>
    <p:sldId id="357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6B327A"/>
    <a:srgbClr val="660066"/>
    <a:srgbClr val="BC8FDD"/>
    <a:srgbClr val="CC00FF"/>
    <a:srgbClr val="CC00CC"/>
    <a:srgbClr val="DB1203"/>
    <a:srgbClr val="66FF33"/>
    <a:srgbClr val="D60825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D1ECA-32DC-4A21-BA79-E95009568730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6F032565-1E53-41BC-A1F6-5CCD0E2FC93B}">
      <dgm:prSet phldrT="[Текст]" custT="1"/>
      <dgm:spPr/>
      <dgm:t>
        <a:bodyPr/>
        <a:lstStyle/>
        <a:p>
          <a:pPr marL="180975" indent="0"/>
          <a:r>
            <a:rPr lang="ru-RU" sz="2000" b="1" dirty="0" smtClean="0"/>
            <a:t>активность</a:t>
          </a:r>
          <a:br>
            <a:rPr lang="ru-RU" sz="2000" b="1" dirty="0" smtClean="0"/>
          </a:br>
          <a:r>
            <a:rPr lang="ru-RU" sz="2000" b="1" dirty="0" smtClean="0"/>
            <a:t>воспроизведения</a:t>
          </a:r>
        </a:p>
      </dgm:t>
    </dgm:pt>
    <dgm:pt modelId="{494DEF33-EB70-4CE0-9B0C-73FD4C99EA9B}" type="parTrans" cxnId="{B038F170-802F-4715-8404-7ED3AA150F6A}">
      <dgm:prSet/>
      <dgm:spPr/>
      <dgm:t>
        <a:bodyPr/>
        <a:lstStyle/>
        <a:p>
          <a:endParaRPr lang="ru-RU"/>
        </a:p>
      </dgm:t>
    </dgm:pt>
    <dgm:pt modelId="{B68A4EC6-B76C-4B9A-93AC-F6EE18B6A883}" type="sibTrans" cxnId="{B038F170-802F-4715-8404-7ED3AA150F6A}">
      <dgm:prSet/>
      <dgm:spPr/>
      <dgm:t>
        <a:bodyPr/>
        <a:lstStyle/>
        <a:p>
          <a:endParaRPr lang="ru-RU"/>
        </a:p>
      </dgm:t>
    </dgm:pt>
    <dgm:pt modelId="{35036A22-32EE-49C3-BAFC-6B77A5FE3B4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стремление учащихся понять, запомнить, воспроизвести знания, овладеть способами применения по образцу </a:t>
          </a:r>
        </a:p>
        <a:p>
          <a:pPr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17C3ABD9-ECEF-4B07-BE60-E39A546FB288}" type="parTrans" cxnId="{FFA015D5-D4D3-4AEA-9E74-DC3839D2ADC6}">
      <dgm:prSet/>
      <dgm:spPr/>
      <dgm:t>
        <a:bodyPr/>
        <a:lstStyle/>
        <a:p>
          <a:endParaRPr lang="ru-RU"/>
        </a:p>
      </dgm:t>
    </dgm:pt>
    <dgm:pt modelId="{B446542C-CBE7-47C0-8806-5EC23162F7CD}" type="sibTrans" cxnId="{FFA015D5-D4D3-4AEA-9E74-DC3839D2ADC6}">
      <dgm:prSet/>
      <dgm:spPr/>
      <dgm:t>
        <a:bodyPr/>
        <a:lstStyle/>
        <a:p>
          <a:endParaRPr lang="ru-RU"/>
        </a:p>
      </dgm:t>
    </dgm:pt>
    <dgm:pt modelId="{ECBFCE4B-1D2D-4184-B33E-8F5C322B7573}">
      <dgm:prSet phldrT="[Текст]" custT="1"/>
      <dgm:spPr/>
      <dgm:t>
        <a:bodyPr/>
        <a:lstStyle/>
        <a:p>
          <a:pPr marL="360363" indent="0"/>
          <a:r>
            <a:rPr lang="ru-RU" sz="2000" b="1" dirty="0" smtClean="0"/>
            <a:t>активность </a:t>
          </a:r>
          <a:br>
            <a:rPr lang="ru-RU" sz="2000" b="1" dirty="0" smtClean="0"/>
          </a:br>
          <a:r>
            <a:rPr lang="ru-RU" sz="2000" b="1" dirty="0" smtClean="0"/>
            <a:t>толкования</a:t>
          </a:r>
          <a:endParaRPr lang="ru-RU" sz="2000" b="1" dirty="0"/>
        </a:p>
      </dgm:t>
    </dgm:pt>
    <dgm:pt modelId="{01B934BC-143E-40F0-8C20-7782924D1F9C}" type="parTrans" cxnId="{3ECC551F-6874-4817-ABB3-99311EE97E35}">
      <dgm:prSet/>
      <dgm:spPr/>
      <dgm:t>
        <a:bodyPr/>
        <a:lstStyle/>
        <a:p>
          <a:endParaRPr lang="ru-RU"/>
        </a:p>
      </dgm:t>
    </dgm:pt>
    <dgm:pt modelId="{951C2742-6B57-4FFD-B382-6FA7F03DABE2}" type="sibTrans" cxnId="{3ECC551F-6874-4817-ABB3-99311EE97E35}">
      <dgm:prSet/>
      <dgm:spPr/>
      <dgm:t>
        <a:bodyPr/>
        <a:lstStyle/>
        <a:p>
          <a:endParaRPr lang="ru-RU"/>
        </a:p>
      </dgm:t>
    </dgm:pt>
    <dgm:pt modelId="{5F72EF67-DED4-43C4-84BD-335AEC9F3AFA}">
      <dgm:prSet phldrT="[Текст]" custT="1"/>
      <dgm:spPr/>
      <dgm:t>
        <a:bodyPr/>
        <a:lstStyle/>
        <a:p>
          <a:r>
            <a:rPr lang="ru-RU" sz="1800" dirty="0" smtClean="0"/>
            <a:t>стремление учащихся понять смысл изучаемого, установить связи, овладеть способами применения знаний в изменённых условиях </a:t>
          </a:r>
          <a:endParaRPr lang="ru-RU" sz="1800" dirty="0"/>
        </a:p>
      </dgm:t>
    </dgm:pt>
    <dgm:pt modelId="{589A08A6-15AA-4E5D-94C9-BA92A5FA46EF}" type="parTrans" cxnId="{30E8BE8C-457E-4A99-8B35-D88249FC4C40}">
      <dgm:prSet/>
      <dgm:spPr/>
      <dgm:t>
        <a:bodyPr/>
        <a:lstStyle/>
        <a:p>
          <a:endParaRPr lang="ru-RU"/>
        </a:p>
      </dgm:t>
    </dgm:pt>
    <dgm:pt modelId="{57B2CDBC-C92E-4C87-9D9F-A91D19045D3D}" type="sibTrans" cxnId="{30E8BE8C-457E-4A99-8B35-D88249FC4C40}">
      <dgm:prSet/>
      <dgm:spPr/>
      <dgm:t>
        <a:bodyPr/>
        <a:lstStyle/>
        <a:p>
          <a:endParaRPr lang="ru-RU"/>
        </a:p>
      </dgm:t>
    </dgm:pt>
    <dgm:pt modelId="{60417C1E-7573-40F7-8C51-9FEEA2ACA9FF}">
      <dgm:prSet phldrT="[Текст]" custT="1"/>
      <dgm:spPr/>
      <dgm:t>
        <a:bodyPr/>
        <a:lstStyle/>
        <a:p>
          <a:pPr algn="ctr"/>
          <a:r>
            <a:rPr lang="ru-RU" sz="1800" b="1" dirty="0" smtClean="0"/>
            <a:t>творческая </a:t>
          </a:r>
          <a:br>
            <a:rPr lang="ru-RU" sz="1800" b="1" dirty="0" smtClean="0"/>
          </a:br>
          <a:r>
            <a:rPr lang="ru-RU" sz="1800" b="1" dirty="0" smtClean="0"/>
            <a:t>активность</a:t>
          </a:r>
          <a:endParaRPr lang="ru-RU" sz="2000" b="1" dirty="0"/>
        </a:p>
      </dgm:t>
    </dgm:pt>
    <dgm:pt modelId="{6E04814A-E25D-4881-9BBA-B2465B9EF4BD}" type="parTrans" cxnId="{82E74AC8-5937-4A2A-9AE7-4587D537E230}">
      <dgm:prSet/>
      <dgm:spPr/>
      <dgm:t>
        <a:bodyPr/>
        <a:lstStyle/>
        <a:p>
          <a:endParaRPr lang="ru-RU"/>
        </a:p>
      </dgm:t>
    </dgm:pt>
    <dgm:pt modelId="{13B71883-AE6F-474D-96E5-74E064A70155}" type="sibTrans" cxnId="{82E74AC8-5937-4A2A-9AE7-4587D537E230}">
      <dgm:prSet/>
      <dgm:spPr/>
      <dgm:t>
        <a:bodyPr/>
        <a:lstStyle/>
        <a:p>
          <a:endParaRPr lang="ru-RU"/>
        </a:p>
      </dgm:t>
    </dgm:pt>
    <dgm:pt modelId="{83DF99B2-2682-4E37-9D40-848106A1FA9F}">
      <dgm:prSet phldrT="[Текст]"/>
      <dgm:spPr/>
      <dgm:t>
        <a:bodyPr/>
        <a:lstStyle/>
        <a:p>
          <a:r>
            <a:rPr lang="ru-RU" dirty="0" smtClean="0"/>
            <a:t>стремление учащихся к теоретическому осмыслению знаний, самостоятельный поиск решения проблем, усиленное проявление познавательных интересов </a:t>
          </a:r>
          <a:endParaRPr lang="ru-RU" dirty="0"/>
        </a:p>
      </dgm:t>
    </dgm:pt>
    <dgm:pt modelId="{673196A4-74EE-4A1C-8D54-CE3163F8077D}" type="parTrans" cxnId="{D260AE2D-252C-4D6B-ABF4-FD44888B3F03}">
      <dgm:prSet/>
      <dgm:spPr/>
      <dgm:t>
        <a:bodyPr/>
        <a:lstStyle/>
        <a:p>
          <a:endParaRPr lang="ru-RU"/>
        </a:p>
      </dgm:t>
    </dgm:pt>
    <dgm:pt modelId="{CA31656E-2617-444F-8A95-7202011345DA}" type="sibTrans" cxnId="{D260AE2D-252C-4D6B-ABF4-FD44888B3F03}">
      <dgm:prSet/>
      <dgm:spPr/>
      <dgm:t>
        <a:bodyPr/>
        <a:lstStyle/>
        <a:p>
          <a:endParaRPr lang="ru-RU"/>
        </a:p>
      </dgm:t>
    </dgm:pt>
    <dgm:pt modelId="{2FF56AD0-BC1F-40BB-96E7-B0289BC8F8C3}" type="pres">
      <dgm:prSet presAssocID="{AECD1ECA-32DC-4A21-BA79-E9500956873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24414F6-FF1C-4DB4-99E2-E0138B94DCCA}" type="pres">
      <dgm:prSet presAssocID="{6F032565-1E53-41BC-A1F6-5CCD0E2FC93B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FBD68-97D2-4147-A104-FADBA63D21E8}" type="pres">
      <dgm:prSet presAssocID="{6F032565-1E53-41BC-A1F6-5CCD0E2FC93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86873-4C9D-4EA2-BF42-40609846BE3E}" type="pres">
      <dgm:prSet presAssocID="{ECBFCE4B-1D2D-4184-B33E-8F5C322B7573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9286D-89C0-49E5-BE47-17308F3D41C5}" type="pres">
      <dgm:prSet presAssocID="{ECBFCE4B-1D2D-4184-B33E-8F5C322B757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4FD14-3359-4D5B-B9C7-BF388B93BDCA}" type="pres">
      <dgm:prSet presAssocID="{60417C1E-7573-40F7-8C51-9FEEA2ACA9F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2C742-E3D2-4E2F-B65E-C83373A9BBF8}" type="pres">
      <dgm:prSet presAssocID="{60417C1E-7573-40F7-8C51-9FEEA2ACA9F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E8BE8C-457E-4A99-8B35-D88249FC4C40}" srcId="{ECBFCE4B-1D2D-4184-B33E-8F5C322B7573}" destId="{5F72EF67-DED4-43C4-84BD-335AEC9F3AFA}" srcOrd="0" destOrd="0" parTransId="{589A08A6-15AA-4E5D-94C9-BA92A5FA46EF}" sibTransId="{57B2CDBC-C92E-4C87-9D9F-A91D19045D3D}"/>
    <dgm:cxn modelId="{3ECC551F-6874-4817-ABB3-99311EE97E35}" srcId="{AECD1ECA-32DC-4A21-BA79-E95009568730}" destId="{ECBFCE4B-1D2D-4184-B33E-8F5C322B7573}" srcOrd="1" destOrd="0" parTransId="{01B934BC-143E-40F0-8C20-7782924D1F9C}" sibTransId="{951C2742-6B57-4FFD-B382-6FA7F03DABE2}"/>
    <dgm:cxn modelId="{92FC5150-2295-4C84-851A-2872E7C9F117}" type="presOf" srcId="{ECBFCE4B-1D2D-4184-B33E-8F5C322B7573}" destId="{3D786873-4C9D-4EA2-BF42-40609846BE3E}" srcOrd="0" destOrd="0" presId="urn:microsoft.com/office/officeart/2009/3/layout/IncreasingArrowsProcess"/>
    <dgm:cxn modelId="{E558A4DB-979E-4BED-959E-28AAC490EA8C}" type="presOf" srcId="{6F032565-1E53-41BC-A1F6-5CCD0E2FC93B}" destId="{724414F6-FF1C-4DB4-99E2-E0138B94DCCA}" srcOrd="0" destOrd="0" presId="urn:microsoft.com/office/officeart/2009/3/layout/IncreasingArrowsProcess"/>
    <dgm:cxn modelId="{818D3C41-9FC9-4088-BA3C-F147787FF108}" type="presOf" srcId="{35036A22-32EE-49C3-BAFC-6B77A5FE3B4C}" destId="{A1CFBD68-97D2-4147-A104-FADBA63D21E8}" srcOrd="0" destOrd="0" presId="urn:microsoft.com/office/officeart/2009/3/layout/IncreasingArrowsProcess"/>
    <dgm:cxn modelId="{82E74AC8-5937-4A2A-9AE7-4587D537E230}" srcId="{AECD1ECA-32DC-4A21-BA79-E95009568730}" destId="{60417C1E-7573-40F7-8C51-9FEEA2ACA9FF}" srcOrd="2" destOrd="0" parTransId="{6E04814A-E25D-4881-9BBA-B2465B9EF4BD}" sibTransId="{13B71883-AE6F-474D-96E5-74E064A70155}"/>
    <dgm:cxn modelId="{C08790D9-9D2F-4B30-9477-5DF628AAEF5A}" type="presOf" srcId="{AECD1ECA-32DC-4A21-BA79-E95009568730}" destId="{2FF56AD0-BC1F-40BB-96E7-B0289BC8F8C3}" srcOrd="0" destOrd="0" presId="urn:microsoft.com/office/officeart/2009/3/layout/IncreasingArrowsProcess"/>
    <dgm:cxn modelId="{CA1047CF-533D-4E5E-BE79-6405F5697A37}" type="presOf" srcId="{60417C1E-7573-40F7-8C51-9FEEA2ACA9FF}" destId="{E074FD14-3359-4D5B-B9C7-BF388B93BDCA}" srcOrd="0" destOrd="0" presId="urn:microsoft.com/office/officeart/2009/3/layout/IncreasingArrowsProcess"/>
    <dgm:cxn modelId="{D260AE2D-252C-4D6B-ABF4-FD44888B3F03}" srcId="{60417C1E-7573-40F7-8C51-9FEEA2ACA9FF}" destId="{83DF99B2-2682-4E37-9D40-848106A1FA9F}" srcOrd="0" destOrd="0" parTransId="{673196A4-74EE-4A1C-8D54-CE3163F8077D}" sibTransId="{CA31656E-2617-444F-8A95-7202011345DA}"/>
    <dgm:cxn modelId="{053DAA6F-0921-446D-A7E5-4701765774A7}" type="presOf" srcId="{5F72EF67-DED4-43C4-84BD-335AEC9F3AFA}" destId="{1B09286D-89C0-49E5-BE47-17308F3D41C5}" srcOrd="0" destOrd="0" presId="urn:microsoft.com/office/officeart/2009/3/layout/IncreasingArrowsProcess"/>
    <dgm:cxn modelId="{E83A6707-1A0D-4256-8712-9DC55A036CE7}" type="presOf" srcId="{83DF99B2-2682-4E37-9D40-848106A1FA9F}" destId="{3492C742-E3D2-4E2F-B65E-C83373A9BBF8}" srcOrd="0" destOrd="0" presId="urn:microsoft.com/office/officeart/2009/3/layout/IncreasingArrowsProcess"/>
    <dgm:cxn modelId="{B038F170-802F-4715-8404-7ED3AA150F6A}" srcId="{AECD1ECA-32DC-4A21-BA79-E95009568730}" destId="{6F032565-1E53-41BC-A1F6-5CCD0E2FC93B}" srcOrd="0" destOrd="0" parTransId="{494DEF33-EB70-4CE0-9B0C-73FD4C99EA9B}" sibTransId="{B68A4EC6-B76C-4B9A-93AC-F6EE18B6A883}"/>
    <dgm:cxn modelId="{FFA015D5-D4D3-4AEA-9E74-DC3839D2ADC6}" srcId="{6F032565-1E53-41BC-A1F6-5CCD0E2FC93B}" destId="{35036A22-32EE-49C3-BAFC-6B77A5FE3B4C}" srcOrd="0" destOrd="0" parTransId="{17C3ABD9-ECEF-4B07-BE60-E39A546FB288}" sibTransId="{B446542C-CBE7-47C0-8806-5EC23162F7CD}"/>
    <dgm:cxn modelId="{3DCEAD7E-57A0-4AD5-B542-782029EEE012}" type="presParOf" srcId="{2FF56AD0-BC1F-40BB-96E7-B0289BC8F8C3}" destId="{724414F6-FF1C-4DB4-99E2-E0138B94DCCA}" srcOrd="0" destOrd="0" presId="urn:microsoft.com/office/officeart/2009/3/layout/IncreasingArrowsProcess"/>
    <dgm:cxn modelId="{55530996-6F11-49A3-89AE-EF6758AC2375}" type="presParOf" srcId="{2FF56AD0-BC1F-40BB-96E7-B0289BC8F8C3}" destId="{A1CFBD68-97D2-4147-A104-FADBA63D21E8}" srcOrd="1" destOrd="0" presId="urn:microsoft.com/office/officeart/2009/3/layout/IncreasingArrowsProcess"/>
    <dgm:cxn modelId="{EE37D87E-D368-4C26-9E91-CB7D52DEEF97}" type="presParOf" srcId="{2FF56AD0-BC1F-40BB-96E7-B0289BC8F8C3}" destId="{3D786873-4C9D-4EA2-BF42-40609846BE3E}" srcOrd="2" destOrd="0" presId="urn:microsoft.com/office/officeart/2009/3/layout/IncreasingArrowsProcess"/>
    <dgm:cxn modelId="{7D27DF96-59CD-4873-BCE8-144F1FCF2B3C}" type="presParOf" srcId="{2FF56AD0-BC1F-40BB-96E7-B0289BC8F8C3}" destId="{1B09286D-89C0-49E5-BE47-17308F3D41C5}" srcOrd="3" destOrd="0" presId="urn:microsoft.com/office/officeart/2009/3/layout/IncreasingArrowsProcess"/>
    <dgm:cxn modelId="{D3702A6E-92FB-4819-9955-5C5D58881E65}" type="presParOf" srcId="{2FF56AD0-BC1F-40BB-96E7-B0289BC8F8C3}" destId="{E074FD14-3359-4D5B-B9C7-BF388B93BDCA}" srcOrd="4" destOrd="0" presId="urn:microsoft.com/office/officeart/2009/3/layout/IncreasingArrowsProcess"/>
    <dgm:cxn modelId="{694CE041-AEAA-49F1-9363-6DCECBD9F2BB}" type="presParOf" srcId="{2FF56AD0-BC1F-40BB-96E7-B0289BC8F8C3}" destId="{3492C742-E3D2-4E2F-B65E-C83373A9BBF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27C144-6B1E-433A-97A0-2C0FDDA533C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721838-7965-4593-A5E7-A1E42937A201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b="0" dirty="0" smtClean="0"/>
            <a:t>принцип индивидуализации</a:t>
          </a:r>
          <a:endParaRPr lang="ru-RU" sz="2400" b="0" dirty="0"/>
        </a:p>
      </dgm:t>
    </dgm:pt>
    <dgm:pt modelId="{4FD6FF1A-0165-4B2F-9CA2-7DFAACBD2AE2}" type="parTrans" cxnId="{ABC59C74-59B3-45A2-8DC4-2FC157601AA2}">
      <dgm:prSet/>
      <dgm:spPr/>
      <dgm:t>
        <a:bodyPr/>
        <a:lstStyle/>
        <a:p>
          <a:endParaRPr lang="ru-RU" sz="2400" b="0"/>
        </a:p>
      </dgm:t>
    </dgm:pt>
    <dgm:pt modelId="{032DD8F0-331D-4423-93AF-8F9BAC00EFCA}" type="sibTrans" cxnId="{ABC59C74-59B3-45A2-8DC4-2FC157601AA2}">
      <dgm:prSet/>
      <dgm:spPr>
        <a:ln>
          <a:noFill/>
        </a:ln>
      </dgm:spPr>
      <dgm:t>
        <a:bodyPr/>
        <a:lstStyle/>
        <a:p>
          <a:endParaRPr lang="ru-RU" sz="2400" b="0"/>
        </a:p>
      </dgm:t>
    </dgm:pt>
    <dgm:pt modelId="{7F990DDA-C38A-404D-B00E-96BB48055005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b="0" dirty="0" smtClean="0"/>
            <a:t>принцип гибкости </a:t>
          </a:r>
          <a:endParaRPr lang="ru-RU" sz="2400" b="0" dirty="0"/>
        </a:p>
      </dgm:t>
    </dgm:pt>
    <dgm:pt modelId="{3BCC72F9-6609-4987-AC0A-BA93A61C0A36}" type="parTrans" cxnId="{82346107-2524-4BA3-9FB9-FB71010B3ACE}">
      <dgm:prSet/>
      <dgm:spPr/>
      <dgm:t>
        <a:bodyPr/>
        <a:lstStyle/>
        <a:p>
          <a:endParaRPr lang="ru-RU" sz="2400" b="0"/>
        </a:p>
      </dgm:t>
    </dgm:pt>
    <dgm:pt modelId="{25FB241D-8057-4396-9AD3-BAAC2DF22557}" type="sibTrans" cxnId="{82346107-2524-4BA3-9FB9-FB71010B3ACE}">
      <dgm:prSet/>
      <dgm:spPr/>
      <dgm:t>
        <a:bodyPr/>
        <a:lstStyle/>
        <a:p>
          <a:endParaRPr lang="ru-RU" sz="2400" b="0"/>
        </a:p>
      </dgm:t>
    </dgm:pt>
    <dgm:pt modelId="{0233FC2B-4DC1-44BB-8C26-06E4B60500D3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b="0" dirty="0" smtClean="0"/>
            <a:t>принцип </a:t>
          </a:r>
          <a:r>
            <a:rPr lang="ru-RU" sz="2400" b="0" dirty="0" err="1" smtClean="0"/>
            <a:t>элективности</a:t>
          </a:r>
          <a:r>
            <a:rPr lang="ru-RU" sz="2400" b="0" dirty="0" smtClean="0"/>
            <a:t> </a:t>
          </a:r>
          <a:endParaRPr lang="ru-RU" sz="2400" b="0" dirty="0"/>
        </a:p>
      </dgm:t>
    </dgm:pt>
    <dgm:pt modelId="{0D2732EB-E7A9-4B94-93E5-A36B7347FB53}" type="parTrans" cxnId="{B5B428C0-B3D6-4DC6-98E4-1193D6DC2EE2}">
      <dgm:prSet/>
      <dgm:spPr/>
      <dgm:t>
        <a:bodyPr/>
        <a:lstStyle/>
        <a:p>
          <a:endParaRPr lang="ru-RU" sz="2400" b="0"/>
        </a:p>
      </dgm:t>
    </dgm:pt>
    <dgm:pt modelId="{CF9B44E5-521D-4A7B-AACF-FEE1A7C98490}" type="sibTrans" cxnId="{B5B428C0-B3D6-4DC6-98E4-1193D6DC2EE2}">
      <dgm:prSet/>
      <dgm:spPr/>
      <dgm:t>
        <a:bodyPr/>
        <a:lstStyle/>
        <a:p>
          <a:endParaRPr lang="ru-RU" sz="2400" b="0"/>
        </a:p>
      </dgm:t>
    </dgm:pt>
    <dgm:pt modelId="{014DE785-808D-4462-BDF1-610FCA2DE941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b="0" dirty="0" smtClean="0"/>
            <a:t>принцип сотрудничества </a:t>
          </a:r>
          <a:endParaRPr lang="ru-RU" sz="2400" b="0" dirty="0"/>
        </a:p>
      </dgm:t>
    </dgm:pt>
    <dgm:pt modelId="{A72A5740-F49F-4710-A895-97ECDA0728D7}" type="parTrans" cxnId="{EB11FEF6-497C-4EAE-A356-93B458C6F36C}">
      <dgm:prSet/>
      <dgm:spPr/>
      <dgm:t>
        <a:bodyPr/>
        <a:lstStyle/>
        <a:p>
          <a:endParaRPr lang="ru-RU" sz="2400" b="0"/>
        </a:p>
      </dgm:t>
    </dgm:pt>
    <dgm:pt modelId="{DCE6C1E0-1726-420F-B902-F375D910272A}" type="sibTrans" cxnId="{EB11FEF6-497C-4EAE-A356-93B458C6F36C}">
      <dgm:prSet/>
      <dgm:spPr/>
      <dgm:t>
        <a:bodyPr/>
        <a:lstStyle/>
        <a:p>
          <a:endParaRPr lang="ru-RU" sz="2400" b="0"/>
        </a:p>
      </dgm:t>
    </dgm:pt>
    <dgm:pt modelId="{5F5A4134-1298-4791-9C35-FB1B15CD3B40}" type="pres">
      <dgm:prSet presAssocID="{D527C144-6B1E-433A-97A0-2C0FDDA533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46C29A-AF0A-4703-AA09-B0DD635640BF}" type="pres">
      <dgm:prSet presAssocID="{D527C144-6B1E-433A-97A0-2C0FDDA533CB}" presName="Name1" presStyleCnt="0"/>
      <dgm:spPr/>
      <dgm:t>
        <a:bodyPr/>
        <a:lstStyle/>
        <a:p>
          <a:endParaRPr lang="ru-RU"/>
        </a:p>
      </dgm:t>
    </dgm:pt>
    <dgm:pt modelId="{24A422C2-4127-4356-9A04-1E52BEB0DADC}" type="pres">
      <dgm:prSet presAssocID="{D527C144-6B1E-433A-97A0-2C0FDDA533CB}" presName="cycle" presStyleCnt="0"/>
      <dgm:spPr/>
      <dgm:t>
        <a:bodyPr/>
        <a:lstStyle/>
        <a:p>
          <a:endParaRPr lang="ru-RU"/>
        </a:p>
      </dgm:t>
    </dgm:pt>
    <dgm:pt modelId="{ABA46635-E09E-4299-B7E9-0D16B8B40532}" type="pres">
      <dgm:prSet presAssocID="{D527C144-6B1E-433A-97A0-2C0FDDA533CB}" presName="srcNode" presStyleLbl="node1" presStyleIdx="0" presStyleCnt="4"/>
      <dgm:spPr/>
      <dgm:t>
        <a:bodyPr/>
        <a:lstStyle/>
        <a:p>
          <a:endParaRPr lang="ru-RU"/>
        </a:p>
      </dgm:t>
    </dgm:pt>
    <dgm:pt modelId="{B63192C8-0281-4830-872D-59E96534349B}" type="pres">
      <dgm:prSet presAssocID="{D527C144-6B1E-433A-97A0-2C0FDDA533CB}" presName="conn" presStyleLbl="parChTrans1D2" presStyleIdx="0" presStyleCnt="1"/>
      <dgm:spPr/>
      <dgm:t>
        <a:bodyPr/>
        <a:lstStyle/>
        <a:p>
          <a:endParaRPr lang="ru-RU"/>
        </a:p>
      </dgm:t>
    </dgm:pt>
    <dgm:pt modelId="{091BD2CC-CC78-4B7B-AE92-4417F19A5C8B}" type="pres">
      <dgm:prSet presAssocID="{D527C144-6B1E-433A-97A0-2C0FDDA533CB}" presName="extraNode" presStyleLbl="node1" presStyleIdx="0" presStyleCnt="4"/>
      <dgm:spPr/>
      <dgm:t>
        <a:bodyPr/>
        <a:lstStyle/>
        <a:p>
          <a:endParaRPr lang="ru-RU"/>
        </a:p>
      </dgm:t>
    </dgm:pt>
    <dgm:pt modelId="{0287E54E-5BAF-4204-A531-5B9D3B3DAE5B}" type="pres">
      <dgm:prSet presAssocID="{D527C144-6B1E-433A-97A0-2C0FDDA533CB}" presName="dstNode" presStyleLbl="node1" presStyleIdx="0" presStyleCnt="4"/>
      <dgm:spPr/>
      <dgm:t>
        <a:bodyPr/>
        <a:lstStyle/>
        <a:p>
          <a:endParaRPr lang="ru-RU"/>
        </a:p>
      </dgm:t>
    </dgm:pt>
    <dgm:pt modelId="{4C963AA2-E8E9-43C6-AF24-BD591A4C9348}" type="pres">
      <dgm:prSet presAssocID="{30721838-7965-4593-A5E7-A1E42937A20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3CB5E-B1F8-40E3-8FB7-34A7E1474E48}" type="pres">
      <dgm:prSet presAssocID="{30721838-7965-4593-A5E7-A1E42937A201}" presName="accent_1" presStyleCnt="0"/>
      <dgm:spPr/>
      <dgm:t>
        <a:bodyPr/>
        <a:lstStyle/>
        <a:p>
          <a:endParaRPr lang="ru-RU"/>
        </a:p>
      </dgm:t>
    </dgm:pt>
    <dgm:pt modelId="{91DD297D-CE41-41CE-875B-E29B52FA2A46}" type="pres">
      <dgm:prSet presAssocID="{30721838-7965-4593-A5E7-A1E42937A201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3BC685-C22F-43C2-83A2-6D2E157B9D85}" type="pres">
      <dgm:prSet presAssocID="{7F990DDA-C38A-404D-B00E-96BB4805500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95AB-58AB-4910-B33C-3F234C999263}" type="pres">
      <dgm:prSet presAssocID="{7F990DDA-C38A-404D-B00E-96BB48055005}" presName="accent_2" presStyleCnt="0"/>
      <dgm:spPr/>
      <dgm:t>
        <a:bodyPr/>
        <a:lstStyle/>
        <a:p>
          <a:endParaRPr lang="ru-RU"/>
        </a:p>
      </dgm:t>
    </dgm:pt>
    <dgm:pt modelId="{F13B4E5E-379B-45E0-A4A4-68174D4DA4A1}" type="pres">
      <dgm:prSet presAssocID="{7F990DDA-C38A-404D-B00E-96BB48055005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AE5D981-5168-4911-9C77-92D419C5A109}" type="pres">
      <dgm:prSet presAssocID="{0233FC2B-4DC1-44BB-8C26-06E4B60500D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BE877-59B5-4953-8409-0CB2B6569706}" type="pres">
      <dgm:prSet presAssocID="{0233FC2B-4DC1-44BB-8C26-06E4B60500D3}" presName="accent_3" presStyleCnt="0"/>
      <dgm:spPr/>
      <dgm:t>
        <a:bodyPr/>
        <a:lstStyle/>
        <a:p>
          <a:endParaRPr lang="ru-RU"/>
        </a:p>
      </dgm:t>
    </dgm:pt>
    <dgm:pt modelId="{54E1C2C1-CD0B-458E-B549-FB8FE39EE7B2}" type="pres">
      <dgm:prSet presAssocID="{0233FC2B-4DC1-44BB-8C26-06E4B60500D3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7625DF-DFFA-4728-8224-EC972F50D037}" type="pres">
      <dgm:prSet presAssocID="{014DE785-808D-4462-BDF1-610FCA2DE94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AE0BF-591B-4DA3-A571-320A85D1B82B}" type="pres">
      <dgm:prSet presAssocID="{014DE785-808D-4462-BDF1-610FCA2DE941}" presName="accent_4" presStyleCnt="0"/>
      <dgm:spPr/>
      <dgm:t>
        <a:bodyPr/>
        <a:lstStyle/>
        <a:p>
          <a:endParaRPr lang="ru-RU"/>
        </a:p>
      </dgm:t>
    </dgm:pt>
    <dgm:pt modelId="{D4A8C28B-CAB9-454D-9236-5E734715E5F7}" type="pres">
      <dgm:prSet presAssocID="{014DE785-808D-4462-BDF1-610FCA2DE941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BC59C74-59B3-45A2-8DC4-2FC157601AA2}" srcId="{D527C144-6B1E-433A-97A0-2C0FDDA533CB}" destId="{30721838-7965-4593-A5E7-A1E42937A201}" srcOrd="0" destOrd="0" parTransId="{4FD6FF1A-0165-4B2F-9CA2-7DFAACBD2AE2}" sibTransId="{032DD8F0-331D-4423-93AF-8F9BAC00EFCA}"/>
    <dgm:cxn modelId="{B5B428C0-B3D6-4DC6-98E4-1193D6DC2EE2}" srcId="{D527C144-6B1E-433A-97A0-2C0FDDA533CB}" destId="{0233FC2B-4DC1-44BB-8C26-06E4B60500D3}" srcOrd="2" destOrd="0" parTransId="{0D2732EB-E7A9-4B94-93E5-A36B7347FB53}" sibTransId="{CF9B44E5-521D-4A7B-AACF-FEE1A7C98490}"/>
    <dgm:cxn modelId="{EB11FEF6-497C-4EAE-A356-93B458C6F36C}" srcId="{D527C144-6B1E-433A-97A0-2C0FDDA533CB}" destId="{014DE785-808D-4462-BDF1-610FCA2DE941}" srcOrd="3" destOrd="0" parTransId="{A72A5740-F49F-4710-A895-97ECDA0728D7}" sibTransId="{DCE6C1E0-1726-420F-B902-F375D910272A}"/>
    <dgm:cxn modelId="{F05EA2C4-2977-4C73-8344-25517E81389D}" type="presOf" srcId="{7F990DDA-C38A-404D-B00E-96BB48055005}" destId="{023BC685-C22F-43C2-83A2-6D2E157B9D85}" srcOrd="0" destOrd="0" presId="urn:microsoft.com/office/officeart/2008/layout/VerticalCurvedList"/>
    <dgm:cxn modelId="{82346107-2524-4BA3-9FB9-FB71010B3ACE}" srcId="{D527C144-6B1E-433A-97A0-2C0FDDA533CB}" destId="{7F990DDA-C38A-404D-B00E-96BB48055005}" srcOrd="1" destOrd="0" parTransId="{3BCC72F9-6609-4987-AC0A-BA93A61C0A36}" sibTransId="{25FB241D-8057-4396-9AD3-BAAC2DF22557}"/>
    <dgm:cxn modelId="{0DB3F3B9-D64E-48C4-B733-2DF9D671C61E}" type="presOf" srcId="{014DE785-808D-4462-BDF1-610FCA2DE941}" destId="{0F7625DF-DFFA-4728-8224-EC972F50D037}" srcOrd="0" destOrd="0" presId="urn:microsoft.com/office/officeart/2008/layout/VerticalCurvedList"/>
    <dgm:cxn modelId="{23421545-6D63-4D06-A06E-2B801CC7CC3B}" type="presOf" srcId="{30721838-7965-4593-A5E7-A1E42937A201}" destId="{4C963AA2-E8E9-43C6-AF24-BD591A4C9348}" srcOrd="0" destOrd="0" presId="urn:microsoft.com/office/officeart/2008/layout/VerticalCurvedList"/>
    <dgm:cxn modelId="{4934D2A5-0C30-4232-9817-D2E923440FA5}" type="presOf" srcId="{0233FC2B-4DC1-44BB-8C26-06E4B60500D3}" destId="{FAE5D981-5168-4911-9C77-92D419C5A109}" srcOrd="0" destOrd="0" presId="urn:microsoft.com/office/officeart/2008/layout/VerticalCurvedList"/>
    <dgm:cxn modelId="{B3BB99E2-81B6-44A4-8CFA-3672C48D57BD}" type="presOf" srcId="{D527C144-6B1E-433A-97A0-2C0FDDA533CB}" destId="{5F5A4134-1298-4791-9C35-FB1B15CD3B40}" srcOrd="0" destOrd="0" presId="urn:microsoft.com/office/officeart/2008/layout/VerticalCurvedList"/>
    <dgm:cxn modelId="{3D8A78D4-5561-482A-8699-6B48E11957DE}" type="presOf" srcId="{032DD8F0-331D-4423-93AF-8F9BAC00EFCA}" destId="{B63192C8-0281-4830-872D-59E96534349B}" srcOrd="0" destOrd="0" presId="urn:microsoft.com/office/officeart/2008/layout/VerticalCurvedList"/>
    <dgm:cxn modelId="{5C7554DA-33FA-46AE-B263-20A947D479EB}" type="presParOf" srcId="{5F5A4134-1298-4791-9C35-FB1B15CD3B40}" destId="{B346C29A-AF0A-4703-AA09-B0DD635640BF}" srcOrd="0" destOrd="0" presId="urn:microsoft.com/office/officeart/2008/layout/VerticalCurvedList"/>
    <dgm:cxn modelId="{0F7CB8AF-EC34-4B3C-B8A5-8ED0A82B950E}" type="presParOf" srcId="{B346C29A-AF0A-4703-AA09-B0DD635640BF}" destId="{24A422C2-4127-4356-9A04-1E52BEB0DADC}" srcOrd="0" destOrd="0" presId="urn:microsoft.com/office/officeart/2008/layout/VerticalCurvedList"/>
    <dgm:cxn modelId="{44AC77E8-3424-48F1-8ED8-38473720105E}" type="presParOf" srcId="{24A422C2-4127-4356-9A04-1E52BEB0DADC}" destId="{ABA46635-E09E-4299-B7E9-0D16B8B40532}" srcOrd="0" destOrd="0" presId="urn:microsoft.com/office/officeart/2008/layout/VerticalCurvedList"/>
    <dgm:cxn modelId="{E7B463E0-7C3B-468C-8D1C-112DA937AEFC}" type="presParOf" srcId="{24A422C2-4127-4356-9A04-1E52BEB0DADC}" destId="{B63192C8-0281-4830-872D-59E96534349B}" srcOrd="1" destOrd="0" presId="urn:microsoft.com/office/officeart/2008/layout/VerticalCurvedList"/>
    <dgm:cxn modelId="{224332FB-FB60-4DED-B445-DF6F1D7AEF7D}" type="presParOf" srcId="{24A422C2-4127-4356-9A04-1E52BEB0DADC}" destId="{091BD2CC-CC78-4B7B-AE92-4417F19A5C8B}" srcOrd="2" destOrd="0" presId="urn:microsoft.com/office/officeart/2008/layout/VerticalCurvedList"/>
    <dgm:cxn modelId="{D026F877-12B0-4B2A-B1F5-F0FB76F179D9}" type="presParOf" srcId="{24A422C2-4127-4356-9A04-1E52BEB0DADC}" destId="{0287E54E-5BAF-4204-A531-5B9D3B3DAE5B}" srcOrd="3" destOrd="0" presId="urn:microsoft.com/office/officeart/2008/layout/VerticalCurvedList"/>
    <dgm:cxn modelId="{487A858A-986E-495C-873C-286CA6CFFF0E}" type="presParOf" srcId="{B346C29A-AF0A-4703-AA09-B0DD635640BF}" destId="{4C963AA2-E8E9-43C6-AF24-BD591A4C9348}" srcOrd="1" destOrd="0" presId="urn:microsoft.com/office/officeart/2008/layout/VerticalCurvedList"/>
    <dgm:cxn modelId="{511CB794-2273-4356-B1C8-723BF095B104}" type="presParOf" srcId="{B346C29A-AF0A-4703-AA09-B0DD635640BF}" destId="{B503CB5E-B1F8-40E3-8FB7-34A7E1474E48}" srcOrd="2" destOrd="0" presId="urn:microsoft.com/office/officeart/2008/layout/VerticalCurvedList"/>
    <dgm:cxn modelId="{DA7708F7-3BD0-4C85-ADAB-70805A7BC73A}" type="presParOf" srcId="{B503CB5E-B1F8-40E3-8FB7-34A7E1474E48}" destId="{91DD297D-CE41-41CE-875B-E29B52FA2A46}" srcOrd="0" destOrd="0" presId="urn:microsoft.com/office/officeart/2008/layout/VerticalCurvedList"/>
    <dgm:cxn modelId="{2F266E57-B802-4DC5-8D17-52C8D7AD2F7F}" type="presParOf" srcId="{B346C29A-AF0A-4703-AA09-B0DD635640BF}" destId="{023BC685-C22F-43C2-83A2-6D2E157B9D85}" srcOrd="3" destOrd="0" presId="urn:microsoft.com/office/officeart/2008/layout/VerticalCurvedList"/>
    <dgm:cxn modelId="{9FE54912-1B31-46D3-BA71-42F63DA2F3A1}" type="presParOf" srcId="{B346C29A-AF0A-4703-AA09-B0DD635640BF}" destId="{AB8C95AB-58AB-4910-B33C-3F234C999263}" srcOrd="4" destOrd="0" presId="urn:microsoft.com/office/officeart/2008/layout/VerticalCurvedList"/>
    <dgm:cxn modelId="{372947C1-0572-4A87-BFA9-C0DD74AC0147}" type="presParOf" srcId="{AB8C95AB-58AB-4910-B33C-3F234C999263}" destId="{F13B4E5E-379B-45E0-A4A4-68174D4DA4A1}" srcOrd="0" destOrd="0" presId="urn:microsoft.com/office/officeart/2008/layout/VerticalCurvedList"/>
    <dgm:cxn modelId="{9A00ADB7-5D68-435D-900D-154D29F7AC48}" type="presParOf" srcId="{B346C29A-AF0A-4703-AA09-B0DD635640BF}" destId="{FAE5D981-5168-4911-9C77-92D419C5A109}" srcOrd="5" destOrd="0" presId="urn:microsoft.com/office/officeart/2008/layout/VerticalCurvedList"/>
    <dgm:cxn modelId="{9355A94E-C078-4D2E-80AB-EFB91484998A}" type="presParOf" srcId="{B346C29A-AF0A-4703-AA09-B0DD635640BF}" destId="{E23BE877-59B5-4953-8409-0CB2B6569706}" srcOrd="6" destOrd="0" presId="urn:microsoft.com/office/officeart/2008/layout/VerticalCurvedList"/>
    <dgm:cxn modelId="{6224FE25-21A1-4C0C-B0A7-001C68734E6A}" type="presParOf" srcId="{E23BE877-59B5-4953-8409-0CB2B6569706}" destId="{54E1C2C1-CD0B-458E-B549-FB8FE39EE7B2}" srcOrd="0" destOrd="0" presId="urn:microsoft.com/office/officeart/2008/layout/VerticalCurvedList"/>
    <dgm:cxn modelId="{404D28CC-BF6A-420C-BD5A-420ED872EB1F}" type="presParOf" srcId="{B346C29A-AF0A-4703-AA09-B0DD635640BF}" destId="{0F7625DF-DFFA-4728-8224-EC972F50D037}" srcOrd="7" destOrd="0" presId="urn:microsoft.com/office/officeart/2008/layout/VerticalCurvedList"/>
    <dgm:cxn modelId="{5CF0BDFA-6FE9-4C90-A215-49E882900B9A}" type="presParOf" srcId="{B346C29A-AF0A-4703-AA09-B0DD635640BF}" destId="{597AE0BF-591B-4DA3-A571-320A85D1B82B}" srcOrd="8" destOrd="0" presId="urn:microsoft.com/office/officeart/2008/layout/VerticalCurvedList"/>
    <dgm:cxn modelId="{3BE21B74-994F-4018-B9AB-1F5BE1B61F8F}" type="presParOf" srcId="{597AE0BF-591B-4DA3-A571-320A85D1B82B}" destId="{D4A8C28B-CAB9-454D-9236-5E734715E5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27C144-6B1E-433A-97A0-2C0FDDA533C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721838-7965-4593-A5E7-A1E42937A201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600" b="1" dirty="0" smtClean="0"/>
            <a:t>целенаправленная активизация мышления</a:t>
          </a:r>
          <a:r>
            <a:rPr lang="ru-RU" sz="1600" dirty="0" smtClean="0"/>
            <a:t>: обучаемый вынужден быть активным независимо от его желания</a:t>
          </a:r>
          <a:endParaRPr lang="ru-RU" sz="1600" b="0" dirty="0"/>
        </a:p>
      </dgm:t>
    </dgm:pt>
    <dgm:pt modelId="{4FD6FF1A-0165-4B2F-9CA2-7DFAACBD2AE2}" type="parTrans" cxnId="{ABC59C74-59B3-45A2-8DC4-2FC157601AA2}">
      <dgm:prSet/>
      <dgm:spPr/>
      <dgm:t>
        <a:bodyPr/>
        <a:lstStyle/>
        <a:p>
          <a:endParaRPr lang="ru-RU" sz="1600" b="0"/>
        </a:p>
      </dgm:t>
    </dgm:pt>
    <dgm:pt modelId="{032DD8F0-331D-4423-93AF-8F9BAC00EFCA}" type="sibTrans" cxnId="{ABC59C74-59B3-45A2-8DC4-2FC157601AA2}">
      <dgm:prSet/>
      <dgm:spPr>
        <a:ln>
          <a:noFill/>
        </a:ln>
      </dgm:spPr>
      <dgm:t>
        <a:bodyPr/>
        <a:lstStyle/>
        <a:p>
          <a:endParaRPr lang="ru-RU" sz="1600" b="0"/>
        </a:p>
      </dgm:t>
    </dgm:pt>
    <dgm:pt modelId="{7F990DDA-C38A-404D-B00E-96BB48055005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600" b="1" dirty="0" smtClean="0"/>
            <a:t>достаточно длительное время вовлечения обучаемых в учебный процесс</a:t>
          </a:r>
          <a:r>
            <a:rPr lang="ru-RU" sz="1600" dirty="0" smtClean="0"/>
            <a:t>: активность должна прослеживаться на протяжении всего занятия</a:t>
          </a:r>
          <a:endParaRPr lang="ru-RU" sz="1600" b="0" dirty="0"/>
        </a:p>
      </dgm:t>
    </dgm:pt>
    <dgm:pt modelId="{3BCC72F9-6609-4987-AC0A-BA93A61C0A36}" type="parTrans" cxnId="{82346107-2524-4BA3-9FB9-FB71010B3ACE}">
      <dgm:prSet/>
      <dgm:spPr/>
      <dgm:t>
        <a:bodyPr/>
        <a:lstStyle/>
        <a:p>
          <a:endParaRPr lang="ru-RU" sz="1600" b="0"/>
        </a:p>
      </dgm:t>
    </dgm:pt>
    <dgm:pt modelId="{25FB241D-8057-4396-9AD3-BAAC2DF22557}" type="sibTrans" cxnId="{82346107-2524-4BA3-9FB9-FB71010B3ACE}">
      <dgm:prSet/>
      <dgm:spPr/>
      <dgm:t>
        <a:bodyPr/>
        <a:lstStyle/>
        <a:p>
          <a:endParaRPr lang="ru-RU" sz="1600" b="0"/>
        </a:p>
      </dgm:t>
    </dgm:pt>
    <dgm:pt modelId="{0233FC2B-4DC1-44BB-8C26-06E4B60500D3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600" b="1" dirty="0" smtClean="0"/>
            <a:t>самостоятельная творческая выработка решений, повышенная степень мотивации и эмоциональности обучаемых</a:t>
          </a:r>
          <a:endParaRPr lang="ru-RU" sz="1600" b="1" dirty="0"/>
        </a:p>
      </dgm:t>
    </dgm:pt>
    <dgm:pt modelId="{0D2732EB-E7A9-4B94-93E5-A36B7347FB53}" type="parTrans" cxnId="{B5B428C0-B3D6-4DC6-98E4-1193D6DC2EE2}">
      <dgm:prSet/>
      <dgm:spPr/>
      <dgm:t>
        <a:bodyPr/>
        <a:lstStyle/>
        <a:p>
          <a:endParaRPr lang="ru-RU" sz="1600" b="0"/>
        </a:p>
      </dgm:t>
    </dgm:pt>
    <dgm:pt modelId="{CF9B44E5-521D-4A7B-AACF-FEE1A7C98490}" type="sibTrans" cxnId="{B5B428C0-B3D6-4DC6-98E4-1193D6DC2EE2}">
      <dgm:prSet/>
      <dgm:spPr/>
      <dgm:t>
        <a:bodyPr/>
        <a:lstStyle/>
        <a:p>
          <a:endParaRPr lang="ru-RU" sz="1600" b="0"/>
        </a:p>
      </dgm:t>
    </dgm:pt>
    <dgm:pt modelId="{014DE785-808D-4462-BDF1-610FCA2DE941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600" b="1" dirty="0" smtClean="0"/>
            <a:t>интерактивный характер: </a:t>
          </a:r>
          <a:r>
            <a:rPr lang="ru-RU" sz="1600" dirty="0" smtClean="0"/>
            <a:t>постоянное взаимодействие субъектов учебной деятельности, свободный обмен мнениями о путях разрешения той или иной проблемы </a:t>
          </a:r>
          <a:endParaRPr lang="ru-RU" sz="1600" b="0" dirty="0"/>
        </a:p>
      </dgm:t>
    </dgm:pt>
    <dgm:pt modelId="{A72A5740-F49F-4710-A895-97ECDA0728D7}" type="parTrans" cxnId="{EB11FEF6-497C-4EAE-A356-93B458C6F36C}">
      <dgm:prSet/>
      <dgm:spPr/>
      <dgm:t>
        <a:bodyPr/>
        <a:lstStyle/>
        <a:p>
          <a:endParaRPr lang="ru-RU" sz="1600" b="0"/>
        </a:p>
      </dgm:t>
    </dgm:pt>
    <dgm:pt modelId="{DCE6C1E0-1726-420F-B902-F375D910272A}" type="sibTrans" cxnId="{EB11FEF6-497C-4EAE-A356-93B458C6F36C}">
      <dgm:prSet/>
      <dgm:spPr/>
      <dgm:t>
        <a:bodyPr/>
        <a:lstStyle/>
        <a:p>
          <a:endParaRPr lang="ru-RU" sz="1600" b="0"/>
        </a:p>
      </dgm:t>
    </dgm:pt>
    <dgm:pt modelId="{5F5A4134-1298-4791-9C35-FB1B15CD3B40}" type="pres">
      <dgm:prSet presAssocID="{D527C144-6B1E-433A-97A0-2C0FDDA533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46C29A-AF0A-4703-AA09-B0DD635640BF}" type="pres">
      <dgm:prSet presAssocID="{D527C144-6B1E-433A-97A0-2C0FDDA533CB}" presName="Name1" presStyleCnt="0"/>
      <dgm:spPr/>
      <dgm:t>
        <a:bodyPr/>
        <a:lstStyle/>
        <a:p>
          <a:endParaRPr lang="ru-RU"/>
        </a:p>
      </dgm:t>
    </dgm:pt>
    <dgm:pt modelId="{24A422C2-4127-4356-9A04-1E52BEB0DADC}" type="pres">
      <dgm:prSet presAssocID="{D527C144-6B1E-433A-97A0-2C0FDDA533CB}" presName="cycle" presStyleCnt="0"/>
      <dgm:spPr/>
      <dgm:t>
        <a:bodyPr/>
        <a:lstStyle/>
        <a:p>
          <a:endParaRPr lang="ru-RU"/>
        </a:p>
      </dgm:t>
    </dgm:pt>
    <dgm:pt modelId="{ABA46635-E09E-4299-B7E9-0D16B8B40532}" type="pres">
      <dgm:prSet presAssocID="{D527C144-6B1E-433A-97A0-2C0FDDA533CB}" presName="srcNode" presStyleLbl="node1" presStyleIdx="0" presStyleCnt="4"/>
      <dgm:spPr/>
      <dgm:t>
        <a:bodyPr/>
        <a:lstStyle/>
        <a:p>
          <a:endParaRPr lang="ru-RU"/>
        </a:p>
      </dgm:t>
    </dgm:pt>
    <dgm:pt modelId="{B63192C8-0281-4830-872D-59E96534349B}" type="pres">
      <dgm:prSet presAssocID="{D527C144-6B1E-433A-97A0-2C0FDDA533CB}" presName="conn" presStyleLbl="parChTrans1D2" presStyleIdx="0" presStyleCnt="1"/>
      <dgm:spPr/>
      <dgm:t>
        <a:bodyPr/>
        <a:lstStyle/>
        <a:p>
          <a:endParaRPr lang="ru-RU"/>
        </a:p>
      </dgm:t>
    </dgm:pt>
    <dgm:pt modelId="{091BD2CC-CC78-4B7B-AE92-4417F19A5C8B}" type="pres">
      <dgm:prSet presAssocID="{D527C144-6B1E-433A-97A0-2C0FDDA533CB}" presName="extraNode" presStyleLbl="node1" presStyleIdx="0" presStyleCnt="4"/>
      <dgm:spPr/>
      <dgm:t>
        <a:bodyPr/>
        <a:lstStyle/>
        <a:p>
          <a:endParaRPr lang="ru-RU"/>
        </a:p>
      </dgm:t>
    </dgm:pt>
    <dgm:pt modelId="{0287E54E-5BAF-4204-A531-5B9D3B3DAE5B}" type="pres">
      <dgm:prSet presAssocID="{D527C144-6B1E-433A-97A0-2C0FDDA533CB}" presName="dstNode" presStyleLbl="node1" presStyleIdx="0" presStyleCnt="4"/>
      <dgm:spPr/>
      <dgm:t>
        <a:bodyPr/>
        <a:lstStyle/>
        <a:p>
          <a:endParaRPr lang="ru-RU"/>
        </a:p>
      </dgm:t>
    </dgm:pt>
    <dgm:pt modelId="{4C963AA2-E8E9-43C6-AF24-BD591A4C9348}" type="pres">
      <dgm:prSet presAssocID="{30721838-7965-4593-A5E7-A1E42937A201}" presName="text_1" presStyleLbl="node1" presStyleIdx="0" presStyleCnt="4" custScaleY="110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3CB5E-B1F8-40E3-8FB7-34A7E1474E48}" type="pres">
      <dgm:prSet presAssocID="{30721838-7965-4593-A5E7-A1E42937A201}" presName="accent_1" presStyleCnt="0"/>
      <dgm:spPr/>
      <dgm:t>
        <a:bodyPr/>
        <a:lstStyle/>
        <a:p>
          <a:endParaRPr lang="ru-RU"/>
        </a:p>
      </dgm:t>
    </dgm:pt>
    <dgm:pt modelId="{91DD297D-CE41-41CE-875B-E29B52FA2A46}" type="pres">
      <dgm:prSet presAssocID="{30721838-7965-4593-A5E7-A1E42937A201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3BC685-C22F-43C2-83A2-6D2E157B9D85}" type="pres">
      <dgm:prSet presAssocID="{7F990DDA-C38A-404D-B00E-96BB48055005}" presName="text_2" presStyleLbl="node1" presStyleIdx="1" presStyleCnt="4" custScaleY="110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95AB-58AB-4910-B33C-3F234C999263}" type="pres">
      <dgm:prSet presAssocID="{7F990DDA-C38A-404D-B00E-96BB48055005}" presName="accent_2" presStyleCnt="0"/>
      <dgm:spPr/>
      <dgm:t>
        <a:bodyPr/>
        <a:lstStyle/>
        <a:p>
          <a:endParaRPr lang="ru-RU"/>
        </a:p>
      </dgm:t>
    </dgm:pt>
    <dgm:pt modelId="{F13B4E5E-379B-45E0-A4A4-68174D4DA4A1}" type="pres">
      <dgm:prSet presAssocID="{7F990DDA-C38A-404D-B00E-96BB48055005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AE5D981-5168-4911-9C77-92D419C5A109}" type="pres">
      <dgm:prSet presAssocID="{0233FC2B-4DC1-44BB-8C26-06E4B60500D3}" presName="text_3" presStyleLbl="node1" presStyleIdx="2" presStyleCnt="4" custScaleY="110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BE877-59B5-4953-8409-0CB2B6569706}" type="pres">
      <dgm:prSet presAssocID="{0233FC2B-4DC1-44BB-8C26-06E4B60500D3}" presName="accent_3" presStyleCnt="0"/>
      <dgm:spPr/>
      <dgm:t>
        <a:bodyPr/>
        <a:lstStyle/>
        <a:p>
          <a:endParaRPr lang="ru-RU"/>
        </a:p>
      </dgm:t>
    </dgm:pt>
    <dgm:pt modelId="{54E1C2C1-CD0B-458E-B549-FB8FE39EE7B2}" type="pres">
      <dgm:prSet presAssocID="{0233FC2B-4DC1-44BB-8C26-06E4B60500D3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7625DF-DFFA-4728-8224-EC972F50D037}" type="pres">
      <dgm:prSet presAssocID="{014DE785-808D-4462-BDF1-610FCA2DE941}" presName="text_4" presStyleLbl="node1" presStyleIdx="3" presStyleCnt="4" custScaleY="110935" custLinFactNeighborX="161" custLinFactNeighborY="1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AE0BF-591B-4DA3-A571-320A85D1B82B}" type="pres">
      <dgm:prSet presAssocID="{014DE785-808D-4462-BDF1-610FCA2DE941}" presName="accent_4" presStyleCnt="0"/>
      <dgm:spPr/>
      <dgm:t>
        <a:bodyPr/>
        <a:lstStyle/>
        <a:p>
          <a:endParaRPr lang="ru-RU"/>
        </a:p>
      </dgm:t>
    </dgm:pt>
    <dgm:pt modelId="{D4A8C28B-CAB9-454D-9236-5E734715E5F7}" type="pres">
      <dgm:prSet presAssocID="{014DE785-808D-4462-BDF1-610FCA2DE941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3EF7AB9-4FA7-4495-A49E-498030C98841}" type="presOf" srcId="{30721838-7965-4593-A5E7-A1E42937A201}" destId="{4C963AA2-E8E9-43C6-AF24-BD591A4C9348}" srcOrd="0" destOrd="0" presId="urn:microsoft.com/office/officeart/2008/layout/VerticalCurvedList"/>
    <dgm:cxn modelId="{ABC59C74-59B3-45A2-8DC4-2FC157601AA2}" srcId="{D527C144-6B1E-433A-97A0-2C0FDDA533CB}" destId="{30721838-7965-4593-A5E7-A1E42937A201}" srcOrd="0" destOrd="0" parTransId="{4FD6FF1A-0165-4B2F-9CA2-7DFAACBD2AE2}" sibTransId="{032DD8F0-331D-4423-93AF-8F9BAC00EFCA}"/>
    <dgm:cxn modelId="{C1701D48-D29F-4606-9868-8168619C3A25}" type="presOf" srcId="{014DE785-808D-4462-BDF1-610FCA2DE941}" destId="{0F7625DF-DFFA-4728-8224-EC972F50D037}" srcOrd="0" destOrd="0" presId="urn:microsoft.com/office/officeart/2008/layout/VerticalCurvedList"/>
    <dgm:cxn modelId="{95E0C6FC-5589-4961-AA53-408B52547AE2}" type="presOf" srcId="{032DD8F0-331D-4423-93AF-8F9BAC00EFCA}" destId="{B63192C8-0281-4830-872D-59E96534349B}" srcOrd="0" destOrd="0" presId="urn:microsoft.com/office/officeart/2008/layout/VerticalCurvedList"/>
    <dgm:cxn modelId="{EB11FEF6-497C-4EAE-A356-93B458C6F36C}" srcId="{D527C144-6B1E-433A-97A0-2C0FDDA533CB}" destId="{014DE785-808D-4462-BDF1-610FCA2DE941}" srcOrd="3" destOrd="0" parTransId="{A72A5740-F49F-4710-A895-97ECDA0728D7}" sibTransId="{DCE6C1E0-1726-420F-B902-F375D910272A}"/>
    <dgm:cxn modelId="{272E0FDF-66C0-4E27-8457-8CFFA88C5440}" type="presOf" srcId="{7F990DDA-C38A-404D-B00E-96BB48055005}" destId="{023BC685-C22F-43C2-83A2-6D2E157B9D85}" srcOrd="0" destOrd="0" presId="urn:microsoft.com/office/officeart/2008/layout/VerticalCurvedList"/>
    <dgm:cxn modelId="{142C53B6-29AE-4178-BBFD-B3C5F27BAA24}" type="presOf" srcId="{D527C144-6B1E-433A-97A0-2C0FDDA533CB}" destId="{5F5A4134-1298-4791-9C35-FB1B15CD3B40}" srcOrd="0" destOrd="0" presId="urn:microsoft.com/office/officeart/2008/layout/VerticalCurvedList"/>
    <dgm:cxn modelId="{B5B428C0-B3D6-4DC6-98E4-1193D6DC2EE2}" srcId="{D527C144-6B1E-433A-97A0-2C0FDDA533CB}" destId="{0233FC2B-4DC1-44BB-8C26-06E4B60500D3}" srcOrd="2" destOrd="0" parTransId="{0D2732EB-E7A9-4B94-93E5-A36B7347FB53}" sibTransId="{CF9B44E5-521D-4A7B-AACF-FEE1A7C98490}"/>
    <dgm:cxn modelId="{881C6E42-8D43-4CBC-8575-B5A6D2E10A92}" type="presOf" srcId="{0233FC2B-4DC1-44BB-8C26-06E4B60500D3}" destId="{FAE5D981-5168-4911-9C77-92D419C5A109}" srcOrd="0" destOrd="0" presId="urn:microsoft.com/office/officeart/2008/layout/VerticalCurvedList"/>
    <dgm:cxn modelId="{82346107-2524-4BA3-9FB9-FB71010B3ACE}" srcId="{D527C144-6B1E-433A-97A0-2C0FDDA533CB}" destId="{7F990DDA-C38A-404D-B00E-96BB48055005}" srcOrd="1" destOrd="0" parTransId="{3BCC72F9-6609-4987-AC0A-BA93A61C0A36}" sibTransId="{25FB241D-8057-4396-9AD3-BAAC2DF22557}"/>
    <dgm:cxn modelId="{4245FE3D-88B4-48D0-AFE5-E901ADEA9A24}" type="presParOf" srcId="{5F5A4134-1298-4791-9C35-FB1B15CD3B40}" destId="{B346C29A-AF0A-4703-AA09-B0DD635640BF}" srcOrd="0" destOrd="0" presId="urn:microsoft.com/office/officeart/2008/layout/VerticalCurvedList"/>
    <dgm:cxn modelId="{3D17B15E-739C-43F2-BD81-C3E5DDE5E9E3}" type="presParOf" srcId="{B346C29A-AF0A-4703-AA09-B0DD635640BF}" destId="{24A422C2-4127-4356-9A04-1E52BEB0DADC}" srcOrd="0" destOrd="0" presId="urn:microsoft.com/office/officeart/2008/layout/VerticalCurvedList"/>
    <dgm:cxn modelId="{75436794-EB06-4233-B6A9-28770CEA7230}" type="presParOf" srcId="{24A422C2-4127-4356-9A04-1E52BEB0DADC}" destId="{ABA46635-E09E-4299-B7E9-0D16B8B40532}" srcOrd="0" destOrd="0" presId="urn:microsoft.com/office/officeart/2008/layout/VerticalCurvedList"/>
    <dgm:cxn modelId="{FDED5F0C-871D-4AF4-95F8-DAD23748174C}" type="presParOf" srcId="{24A422C2-4127-4356-9A04-1E52BEB0DADC}" destId="{B63192C8-0281-4830-872D-59E96534349B}" srcOrd="1" destOrd="0" presId="urn:microsoft.com/office/officeart/2008/layout/VerticalCurvedList"/>
    <dgm:cxn modelId="{7B03CAA5-98A7-460C-94B0-532FBC08DCB3}" type="presParOf" srcId="{24A422C2-4127-4356-9A04-1E52BEB0DADC}" destId="{091BD2CC-CC78-4B7B-AE92-4417F19A5C8B}" srcOrd="2" destOrd="0" presId="urn:microsoft.com/office/officeart/2008/layout/VerticalCurvedList"/>
    <dgm:cxn modelId="{2D3FDC50-4C02-4DF3-AEB3-D3381F5D6BF7}" type="presParOf" srcId="{24A422C2-4127-4356-9A04-1E52BEB0DADC}" destId="{0287E54E-5BAF-4204-A531-5B9D3B3DAE5B}" srcOrd="3" destOrd="0" presId="urn:microsoft.com/office/officeart/2008/layout/VerticalCurvedList"/>
    <dgm:cxn modelId="{E36CE564-1A9E-4D76-9C6C-124BE5A85DE9}" type="presParOf" srcId="{B346C29A-AF0A-4703-AA09-B0DD635640BF}" destId="{4C963AA2-E8E9-43C6-AF24-BD591A4C9348}" srcOrd="1" destOrd="0" presId="urn:microsoft.com/office/officeart/2008/layout/VerticalCurvedList"/>
    <dgm:cxn modelId="{54D46397-36F5-4F5C-BFAC-892BF8ECD977}" type="presParOf" srcId="{B346C29A-AF0A-4703-AA09-B0DD635640BF}" destId="{B503CB5E-B1F8-40E3-8FB7-34A7E1474E48}" srcOrd="2" destOrd="0" presId="urn:microsoft.com/office/officeart/2008/layout/VerticalCurvedList"/>
    <dgm:cxn modelId="{D07603C0-F003-40F2-AA96-F6DFE47E00CE}" type="presParOf" srcId="{B503CB5E-B1F8-40E3-8FB7-34A7E1474E48}" destId="{91DD297D-CE41-41CE-875B-E29B52FA2A46}" srcOrd="0" destOrd="0" presId="urn:microsoft.com/office/officeart/2008/layout/VerticalCurvedList"/>
    <dgm:cxn modelId="{3A548CAD-AA85-4AF8-95DB-CF89697BEA36}" type="presParOf" srcId="{B346C29A-AF0A-4703-AA09-B0DD635640BF}" destId="{023BC685-C22F-43C2-83A2-6D2E157B9D85}" srcOrd="3" destOrd="0" presId="urn:microsoft.com/office/officeart/2008/layout/VerticalCurvedList"/>
    <dgm:cxn modelId="{605C1B07-ECD4-4E90-A589-CF076F35216C}" type="presParOf" srcId="{B346C29A-AF0A-4703-AA09-B0DD635640BF}" destId="{AB8C95AB-58AB-4910-B33C-3F234C999263}" srcOrd="4" destOrd="0" presId="urn:microsoft.com/office/officeart/2008/layout/VerticalCurvedList"/>
    <dgm:cxn modelId="{E68DAF9D-77F7-4E49-9408-E2A105FE2330}" type="presParOf" srcId="{AB8C95AB-58AB-4910-B33C-3F234C999263}" destId="{F13B4E5E-379B-45E0-A4A4-68174D4DA4A1}" srcOrd="0" destOrd="0" presId="urn:microsoft.com/office/officeart/2008/layout/VerticalCurvedList"/>
    <dgm:cxn modelId="{51FFE592-54D1-44F8-A0BF-4296AFBCA687}" type="presParOf" srcId="{B346C29A-AF0A-4703-AA09-B0DD635640BF}" destId="{FAE5D981-5168-4911-9C77-92D419C5A109}" srcOrd="5" destOrd="0" presId="urn:microsoft.com/office/officeart/2008/layout/VerticalCurvedList"/>
    <dgm:cxn modelId="{85FB5E23-4FF8-4A2B-B5B4-D471D21B7B46}" type="presParOf" srcId="{B346C29A-AF0A-4703-AA09-B0DD635640BF}" destId="{E23BE877-59B5-4953-8409-0CB2B6569706}" srcOrd="6" destOrd="0" presId="urn:microsoft.com/office/officeart/2008/layout/VerticalCurvedList"/>
    <dgm:cxn modelId="{D19428E3-131B-45D4-B025-2989EBFF4817}" type="presParOf" srcId="{E23BE877-59B5-4953-8409-0CB2B6569706}" destId="{54E1C2C1-CD0B-458E-B549-FB8FE39EE7B2}" srcOrd="0" destOrd="0" presId="urn:microsoft.com/office/officeart/2008/layout/VerticalCurvedList"/>
    <dgm:cxn modelId="{BC2957D1-18BC-44E4-A9AE-6B97C7C9B588}" type="presParOf" srcId="{B346C29A-AF0A-4703-AA09-B0DD635640BF}" destId="{0F7625DF-DFFA-4728-8224-EC972F50D037}" srcOrd="7" destOrd="0" presId="urn:microsoft.com/office/officeart/2008/layout/VerticalCurvedList"/>
    <dgm:cxn modelId="{5D6F5E00-2FB4-4A96-A04C-B16714DA182E}" type="presParOf" srcId="{B346C29A-AF0A-4703-AA09-B0DD635640BF}" destId="{597AE0BF-591B-4DA3-A571-320A85D1B82B}" srcOrd="8" destOrd="0" presId="urn:microsoft.com/office/officeart/2008/layout/VerticalCurvedList"/>
    <dgm:cxn modelId="{15725063-A11F-4CB3-8C6F-AB1D182D8626}" type="presParOf" srcId="{597AE0BF-591B-4DA3-A571-320A85D1B82B}" destId="{D4A8C28B-CAB9-454D-9236-5E734715E5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27C144-6B1E-433A-97A0-2C0FDDA533C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721838-7965-4593-A5E7-A1E42937A201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600" dirty="0" smtClean="0"/>
            <a:t>соответствие целям и задачам, принципам обучения</a:t>
          </a:r>
          <a:endParaRPr lang="ru-RU" sz="1600" b="0" dirty="0"/>
        </a:p>
      </dgm:t>
    </dgm:pt>
    <dgm:pt modelId="{4FD6FF1A-0165-4B2F-9CA2-7DFAACBD2AE2}" type="parTrans" cxnId="{ABC59C74-59B3-45A2-8DC4-2FC157601AA2}">
      <dgm:prSet/>
      <dgm:spPr/>
      <dgm:t>
        <a:bodyPr/>
        <a:lstStyle/>
        <a:p>
          <a:endParaRPr lang="ru-RU" sz="1600" b="0"/>
        </a:p>
      </dgm:t>
    </dgm:pt>
    <dgm:pt modelId="{032DD8F0-331D-4423-93AF-8F9BAC00EFCA}" type="sibTrans" cxnId="{ABC59C74-59B3-45A2-8DC4-2FC157601AA2}">
      <dgm:prSet/>
      <dgm:spPr>
        <a:ln>
          <a:noFill/>
        </a:ln>
      </dgm:spPr>
      <dgm:t>
        <a:bodyPr/>
        <a:lstStyle/>
        <a:p>
          <a:endParaRPr lang="ru-RU" sz="1600" b="0"/>
        </a:p>
      </dgm:t>
    </dgm:pt>
    <dgm:pt modelId="{7F990DDA-C38A-404D-B00E-96BB48055005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600" dirty="0" smtClean="0"/>
            <a:t>соответствие содержанию изучаемой темы</a:t>
          </a:r>
          <a:endParaRPr lang="ru-RU" sz="1600" b="0" dirty="0"/>
        </a:p>
      </dgm:t>
    </dgm:pt>
    <dgm:pt modelId="{3BCC72F9-6609-4987-AC0A-BA93A61C0A36}" type="parTrans" cxnId="{82346107-2524-4BA3-9FB9-FB71010B3ACE}">
      <dgm:prSet/>
      <dgm:spPr/>
      <dgm:t>
        <a:bodyPr/>
        <a:lstStyle/>
        <a:p>
          <a:endParaRPr lang="ru-RU" sz="1600" b="0"/>
        </a:p>
      </dgm:t>
    </dgm:pt>
    <dgm:pt modelId="{25FB241D-8057-4396-9AD3-BAAC2DF22557}" type="sibTrans" cxnId="{82346107-2524-4BA3-9FB9-FB71010B3ACE}">
      <dgm:prSet/>
      <dgm:spPr/>
      <dgm:t>
        <a:bodyPr/>
        <a:lstStyle/>
        <a:p>
          <a:endParaRPr lang="ru-RU" sz="1600" b="0"/>
        </a:p>
      </dgm:t>
    </dgm:pt>
    <dgm:pt modelId="{0233FC2B-4DC1-44BB-8C26-06E4B60500D3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600" dirty="0" smtClean="0"/>
            <a:t>соответствие возможностям обучаемых: психологическому развитию, возрасту, уровню образования и воспитания и т. д. </a:t>
          </a:r>
          <a:endParaRPr lang="ru-RU" sz="1600" b="0" dirty="0"/>
        </a:p>
      </dgm:t>
    </dgm:pt>
    <dgm:pt modelId="{0D2732EB-E7A9-4B94-93E5-A36B7347FB53}" type="parTrans" cxnId="{B5B428C0-B3D6-4DC6-98E4-1193D6DC2EE2}">
      <dgm:prSet/>
      <dgm:spPr/>
      <dgm:t>
        <a:bodyPr/>
        <a:lstStyle/>
        <a:p>
          <a:endParaRPr lang="ru-RU" sz="1600" b="0"/>
        </a:p>
      </dgm:t>
    </dgm:pt>
    <dgm:pt modelId="{CF9B44E5-521D-4A7B-AACF-FEE1A7C98490}" type="sibTrans" cxnId="{B5B428C0-B3D6-4DC6-98E4-1193D6DC2EE2}">
      <dgm:prSet/>
      <dgm:spPr/>
      <dgm:t>
        <a:bodyPr/>
        <a:lstStyle/>
        <a:p>
          <a:endParaRPr lang="ru-RU" sz="1600" b="0"/>
        </a:p>
      </dgm:t>
    </dgm:pt>
    <dgm:pt modelId="{014DE785-808D-4462-BDF1-610FCA2DE941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600" dirty="0" smtClean="0"/>
            <a:t>соответствие условиям и времени, отведенному на обучение</a:t>
          </a:r>
          <a:endParaRPr lang="ru-RU" sz="1600" b="0" dirty="0"/>
        </a:p>
      </dgm:t>
    </dgm:pt>
    <dgm:pt modelId="{A72A5740-F49F-4710-A895-97ECDA0728D7}" type="parTrans" cxnId="{EB11FEF6-497C-4EAE-A356-93B458C6F36C}">
      <dgm:prSet/>
      <dgm:spPr/>
      <dgm:t>
        <a:bodyPr/>
        <a:lstStyle/>
        <a:p>
          <a:endParaRPr lang="ru-RU" sz="1600" b="0"/>
        </a:p>
      </dgm:t>
    </dgm:pt>
    <dgm:pt modelId="{DCE6C1E0-1726-420F-B902-F375D910272A}" type="sibTrans" cxnId="{EB11FEF6-497C-4EAE-A356-93B458C6F36C}">
      <dgm:prSet/>
      <dgm:spPr/>
      <dgm:t>
        <a:bodyPr/>
        <a:lstStyle/>
        <a:p>
          <a:endParaRPr lang="ru-RU" sz="1600" b="0"/>
        </a:p>
      </dgm:t>
    </dgm:pt>
    <dgm:pt modelId="{E56737C8-18C5-44B7-8890-89916913C6EB}">
      <dgm:prSet phldrT="[Текст]" custT="1"/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600" dirty="0" smtClean="0"/>
            <a:t>соответствие возможностям педагога: его опыту, желаниям, уровню профессионального мастерства, личностным качествам </a:t>
          </a:r>
          <a:endParaRPr lang="ru-RU" sz="1600" b="0" dirty="0"/>
        </a:p>
      </dgm:t>
    </dgm:pt>
    <dgm:pt modelId="{1C21824C-4C4E-434D-A3E5-42DCD0CDBAFE}" type="parTrans" cxnId="{73E90055-9850-43F5-9A6C-74377605C104}">
      <dgm:prSet/>
      <dgm:spPr/>
      <dgm:t>
        <a:bodyPr/>
        <a:lstStyle/>
        <a:p>
          <a:endParaRPr lang="ru-RU" sz="1600"/>
        </a:p>
      </dgm:t>
    </dgm:pt>
    <dgm:pt modelId="{298B1B0F-1617-4B7E-A40E-62418B1629AB}" type="sibTrans" cxnId="{73E90055-9850-43F5-9A6C-74377605C104}">
      <dgm:prSet/>
      <dgm:spPr/>
      <dgm:t>
        <a:bodyPr/>
        <a:lstStyle/>
        <a:p>
          <a:endParaRPr lang="ru-RU" sz="1600"/>
        </a:p>
      </dgm:t>
    </dgm:pt>
    <dgm:pt modelId="{5F5A4134-1298-4791-9C35-FB1B15CD3B40}" type="pres">
      <dgm:prSet presAssocID="{D527C144-6B1E-433A-97A0-2C0FDDA533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46C29A-AF0A-4703-AA09-B0DD635640BF}" type="pres">
      <dgm:prSet presAssocID="{D527C144-6B1E-433A-97A0-2C0FDDA533CB}" presName="Name1" presStyleCnt="0"/>
      <dgm:spPr/>
      <dgm:t>
        <a:bodyPr/>
        <a:lstStyle/>
        <a:p>
          <a:endParaRPr lang="ru-RU"/>
        </a:p>
      </dgm:t>
    </dgm:pt>
    <dgm:pt modelId="{24A422C2-4127-4356-9A04-1E52BEB0DADC}" type="pres">
      <dgm:prSet presAssocID="{D527C144-6B1E-433A-97A0-2C0FDDA533CB}" presName="cycle" presStyleCnt="0"/>
      <dgm:spPr/>
      <dgm:t>
        <a:bodyPr/>
        <a:lstStyle/>
        <a:p>
          <a:endParaRPr lang="ru-RU"/>
        </a:p>
      </dgm:t>
    </dgm:pt>
    <dgm:pt modelId="{ABA46635-E09E-4299-B7E9-0D16B8B40532}" type="pres">
      <dgm:prSet presAssocID="{D527C144-6B1E-433A-97A0-2C0FDDA533CB}" presName="srcNode" presStyleLbl="node1" presStyleIdx="0" presStyleCnt="5"/>
      <dgm:spPr/>
      <dgm:t>
        <a:bodyPr/>
        <a:lstStyle/>
        <a:p>
          <a:endParaRPr lang="ru-RU"/>
        </a:p>
      </dgm:t>
    </dgm:pt>
    <dgm:pt modelId="{B63192C8-0281-4830-872D-59E96534349B}" type="pres">
      <dgm:prSet presAssocID="{D527C144-6B1E-433A-97A0-2C0FDDA533CB}" presName="conn" presStyleLbl="parChTrans1D2" presStyleIdx="0" presStyleCnt="1"/>
      <dgm:spPr/>
      <dgm:t>
        <a:bodyPr/>
        <a:lstStyle/>
        <a:p>
          <a:endParaRPr lang="ru-RU"/>
        </a:p>
      </dgm:t>
    </dgm:pt>
    <dgm:pt modelId="{091BD2CC-CC78-4B7B-AE92-4417F19A5C8B}" type="pres">
      <dgm:prSet presAssocID="{D527C144-6B1E-433A-97A0-2C0FDDA533CB}" presName="extraNode" presStyleLbl="node1" presStyleIdx="0" presStyleCnt="5"/>
      <dgm:spPr/>
      <dgm:t>
        <a:bodyPr/>
        <a:lstStyle/>
        <a:p>
          <a:endParaRPr lang="ru-RU"/>
        </a:p>
      </dgm:t>
    </dgm:pt>
    <dgm:pt modelId="{0287E54E-5BAF-4204-A531-5B9D3B3DAE5B}" type="pres">
      <dgm:prSet presAssocID="{D527C144-6B1E-433A-97A0-2C0FDDA533CB}" presName="dstNode" presStyleLbl="node1" presStyleIdx="0" presStyleCnt="5"/>
      <dgm:spPr/>
      <dgm:t>
        <a:bodyPr/>
        <a:lstStyle/>
        <a:p>
          <a:endParaRPr lang="ru-RU"/>
        </a:p>
      </dgm:t>
    </dgm:pt>
    <dgm:pt modelId="{4C963AA2-E8E9-43C6-AF24-BD591A4C9348}" type="pres">
      <dgm:prSet presAssocID="{30721838-7965-4593-A5E7-A1E42937A201}" presName="text_1" presStyleLbl="node1" presStyleIdx="0" presStyleCnt="5" custLinFactNeighborX="459" custLinFactNeighborY="-6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3CB5E-B1F8-40E3-8FB7-34A7E1474E48}" type="pres">
      <dgm:prSet presAssocID="{30721838-7965-4593-A5E7-A1E42937A201}" presName="accent_1" presStyleCnt="0"/>
      <dgm:spPr/>
      <dgm:t>
        <a:bodyPr/>
        <a:lstStyle/>
        <a:p>
          <a:endParaRPr lang="ru-RU"/>
        </a:p>
      </dgm:t>
    </dgm:pt>
    <dgm:pt modelId="{91DD297D-CE41-41CE-875B-E29B52FA2A46}" type="pres">
      <dgm:prSet presAssocID="{30721838-7965-4593-A5E7-A1E42937A201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3BC685-C22F-43C2-83A2-6D2E157B9D85}" type="pres">
      <dgm:prSet presAssocID="{7F990DDA-C38A-404D-B00E-96BB4805500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95AB-58AB-4910-B33C-3F234C999263}" type="pres">
      <dgm:prSet presAssocID="{7F990DDA-C38A-404D-B00E-96BB48055005}" presName="accent_2" presStyleCnt="0"/>
      <dgm:spPr/>
      <dgm:t>
        <a:bodyPr/>
        <a:lstStyle/>
        <a:p>
          <a:endParaRPr lang="ru-RU"/>
        </a:p>
      </dgm:t>
    </dgm:pt>
    <dgm:pt modelId="{F13B4E5E-379B-45E0-A4A4-68174D4DA4A1}" type="pres">
      <dgm:prSet presAssocID="{7F990DDA-C38A-404D-B00E-96BB48055005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AE5D981-5168-4911-9C77-92D419C5A109}" type="pres">
      <dgm:prSet presAssocID="{0233FC2B-4DC1-44BB-8C26-06E4B60500D3}" presName="text_3" presStyleLbl="node1" presStyleIdx="2" presStyleCnt="5" custScaleY="130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BE877-59B5-4953-8409-0CB2B6569706}" type="pres">
      <dgm:prSet presAssocID="{0233FC2B-4DC1-44BB-8C26-06E4B60500D3}" presName="accent_3" presStyleCnt="0"/>
      <dgm:spPr/>
      <dgm:t>
        <a:bodyPr/>
        <a:lstStyle/>
        <a:p>
          <a:endParaRPr lang="ru-RU"/>
        </a:p>
      </dgm:t>
    </dgm:pt>
    <dgm:pt modelId="{54E1C2C1-CD0B-458E-B549-FB8FE39EE7B2}" type="pres">
      <dgm:prSet presAssocID="{0233FC2B-4DC1-44BB-8C26-06E4B60500D3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7625DF-DFFA-4728-8224-EC972F50D037}" type="pres">
      <dgm:prSet presAssocID="{014DE785-808D-4462-BDF1-610FCA2DE94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AE0BF-591B-4DA3-A571-320A85D1B82B}" type="pres">
      <dgm:prSet presAssocID="{014DE785-808D-4462-BDF1-610FCA2DE941}" presName="accent_4" presStyleCnt="0"/>
      <dgm:spPr/>
      <dgm:t>
        <a:bodyPr/>
        <a:lstStyle/>
        <a:p>
          <a:endParaRPr lang="ru-RU"/>
        </a:p>
      </dgm:t>
    </dgm:pt>
    <dgm:pt modelId="{D4A8C28B-CAB9-454D-9236-5E734715E5F7}" type="pres">
      <dgm:prSet presAssocID="{014DE785-808D-4462-BDF1-610FCA2DE941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0D10B2A-80F9-4DF3-81D8-4AB841A444C8}" type="pres">
      <dgm:prSet presAssocID="{E56737C8-18C5-44B7-8890-89916913C6EB}" presName="text_5" presStyleLbl="node1" presStyleIdx="4" presStyleCnt="5" custScaleY="121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317DC-B9A0-46AD-8C2E-89D442107608}" type="pres">
      <dgm:prSet presAssocID="{E56737C8-18C5-44B7-8890-89916913C6EB}" presName="accent_5" presStyleCnt="0"/>
      <dgm:spPr/>
    </dgm:pt>
    <dgm:pt modelId="{88475CF1-520A-4392-B4BD-0C37FC3162D8}" type="pres">
      <dgm:prSet presAssocID="{E56737C8-18C5-44B7-8890-89916913C6EB}" presName="accentRepeatNode" presStyleLbl="solidFgAcc1" presStyleIdx="4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23F1CE3-CA3D-47CB-A081-9DA9A92F944C}" type="presOf" srcId="{0233FC2B-4DC1-44BB-8C26-06E4B60500D3}" destId="{FAE5D981-5168-4911-9C77-92D419C5A109}" srcOrd="0" destOrd="0" presId="urn:microsoft.com/office/officeart/2008/layout/VerticalCurvedList"/>
    <dgm:cxn modelId="{8BBA0AEA-7562-41D4-AC69-32AB7A549482}" type="presOf" srcId="{7F990DDA-C38A-404D-B00E-96BB48055005}" destId="{023BC685-C22F-43C2-83A2-6D2E157B9D85}" srcOrd="0" destOrd="0" presId="urn:microsoft.com/office/officeart/2008/layout/VerticalCurvedList"/>
    <dgm:cxn modelId="{ABC59C74-59B3-45A2-8DC4-2FC157601AA2}" srcId="{D527C144-6B1E-433A-97A0-2C0FDDA533CB}" destId="{30721838-7965-4593-A5E7-A1E42937A201}" srcOrd="0" destOrd="0" parTransId="{4FD6FF1A-0165-4B2F-9CA2-7DFAACBD2AE2}" sibTransId="{032DD8F0-331D-4423-93AF-8F9BAC00EFCA}"/>
    <dgm:cxn modelId="{B5B428C0-B3D6-4DC6-98E4-1193D6DC2EE2}" srcId="{D527C144-6B1E-433A-97A0-2C0FDDA533CB}" destId="{0233FC2B-4DC1-44BB-8C26-06E4B60500D3}" srcOrd="2" destOrd="0" parTransId="{0D2732EB-E7A9-4B94-93E5-A36B7347FB53}" sibTransId="{CF9B44E5-521D-4A7B-AACF-FEE1A7C98490}"/>
    <dgm:cxn modelId="{EB11FEF6-497C-4EAE-A356-93B458C6F36C}" srcId="{D527C144-6B1E-433A-97A0-2C0FDDA533CB}" destId="{014DE785-808D-4462-BDF1-610FCA2DE941}" srcOrd="3" destOrd="0" parTransId="{A72A5740-F49F-4710-A895-97ECDA0728D7}" sibTransId="{DCE6C1E0-1726-420F-B902-F375D910272A}"/>
    <dgm:cxn modelId="{73E90055-9850-43F5-9A6C-74377605C104}" srcId="{D527C144-6B1E-433A-97A0-2C0FDDA533CB}" destId="{E56737C8-18C5-44B7-8890-89916913C6EB}" srcOrd="4" destOrd="0" parTransId="{1C21824C-4C4E-434D-A3E5-42DCD0CDBAFE}" sibTransId="{298B1B0F-1617-4B7E-A40E-62418B1629AB}"/>
    <dgm:cxn modelId="{BA4AE511-8204-4F23-965B-F5D8904495DF}" type="presOf" srcId="{032DD8F0-331D-4423-93AF-8F9BAC00EFCA}" destId="{B63192C8-0281-4830-872D-59E96534349B}" srcOrd="0" destOrd="0" presId="urn:microsoft.com/office/officeart/2008/layout/VerticalCurvedList"/>
    <dgm:cxn modelId="{82346107-2524-4BA3-9FB9-FB71010B3ACE}" srcId="{D527C144-6B1E-433A-97A0-2C0FDDA533CB}" destId="{7F990DDA-C38A-404D-B00E-96BB48055005}" srcOrd="1" destOrd="0" parTransId="{3BCC72F9-6609-4987-AC0A-BA93A61C0A36}" sibTransId="{25FB241D-8057-4396-9AD3-BAAC2DF22557}"/>
    <dgm:cxn modelId="{8D36743B-38AC-466F-B2A5-031F1F162234}" type="presOf" srcId="{014DE785-808D-4462-BDF1-610FCA2DE941}" destId="{0F7625DF-DFFA-4728-8224-EC972F50D037}" srcOrd="0" destOrd="0" presId="urn:microsoft.com/office/officeart/2008/layout/VerticalCurvedList"/>
    <dgm:cxn modelId="{59431D3C-58F8-4BB7-B7C0-12D6F6C2AE73}" type="presOf" srcId="{30721838-7965-4593-A5E7-A1E42937A201}" destId="{4C963AA2-E8E9-43C6-AF24-BD591A4C9348}" srcOrd="0" destOrd="0" presId="urn:microsoft.com/office/officeart/2008/layout/VerticalCurvedList"/>
    <dgm:cxn modelId="{75D2B0D0-1AC5-4400-A268-DFF64AE789D0}" type="presOf" srcId="{E56737C8-18C5-44B7-8890-89916913C6EB}" destId="{90D10B2A-80F9-4DF3-81D8-4AB841A444C8}" srcOrd="0" destOrd="0" presId="urn:microsoft.com/office/officeart/2008/layout/VerticalCurvedList"/>
    <dgm:cxn modelId="{F885BEDE-8AA3-4F06-9BF1-4B7331457A81}" type="presOf" srcId="{D527C144-6B1E-433A-97A0-2C0FDDA533CB}" destId="{5F5A4134-1298-4791-9C35-FB1B15CD3B40}" srcOrd="0" destOrd="0" presId="urn:microsoft.com/office/officeart/2008/layout/VerticalCurvedList"/>
    <dgm:cxn modelId="{BC0B677F-4445-4BC8-96F2-AEEE51C8A211}" type="presParOf" srcId="{5F5A4134-1298-4791-9C35-FB1B15CD3B40}" destId="{B346C29A-AF0A-4703-AA09-B0DD635640BF}" srcOrd="0" destOrd="0" presId="urn:microsoft.com/office/officeart/2008/layout/VerticalCurvedList"/>
    <dgm:cxn modelId="{438424D2-8E25-4BBA-A47D-F7988DEB5DAD}" type="presParOf" srcId="{B346C29A-AF0A-4703-AA09-B0DD635640BF}" destId="{24A422C2-4127-4356-9A04-1E52BEB0DADC}" srcOrd="0" destOrd="0" presId="urn:microsoft.com/office/officeart/2008/layout/VerticalCurvedList"/>
    <dgm:cxn modelId="{8C4EB9F3-B28E-4E82-A1A6-2FFDD579F619}" type="presParOf" srcId="{24A422C2-4127-4356-9A04-1E52BEB0DADC}" destId="{ABA46635-E09E-4299-B7E9-0D16B8B40532}" srcOrd="0" destOrd="0" presId="urn:microsoft.com/office/officeart/2008/layout/VerticalCurvedList"/>
    <dgm:cxn modelId="{461F24D1-2D5D-4F5C-97E8-AA88677D508F}" type="presParOf" srcId="{24A422C2-4127-4356-9A04-1E52BEB0DADC}" destId="{B63192C8-0281-4830-872D-59E96534349B}" srcOrd="1" destOrd="0" presId="urn:microsoft.com/office/officeart/2008/layout/VerticalCurvedList"/>
    <dgm:cxn modelId="{921B5F08-F1D9-47A3-B358-FD7A1673864B}" type="presParOf" srcId="{24A422C2-4127-4356-9A04-1E52BEB0DADC}" destId="{091BD2CC-CC78-4B7B-AE92-4417F19A5C8B}" srcOrd="2" destOrd="0" presId="urn:microsoft.com/office/officeart/2008/layout/VerticalCurvedList"/>
    <dgm:cxn modelId="{76C856A3-D7D9-4449-B289-EA40642927E9}" type="presParOf" srcId="{24A422C2-4127-4356-9A04-1E52BEB0DADC}" destId="{0287E54E-5BAF-4204-A531-5B9D3B3DAE5B}" srcOrd="3" destOrd="0" presId="urn:microsoft.com/office/officeart/2008/layout/VerticalCurvedList"/>
    <dgm:cxn modelId="{5039D761-B9DB-4D0F-B4F7-594E656D3856}" type="presParOf" srcId="{B346C29A-AF0A-4703-AA09-B0DD635640BF}" destId="{4C963AA2-E8E9-43C6-AF24-BD591A4C9348}" srcOrd="1" destOrd="0" presId="urn:microsoft.com/office/officeart/2008/layout/VerticalCurvedList"/>
    <dgm:cxn modelId="{BFD75132-3BE1-4C6C-85E8-5946DC1A90A8}" type="presParOf" srcId="{B346C29A-AF0A-4703-AA09-B0DD635640BF}" destId="{B503CB5E-B1F8-40E3-8FB7-34A7E1474E48}" srcOrd="2" destOrd="0" presId="urn:microsoft.com/office/officeart/2008/layout/VerticalCurvedList"/>
    <dgm:cxn modelId="{E1243283-AB0F-44D6-8C70-60CB369316CA}" type="presParOf" srcId="{B503CB5E-B1F8-40E3-8FB7-34A7E1474E48}" destId="{91DD297D-CE41-41CE-875B-E29B52FA2A46}" srcOrd="0" destOrd="0" presId="urn:microsoft.com/office/officeart/2008/layout/VerticalCurvedList"/>
    <dgm:cxn modelId="{C65D8BEE-7BCE-4150-B6FF-A27DDE22FFBD}" type="presParOf" srcId="{B346C29A-AF0A-4703-AA09-B0DD635640BF}" destId="{023BC685-C22F-43C2-83A2-6D2E157B9D85}" srcOrd="3" destOrd="0" presId="urn:microsoft.com/office/officeart/2008/layout/VerticalCurvedList"/>
    <dgm:cxn modelId="{CFFF8A13-5954-40BE-83DD-6694DB4B4A43}" type="presParOf" srcId="{B346C29A-AF0A-4703-AA09-B0DD635640BF}" destId="{AB8C95AB-58AB-4910-B33C-3F234C999263}" srcOrd="4" destOrd="0" presId="urn:microsoft.com/office/officeart/2008/layout/VerticalCurvedList"/>
    <dgm:cxn modelId="{D45795DD-8C4E-40CE-9B74-CA1AE094A3DE}" type="presParOf" srcId="{AB8C95AB-58AB-4910-B33C-3F234C999263}" destId="{F13B4E5E-379B-45E0-A4A4-68174D4DA4A1}" srcOrd="0" destOrd="0" presId="urn:microsoft.com/office/officeart/2008/layout/VerticalCurvedList"/>
    <dgm:cxn modelId="{A4A0CF73-51CD-48A6-A225-1E52550833EF}" type="presParOf" srcId="{B346C29A-AF0A-4703-AA09-B0DD635640BF}" destId="{FAE5D981-5168-4911-9C77-92D419C5A109}" srcOrd="5" destOrd="0" presId="urn:microsoft.com/office/officeart/2008/layout/VerticalCurvedList"/>
    <dgm:cxn modelId="{15EC21FE-7994-4691-946E-E9146A1DD773}" type="presParOf" srcId="{B346C29A-AF0A-4703-AA09-B0DD635640BF}" destId="{E23BE877-59B5-4953-8409-0CB2B6569706}" srcOrd="6" destOrd="0" presId="urn:microsoft.com/office/officeart/2008/layout/VerticalCurvedList"/>
    <dgm:cxn modelId="{1F199296-3FDA-4BB1-919B-6DBF277F0FCB}" type="presParOf" srcId="{E23BE877-59B5-4953-8409-0CB2B6569706}" destId="{54E1C2C1-CD0B-458E-B549-FB8FE39EE7B2}" srcOrd="0" destOrd="0" presId="urn:microsoft.com/office/officeart/2008/layout/VerticalCurvedList"/>
    <dgm:cxn modelId="{62D838F0-4ED8-4ED7-8CD1-894DF5E5B41A}" type="presParOf" srcId="{B346C29A-AF0A-4703-AA09-B0DD635640BF}" destId="{0F7625DF-DFFA-4728-8224-EC972F50D037}" srcOrd="7" destOrd="0" presId="urn:microsoft.com/office/officeart/2008/layout/VerticalCurvedList"/>
    <dgm:cxn modelId="{80C5E735-C68E-4CCB-8B6D-21C633ABF1F9}" type="presParOf" srcId="{B346C29A-AF0A-4703-AA09-B0DD635640BF}" destId="{597AE0BF-591B-4DA3-A571-320A85D1B82B}" srcOrd="8" destOrd="0" presId="urn:microsoft.com/office/officeart/2008/layout/VerticalCurvedList"/>
    <dgm:cxn modelId="{4B7869B1-9774-4F8F-8A0D-84E345A7A5D2}" type="presParOf" srcId="{597AE0BF-591B-4DA3-A571-320A85D1B82B}" destId="{D4A8C28B-CAB9-454D-9236-5E734715E5F7}" srcOrd="0" destOrd="0" presId="urn:microsoft.com/office/officeart/2008/layout/VerticalCurvedList"/>
    <dgm:cxn modelId="{84CBB7A5-AA0B-4F87-B554-53856F9C8DFC}" type="presParOf" srcId="{B346C29A-AF0A-4703-AA09-B0DD635640BF}" destId="{90D10B2A-80F9-4DF3-81D8-4AB841A444C8}" srcOrd="9" destOrd="0" presId="urn:microsoft.com/office/officeart/2008/layout/VerticalCurvedList"/>
    <dgm:cxn modelId="{995F2975-8E22-42A1-B9DA-D331E99E72C4}" type="presParOf" srcId="{B346C29A-AF0A-4703-AA09-B0DD635640BF}" destId="{5DA317DC-B9A0-46AD-8C2E-89D442107608}" srcOrd="10" destOrd="0" presId="urn:microsoft.com/office/officeart/2008/layout/VerticalCurvedList"/>
    <dgm:cxn modelId="{CFB71735-2B3E-4EDF-8179-0A61C51EC5DA}" type="presParOf" srcId="{5DA317DC-B9A0-46AD-8C2E-89D442107608}" destId="{88475CF1-520A-4392-B4BD-0C37FC3162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4414F6-FF1C-4DB4-99E2-E0138B94DCCA}">
      <dsp:nvSpPr>
        <dsp:cNvPr id="0" name=""/>
        <dsp:cNvSpPr/>
      </dsp:nvSpPr>
      <dsp:spPr>
        <a:xfrm>
          <a:off x="23435" y="197687"/>
          <a:ext cx="8081129" cy="117692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254000" bIns="186836" numCol="1" spcCol="1270" anchor="ctr" anchorCtr="0">
          <a:noAutofit/>
        </a:bodyPr>
        <a:lstStyle/>
        <a:p>
          <a:pPr marL="1809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активность</a:t>
          </a:r>
          <a:br>
            <a:rPr lang="ru-RU" sz="2000" b="1" kern="1200" dirty="0" smtClean="0"/>
          </a:br>
          <a:r>
            <a:rPr lang="ru-RU" sz="2000" b="1" kern="1200" dirty="0" smtClean="0"/>
            <a:t>воспроизведения</a:t>
          </a:r>
        </a:p>
      </dsp:txBody>
      <dsp:txXfrm>
        <a:off x="23435" y="197687"/>
        <a:ext cx="8081129" cy="1176920"/>
      </dsp:txXfrm>
    </dsp:sp>
    <dsp:sp modelId="{A1CFBD68-97D2-4147-A104-FADBA63D21E8}">
      <dsp:nvSpPr>
        <dsp:cNvPr id="0" name=""/>
        <dsp:cNvSpPr/>
      </dsp:nvSpPr>
      <dsp:spPr>
        <a:xfrm>
          <a:off x="23435" y="1105262"/>
          <a:ext cx="2488987" cy="2267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стремление учащихся понять, запомнить, воспроизвести знания, овладеть способами применения по образцу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3435" y="1105262"/>
        <a:ext cx="2488987" cy="2267181"/>
      </dsp:txXfrm>
    </dsp:sp>
    <dsp:sp modelId="{3D786873-4C9D-4EA2-BF42-40609846BE3E}">
      <dsp:nvSpPr>
        <dsp:cNvPr id="0" name=""/>
        <dsp:cNvSpPr/>
      </dsp:nvSpPr>
      <dsp:spPr>
        <a:xfrm>
          <a:off x="2512423" y="589993"/>
          <a:ext cx="5592141" cy="117692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shade val="80000"/>
                <a:hueOff val="-63574"/>
                <a:satOff val="-11213"/>
                <a:lumOff val="15048"/>
                <a:alphaOff val="0"/>
                <a:tint val="60000"/>
                <a:lumMod val="110000"/>
              </a:schemeClr>
            </a:gs>
            <a:gs pos="100000">
              <a:schemeClr val="accent3">
                <a:shade val="80000"/>
                <a:hueOff val="-63574"/>
                <a:satOff val="-11213"/>
                <a:lumOff val="15048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254000" bIns="186836" numCol="1" spcCol="1270" anchor="ctr" anchorCtr="0">
          <a:noAutofit/>
        </a:bodyPr>
        <a:lstStyle/>
        <a:p>
          <a:pPr marL="3603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активность </a:t>
          </a:r>
          <a:br>
            <a:rPr lang="ru-RU" sz="2000" b="1" kern="1200" dirty="0" smtClean="0"/>
          </a:br>
          <a:r>
            <a:rPr lang="ru-RU" sz="2000" b="1" kern="1200" dirty="0" smtClean="0"/>
            <a:t>толкования</a:t>
          </a:r>
          <a:endParaRPr lang="ru-RU" sz="2000" b="1" kern="1200" dirty="0"/>
        </a:p>
      </dsp:txBody>
      <dsp:txXfrm>
        <a:off x="2512423" y="589993"/>
        <a:ext cx="5592141" cy="1176920"/>
      </dsp:txXfrm>
    </dsp:sp>
    <dsp:sp modelId="{1B09286D-89C0-49E5-BE47-17308F3D41C5}">
      <dsp:nvSpPr>
        <dsp:cNvPr id="0" name=""/>
        <dsp:cNvSpPr/>
      </dsp:nvSpPr>
      <dsp:spPr>
        <a:xfrm>
          <a:off x="2512423" y="1497569"/>
          <a:ext cx="2488987" cy="2267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стремление учащихся понять смысл изучаемого, установить связи, овладеть способами применения знаний в изменённых условиях </a:t>
          </a:r>
          <a:endParaRPr lang="ru-RU" sz="1800" kern="1200" dirty="0"/>
        </a:p>
      </dsp:txBody>
      <dsp:txXfrm>
        <a:off x="2512423" y="1497569"/>
        <a:ext cx="2488987" cy="2267181"/>
      </dsp:txXfrm>
    </dsp:sp>
    <dsp:sp modelId="{E074FD14-3359-4D5B-B9C7-BF388B93BDCA}">
      <dsp:nvSpPr>
        <dsp:cNvPr id="0" name=""/>
        <dsp:cNvSpPr/>
      </dsp:nvSpPr>
      <dsp:spPr>
        <a:xfrm>
          <a:off x="5001411" y="982300"/>
          <a:ext cx="3103153" cy="117692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shade val="80000"/>
                <a:hueOff val="-127148"/>
                <a:satOff val="-22425"/>
                <a:lumOff val="30095"/>
                <a:alphaOff val="0"/>
                <a:tint val="60000"/>
                <a:lumMod val="110000"/>
              </a:schemeClr>
            </a:gs>
            <a:gs pos="100000">
              <a:schemeClr val="accent3">
                <a:shade val="80000"/>
                <a:hueOff val="-127148"/>
                <a:satOff val="-22425"/>
                <a:lumOff val="30095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254000" bIns="18683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творческая </a:t>
          </a:r>
          <a:br>
            <a:rPr lang="ru-RU" sz="1800" b="1" kern="1200" dirty="0" smtClean="0"/>
          </a:br>
          <a:r>
            <a:rPr lang="ru-RU" sz="1800" b="1" kern="1200" dirty="0" smtClean="0"/>
            <a:t>активность</a:t>
          </a:r>
          <a:endParaRPr lang="ru-RU" sz="2000" b="1" kern="1200" dirty="0"/>
        </a:p>
      </dsp:txBody>
      <dsp:txXfrm>
        <a:off x="5001411" y="982300"/>
        <a:ext cx="3103153" cy="1176920"/>
      </dsp:txXfrm>
    </dsp:sp>
    <dsp:sp modelId="{3492C742-E3D2-4E2F-B65E-C83373A9BBF8}">
      <dsp:nvSpPr>
        <dsp:cNvPr id="0" name=""/>
        <dsp:cNvSpPr/>
      </dsp:nvSpPr>
      <dsp:spPr>
        <a:xfrm>
          <a:off x="5001411" y="1889876"/>
          <a:ext cx="2488987" cy="2234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стремление учащихся к теоретическому осмыслению знаний, самостоятельный поиск решения проблем, усиленное проявление познавательных интересов </a:t>
          </a:r>
          <a:endParaRPr lang="ru-RU" sz="1700" kern="1200" dirty="0"/>
        </a:p>
      </dsp:txBody>
      <dsp:txXfrm>
        <a:off x="5001411" y="1889876"/>
        <a:ext cx="2488987" cy="22340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3192C8-0281-4830-872D-59E96534349B}">
      <dsp:nvSpPr>
        <dsp:cNvPr id="0" name=""/>
        <dsp:cNvSpPr/>
      </dsp:nvSpPr>
      <dsp:spPr>
        <a:xfrm>
          <a:off x="-3751382" y="-576256"/>
          <a:ext cx="4471448" cy="4471448"/>
        </a:xfrm>
        <a:prstGeom prst="blockArc">
          <a:avLst>
            <a:gd name="adj1" fmla="val 18900000"/>
            <a:gd name="adj2" fmla="val 2700000"/>
            <a:gd name="adj3" fmla="val 483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63AA2-E8E9-43C6-AF24-BD591A4C9348}">
      <dsp:nvSpPr>
        <dsp:cNvPr id="0" name=""/>
        <dsp:cNvSpPr/>
      </dsp:nvSpPr>
      <dsp:spPr>
        <a:xfrm>
          <a:off x="377421" y="255159"/>
          <a:ext cx="5100957" cy="510584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27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принцип индивидуализации</a:t>
          </a:r>
          <a:endParaRPr lang="ru-RU" sz="2400" b="0" kern="1200" dirty="0"/>
        </a:p>
      </dsp:txBody>
      <dsp:txXfrm>
        <a:off x="377421" y="255159"/>
        <a:ext cx="5100957" cy="510584"/>
      </dsp:txXfrm>
    </dsp:sp>
    <dsp:sp modelId="{91DD297D-CE41-41CE-875B-E29B52FA2A46}">
      <dsp:nvSpPr>
        <dsp:cNvPr id="0" name=""/>
        <dsp:cNvSpPr/>
      </dsp:nvSpPr>
      <dsp:spPr>
        <a:xfrm>
          <a:off x="58306" y="191336"/>
          <a:ext cx="638231" cy="6382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23BC685-C22F-43C2-83A2-6D2E157B9D85}">
      <dsp:nvSpPr>
        <dsp:cNvPr id="0" name=""/>
        <dsp:cNvSpPr/>
      </dsp:nvSpPr>
      <dsp:spPr>
        <a:xfrm>
          <a:off x="670151" y="1021169"/>
          <a:ext cx="4808226" cy="510584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27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принцип гибкости </a:t>
          </a:r>
          <a:endParaRPr lang="ru-RU" sz="2400" b="0" kern="1200" dirty="0"/>
        </a:p>
      </dsp:txBody>
      <dsp:txXfrm>
        <a:off x="670151" y="1021169"/>
        <a:ext cx="4808226" cy="510584"/>
      </dsp:txXfrm>
    </dsp:sp>
    <dsp:sp modelId="{F13B4E5E-379B-45E0-A4A4-68174D4DA4A1}">
      <dsp:nvSpPr>
        <dsp:cNvPr id="0" name=""/>
        <dsp:cNvSpPr/>
      </dsp:nvSpPr>
      <dsp:spPr>
        <a:xfrm>
          <a:off x="351036" y="957346"/>
          <a:ext cx="638231" cy="6382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AE5D981-5168-4911-9C77-92D419C5A109}">
      <dsp:nvSpPr>
        <dsp:cNvPr id="0" name=""/>
        <dsp:cNvSpPr/>
      </dsp:nvSpPr>
      <dsp:spPr>
        <a:xfrm>
          <a:off x="670151" y="1787180"/>
          <a:ext cx="4808226" cy="510584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27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принцип </a:t>
          </a:r>
          <a:r>
            <a:rPr lang="ru-RU" sz="2400" b="0" kern="1200" dirty="0" err="1" smtClean="0"/>
            <a:t>элективности</a:t>
          </a:r>
          <a:r>
            <a:rPr lang="ru-RU" sz="2400" b="0" kern="1200" dirty="0" smtClean="0"/>
            <a:t> </a:t>
          </a:r>
          <a:endParaRPr lang="ru-RU" sz="2400" b="0" kern="1200" dirty="0"/>
        </a:p>
      </dsp:txBody>
      <dsp:txXfrm>
        <a:off x="670151" y="1787180"/>
        <a:ext cx="4808226" cy="510584"/>
      </dsp:txXfrm>
    </dsp:sp>
    <dsp:sp modelId="{54E1C2C1-CD0B-458E-B549-FB8FE39EE7B2}">
      <dsp:nvSpPr>
        <dsp:cNvPr id="0" name=""/>
        <dsp:cNvSpPr/>
      </dsp:nvSpPr>
      <dsp:spPr>
        <a:xfrm>
          <a:off x="351036" y="1723356"/>
          <a:ext cx="638231" cy="6382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7625DF-DFFA-4728-8224-EC972F50D037}">
      <dsp:nvSpPr>
        <dsp:cNvPr id="0" name=""/>
        <dsp:cNvSpPr/>
      </dsp:nvSpPr>
      <dsp:spPr>
        <a:xfrm>
          <a:off x="377421" y="2553190"/>
          <a:ext cx="5100957" cy="510584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27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принцип сотрудничества </a:t>
          </a:r>
          <a:endParaRPr lang="ru-RU" sz="2400" b="0" kern="1200" dirty="0"/>
        </a:p>
      </dsp:txBody>
      <dsp:txXfrm>
        <a:off x="377421" y="2553190"/>
        <a:ext cx="5100957" cy="510584"/>
      </dsp:txXfrm>
    </dsp:sp>
    <dsp:sp modelId="{D4A8C28B-CAB9-454D-9236-5E734715E5F7}">
      <dsp:nvSpPr>
        <dsp:cNvPr id="0" name=""/>
        <dsp:cNvSpPr/>
      </dsp:nvSpPr>
      <dsp:spPr>
        <a:xfrm>
          <a:off x="58306" y="2489367"/>
          <a:ext cx="638231" cy="6382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3192C8-0281-4830-872D-59E96534349B}">
      <dsp:nvSpPr>
        <dsp:cNvPr id="0" name=""/>
        <dsp:cNvSpPr/>
      </dsp:nvSpPr>
      <dsp:spPr>
        <a:xfrm>
          <a:off x="-4053573" y="-622197"/>
          <a:ext cx="4830429" cy="4830429"/>
        </a:xfrm>
        <a:prstGeom prst="blockArc">
          <a:avLst>
            <a:gd name="adj1" fmla="val 18900000"/>
            <a:gd name="adj2" fmla="val 2700000"/>
            <a:gd name="adj3" fmla="val 447"/>
          </a:avLst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63AA2-E8E9-43C6-AF24-BD591A4C9348}">
      <dsp:nvSpPr>
        <dsp:cNvPr id="0" name=""/>
        <dsp:cNvSpPr/>
      </dsp:nvSpPr>
      <dsp:spPr>
        <a:xfrm>
          <a:off x="407071" y="245531"/>
          <a:ext cx="6237491" cy="612001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78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целенаправленная активизация мышления</a:t>
          </a:r>
          <a:r>
            <a:rPr lang="ru-RU" sz="1600" kern="1200" dirty="0" smtClean="0"/>
            <a:t>: обучаемый вынужден быть активным независимо от его желания</a:t>
          </a:r>
          <a:endParaRPr lang="ru-RU" sz="1600" b="0" kern="1200" dirty="0"/>
        </a:p>
      </dsp:txBody>
      <dsp:txXfrm>
        <a:off x="407071" y="245531"/>
        <a:ext cx="6237491" cy="612001"/>
      </dsp:txXfrm>
    </dsp:sp>
    <dsp:sp modelId="{91DD297D-CE41-41CE-875B-E29B52FA2A46}">
      <dsp:nvSpPr>
        <dsp:cNvPr id="0" name=""/>
        <dsp:cNvSpPr/>
      </dsp:nvSpPr>
      <dsp:spPr>
        <a:xfrm>
          <a:off x="62274" y="206734"/>
          <a:ext cx="689594" cy="6895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23BC685-C22F-43C2-83A2-6D2E157B9D85}">
      <dsp:nvSpPr>
        <dsp:cNvPr id="0" name=""/>
        <dsp:cNvSpPr/>
      </dsp:nvSpPr>
      <dsp:spPr>
        <a:xfrm>
          <a:off x="723359" y="1073188"/>
          <a:ext cx="5921203" cy="612001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78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достаточно длительное время вовлечения обучаемых в учебный процесс</a:t>
          </a:r>
          <a:r>
            <a:rPr lang="ru-RU" sz="1600" kern="1200" dirty="0" smtClean="0"/>
            <a:t>: активность должна прослеживаться на протяжении всего занятия</a:t>
          </a:r>
          <a:endParaRPr lang="ru-RU" sz="1600" b="0" kern="1200" dirty="0"/>
        </a:p>
      </dsp:txBody>
      <dsp:txXfrm>
        <a:off x="723359" y="1073188"/>
        <a:ext cx="5921203" cy="612001"/>
      </dsp:txXfrm>
    </dsp:sp>
    <dsp:sp modelId="{F13B4E5E-379B-45E0-A4A4-68174D4DA4A1}">
      <dsp:nvSpPr>
        <dsp:cNvPr id="0" name=""/>
        <dsp:cNvSpPr/>
      </dsp:nvSpPr>
      <dsp:spPr>
        <a:xfrm>
          <a:off x="378562" y="1034391"/>
          <a:ext cx="689594" cy="6895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AE5D981-5168-4911-9C77-92D419C5A109}">
      <dsp:nvSpPr>
        <dsp:cNvPr id="0" name=""/>
        <dsp:cNvSpPr/>
      </dsp:nvSpPr>
      <dsp:spPr>
        <a:xfrm>
          <a:off x="723359" y="1900844"/>
          <a:ext cx="5921203" cy="612001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78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самостоятельная творческая выработка решений, повышенная степень мотивации и эмоциональности обучаемых</a:t>
          </a:r>
          <a:endParaRPr lang="ru-RU" sz="1600" b="1" kern="1200" dirty="0"/>
        </a:p>
      </dsp:txBody>
      <dsp:txXfrm>
        <a:off x="723359" y="1900844"/>
        <a:ext cx="5921203" cy="612001"/>
      </dsp:txXfrm>
    </dsp:sp>
    <dsp:sp modelId="{54E1C2C1-CD0B-458E-B549-FB8FE39EE7B2}">
      <dsp:nvSpPr>
        <dsp:cNvPr id="0" name=""/>
        <dsp:cNvSpPr/>
      </dsp:nvSpPr>
      <dsp:spPr>
        <a:xfrm>
          <a:off x="378562" y="1862048"/>
          <a:ext cx="689594" cy="6895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7625DF-DFFA-4728-8224-EC972F50D037}">
      <dsp:nvSpPr>
        <dsp:cNvPr id="0" name=""/>
        <dsp:cNvSpPr/>
      </dsp:nvSpPr>
      <dsp:spPr>
        <a:xfrm>
          <a:off x="417113" y="2734569"/>
          <a:ext cx="6237491" cy="612001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789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интерактивный характер: </a:t>
          </a:r>
          <a:r>
            <a:rPr lang="ru-RU" sz="1600" kern="1200" dirty="0" smtClean="0"/>
            <a:t>постоянное взаимодействие субъектов учебной деятельности, свободный обмен мнениями о путях разрешения той или иной проблемы </a:t>
          </a:r>
          <a:endParaRPr lang="ru-RU" sz="1600" b="0" kern="1200" dirty="0"/>
        </a:p>
      </dsp:txBody>
      <dsp:txXfrm>
        <a:off x="417113" y="2734569"/>
        <a:ext cx="6237491" cy="612001"/>
      </dsp:txXfrm>
    </dsp:sp>
    <dsp:sp modelId="{D4A8C28B-CAB9-454D-9236-5E734715E5F7}">
      <dsp:nvSpPr>
        <dsp:cNvPr id="0" name=""/>
        <dsp:cNvSpPr/>
      </dsp:nvSpPr>
      <dsp:spPr>
        <a:xfrm>
          <a:off x="62274" y="2689704"/>
          <a:ext cx="689594" cy="6895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153795" y="540913"/>
            <a:ext cx="9601200" cy="20734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B327A"/>
                </a:solidFill>
              </a:rPr>
              <a:t>Активные методы обучения как способ повышения эффективности образовательного процесса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7982" y="2484474"/>
            <a:ext cx="3980330" cy="386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Картинки по запросу книг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5151" y="4590701"/>
            <a:ext cx="3521475" cy="15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412" y="3193471"/>
            <a:ext cx="835084" cy="914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2729" y="3604437"/>
            <a:ext cx="1570723" cy="1631981"/>
          </a:xfrm>
          <a:prstGeom prst="rect">
            <a:avLst/>
          </a:prstGeom>
        </p:spPr>
      </p:pic>
      <p:pic>
        <p:nvPicPr>
          <p:cNvPr id="15" name="Picture 4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190921" y="4391247"/>
            <a:ext cx="1705034" cy="8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1781" y="5208812"/>
            <a:ext cx="805671" cy="11347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24436">
            <a:off x="4269651" y="5074551"/>
            <a:ext cx="1124807" cy="7468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034979" y="3457628"/>
            <a:ext cx="1720016" cy="130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367415" y="897538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6B327A"/>
                </a:solidFill>
              </a:rPr>
              <a:t>Классификация активных методов обучения 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48413" y="2690240"/>
            <a:ext cx="8651631" cy="46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направленность </a:t>
            </a:r>
            <a:r>
              <a:rPr lang="ru-RU" sz="1600" b="1" dirty="0"/>
              <a:t>на формирование системы знаний или овладение умениями и навыками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67415" y="2016739"/>
            <a:ext cx="9414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(</a:t>
            </a:r>
            <a:r>
              <a:rPr lang="ru-RU" b="1" dirty="0" err="1" smtClean="0"/>
              <a:t>В.А.Сластенин</a:t>
            </a:r>
            <a:r>
              <a:rPr lang="ru-RU" b="1" dirty="0" smtClean="0"/>
              <a:t>, </a:t>
            </a:r>
            <a:r>
              <a:rPr lang="ru-RU" b="1" dirty="0"/>
              <a:t>М. </a:t>
            </a:r>
            <a:r>
              <a:rPr lang="ru-RU" b="1" dirty="0" smtClean="0"/>
              <a:t>Новик, </a:t>
            </a:r>
            <a:r>
              <a:rPr lang="ru-RU" b="1" dirty="0"/>
              <a:t>Е.П. </a:t>
            </a:r>
            <a:r>
              <a:rPr lang="ru-RU" b="1" dirty="0" smtClean="0"/>
              <a:t>Белозерцев, </a:t>
            </a:r>
            <a:r>
              <a:rPr lang="ru-RU" b="1" dirty="0"/>
              <a:t>Ю.П. </a:t>
            </a:r>
            <a:r>
              <a:rPr lang="ru-RU" b="1" dirty="0" smtClean="0"/>
              <a:t>Абрамов)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8509" y="3310640"/>
            <a:ext cx="3577213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/>
              <a:t>неимитационные</a:t>
            </a:r>
            <a:r>
              <a:rPr lang="ru-RU" sz="2400" dirty="0" smtClean="0"/>
              <a:t> методы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21942" y="4821078"/>
            <a:ext cx="2987083" cy="144359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/>
              <a:t>ситуационные решения;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/>
              <a:t>обсуждение вариантов;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/>
              <a:t>проведение семинара;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/>
              <a:t>индивидуальный тренажёр. 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430568" y="4841173"/>
            <a:ext cx="3056374" cy="1419535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/>
              <a:t>многовариантный </a:t>
            </a:r>
            <a:r>
              <a:rPr lang="ru-RU" sz="1600" dirty="0"/>
              <a:t>выбор оптимального </a:t>
            </a:r>
            <a:r>
              <a:rPr lang="ru-RU" sz="1600" dirty="0" smtClean="0"/>
              <a:t>решения;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/>
              <a:t>«мозговой штурм»;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/>
              <a:t>деловые игры;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/>
              <a:t>разыгрывание ролей;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/>
              <a:t>игровое проектирование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67415" y="3888584"/>
            <a:ext cx="3405552" cy="2372125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проблемная лекция;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круглый стол;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лекция-конференция;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лекция обзорная;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коллоквиум;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выездные </a:t>
            </a:r>
            <a:r>
              <a:rPr lang="ru-RU" sz="1600" dirty="0"/>
              <a:t>занятия </a:t>
            </a:r>
            <a:r>
              <a:rPr lang="ru-RU" sz="1600" dirty="0" smtClean="0"/>
              <a:t>с тематической дискуссией;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олимпиада.</a:t>
            </a:r>
            <a:endParaRPr lang="ru-RU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22831" y="3310640"/>
            <a:ext cx="3577213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smtClean="0"/>
              <a:t>имитационные методы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45722" y="4109060"/>
            <a:ext cx="2536789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smtClean="0"/>
              <a:t>неигровые</a:t>
            </a:r>
            <a:endParaRPr lang="ru-RU" sz="2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950152" y="4109060"/>
            <a:ext cx="2536789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smtClean="0"/>
              <a:t>игровые</a:t>
            </a:r>
            <a:endParaRPr lang="ru-RU" sz="2400" b="1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7410659" y="3838344"/>
            <a:ext cx="190919" cy="22047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9592826" y="3860410"/>
            <a:ext cx="190919" cy="22047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045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6B327A"/>
                </a:solidFill>
              </a:rPr>
              <a:t>Имитационные игровые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методы обучения </a:t>
            </a:r>
            <a:endParaRPr lang="ru-RU" sz="4000" dirty="0">
              <a:solidFill>
                <a:srgbClr val="6B327A"/>
              </a:solidFill>
            </a:endParaRPr>
          </a:p>
        </p:txBody>
      </p:sp>
      <p:pic>
        <p:nvPicPr>
          <p:cNvPr id="1026" name="Picture 2" descr="Картинки по запросу записная книж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" y="2442864"/>
            <a:ext cx="3531228" cy="38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9537" y="3050275"/>
            <a:ext cx="2409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«Мозговой штурм»</a:t>
            </a:r>
            <a:endParaRPr lang="ru-RU" sz="2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79821" y="2612573"/>
            <a:ext cx="71963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Способ </a:t>
            </a:r>
            <a:r>
              <a:rPr lang="ru-RU" dirty="0"/>
              <a:t>продуцирования новых идей для решения научных и практических проблем. </a:t>
            </a:r>
            <a:endParaRPr lang="ru-RU" dirty="0" smtClean="0"/>
          </a:p>
          <a:p>
            <a:r>
              <a:rPr lang="ru-RU" dirty="0" smtClean="0"/>
              <a:t>Цель </a:t>
            </a:r>
            <a:r>
              <a:rPr lang="ru-RU" dirty="0"/>
              <a:t>— организация коллективной мыслительной деятельности по поиску нетрадиционных путей решения проблем. </a:t>
            </a:r>
            <a:endParaRPr lang="ru-RU" dirty="0" smtClean="0"/>
          </a:p>
          <a:p>
            <a:r>
              <a:rPr lang="ru-RU" dirty="0" smtClean="0"/>
              <a:t>Использование </a:t>
            </a:r>
            <a:r>
              <a:rPr lang="ru-RU" dirty="0"/>
              <a:t>метода мозгового штурма в учебном процессе позволяет решить следующие задачи: </a:t>
            </a:r>
          </a:p>
          <a:p>
            <a:r>
              <a:rPr lang="ru-RU" dirty="0" smtClean="0"/>
              <a:t>- творческое </a:t>
            </a:r>
            <a:r>
              <a:rPr lang="ru-RU" dirty="0"/>
              <a:t>усвоение </a:t>
            </a:r>
            <a:r>
              <a:rPr lang="ru-RU" dirty="0" smtClean="0"/>
              <a:t>учащимися содержания </a:t>
            </a:r>
            <a:r>
              <a:rPr lang="ru-RU" dirty="0"/>
              <a:t>учебного материала; </a:t>
            </a:r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связь теоретических знаний с практикой; </a:t>
            </a:r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активизация учебно-познавательной деятельности обучаемых; </a:t>
            </a:r>
          </a:p>
          <a:p>
            <a:r>
              <a:rPr lang="ru-RU" dirty="0"/>
              <a:t>- формирование способности концентрировать внимание и мыслительные усилия на решении актуальной задачи; </a:t>
            </a:r>
          </a:p>
          <a:p>
            <a:r>
              <a:rPr lang="ru-RU" dirty="0" smtClean="0"/>
              <a:t>- </a:t>
            </a:r>
            <a:r>
              <a:rPr lang="ru-RU" dirty="0"/>
              <a:t>формирование опыта коллективной мыслительной деятельности.</a:t>
            </a:r>
          </a:p>
          <a:p>
            <a:r>
              <a:rPr lang="ru-RU" dirty="0"/>
              <a:t> </a:t>
            </a: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87"/>
          <a:stretch/>
        </p:blipFill>
        <p:spPr bwMode="auto">
          <a:xfrm>
            <a:off x="1359246" y="4163222"/>
            <a:ext cx="2552636" cy="130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87" y="3714197"/>
            <a:ext cx="1877300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122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6B327A"/>
                </a:solidFill>
              </a:rPr>
              <a:t>Имитационные игровые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методы обучения </a:t>
            </a:r>
            <a:endParaRPr lang="ru-RU" sz="4000" dirty="0">
              <a:solidFill>
                <a:srgbClr val="6B327A"/>
              </a:solidFill>
            </a:endParaRPr>
          </a:p>
        </p:txBody>
      </p:sp>
      <p:pic>
        <p:nvPicPr>
          <p:cNvPr id="1026" name="Picture 2" descr="Картинки по запросу записная книж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" y="2442864"/>
            <a:ext cx="3531228" cy="38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9537" y="3050275"/>
            <a:ext cx="2409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Деловая </a:t>
            </a:r>
          </a:p>
          <a:p>
            <a:pPr algn="ctr"/>
            <a:r>
              <a:rPr lang="ru-RU" sz="2800" b="1" dirty="0" smtClean="0"/>
              <a:t>игра</a:t>
            </a:r>
            <a:endParaRPr lang="ru-RU" sz="2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79821" y="2612573"/>
            <a:ext cx="71963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Взяв на  </a:t>
            </a:r>
            <a:r>
              <a:rPr lang="ru-RU" dirty="0"/>
              <a:t>себя </a:t>
            </a:r>
            <a:r>
              <a:rPr lang="ru-RU" dirty="0" smtClean="0"/>
              <a:t>определённую роль</a:t>
            </a:r>
            <a:r>
              <a:rPr lang="ru-RU" dirty="0"/>
              <a:t>, участники игры вступают во взаимоотношения друг с другом, причем интересы их могут не совпадать. </a:t>
            </a:r>
            <a:r>
              <a:rPr lang="ru-RU" dirty="0" smtClean="0"/>
              <a:t>Обучающиеся  </a:t>
            </a:r>
            <a:r>
              <a:rPr lang="ru-RU" dirty="0"/>
              <a:t>могут не только показать предметные  знания и умения, но и общую эрудированность, </a:t>
            </a:r>
            <a:r>
              <a:rPr lang="ru-RU" dirty="0" smtClean="0"/>
              <a:t> а также черты характера.</a:t>
            </a:r>
          </a:p>
          <a:p>
            <a:r>
              <a:rPr lang="ru-RU" dirty="0" smtClean="0"/>
              <a:t>Деловая </a:t>
            </a:r>
            <a:r>
              <a:rPr lang="ru-RU" dirty="0"/>
              <a:t>игра направлена на </a:t>
            </a:r>
            <a:r>
              <a:rPr lang="ru-RU" dirty="0" smtClean="0"/>
              <a:t>развитие:</a:t>
            </a:r>
          </a:p>
          <a:p>
            <a:r>
              <a:rPr lang="ru-RU" dirty="0" smtClean="0"/>
              <a:t>- творческого мышления;</a:t>
            </a:r>
          </a:p>
          <a:p>
            <a:r>
              <a:rPr lang="ru-RU" dirty="0" smtClean="0"/>
              <a:t>- умения анализировать </a:t>
            </a:r>
            <a:r>
              <a:rPr lang="ru-RU" dirty="0"/>
              <a:t>конкретные практические </a:t>
            </a:r>
            <a:r>
              <a:rPr lang="ru-RU" dirty="0" smtClean="0"/>
              <a:t>ситуации;</a:t>
            </a:r>
          </a:p>
          <a:p>
            <a:r>
              <a:rPr lang="ru-RU" dirty="0" smtClean="0"/>
              <a:t>- самостоятельности принятия </a:t>
            </a:r>
            <a:r>
              <a:rPr lang="ru-RU" dirty="0"/>
              <a:t>решения; </a:t>
            </a:r>
            <a:endParaRPr lang="ru-RU" dirty="0" smtClean="0"/>
          </a:p>
          <a:p>
            <a:r>
              <a:rPr lang="ru-RU" dirty="0" smtClean="0"/>
              <a:t>- способности </a:t>
            </a:r>
            <a:r>
              <a:rPr lang="ru-RU" dirty="0"/>
              <a:t>поставить проблему, </a:t>
            </a:r>
            <a:r>
              <a:rPr lang="ru-RU" dirty="0" smtClean="0"/>
              <a:t>оценивать </a:t>
            </a:r>
            <a:r>
              <a:rPr lang="ru-RU" dirty="0"/>
              <a:t>ситуацию, </a:t>
            </a:r>
            <a:r>
              <a:rPr lang="ru-RU" dirty="0" smtClean="0"/>
              <a:t>выдвигать возможные </a:t>
            </a:r>
            <a:r>
              <a:rPr lang="ru-RU" dirty="0"/>
              <a:t>варианты </a:t>
            </a:r>
            <a:r>
              <a:rPr lang="ru-RU" dirty="0" smtClean="0"/>
              <a:t>разрешения проблемы и выбирать </a:t>
            </a:r>
            <a:r>
              <a:rPr lang="ru-RU" dirty="0"/>
              <a:t>наиболее оптимальный вариант.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260" y="4051374"/>
            <a:ext cx="2459405" cy="165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468" y="4133210"/>
            <a:ext cx="1877300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880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6B327A"/>
                </a:solidFill>
              </a:rPr>
              <a:t>Имитационные игровые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методы обучения </a:t>
            </a:r>
            <a:endParaRPr lang="ru-RU" sz="4000" dirty="0">
              <a:solidFill>
                <a:srgbClr val="6B327A"/>
              </a:solidFill>
            </a:endParaRPr>
          </a:p>
        </p:txBody>
      </p:sp>
      <p:pic>
        <p:nvPicPr>
          <p:cNvPr id="1026" name="Picture 2" descr="Картинки по запросу записная книж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50" y="2442864"/>
            <a:ext cx="3531228" cy="38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9537" y="3050275"/>
            <a:ext cx="2579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Разыгрывание ролей </a:t>
            </a:r>
            <a:endParaRPr lang="ru-RU" sz="2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83205" y="2702049"/>
            <a:ext cx="57795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Характеризуется </a:t>
            </a:r>
            <a:r>
              <a:rPr lang="ru-RU" dirty="0"/>
              <a:t>следующими </a:t>
            </a:r>
            <a:r>
              <a:rPr lang="ru-RU" dirty="0" smtClean="0"/>
              <a:t> </a:t>
            </a:r>
            <a:r>
              <a:rPr lang="ru-RU" dirty="0"/>
              <a:t>признаками: </a:t>
            </a:r>
          </a:p>
          <a:p>
            <a:pPr lvl="0"/>
            <a:r>
              <a:rPr lang="ru-RU" dirty="0" smtClean="0"/>
              <a:t>- наличие </a:t>
            </a:r>
            <a:r>
              <a:rPr lang="ru-RU" dirty="0"/>
              <a:t>проблемы или задачи в сфере профессиональной деятельности и распределение ролей между участниками их </a:t>
            </a:r>
            <a:r>
              <a:rPr lang="ru-RU" dirty="0" smtClean="0"/>
              <a:t>решения;</a:t>
            </a:r>
            <a:endParaRPr lang="ru-RU" dirty="0"/>
          </a:p>
          <a:p>
            <a:pPr lvl="0"/>
            <a:r>
              <a:rPr lang="ru-RU" dirty="0" smtClean="0"/>
              <a:t>- взаимодействие </a:t>
            </a:r>
            <a:r>
              <a:rPr lang="ru-RU" dirty="0"/>
              <a:t>участников игрового занятия, обычно посредством проведения </a:t>
            </a:r>
            <a:r>
              <a:rPr lang="ru-RU" dirty="0" smtClean="0"/>
              <a:t>дискуссии;</a:t>
            </a:r>
          </a:p>
          <a:p>
            <a:pPr lvl="0"/>
            <a:r>
              <a:rPr lang="ru-RU" dirty="0" smtClean="0"/>
              <a:t>- ввод педагогом </a:t>
            </a:r>
            <a:r>
              <a:rPr lang="ru-RU" dirty="0"/>
              <a:t>в процессе занятия корректирующих </a:t>
            </a:r>
            <a:r>
              <a:rPr lang="ru-RU" dirty="0" smtClean="0"/>
              <a:t>условий;</a:t>
            </a:r>
          </a:p>
          <a:p>
            <a:pPr lvl="0"/>
            <a:r>
              <a:rPr lang="ru-RU" dirty="0" smtClean="0"/>
              <a:t>- оценка </a:t>
            </a:r>
            <a:r>
              <a:rPr lang="ru-RU" dirty="0"/>
              <a:t>результатов обсуждения и подведение итогов </a:t>
            </a:r>
            <a:r>
              <a:rPr lang="ru-RU" dirty="0" smtClean="0"/>
              <a:t>учителем. </a:t>
            </a: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50" b="5550"/>
          <a:stretch/>
        </p:blipFill>
        <p:spPr bwMode="auto">
          <a:xfrm>
            <a:off x="1843128" y="4073172"/>
            <a:ext cx="1584867" cy="163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24" y="4133210"/>
            <a:ext cx="2016736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200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6B327A"/>
                </a:solidFill>
              </a:rPr>
              <a:t>Имитационные игровые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методы обучения </a:t>
            </a:r>
            <a:endParaRPr lang="ru-RU" sz="4000" dirty="0">
              <a:solidFill>
                <a:srgbClr val="6B327A"/>
              </a:solidFill>
            </a:endParaRPr>
          </a:p>
        </p:txBody>
      </p:sp>
      <p:pic>
        <p:nvPicPr>
          <p:cNvPr id="1026" name="Picture 2" descr="Картинки по запросу записная книж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729" y="2442864"/>
            <a:ext cx="3531228" cy="38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9538" y="3065948"/>
            <a:ext cx="259961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Игровое </a:t>
            </a:r>
            <a:r>
              <a:rPr lang="ru-RU" sz="2500" b="1" dirty="0" smtClean="0"/>
              <a:t>проектирование</a:t>
            </a:r>
            <a:endParaRPr lang="ru-RU" sz="2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20982" y="2622623"/>
            <a:ext cx="67039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Практическое занятие, </a:t>
            </a:r>
            <a:r>
              <a:rPr lang="ru-RU" dirty="0"/>
              <a:t>суть которого состоит в разработке проекта в игровых условиях, максимально воссоздающих реальность. </a:t>
            </a:r>
            <a:endParaRPr lang="ru-RU" dirty="0" smtClean="0"/>
          </a:p>
          <a:p>
            <a:r>
              <a:rPr lang="ru-RU" dirty="0" smtClean="0"/>
              <a:t>Отличительные черты:</a:t>
            </a:r>
          </a:p>
          <a:p>
            <a:r>
              <a:rPr lang="ru-RU" dirty="0" smtClean="0"/>
              <a:t>- сочетание </a:t>
            </a:r>
            <a:r>
              <a:rPr lang="ru-RU" dirty="0"/>
              <a:t>индивидуальной и совместной работы </a:t>
            </a:r>
            <a:r>
              <a:rPr lang="ru-RU" dirty="0" smtClean="0"/>
              <a:t>обучающихся;</a:t>
            </a:r>
          </a:p>
          <a:p>
            <a:r>
              <a:rPr lang="ru-RU" dirty="0" smtClean="0"/>
              <a:t>- требует  от всех обучающихся знания технологии </a:t>
            </a:r>
            <a:r>
              <a:rPr lang="ru-RU" dirty="0"/>
              <a:t>процесса </a:t>
            </a:r>
            <a:r>
              <a:rPr lang="ru-RU" dirty="0" smtClean="0"/>
              <a:t>проектирования;</a:t>
            </a:r>
          </a:p>
          <a:p>
            <a:r>
              <a:rPr lang="ru-RU" dirty="0" smtClean="0"/>
              <a:t>- обязательное наличие умений </a:t>
            </a:r>
            <a:r>
              <a:rPr lang="ru-RU" dirty="0"/>
              <a:t>вступать в общение и поддерживать межличностные </a:t>
            </a:r>
            <a:r>
              <a:rPr lang="ru-RU" dirty="0" smtClean="0"/>
              <a:t>отношения.</a:t>
            </a:r>
          </a:p>
          <a:p>
            <a:r>
              <a:rPr lang="ru-RU" dirty="0" smtClean="0"/>
              <a:t>Игровое </a:t>
            </a:r>
            <a:r>
              <a:rPr lang="ru-RU" dirty="0"/>
              <a:t>проектирование может перейти в реальное проектирование, если его результатом будет решение конкретной практической проблемы.</a:t>
            </a:r>
          </a:p>
        </p:txBody>
      </p:sp>
      <p:pic>
        <p:nvPicPr>
          <p:cNvPr id="18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032" y="4655724"/>
            <a:ext cx="1877300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Картинки по запросу разработка проекта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8510" y="4066715"/>
            <a:ext cx="1622241" cy="16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840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6B327A"/>
                </a:solidFill>
              </a:rPr>
              <a:t>Имитационные неигровые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методы обучения </a:t>
            </a:r>
            <a:endParaRPr lang="ru-RU" sz="4000" dirty="0">
              <a:solidFill>
                <a:srgbClr val="6B327A"/>
              </a:solidFill>
            </a:endParaRPr>
          </a:p>
        </p:txBody>
      </p:sp>
      <p:pic>
        <p:nvPicPr>
          <p:cNvPr id="1026" name="Picture 2" descr="Картинки по запросу записная книж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729" y="2442864"/>
            <a:ext cx="3531228" cy="38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6651" y="2989382"/>
            <a:ext cx="25996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Анализ конкретных ситуаций</a:t>
            </a:r>
            <a:endParaRPr lang="ru-RU" sz="2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20982" y="2622623"/>
            <a:ext cx="67039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редполагает </a:t>
            </a:r>
            <a:r>
              <a:rPr lang="ru-RU" dirty="0"/>
              <a:t>анализ обучающимися предложенной ситуации, возникающей при конкретном положении дел, и </a:t>
            </a:r>
            <a:r>
              <a:rPr lang="ru-RU" dirty="0" smtClean="0"/>
              <a:t>выработку </a:t>
            </a:r>
            <a:r>
              <a:rPr lang="ru-RU" dirty="0"/>
              <a:t>практического решения. </a:t>
            </a:r>
            <a:r>
              <a:rPr lang="ru-RU" dirty="0" smtClean="0"/>
              <a:t>Ситуация </a:t>
            </a:r>
            <a:r>
              <a:rPr lang="ru-RU" dirty="0"/>
              <a:t>(кроме материала для анализа) </a:t>
            </a:r>
            <a:r>
              <a:rPr lang="ru-RU" dirty="0" smtClean="0"/>
              <a:t>может содержать </a:t>
            </a:r>
            <a:r>
              <a:rPr lang="ru-RU" dirty="0"/>
              <a:t>и проблемы, требующие решения. </a:t>
            </a:r>
            <a:endParaRPr lang="ru-RU" dirty="0" smtClean="0"/>
          </a:p>
          <a:p>
            <a:r>
              <a:rPr lang="ru-RU" dirty="0" smtClean="0"/>
              <a:t>Отличительные черты: </a:t>
            </a:r>
            <a:endParaRPr lang="ru-RU" dirty="0"/>
          </a:p>
          <a:p>
            <a:r>
              <a:rPr lang="ru-RU" dirty="0">
                <a:sym typeface="Symbol"/>
              </a:rPr>
              <a:t>-</a:t>
            </a:r>
            <a:r>
              <a:rPr lang="ru-RU" dirty="0" smtClean="0"/>
              <a:t> </a:t>
            </a:r>
            <a:r>
              <a:rPr lang="ru-RU" dirty="0"/>
              <a:t>наличие конкретной ситуации для заданного момента времени; </a:t>
            </a:r>
          </a:p>
          <a:p>
            <a:r>
              <a:rPr lang="ru-RU" dirty="0" smtClean="0">
                <a:sym typeface="Symbol"/>
              </a:rPr>
              <a:t>- </a:t>
            </a:r>
            <a:r>
              <a:rPr lang="ru-RU" dirty="0" smtClean="0"/>
              <a:t>разработка </a:t>
            </a:r>
            <a:r>
              <a:rPr lang="ru-RU" dirty="0"/>
              <a:t>соревнующимися группами или отдельными лицами вариантов решения ситуации; </a:t>
            </a:r>
          </a:p>
          <a:p>
            <a:r>
              <a:rPr lang="ru-RU" dirty="0">
                <a:sym typeface="Symbol"/>
              </a:rPr>
              <a:t>-</a:t>
            </a:r>
            <a:r>
              <a:rPr lang="ru-RU" dirty="0" smtClean="0"/>
              <a:t> </a:t>
            </a:r>
            <a:r>
              <a:rPr lang="ru-RU" dirty="0"/>
              <a:t>обсуждение разработанных вариантов разрешения ситуаций с возможным предварительным рецензированием, публичная защита их и т.д.; </a:t>
            </a:r>
          </a:p>
          <a:p>
            <a:r>
              <a:rPr lang="ru-RU" dirty="0" smtClean="0">
                <a:sym typeface="Symbol"/>
              </a:rPr>
              <a:t>- </a:t>
            </a:r>
            <a:r>
              <a:rPr lang="ru-RU" dirty="0" smtClean="0"/>
              <a:t>подведение </a:t>
            </a:r>
            <a:r>
              <a:rPr lang="ru-RU" dirty="0"/>
              <a:t>итогов и оценка результатов педагогом. </a:t>
            </a:r>
          </a:p>
        </p:txBody>
      </p:sp>
      <p:pic>
        <p:nvPicPr>
          <p:cNvPr id="18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905" y="4601904"/>
            <a:ext cx="1877300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Картинки по запросу фразеологизмы в картинка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022" y="4350877"/>
            <a:ext cx="2599610" cy="14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825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6B327A"/>
                </a:solidFill>
              </a:rPr>
              <a:t>Имитационные неигровые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методы обучения </a:t>
            </a:r>
            <a:endParaRPr lang="ru-RU" sz="4000" dirty="0">
              <a:solidFill>
                <a:srgbClr val="6B327A"/>
              </a:solidFill>
            </a:endParaRPr>
          </a:p>
        </p:txBody>
      </p:sp>
      <p:pic>
        <p:nvPicPr>
          <p:cNvPr id="1026" name="Picture 2" descr="Картинки по запросу записная книж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842" y="2442864"/>
            <a:ext cx="3531228" cy="38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96651" y="3039627"/>
            <a:ext cx="2599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Проведение</a:t>
            </a:r>
          </a:p>
          <a:p>
            <a:pPr algn="ctr"/>
            <a:r>
              <a:rPr lang="ru-RU" sz="2800" b="1" dirty="0" smtClean="0"/>
              <a:t>семинара</a:t>
            </a:r>
            <a:endParaRPr lang="ru-RU" sz="2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12867" y="2652778"/>
            <a:ext cx="574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Семинар – форма организации </a:t>
            </a:r>
            <a:r>
              <a:rPr lang="ru-RU" dirty="0"/>
              <a:t>учебного процесса, представляющая собой групповое обсуждение обучающимися темы, учебной проблемы под руководством педагога. </a:t>
            </a:r>
            <a:endParaRPr lang="ru-RU" dirty="0" smtClean="0"/>
          </a:p>
          <a:p>
            <a:r>
              <a:rPr lang="ru-RU" dirty="0" smtClean="0"/>
              <a:t>Отличительные черты:</a:t>
            </a:r>
          </a:p>
          <a:p>
            <a:r>
              <a:rPr lang="ru-RU" dirty="0" smtClean="0"/>
              <a:t>- направлен </a:t>
            </a:r>
            <a:r>
              <a:rPr lang="ru-RU" dirty="0"/>
              <a:t>на углубленное изучение наиболее важных и сложных разделов </a:t>
            </a:r>
            <a:r>
              <a:rPr lang="ru-RU" dirty="0" smtClean="0"/>
              <a:t>учебной программы;</a:t>
            </a:r>
          </a:p>
          <a:p>
            <a:r>
              <a:rPr lang="ru-RU" dirty="0" smtClean="0"/>
              <a:t>- </a:t>
            </a:r>
            <a:r>
              <a:rPr lang="ru-RU" dirty="0"/>
              <a:t>п</a:t>
            </a:r>
            <a:r>
              <a:rPr lang="ru-RU" dirty="0" smtClean="0"/>
              <a:t>озволяет овладеть </a:t>
            </a:r>
            <a:r>
              <a:rPr lang="ru-RU" dirty="0"/>
              <a:t>научным </a:t>
            </a:r>
            <a:r>
              <a:rPr lang="ru-RU" dirty="0" smtClean="0"/>
              <a:t>аппаратом;</a:t>
            </a:r>
          </a:p>
          <a:p>
            <a:r>
              <a:rPr lang="ru-RU" smtClean="0"/>
              <a:t>- формирует </a:t>
            </a:r>
            <a:r>
              <a:rPr lang="ru-RU" dirty="0" smtClean="0"/>
              <a:t>навыки </a:t>
            </a:r>
            <a:r>
              <a:rPr lang="ru-RU" dirty="0"/>
              <a:t>устного и письменного </a:t>
            </a:r>
            <a:endParaRPr lang="ru-RU" dirty="0" smtClean="0"/>
          </a:p>
          <a:p>
            <a:r>
              <a:rPr lang="ru-RU" dirty="0" smtClean="0"/>
              <a:t>изложения </a:t>
            </a:r>
            <a:r>
              <a:rPr lang="ru-RU" dirty="0"/>
              <a:t>материала.</a:t>
            </a:r>
          </a:p>
        </p:txBody>
      </p:sp>
      <p:pic>
        <p:nvPicPr>
          <p:cNvPr id="16386" name="Picture 2" descr="Картинки по запросу проведение семинара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398" y="4222438"/>
            <a:ext cx="2086115" cy="149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32" y="4920964"/>
            <a:ext cx="1877300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147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записная книж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842" y="2442864"/>
            <a:ext cx="3531228" cy="38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6725" y="3905302"/>
            <a:ext cx="2412132" cy="191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6B327A"/>
                </a:solidFill>
              </a:rPr>
              <a:t>Неимитационные</a:t>
            </a:r>
            <a:r>
              <a:rPr lang="ru-RU" sz="3600" dirty="0" smtClean="0">
                <a:solidFill>
                  <a:srgbClr val="6B327A"/>
                </a:solidFill>
              </a:rPr>
              <a:t> методы обучения 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6651" y="3034596"/>
            <a:ext cx="2599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Проблемная лекция</a:t>
            </a:r>
            <a:endParaRPr lang="ru-RU" sz="2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03302" y="2889639"/>
            <a:ext cx="55685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Начинается </a:t>
            </a:r>
            <a:r>
              <a:rPr lang="ru-RU" dirty="0"/>
              <a:t>с постановки проблемы, которую в ходе изложения учебного материала педагог последовательно и логично решает или раскрывает пути </a:t>
            </a:r>
            <a:r>
              <a:rPr lang="ru-RU" dirty="0" smtClean="0"/>
              <a:t>её решения.</a:t>
            </a:r>
          </a:p>
          <a:p>
            <a:r>
              <a:rPr lang="ru-RU" dirty="0" smtClean="0"/>
              <a:t>Функции постановки проблемы:</a:t>
            </a:r>
          </a:p>
          <a:p>
            <a:r>
              <a:rPr lang="ru-RU" dirty="0" smtClean="0"/>
              <a:t>- побудить </a:t>
            </a:r>
            <a:r>
              <a:rPr lang="ru-RU" dirty="0"/>
              <a:t>учащихся к работе мысли, </a:t>
            </a:r>
          </a:p>
          <a:p>
            <a:r>
              <a:rPr lang="ru-RU" dirty="0" smtClean="0"/>
              <a:t>- осуществить попытку </a:t>
            </a:r>
            <a:r>
              <a:rPr lang="ru-RU" dirty="0"/>
              <a:t>самостоятельно ответить на поставленный </a:t>
            </a:r>
            <a:r>
              <a:rPr lang="ru-RU" dirty="0" smtClean="0"/>
              <a:t>вопрос;</a:t>
            </a:r>
          </a:p>
          <a:p>
            <a:r>
              <a:rPr lang="ru-RU" dirty="0" smtClean="0"/>
              <a:t>- вызвать интерес </a:t>
            </a:r>
            <a:r>
              <a:rPr lang="ru-RU" dirty="0"/>
              <a:t>к излагаемому </a:t>
            </a:r>
            <a:r>
              <a:rPr lang="ru-RU" dirty="0" smtClean="0"/>
              <a:t>материалу</a:t>
            </a:r>
            <a:r>
              <a:rPr lang="ru-RU" dirty="0"/>
              <a:t>.</a:t>
            </a:r>
          </a:p>
        </p:txBody>
      </p:sp>
      <p:pic>
        <p:nvPicPr>
          <p:cNvPr id="10" name="Picture 34" descr="Картинки по запросу белый вопросительный знак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3926" y="4072744"/>
            <a:ext cx="452867" cy="54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001" y="3714197"/>
            <a:ext cx="1877300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662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записная книж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842" y="2442864"/>
            <a:ext cx="3531228" cy="38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6B327A"/>
                </a:solidFill>
              </a:rPr>
              <a:t>Неимитационные</a:t>
            </a:r>
            <a:r>
              <a:rPr lang="ru-RU" sz="3600" dirty="0" smtClean="0">
                <a:solidFill>
                  <a:srgbClr val="6B327A"/>
                </a:solidFill>
              </a:rPr>
              <a:t> методы обучения 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6651" y="3034596"/>
            <a:ext cx="2599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Тематическая дискуссия</a:t>
            </a:r>
            <a:endParaRPr lang="ru-RU" sz="2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43495" y="3388538"/>
            <a:ext cx="55685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Способ </a:t>
            </a:r>
            <a:r>
              <a:rPr lang="ru-RU" dirty="0"/>
              <a:t>обсуждения какого-либо спорного вопроса, проблемы в классе. </a:t>
            </a:r>
            <a:endParaRPr lang="ru-RU" dirty="0" smtClean="0"/>
          </a:p>
          <a:p>
            <a:r>
              <a:rPr lang="ru-RU" dirty="0" smtClean="0"/>
              <a:t>Чаще </a:t>
            </a:r>
            <a:r>
              <a:rPr lang="ru-RU" dirty="0"/>
              <a:t>всего используются такие дискуссионные методы, как групповая дискуссия, разбор случаев из практики.</a:t>
            </a:r>
          </a:p>
        </p:txBody>
      </p:sp>
      <p:pic>
        <p:nvPicPr>
          <p:cNvPr id="18436" name="Picture 4" descr="Картинки по запросу дискуссия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643" y="3988702"/>
            <a:ext cx="2160682" cy="17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339" y="4862435"/>
            <a:ext cx="1877300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535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записная книж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842" y="2442864"/>
            <a:ext cx="3531228" cy="38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6B327A"/>
                </a:solidFill>
              </a:rPr>
              <a:t>Неимитационные</a:t>
            </a:r>
            <a:r>
              <a:rPr lang="ru-RU" sz="3600" dirty="0" smtClean="0">
                <a:solidFill>
                  <a:srgbClr val="6B327A"/>
                </a:solidFill>
              </a:rPr>
              <a:t> методы обучения 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6989" y="3195369"/>
            <a:ext cx="2599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Круглый стол</a:t>
            </a:r>
            <a:endParaRPr lang="ru-RU" sz="2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13160" y="3064741"/>
            <a:ext cx="64108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Форма </a:t>
            </a:r>
            <a:r>
              <a:rPr lang="ru-RU" dirty="0"/>
              <a:t>познавательной деятельности учащихся, </a:t>
            </a:r>
            <a:r>
              <a:rPr lang="ru-RU" dirty="0" smtClean="0"/>
              <a:t>направленная на:</a:t>
            </a:r>
          </a:p>
          <a:p>
            <a:r>
              <a:rPr lang="ru-RU" dirty="0" smtClean="0"/>
              <a:t>- закрепление полученных </a:t>
            </a:r>
            <a:r>
              <a:rPr lang="ru-RU" dirty="0"/>
              <a:t>ранее </a:t>
            </a:r>
            <a:r>
              <a:rPr lang="ru-RU" dirty="0" smtClean="0"/>
              <a:t>знаний;</a:t>
            </a:r>
          </a:p>
          <a:p>
            <a:r>
              <a:rPr lang="ru-RU" dirty="0" smtClean="0"/>
              <a:t>- восполнение недостающей информации;</a:t>
            </a:r>
          </a:p>
          <a:p>
            <a:r>
              <a:rPr lang="ru-RU" dirty="0" smtClean="0"/>
              <a:t>- формирование умения </a:t>
            </a:r>
            <a:r>
              <a:rPr lang="ru-RU" dirty="0"/>
              <a:t>решать </a:t>
            </a:r>
            <a:r>
              <a:rPr lang="ru-RU" dirty="0" smtClean="0"/>
              <a:t>проблемы;</a:t>
            </a:r>
          </a:p>
          <a:p>
            <a:r>
              <a:rPr lang="ru-RU" dirty="0" smtClean="0"/>
              <a:t>- развитие культуры </a:t>
            </a:r>
            <a:r>
              <a:rPr lang="ru-RU" dirty="0"/>
              <a:t>ведения дискуссии. </a:t>
            </a:r>
            <a:endParaRPr lang="ru-RU" dirty="0" smtClean="0"/>
          </a:p>
          <a:p>
            <a:r>
              <a:rPr lang="ru-RU" dirty="0" smtClean="0"/>
              <a:t>Характерной </a:t>
            </a:r>
            <a:r>
              <a:rPr lang="ru-RU" dirty="0"/>
              <a:t>чертой </a:t>
            </a:r>
            <a:r>
              <a:rPr lang="ru-RU" dirty="0" smtClean="0"/>
              <a:t>данного метода является </a:t>
            </a:r>
            <a:r>
              <a:rPr lang="ru-RU" dirty="0"/>
              <a:t>сочетание тематической дискуссии с групповой консультацией. </a:t>
            </a:r>
          </a:p>
        </p:txBody>
      </p:sp>
      <p:pic>
        <p:nvPicPr>
          <p:cNvPr id="12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339" y="5016828"/>
            <a:ext cx="1877300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2031" y="3905579"/>
            <a:ext cx="22288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024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177" y="2392614"/>
            <a:ext cx="80010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Как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сделать, 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чтобы ученики самостоятельно могли открывать новые знания и показывать высокие результаты по </a:t>
            </a: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предмету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34" descr="Картинки по запросу белый вопросительный знак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1178" y="1907125"/>
            <a:ext cx="2018235" cy="24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рука с ручкой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4802">
            <a:off x="9652826" y="2908994"/>
            <a:ext cx="3158941" cy="285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622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записная книж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842" y="2442864"/>
            <a:ext cx="3531228" cy="38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6B327A"/>
                </a:solidFill>
              </a:rPr>
              <a:t>Неимитационные</a:t>
            </a:r>
            <a:r>
              <a:rPr lang="ru-RU" sz="3600" dirty="0" smtClean="0">
                <a:solidFill>
                  <a:srgbClr val="6B327A"/>
                </a:solidFill>
              </a:rPr>
              <a:t> методы обучения 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6989" y="3195369"/>
            <a:ext cx="2599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О</a:t>
            </a:r>
            <a:r>
              <a:rPr lang="ru-RU" sz="2800" b="1" dirty="0" smtClean="0"/>
              <a:t>лимпиада</a:t>
            </a:r>
            <a:endParaRPr lang="ru-RU" sz="2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23692" y="3118424"/>
            <a:ext cx="6099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Олимпиада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b="1" dirty="0"/>
              <a:t>научно-практическая конференция</a:t>
            </a:r>
            <a:r>
              <a:rPr lang="ru-RU" dirty="0"/>
              <a:t> выступают как активные методы обучения, если </a:t>
            </a:r>
            <a:r>
              <a:rPr lang="ru-RU" dirty="0" smtClean="0"/>
              <a:t>гарантируется </a:t>
            </a:r>
            <a:r>
              <a:rPr lang="ru-RU" dirty="0"/>
              <a:t>самостоятельность подготовки к ним обучающихся, а сама работа носит исследовательский характер.</a:t>
            </a:r>
          </a:p>
        </p:txBody>
      </p:sp>
      <p:pic>
        <p:nvPicPr>
          <p:cNvPr id="20482" name="Picture 2" descr="Картинки по запросу ученик делает уроки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4894" y="3945845"/>
            <a:ext cx="1763124" cy="180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339" y="4847720"/>
            <a:ext cx="1877300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944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записная книжк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842" y="2442864"/>
            <a:ext cx="3531228" cy="38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6B327A"/>
                </a:solidFill>
              </a:rPr>
              <a:t>Неимитационные</a:t>
            </a:r>
            <a:r>
              <a:rPr lang="ru-RU" sz="3600" dirty="0" smtClean="0">
                <a:solidFill>
                  <a:srgbClr val="6B327A"/>
                </a:solidFill>
              </a:rPr>
              <a:t> методы обучения </a:t>
            </a:r>
            <a:endParaRPr lang="ru-RU" sz="3600" dirty="0">
              <a:solidFill>
                <a:srgbClr val="6B327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6989" y="3195369"/>
            <a:ext cx="2599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Презентации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47622" y="294321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Форма </a:t>
            </a:r>
            <a:r>
              <a:rPr lang="ru-RU" dirty="0"/>
              <a:t>представления и защиты проектного </a:t>
            </a:r>
            <a:r>
              <a:rPr lang="ru-RU" dirty="0" smtClean="0"/>
              <a:t>решения помогает </a:t>
            </a:r>
            <a:r>
              <a:rPr lang="ru-RU" dirty="0"/>
              <a:t>овладеть навыками подачи информации, техникой публичного выступления, убеждения, </a:t>
            </a:r>
            <a:r>
              <a:rPr lang="ru-RU" dirty="0" smtClean="0"/>
              <a:t>формирует умение </a:t>
            </a:r>
            <a:r>
              <a:rPr lang="ru-RU" dirty="0"/>
              <a:t>отвечать на вопросы аудитории и выходить из затруднительных положений. </a:t>
            </a:r>
            <a:endParaRPr lang="ru-RU" dirty="0" smtClean="0"/>
          </a:p>
          <a:p>
            <a:r>
              <a:rPr lang="ru-RU" dirty="0" smtClean="0"/>
              <a:t>Необходимые </a:t>
            </a:r>
            <a:r>
              <a:rPr lang="ru-RU" dirty="0"/>
              <a:t>требования: </a:t>
            </a:r>
            <a:endParaRPr lang="ru-RU" dirty="0" smtClean="0"/>
          </a:p>
          <a:p>
            <a:r>
              <a:rPr lang="ru-RU" dirty="0" smtClean="0"/>
              <a:t>- соблюдение временного регламента;</a:t>
            </a:r>
          </a:p>
          <a:p>
            <a:r>
              <a:rPr lang="ru-RU" dirty="0" smtClean="0"/>
              <a:t>- содержательность;</a:t>
            </a:r>
          </a:p>
          <a:p>
            <a:r>
              <a:rPr lang="ru-RU" dirty="0" smtClean="0"/>
              <a:t>- наглядное </a:t>
            </a:r>
            <a:r>
              <a:rPr lang="ru-RU" dirty="0"/>
              <a:t>представление </a:t>
            </a:r>
            <a:r>
              <a:rPr lang="ru-RU" dirty="0" smtClean="0"/>
              <a:t>материала;</a:t>
            </a:r>
          </a:p>
          <a:p>
            <a:r>
              <a:rPr lang="ru-RU" dirty="0" smtClean="0"/>
              <a:t>- соблюдение </a:t>
            </a:r>
            <a:r>
              <a:rPr lang="ru-RU" dirty="0"/>
              <a:t>стиля речи.</a:t>
            </a:r>
          </a:p>
        </p:txBody>
      </p:sp>
      <p:pic>
        <p:nvPicPr>
          <p:cNvPr id="21506" name="Picture 2" descr="Картинки по запросу презентация ико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7687" y="3718589"/>
            <a:ext cx="1996639" cy="199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hand with pe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36" y="4143326"/>
            <a:ext cx="1877300" cy="31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375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2311121" y="2800213"/>
            <a:ext cx="2753248" cy="27231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2010833" y="3313565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605959066"/>
              </p:ext>
            </p:extLst>
          </p:nvPr>
        </p:nvGraphicFramePr>
        <p:xfrm>
          <a:off x="4861451" y="2621473"/>
          <a:ext cx="6714463" cy="331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304927" y="9059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6B327A"/>
                </a:solidFill>
              </a:rPr>
              <a:t>Критерии выбора активного метода обучения</a:t>
            </a:r>
            <a:endParaRPr lang="ru-RU" sz="4000" dirty="0">
              <a:solidFill>
                <a:srgbClr val="6B327A"/>
              </a:solidFill>
            </a:endParaRPr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199" y="3074985"/>
            <a:ext cx="1543091" cy="217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48162" y="3774696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94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A8C28B-CAB9-454D-9236-5E734715E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graphicEl>
                                              <a:dgm id="{D4A8C28B-CAB9-454D-9236-5E734715E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7625DF-DFFA-4728-8224-EC972F50D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graphicEl>
                                              <a:dgm id="{0F7625DF-DFFA-4728-8224-EC972F50D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475CF1-520A-4392-B4BD-0C37FC316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graphicEl>
                                              <a:dgm id="{88475CF1-520A-4392-B4BD-0C37FC316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D10B2A-80F9-4DF3-81D8-4AB841A44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graphicEl>
                                              <a:dgm id="{90D10B2A-80F9-4DF3-81D8-4AB841A44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скучный уро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48"/>
          <a:stretch/>
        </p:blipFill>
        <p:spPr bwMode="auto">
          <a:xfrm>
            <a:off x="496885" y="463061"/>
            <a:ext cx="11268000" cy="593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789" y="4824918"/>
            <a:ext cx="7022598" cy="167814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06613" y="4824918"/>
            <a:ext cx="6820044" cy="1678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Непродуманное или</a:t>
            </a:r>
            <a:r>
              <a:rPr lang="ru-RU" sz="2000" dirty="0"/>
              <a:t> случайное использование активных методов не </a:t>
            </a:r>
            <a:r>
              <a:rPr lang="ru-RU" sz="2000" dirty="0" smtClean="0"/>
              <a:t>даёт </a:t>
            </a:r>
            <a:r>
              <a:rPr lang="ru-RU" sz="2000" dirty="0"/>
              <a:t>продуктивных и планируемых результатов. Поэтому очень важно тщательно разрабатывать и внедрять в урок  </a:t>
            </a:r>
            <a:r>
              <a:rPr lang="ru-RU" sz="2000" dirty="0" smtClean="0"/>
              <a:t>активные методы обучения, </a:t>
            </a:r>
            <a:r>
              <a:rPr lang="ru-RU" sz="2000" dirty="0"/>
              <a:t>учитывая индивидуальные особенности класса и отдельных учеников.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330366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teach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89" b="10099"/>
          <a:stretch/>
        </p:blipFill>
        <p:spPr bwMode="auto">
          <a:xfrm>
            <a:off x="466926" y="486380"/>
            <a:ext cx="11287345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6926" y="4542817"/>
            <a:ext cx="5214026" cy="183807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42853" y="4844828"/>
            <a:ext cx="4720540" cy="1050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/>
              <a:t>Чтобы </a:t>
            </a:r>
            <a:r>
              <a:rPr lang="ru-RU" sz="2000" b="1" dirty="0"/>
              <a:t>обучать </a:t>
            </a:r>
            <a:r>
              <a:rPr lang="ru-RU" sz="2000" b="1" dirty="0" smtClean="0"/>
              <a:t>учащихся посредством активных методов, </a:t>
            </a:r>
            <a:r>
              <a:rPr lang="ru-RU" sz="2000" b="1" dirty="0"/>
              <a:t>активным должен быть сам педагог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4551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195549" y="2031022"/>
            <a:ext cx="5032799" cy="33178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Стратегическим направлением активизации обучения является </a:t>
            </a:r>
            <a:r>
              <a:rPr lang="ru-RU" dirty="0" smtClean="0"/>
              <a:t>создание </a:t>
            </a:r>
            <a:r>
              <a:rPr lang="ru-RU" dirty="0"/>
              <a:t>дидактических и психологических условий для осмысления учения, включения в него ученика на уровне интеллектуальной, личностной и социальной активности.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Уровень </a:t>
            </a:r>
            <a:r>
              <a:rPr lang="ru-RU" dirty="0"/>
              <a:t>проявления активности личности в обучении обусловливается </a:t>
            </a:r>
            <a:r>
              <a:rPr lang="ru-RU" dirty="0" smtClean="0"/>
              <a:t>его </a:t>
            </a:r>
            <a:r>
              <a:rPr lang="ru-RU" dirty="0"/>
              <a:t>логикой и уровнем развития учебной мотивации, которые определяют уровень познавательной активности человека.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1301" y="2202399"/>
            <a:ext cx="4464000" cy="2975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9927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464695" y="479685"/>
            <a:ext cx="11257613" cy="1948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ln/>
                <a:solidFill>
                  <a:srgbClr val="6B327A"/>
                </a:solidFill>
              </a:rPr>
              <a:t>Уровни активности личности </a:t>
            </a:r>
            <a:endParaRPr lang="ru-RU" sz="4000" dirty="0">
              <a:ln/>
              <a:solidFill>
                <a:srgbClr val="6B327A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017069997"/>
              </p:ext>
            </p:extLst>
          </p:nvPr>
        </p:nvGraphicFramePr>
        <p:xfrm>
          <a:off x="864937" y="2093494"/>
          <a:ext cx="8128000" cy="4321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4444" y="2657007"/>
            <a:ext cx="1786356" cy="251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44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4414F6-FF1C-4DB4-99E2-E0138B94D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724414F6-FF1C-4DB4-99E2-E0138B94D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786873-4C9D-4EA2-BF42-40609846B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3D786873-4C9D-4EA2-BF42-40609846B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74FD14-3359-4D5B-B9C7-BF388B93B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E074FD14-3359-4D5B-B9C7-BF388B93B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FBD68-97D2-4147-A104-FADBA63D2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A1CFBD68-97D2-4147-A104-FADBA63D21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09286D-89C0-49E5-BE47-17308F3D4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1B09286D-89C0-49E5-BE47-17308F3D4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92C742-E3D2-4E2F-B65E-C83373A9B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3492C742-E3D2-4E2F-B65E-C83373A9B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195549" y="2031022"/>
            <a:ext cx="5032799" cy="33178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Активные </a:t>
            </a:r>
            <a:r>
              <a:rPr lang="ru-RU" b="1" dirty="0"/>
              <a:t>методы обучения </a:t>
            </a:r>
            <a:r>
              <a:rPr lang="ru-RU" dirty="0"/>
              <a:t>– это методы, побуждающие учащихся к активной мыслительной и практической деятельности в процессе овладения учебным материалом.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6284" y="2031022"/>
            <a:ext cx="3842598" cy="2766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2605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2311121" y="2800213"/>
            <a:ext cx="2753248" cy="27231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2010833" y="3313565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036572543"/>
              </p:ext>
            </p:extLst>
          </p:nvPr>
        </p:nvGraphicFramePr>
        <p:xfrm>
          <a:off x="5085189" y="2689567"/>
          <a:ext cx="5521798" cy="331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304927" y="9059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6B327A"/>
                </a:solidFill>
              </a:rPr>
              <a:t>Принципы, лежащие в основе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методов </a:t>
            </a:r>
            <a:r>
              <a:rPr lang="ru-RU" sz="4000" dirty="0">
                <a:solidFill>
                  <a:srgbClr val="6B327A"/>
                </a:solidFill>
              </a:rPr>
              <a:t>активного обучения </a:t>
            </a:r>
          </a:p>
        </p:txBody>
      </p:sp>
      <p:pic>
        <p:nvPicPr>
          <p:cNvPr id="15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199" y="3074985"/>
            <a:ext cx="1543091" cy="217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48162" y="3774696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82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A8C28B-CAB9-454D-9236-5E734715E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graphicEl>
                                              <a:dgm id="{D4A8C28B-CAB9-454D-9236-5E734715E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7625DF-DFFA-4728-8224-EC972F50D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graphicEl>
                                              <a:dgm id="{0F7625DF-DFFA-4728-8224-EC972F50D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2311121" y="2800213"/>
            <a:ext cx="2753248" cy="272310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2010833" y="3313565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455000113"/>
              </p:ext>
            </p:extLst>
          </p:nvPr>
        </p:nvGraphicFramePr>
        <p:xfrm>
          <a:off x="4863402" y="2422469"/>
          <a:ext cx="6692201" cy="358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199" y="3074985"/>
            <a:ext cx="1543091" cy="217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48162" y="3774696"/>
            <a:ext cx="2381250" cy="238125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76980" y="1118601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6B327A"/>
                </a:solidFill>
              </a:rPr>
              <a:t>Отличительные особенности </a:t>
            </a:r>
            <a:br>
              <a:rPr lang="ru-RU" sz="4000" dirty="0" smtClean="0">
                <a:solidFill>
                  <a:srgbClr val="6B327A"/>
                </a:solidFill>
              </a:rPr>
            </a:br>
            <a:r>
              <a:rPr lang="ru-RU" sz="4000" dirty="0" smtClean="0">
                <a:solidFill>
                  <a:srgbClr val="6B327A"/>
                </a:solidFill>
              </a:rPr>
              <a:t>методов активного обучения </a:t>
            </a:r>
            <a:endParaRPr lang="ru-RU" sz="4000" dirty="0">
              <a:solidFill>
                <a:srgbClr val="6B32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22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A8C28B-CAB9-454D-9236-5E734715E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graphicEl>
                                              <a:dgm id="{D4A8C28B-CAB9-454D-9236-5E734715E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7625DF-DFFA-4728-8224-EC972F50D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graphicEl>
                                              <a:dgm id="{0F7625DF-DFFA-4728-8224-EC972F50D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2010833" y="3313565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rgbClr val="6B327A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76980" y="1118601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6B327A"/>
                </a:solidFill>
              </a:rPr>
              <a:t>Классификация методов обучения 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7120" y="2690240"/>
            <a:ext cx="2438353" cy="93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/>
              <a:t>по характеру учебной деятельности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1656" y="3888704"/>
            <a:ext cx="2438353" cy="18000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репродуктивные;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проблемные;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исследовательские;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поисковые;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объяснительно-иллюстративные;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эвристические.</a:t>
            </a:r>
            <a:endParaRPr lang="ru-RU" sz="16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501898" y="2700288"/>
            <a:ext cx="2438353" cy="93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по степени </a:t>
            </a:r>
            <a:r>
              <a:rPr lang="ru-RU" sz="1600" b="1" dirty="0"/>
              <a:t>активности педагога и учащихся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501898" y="3948296"/>
            <a:ext cx="2438353" cy="18000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активные;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пассивные.</a:t>
            </a:r>
            <a:endParaRPr lang="ru-RU" sz="16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46772" y="2700927"/>
            <a:ext cx="2438353" cy="93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по </a:t>
            </a:r>
            <a:r>
              <a:rPr lang="ru-RU" sz="1600" b="1" dirty="0"/>
              <a:t>источнику учебного материала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46772" y="3929098"/>
            <a:ext cx="2438353" cy="18000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словесные;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наглядные;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практические.</a:t>
            </a:r>
            <a:endParaRPr lang="ru-RU" sz="16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986752" y="2710335"/>
            <a:ext cx="2438353" cy="93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по  </a:t>
            </a:r>
            <a:r>
              <a:rPr lang="ru-RU" sz="1600" b="1" dirty="0"/>
              <a:t>способу организации учебно-познавательной деятельности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986753" y="3968393"/>
            <a:ext cx="2438353" cy="1800000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/>
              <a:t>формирования </a:t>
            </a:r>
            <a:r>
              <a:rPr lang="ru-RU" sz="1600" dirty="0"/>
              <a:t>ЗУН на </a:t>
            </a:r>
            <a:r>
              <a:rPr lang="ru-RU" sz="1600" dirty="0" smtClean="0"/>
              <a:t>практике;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/>
              <a:t>получения </a:t>
            </a:r>
            <a:r>
              <a:rPr lang="ru-RU" sz="1600" dirty="0"/>
              <a:t>новых </a:t>
            </a:r>
            <a:r>
              <a:rPr lang="ru-RU" sz="1600" dirty="0" smtClean="0"/>
              <a:t>знаний;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/>
              <a:t>проверки </a:t>
            </a:r>
            <a:r>
              <a:rPr lang="ru-RU" sz="1600" dirty="0"/>
              <a:t>и </a:t>
            </a:r>
            <a:r>
              <a:rPr lang="ru-RU" sz="1600" dirty="0" smtClean="0"/>
              <a:t>оценивания.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77598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367415" y="897538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6B327A"/>
                </a:solidFill>
              </a:rPr>
              <a:t>Классификация активных методов обучения </a:t>
            </a:r>
            <a:endParaRPr lang="ru-RU" sz="4000" dirty="0">
              <a:solidFill>
                <a:srgbClr val="6B327A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48413" y="2690240"/>
            <a:ext cx="8651631" cy="46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направленность </a:t>
            </a:r>
            <a:r>
              <a:rPr lang="ru-RU" sz="1600" b="1" dirty="0"/>
              <a:t>на формирование системы знаний или овладение умениями и навыками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67415" y="2016739"/>
            <a:ext cx="9414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(</a:t>
            </a:r>
            <a:r>
              <a:rPr lang="ru-RU" b="1" dirty="0" err="1" smtClean="0"/>
              <a:t>В.А.Сластенин</a:t>
            </a:r>
            <a:r>
              <a:rPr lang="ru-RU" b="1" dirty="0" smtClean="0"/>
              <a:t>, </a:t>
            </a:r>
            <a:r>
              <a:rPr lang="ru-RU" b="1" dirty="0"/>
              <a:t>М. </a:t>
            </a:r>
            <a:r>
              <a:rPr lang="ru-RU" b="1" dirty="0" smtClean="0"/>
              <a:t>Новик, </a:t>
            </a:r>
            <a:r>
              <a:rPr lang="ru-RU" b="1" dirty="0"/>
              <a:t>Е.П. </a:t>
            </a:r>
            <a:r>
              <a:rPr lang="ru-RU" b="1" dirty="0" smtClean="0"/>
              <a:t>Белозерцев, </a:t>
            </a:r>
            <a:r>
              <a:rPr lang="ru-RU" b="1" dirty="0"/>
              <a:t>Ю.П. </a:t>
            </a:r>
            <a:r>
              <a:rPr lang="ru-RU" b="1" dirty="0" smtClean="0"/>
              <a:t>Абрамов)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8509" y="3310640"/>
            <a:ext cx="3577213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err="1" smtClean="0"/>
              <a:t>неимитационные</a:t>
            </a:r>
            <a:r>
              <a:rPr lang="ru-RU" sz="2400" dirty="0" smtClean="0"/>
              <a:t> методы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22831" y="3310640"/>
            <a:ext cx="3577213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smtClean="0"/>
              <a:t>имитационные методы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48414" y="3978433"/>
            <a:ext cx="3697794" cy="1317048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отсутствие модели изучаемого процесса или </a:t>
            </a:r>
            <a:r>
              <a:rPr lang="ru-RU" sz="1600" dirty="0" smtClean="0"/>
              <a:t>деятельности, активизация </a:t>
            </a:r>
            <a:r>
              <a:rPr lang="ru-RU" sz="1600" dirty="0"/>
              <a:t>обучения осуществляется через прямые и обратные связи между педагогом и обучающимся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22831" y="3978433"/>
            <a:ext cx="3577213" cy="668564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r>
              <a:rPr lang="ru-RU" sz="1600" dirty="0"/>
              <a:t>наличие модели изучаемого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xmlns="" val="161680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1646</TotalTime>
  <Words>1123</Words>
  <Application>Microsoft Office PowerPoint</Application>
  <PresentationFormat>Произвольный</PresentationFormat>
  <Paragraphs>161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Натуральные материалы</vt:lpstr>
      <vt:lpstr>Активные методы обучения как способ повышения эффективности образовательного процесса</vt:lpstr>
      <vt:lpstr>Слайд 2</vt:lpstr>
      <vt:lpstr>Слайд 3</vt:lpstr>
      <vt:lpstr>Слайд 4</vt:lpstr>
      <vt:lpstr>Слайд 5</vt:lpstr>
      <vt:lpstr>Принципы, лежащие в основе методов активного обучения </vt:lpstr>
      <vt:lpstr>Слайд 7</vt:lpstr>
      <vt:lpstr>Слайд 8</vt:lpstr>
      <vt:lpstr>Слайд 9</vt:lpstr>
      <vt:lpstr>Слайд 10</vt:lpstr>
      <vt:lpstr>Имитационные игровые  методы обучения </vt:lpstr>
      <vt:lpstr>Имитационные игровые  методы обучения </vt:lpstr>
      <vt:lpstr>Имитационные игровые  методы обучения </vt:lpstr>
      <vt:lpstr>Имитационные игровые  методы обучения </vt:lpstr>
      <vt:lpstr>Имитационные неигровые  методы обучения </vt:lpstr>
      <vt:lpstr>Имитационные неигровые  методы обучения </vt:lpstr>
      <vt:lpstr>Неимитационные методы обучения </vt:lpstr>
      <vt:lpstr>Неимитационные методы обучения </vt:lpstr>
      <vt:lpstr>Неимитационные методы обучения </vt:lpstr>
      <vt:lpstr>Неимитационные методы обучения </vt:lpstr>
      <vt:lpstr>Неимитационные методы обучения </vt:lpstr>
      <vt:lpstr>Критерии выбора активного метода обучения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 </cp:lastModifiedBy>
  <cp:revision>172</cp:revision>
  <dcterms:created xsi:type="dcterms:W3CDTF">2017-01-09T10:38:11Z</dcterms:created>
  <dcterms:modified xsi:type="dcterms:W3CDTF">2018-12-27T19:04:33Z</dcterms:modified>
</cp:coreProperties>
</file>