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1151" r:id="rId4"/>
    <p:sldId id="1123" r:id="rId5"/>
    <p:sldId id="1152" r:id="rId6"/>
    <p:sldId id="1153" r:id="rId7"/>
    <p:sldId id="1154" r:id="rId8"/>
    <p:sldId id="1155" r:id="rId9"/>
    <p:sldId id="1157" r:id="rId10"/>
    <p:sldId id="1160" r:id="rId11"/>
    <p:sldId id="1159" r:id="rId12"/>
    <p:sldId id="1090" r:id="rId13"/>
    <p:sldId id="1156" r:id="rId14"/>
    <p:sldId id="1158" r:id="rId15"/>
    <p:sldId id="1164" r:id="rId16"/>
    <p:sldId id="1163" r:id="rId17"/>
    <p:sldId id="1165" r:id="rId18"/>
    <p:sldId id="1161" r:id="rId19"/>
    <p:sldId id="1166" r:id="rId20"/>
    <p:sldId id="1168" r:id="rId21"/>
    <p:sldId id="1167" r:id="rId22"/>
    <p:sldId id="1170" r:id="rId23"/>
    <p:sldId id="1171" r:id="rId24"/>
    <p:sldId id="1169" r:id="rId25"/>
    <p:sldId id="1172" r:id="rId26"/>
    <p:sldId id="1173" r:id="rId27"/>
    <p:sldId id="1174" r:id="rId28"/>
    <p:sldId id="1175" r:id="rId29"/>
    <p:sldId id="116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8790" autoAdjust="0"/>
  </p:normalViewPr>
  <p:slideViewPr>
    <p:cSldViewPr snapToGrid="0">
      <p:cViewPr varScale="1">
        <p:scale>
          <a:sx n="79" d="100"/>
          <a:sy n="79" d="100"/>
        </p:scale>
        <p:origin x="426" y="84"/>
      </p:cViewPr>
      <p:guideLst>
        <p:guide pos="3863"/>
        <p:guide orient="horz" pos="2160"/>
        <p:guide pos="3831"/>
        <p:guide pos="3840"/>
        <p:guide pos="3837"/>
        <p:guide orient="horz" pos="21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67566" y="720872"/>
            <a:ext cx="11228294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B050"/>
                </a:solidFill>
              </a:rPr>
              <a:t>Шахматы как средство для формирования культуры здоровьесберегающей деятельности</a:t>
            </a:r>
            <a:endParaRPr lang="ru-RU" sz="3400" dirty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693829" y="6751"/>
            <a:ext cx="1432560" cy="437745"/>
          </a:xfrm>
          <a:prstGeom prst="rect">
            <a:avLst/>
          </a:prstGeom>
        </p:spPr>
      </p:pic>
      <p:pic>
        <p:nvPicPr>
          <p:cNvPr id="2" name="Picture 2" descr="C:\Users\Таня\Desktop\ФЕВРАЛЬ\шахматы\little-boy-playing-chess_29190-4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67" y="2975078"/>
            <a:ext cx="3163716" cy="3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++++05 05 РАБОЧИЙ СТОЛ\ПРЕЗЕНТАЦИИ МИНСК\ПОЛОВОЕ ВОСПИТАНИЕ\49a97f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65" y="2679474"/>
            <a:ext cx="2958999" cy="1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Таня\Desktop\ФЕВРАЛЬ\шахматы\chess-board-with-figures_3528-10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86" y="2441459"/>
            <a:ext cx="3002229" cy="30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ня\Desktop\ФЕВРАЛЬ\шахматы\здоровье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-507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10" y="4242648"/>
            <a:ext cx="3726875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Формирование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здоровьесберегающей деятельности</a:t>
            </a:r>
            <a:endParaRPr lang="ru-RU" sz="6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973706" y="1269292"/>
            <a:ext cx="7504061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Д</a:t>
            </a:r>
            <a:r>
              <a:rPr lang="ru-RU" sz="2000" b="1" dirty="0" smtClean="0"/>
              <a:t>ля </a:t>
            </a:r>
            <a:r>
              <a:rPr lang="ru-RU" sz="2000" b="1" dirty="0"/>
              <a:t>успешной игры </a:t>
            </a:r>
            <a:r>
              <a:rPr lang="ru-RU" sz="2000" b="1" dirty="0" smtClean="0"/>
              <a:t>в шахматы необходимо: </a:t>
            </a:r>
            <a:endParaRPr lang="ru-RU" sz="2000" b="1" dirty="0" smtClean="0"/>
          </a:p>
          <a:p>
            <a:pPr algn="just"/>
            <a:endParaRPr lang="ru-RU" sz="20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знать правила </a:t>
            </a:r>
            <a:r>
              <a:rPr lang="ru-RU" sz="2000" dirty="0"/>
              <a:t>движения </a:t>
            </a:r>
            <a:r>
              <a:rPr lang="ru-RU" sz="2000" dirty="0" smtClean="0"/>
              <a:t>фигур;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наличие </a:t>
            </a:r>
            <a:r>
              <a:rPr lang="ru-RU" sz="2000" dirty="0"/>
              <a:t>внешнего сопровождения </a:t>
            </a:r>
            <a:r>
              <a:rPr lang="ru-RU" sz="2000" dirty="0" smtClean="0"/>
              <a:t>игры:</a:t>
            </a:r>
            <a:endParaRPr lang="ru-RU" sz="2000" dirty="0"/>
          </a:p>
          <a:p>
            <a:pPr marL="285750" indent="-285750" algn="just">
              <a:buFontTx/>
              <a:buChar char="-"/>
            </a:pP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наличие </a:t>
            </a:r>
            <a:r>
              <a:rPr lang="ru-RU" sz="2000" dirty="0"/>
              <a:t>внешнего «</a:t>
            </a:r>
            <a:r>
              <a:rPr lang="ru-RU" sz="2000" dirty="0" smtClean="0"/>
              <a:t>движителя:</a:t>
            </a:r>
            <a:endParaRPr lang="ru-RU" sz="2000" dirty="0" smtClean="0"/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мотивационный </a:t>
            </a:r>
            <a:r>
              <a:rPr lang="ru-RU" sz="2000" dirty="0"/>
              <a:t>и значимый </a:t>
            </a:r>
            <a:r>
              <a:rPr lang="ru-RU" sz="2000" dirty="0" smtClean="0"/>
              <a:t>характер;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мотивация к отказу </a:t>
            </a:r>
            <a:r>
              <a:rPr lang="ru-RU" sz="2000" dirty="0"/>
              <a:t>от вредных </a:t>
            </a:r>
            <a:r>
              <a:rPr lang="ru-RU" sz="2000" dirty="0" smtClean="0"/>
              <a:t>привычек;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/>
              <a:t>с</a:t>
            </a:r>
            <a:r>
              <a:rPr lang="ru-RU" sz="2000" dirty="0" smtClean="0"/>
              <a:t>тимулирование к активным занятиям </a:t>
            </a:r>
            <a:r>
              <a:rPr lang="ru-RU" sz="2000" dirty="0"/>
              <a:t>спортом.</a:t>
            </a:r>
            <a:endParaRPr lang="ru-RU" sz="20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679" y="42775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ФЕВРАЛЬ\шахматы\sddc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90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2115" y="472841"/>
            <a:ext cx="7314514" cy="18635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7061" y="541081"/>
            <a:ext cx="71773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С</a:t>
            </a:r>
            <a:r>
              <a:rPr lang="ru-RU" dirty="0" smtClean="0"/>
              <a:t>реди </a:t>
            </a:r>
            <a:r>
              <a:rPr lang="ru-RU" dirty="0"/>
              <a:t>детей, которые регулярно занимаются шахматами, более 46% ведут здоровый образ жизни и активно занимаются спортом. </a:t>
            </a:r>
            <a:r>
              <a:rPr lang="ru-RU" dirty="0" smtClean="0"/>
              <a:t>Многие </a:t>
            </a:r>
            <a:br>
              <a:rPr lang="ru-RU" dirty="0" smtClean="0"/>
            </a:br>
            <a:r>
              <a:rPr lang="ru-RU" dirty="0" smtClean="0"/>
              <a:t>из обучающихся </a:t>
            </a:r>
            <a:r>
              <a:rPr lang="ru-RU" dirty="0"/>
              <a:t>являются участниками и призерами различных олимпиад, конкурсов, спартакиад. П</a:t>
            </a:r>
            <a:r>
              <a:rPr lang="ru-RU" dirty="0" smtClean="0"/>
              <a:t>ри </a:t>
            </a:r>
            <a:r>
              <a:rPr lang="ru-RU" dirty="0"/>
              <a:t>увеличении доли детей среди «шахматистов», будет расти и число обучающихся ведущих здоровый образ жизни. 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8594" y="47284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Desktop\ФЕВРАЛЬ\шахматы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2910" y="1446527"/>
            <a:ext cx="58949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ОСОБЕННОСТИ ШАХМАТ: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endParaRPr lang="ru-RU" sz="1600" b="1" dirty="0">
              <a:solidFill>
                <a:srgbClr val="00B05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игра представляет собой творческий симбиоз искусства, науки и спорта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шахматы </a:t>
            </a:r>
            <a:r>
              <a:rPr lang="ru-RU" sz="2000" dirty="0"/>
              <a:t>являются спортом, поэтому в них присутствует соревновательная составляющая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в игре четко выражена идеальная концептуальная основа </a:t>
            </a:r>
            <a:r>
              <a:rPr lang="ru-RU" sz="2000" dirty="0" smtClean="0"/>
              <a:t>– </a:t>
            </a:r>
            <a:r>
              <a:rPr lang="ru-RU" sz="2000" dirty="0"/>
              <a:t>законы и опыт мастеров, который облечен в рекомендации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в шахматах всегда есть возможность проявить свои эмоции и </a:t>
            </a:r>
            <a:r>
              <a:rPr lang="ru-RU" sz="2000" dirty="0" smtClean="0"/>
              <a:t>творчество.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2569" y="41378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ФЕВРАЛЬ\шахматы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2910" y="1166596"/>
            <a:ext cx="58949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ОСОБЕННОСТИ ШАХМАТ: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endParaRPr lang="ru-RU" sz="1600" b="1" dirty="0">
              <a:solidFill>
                <a:srgbClr val="00B05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шахматист на протяжении всей игры должен планировать предстоящую деятельность и разбивать эту деятельность на отдельные шаги и этапы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в шахматах, игрок вынужден удерживать цель своей деятельности в ходе всего процесса игры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партии никогда не повторяются, а авторские решения по выходу из различных игровых ситуаций всегда являются оригинальными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каждый шахматист регулярно испытывает чувство творческого озарения.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2569" y="44236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ФЕВРАЛЬ\шахматы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4737" y="2126631"/>
            <a:ext cx="69071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ПРЕИМУЩЕСТВА  ИГРЫ  ДЛЯ  ОБУЧАЮЩЕГОСЯ:</a:t>
            </a:r>
            <a:endParaRPr lang="ru-RU" sz="1600" b="1" dirty="0" smtClean="0"/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ебенок учится </a:t>
            </a:r>
            <a:r>
              <a:rPr lang="ru-RU" sz="2000" dirty="0"/>
              <a:t>выполнять строгие законы, при нарушении которых неизбежно придет расплата в виде </a:t>
            </a:r>
            <a:r>
              <a:rPr lang="ru-RU" sz="2000" dirty="0" smtClean="0"/>
              <a:t>проигрыша;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ребенок учится соблюдать различные закономерности, которые возникают в условиях изменяющихся обстоятельств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создание </a:t>
            </a:r>
            <a:r>
              <a:rPr lang="ru-RU" sz="2000" dirty="0"/>
              <a:t>угрозы </a:t>
            </a:r>
            <a:r>
              <a:rPr lang="ru-RU" sz="2000" dirty="0" smtClean="0"/>
              <a:t>королю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положение </a:t>
            </a:r>
            <a:r>
              <a:rPr lang="ru-RU" sz="2000" dirty="0"/>
              <a:t>фигур на </a:t>
            </a:r>
            <a:r>
              <a:rPr lang="ru-RU" sz="2000" dirty="0" smtClean="0"/>
              <a:t>доске.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0250" y="959953"/>
            <a:ext cx="3726875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Игра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в шахматы</a:t>
            </a:r>
            <a:endParaRPr lang="ru-RU" sz="900" b="1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2569" y="41442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ФЕВРАЛЬ\шахматы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9328" y="1890484"/>
            <a:ext cx="6578226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</a:t>
            </a:r>
            <a:r>
              <a:rPr lang="ru-RU" sz="2000" b="1" dirty="0" smtClean="0"/>
              <a:t>акономерности игры можно </a:t>
            </a:r>
            <a:r>
              <a:rPr lang="ru-RU" sz="2000" b="1" dirty="0"/>
              <a:t>сравнить с нормами здоровьесберегающей </a:t>
            </a:r>
            <a:r>
              <a:rPr lang="ru-RU" sz="2000" b="1" dirty="0" smtClean="0"/>
              <a:t>жизнедеятельности</a:t>
            </a:r>
            <a:r>
              <a:rPr lang="ru-RU" sz="2000" b="1" dirty="0"/>
              <a:t>:</a:t>
            </a:r>
            <a:endParaRPr lang="ru-RU" sz="2000" b="1" dirty="0" smtClean="0"/>
          </a:p>
          <a:p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старайся </a:t>
            </a:r>
            <a:r>
              <a:rPr lang="ru-RU" sz="2000" dirty="0"/>
              <a:t>избегать рисков и непродуманных шагов;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придерживайся позитивных советов взрослых;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сохраняй свои ресурсы;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будь </a:t>
            </a:r>
            <a:r>
              <a:rPr lang="ru-RU" sz="2000" dirty="0" smtClean="0"/>
              <a:t>осмотрителен.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0250" y="959953"/>
            <a:ext cx="3726875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Игра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в шахматы</a:t>
            </a:r>
            <a:endParaRPr lang="ru-RU" sz="900" b="1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52237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шахматы\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4738" y="2208519"/>
            <a:ext cx="72955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Старшие школьники </a:t>
            </a:r>
            <a:r>
              <a:rPr lang="ru-RU" sz="2000" b="1" dirty="0" smtClean="0"/>
              <a:t>в игре:</a:t>
            </a: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вырабатывают </a:t>
            </a:r>
            <a:r>
              <a:rPr lang="ru-RU" sz="2000" dirty="0"/>
              <a:t>свой уникальный стиль </a:t>
            </a:r>
            <a:r>
              <a:rPr lang="ru-RU" sz="2000" dirty="0" smtClean="0"/>
              <a:t>игры;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 </a:t>
            </a:r>
            <a:r>
              <a:rPr lang="ru-RU" sz="2000" dirty="0"/>
              <a:t>боятся экспериментировать на игровом </a:t>
            </a:r>
            <a:r>
              <a:rPr lang="ru-RU" sz="2000" dirty="0" smtClean="0"/>
              <a:t>поле: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продумывают </a:t>
            </a:r>
            <a:r>
              <a:rPr lang="ru-RU" sz="2000" dirty="0"/>
              <a:t>и </a:t>
            </a:r>
            <a:r>
              <a:rPr lang="ru-RU" sz="2000" dirty="0" smtClean="0"/>
              <a:t>исполняют комбинации </a:t>
            </a:r>
            <a:r>
              <a:rPr lang="ru-RU" sz="2000" dirty="0"/>
              <a:t>из 3-6 ходов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«изобретают» находки </a:t>
            </a:r>
            <a:r>
              <a:rPr lang="ru-RU" sz="2000" dirty="0"/>
              <a:t>по недопущению </a:t>
            </a:r>
            <a:r>
              <a:rPr lang="ru-RU" sz="2000" dirty="0" smtClean="0"/>
              <a:t>поражения.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b="1" dirty="0" smtClean="0"/>
              <a:t>Формирование метапредметных компетенций:</a:t>
            </a:r>
            <a:endParaRPr lang="ru-RU" sz="2000" b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готовность идти на компромисс; 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готовность презентовать собственный опыт и достижения; 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осуществление социального взаимодействия.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5705" y="862810"/>
            <a:ext cx="3726875" cy="156966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 в шахматы </a:t>
            </a:r>
            <a:br>
              <a:rPr lang="ru-RU" sz="3200" b="1" dirty="0" smtClean="0"/>
            </a:br>
            <a:r>
              <a:rPr lang="ru-RU" sz="3200" b="1" dirty="0" smtClean="0"/>
              <a:t>в старшей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школе</a:t>
            </a:r>
            <a:endParaRPr lang="ru-RU" sz="900" b="1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59031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ФЕВРАЛЬ\шахматы\asda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5050" y="472840"/>
            <a:ext cx="6044807" cy="2044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5047" y="486489"/>
            <a:ext cx="60448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Одновременно </a:t>
            </a:r>
            <a:r>
              <a:rPr lang="ru-RU" dirty="0" smtClean="0"/>
              <a:t>опыт игры в шахматы </a:t>
            </a:r>
            <a:r>
              <a:rPr lang="ru-RU" dirty="0"/>
              <a:t>перекладывается детьми </a:t>
            </a:r>
            <a:r>
              <a:rPr lang="ru-RU" dirty="0" smtClean="0"/>
              <a:t>на </a:t>
            </a:r>
            <a:r>
              <a:rPr lang="ru-RU" dirty="0"/>
              <a:t>реальную жизнь, в которой также ценится умение </a:t>
            </a:r>
            <a:br>
              <a:rPr lang="en-US" dirty="0" smtClean="0"/>
            </a:br>
            <a:r>
              <a:rPr lang="ru-RU" dirty="0" smtClean="0"/>
              <a:t>по </a:t>
            </a:r>
            <a:r>
              <a:rPr lang="ru-RU" dirty="0"/>
              <a:t>предугадыванию проблем и их докризисного урегулирования. Также в реальной жизни востребована </a:t>
            </a:r>
            <a:br>
              <a:rPr lang="en-US" dirty="0" smtClean="0"/>
            </a:br>
            <a:r>
              <a:rPr lang="ru-RU" dirty="0" smtClean="0"/>
              <a:t>и </a:t>
            </a:r>
            <a:r>
              <a:rPr lang="ru-RU" dirty="0"/>
              <a:t>активная жизненная позиция, которая направлена </a:t>
            </a:r>
            <a:br>
              <a:rPr lang="en-US" dirty="0" smtClean="0"/>
            </a:br>
            <a:r>
              <a:rPr lang="ru-RU" dirty="0" smtClean="0"/>
              <a:t>на </a:t>
            </a:r>
            <a:r>
              <a:rPr lang="ru-RU" dirty="0"/>
              <a:t>достижение высоких результатов не только в спорте, </a:t>
            </a:r>
            <a:br>
              <a:rPr lang="en-US" dirty="0" smtClean="0"/>
            </a:br>
            <a:r>
              <a:rPr lang="ru-RU" dirty="0" smtClean="0"/>
              <a:t>но </a:t>
            </a:r>
            <a:r>
              <a:rPr lang="ru-RU" dirty="0"/>
              <a:t>и учебе, и взаимоотношениях с окружающими.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7284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шахматы\исследования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2188" y="1125366"/>
            <a:ext cx="632771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ПСИХОЛОГИЧЕСКИЕ ИССЛЕДОВАНИЯ: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/>
              <a:t>Дети</a:t>
            </a:r>
            <a:r>
              <a:rPr lang="ru-RU" sz="2000" b="1" dirty="0"/>
              <a:t>, которые освоили шахматы, отличаются более высокими скоростями психического развития</a:t>
            </a:r>
            <a:r>
              <a:rPr lang="ru-RU" sz="2000" b="1" dirty="0" smtClean="0"/>
              <a:t>:</a:t>
            </a:r>
            <a:endParaRPr lang="ru-RU" sz="2000" b="1" dirty="0" smtClean="0"/>
          </a:p>
          <a:p>
            <a:pPr lvl="0"/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7-12 лет (аффектный этап) деятельность ребенка приобретает постоянный индивидуальный </a:t>
            </a:r>
            <a:r>
              <a:rPr lang="ru-RU" sz="2000" dirty="0" smtClean="0"/>
              <a:t>характер;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12-15 лет (идеаторный этап</a:t>
            </a:r>
            <a:r>
              <a:rPr lang="ru-RU" sz="2000" dirty="0" smtClean="0"/>
              <a:t>): </a:t>
            </a:r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осуществляется </a:t>
            </a:r>
            <a:r>
              <a:rPr lang="ru-RU" sz="2000" dirty="0"/>
              <a:t>процесс по усложнению понятий, умозаключений и суждений; </a:t>
            </a:r>
            <a:endParaRPr lang="ru-RU" sz="2000" dirty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у </a:t>
            </a:r>
            <a:r>
              <a:rPr lang="ru-RU" sz="2000" dirty="0"/>
              <a:t>ребенка развивается абстрактное </a:t>
            </a:r>
            <a:r>
              <a:rPr lang="ru-RU" sz="2000" dirty="0" smtClean="0"/>
              <a:t>мышление;</a:t>
            </a:r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кризис </a:t>
            </a:r>
            <a:r>
              <a:rPr lang="ru-RU" sz="2000" dirty="0"/>
              <a:t>подросткового возраста протекает более спокойно.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440" y="343535"/>
            <a:ext cx="1432560" cy="45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ФЕВРАЛЬ\шахматы\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4123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67966" y="399325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Обучение игре в шахматы</a:t>
            </a:r>
            <a:endParaRPr lang="ru-RU" sz="9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64" y="3543391"/>
            <a:ext cx="7914730" cy="201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b="1" dirty="0" smtClean="0"/>
              <a:t>Методы обучения, которые используются на начальном </a:t>
            </a:r>
            <a:br>
              <a:rPr lang="ru-RU" sz="2000" b="1" dirty="0" smtClean="0"/>
            </a:br>
            <a:r>
              <a:rPr lang="ru-RU" sz="2000" b="1" dirty="0" smtClean="0"/>
              <a:t>этапе обучения: </a:t>
            </a:r>
            <a:endParaRPr lang="ru-RU" sz="2000" b="1" dirty="0" smtClean="0"/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игровой; </a:t>
            </a:r>
            <a:endParaRPr lang="ru-RU" sz="2000" dirty="0" smtClean="0"/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наглядный; </a:t>
            </a:r>
            <a:endParaRPr lang="ru-RU" sz="2000" dirty="0" smtClean="0"/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репродуктивный.</a:t>
            </a: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867966" y="2004678"/>
            <a:ext cx="64972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dirty="0"/>
              <a:t>Обучение игре в шахматы полезно начинать уже в дошкольном возрасте, но, если этого не произошло, можно начинать обучение в любом возрасте.</a:t>
            </a:r>
            <a:endParaRPr lang="ru-RU" sz="2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94960" y="3473148"/>
            <a:ext cx="32617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679" y="39918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\Desktop\ФЕВРАЛЬ\шахматы\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2067" y="4544199"/>
            <a:ext cx="8311487" cy="163121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Система образования России претерпевает значительные изменения, многие из которых направлены на создание оптимальных условий </a:t>
            </a:r>
            <a:br>
              <a:rPr lang="en-US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индивидуального развития личности ребенка, а также формирование </a:t>
            </a:r>
            <a:br>
              <a:rPr lang="en-US" sz="2000" dirty="0" smtClean="0"/>
            </a:br>
            <a:r>
              <a:rPr lang="ru-RU" sz="2000" dirty="0" smtClean="0"/>
              <a:t>у </a:t>
            </a:r>
            <a:r>
              <a:rPr lang="ru-RU" sz="2000" dirty="0"/>
              <a:t>него таких качеств, как самостоятельность, инициативность, ответственность и творческая активность. </a:t>
            </a:r>
            <a:endParaRPr lang="ru-RU" sz="2000" dirty="0"/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7014" y="44236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ФЕВРАЛЬ\шахматы\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4123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04302" y="2314714"/>
            <a:ext cx="68677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Формирование </a:t>
            </a:r>
            <a:r>
              <a:rPr lang="ru-RU" sz="2000" b="1" dirty="0"/>
              <a:t>шахматного мышления у </a:t>
            </a:r>
            <a:r>
              <a:rPr lang="ru-RU" sz="2000" b="1" dirty="0" smtClean="0"/>
              <a:t>обучающихся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реализуется </a:t>
            </a:r>
            <a:r>
              <a:rPr lang="ru-RU" sz="2000" b="1" dirty="0"/>
              <a:t>через несколько </a:t>
            </a:r>
            <a:r>
              <a:rPr lang="ru-RU" sz="2000" b="1" dirty="0" smtClean="0"/>
              <a:t>этапов: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90941" y="3492879"/>
            <a:ext cx="659796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репродуктивное повторение </a:t>
            </a:r>
            <a:r>
              <a:rPr lang="ru-RU" sz="2000" dirty="0"/>
              <a:t>решения шахматных задач в типовых </a:t>
            </a:r>
            <a:r>
              <a:rPr lang="ru-RU" sz="2000" dirty="0" smtClean="0"/>
              <a:t>положениях;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творческое применение </a:t>
            </a:r>
            <a:r>
              <a:rPr lang="ru-RU" sz="2000" b="1" dirty="0"/>
              <a:t>знаний и умений </a:t>
            </a:r>
            <a:br>
              <a:rPr lang="ru-RU" sz="2000" b="1" dirty="0" smtClean="0"/>
            </a:br>
            <a:r>
              <a:rPr lang="ru-RU" sz="2000" dirty="0" smtClean="0"/>
              <a:t>в </a:t>
            </a:r>
            <a:r>
              <a:rPr lang="ru-RU" sz="2000" dirty="0"/>
              <a:t>ситуациях, </a:t>
            </a:r>
            <a:r>
              <a:rPr lang="ru-RU" sz="2000" dirty="0" smtClean="0"/>
              <a:t>предполагающих отказ </a:t>
            </a:r>
            <a:r>
              <a:rPr lang="ru-RU" sz="2000" dirty="0"/>
              <a:t>от общепринятых стереотипов.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67966" y="399325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Обучение игре в шахматы</a:t>
            </a:r>
            <a:endParaRPr lang="ru-RU" sz="900" b="1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679" y="47284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Таня\Desktop\ФЕВРАЛЬ\шахматы\формы работ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6607" y="1329431"/>
            <a:ext cx="5961416" cy="452431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/>
              <a:t>организация практических игр</a:t>
            </a:r>
            <a:r>
              <a:rPr lang="ru-RU" dirty="0" smtClean="0"/>
              <a:t>;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/>
              <a:t>решение шахматных задач, комбинаций и этюдов; 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выполнение </a:t>
            </a:r>
            <a:r>
              <a:rPr lang="ru-RU" dirty="0" smtClean="0"/>
              <a:t>заданий</a:t>
            </a:r>
            <a:r>
              <a:rPr lang="ru-RU" dirty="0"/>
              <a:t>, упражнений; 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проведение теоретических занятий по культуре игры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шахматы, изучению истории возникновения и развития шахмат, правил движения фигур;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/>
              <a:t>изучение основных шахматных понятий: 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шахматная доска;  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шахматное поле; 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шахматная фигура; 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ход фигуры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взятие; 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начальная позиция</a:t>
            </a:r>
            <a:r>
              <a:rPr lang="ru-RU" dirty="0"/>
              <a:t>;</a:t>
            </a:r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взаимодействие </a:t>
            </a:r>
            <a:r>
              <a:rPr lang="ru-RU" dirty="0"/>
              <a:t>между фигурами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шахматной </a:t>
            </a:r>
            <a:r>
              <a:rPr lang="ru-RU" dirty="0" smtClean="0"/>
              <a:t>доске; 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ценность </a:t>
            </a:r>
            <a:r>
              <a:rPr lang="ru-RU" dirty="0"/>
              <a:t>шахматных </a:t>
            </a:r>
            <a:r>
              <a:rPr lang="ru-RU" dirty="0" smtClean="0"/>
              <a:t>фигур.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3455" y="4339257"/>
            <a:ext cx="3726875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Формы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работы</a:t>
            </a:r>
            <a:endParaRPr lang="ru-RU" sz="900" b="1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33314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Таня\Desktop\ФЕВРАЛЬ\шахматы\формы работ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6606" y="1399769"/>
            <a:ext cx="6299775" cy="328295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dirty="0"/>
              <a:t>организация сюжетно-ролевых игр на шахматную тематику;</a:t>
            </a:r>
            <a:endParaRPr lang="ru-RU" dirty="0"/>
          </a:p>
          <a:p>
            <a:pPr marL="285750" lvl="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dirty="0"/>
              <a:t>организация театральных постановок;</a:t>
            </a:r>
            <a:endParaRPr lang="ru-RU" dirty="0"/>
          </a:p>
          <a:p>
            <a:pPr marL="285750" lvl="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dirty="0"/>
              <a:t>чтение сказок, рассказов, стихов;</a:t>
            </a:r>
            <a:endParaRPr lang="ru-RU" dirty="0"/>
          </a:p>
          <a:p>
            <a:pPr marL="285750" lvl="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dirty="0"/>
              <a:t>изготовление тематических рисунков, поделок, шахматных игрушек;</a:t>
            </a:r>
            <a:endParaRPr lang="ru-RU" dirty="0"/>
          </a:p>
          <a:p>
            <a:pPr marL="285750" lvl="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dirty="0"/>
              <a:t>написание сочинений, эссе, стихов, рассказов на шахматную тематику;</a:t>
            </a:r>
            <a:endParaRPr lang="ru-RU" dirty="0"/>
          </a:p>
          <a:p>
            <a:pPr marL="285750" lvl="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dirty="0"/>
              <a:t>организация выставок фестивалей, конкурсов, направленных на популяризацию игры в шахматы;</a:t>
            </a:r>
            <a:endParaRPr lang="ru-RU" dirty="0"/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dirty="0"/>
              <a:t>организация турниров и соревнований различных уровней.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3455" y="4339257"/>
            <a:ext cx="3726875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Формы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работы</a:t>
            </a:r>
            <a:endParaRPr lang="ru-RU" sz="900" b="1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440" y="370840"/>
            <a:ext cx="1432560" cy="45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ФЕВРАЛЬ\шахматы\gtlfujubxtcrbt pflfx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8577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49875" y="2334596"/>
            <a:ext cx="6660257" cy="260090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расширение кругозора;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обучение обдумыванию решений; 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запоминание этапов игры; 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умение предвидеть результаты принятых решений; </a:t>
            </a:r>
            <a:endParaRPr lang="ru-RU" sz="20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умение ориентироваться на </a:t>
            </a:r>
            <a:r>
              <a:rPr lang="ru-RU" sz="2000" dirty="0" smtClean="0"/>
              <a:t>плоскости.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397" y="2621202"/>
            <a:ext cx="3193576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/>
              <a:t>ПОЗНАВАТЕЛЬНЫЕ 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ЗАДАЧИ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554" y="153104"/>
            <a:ext cx="10554000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Педагогические задачи,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решению которых способствует игра в шахматы</a:t>
            </a:r>
            <a:endParaRPr lang="ru-RU" sz="900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679" y="61762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ФЕВРАЛЬ\шахматы\gtlfujubxtcrbt pflfx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8577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49875" y="2596214"/>
            <a:ext cx="7246256" cy="21441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логического мышления;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умений анализировать и синтезировать информацию;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умений строить умозаключения;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изобретательности.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397" y="2621202"/>
            <a:ext cx="3193576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/>
              <a:t>РАЗВИВАЮЩИЕ 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ЗАДАЧИ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554" y="153104"/>
            <a:ext cx="10554000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Педагогические задачи,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решению которых способствует игра в шахматы</a:t>
            </a:r>
            <a:endParaRPr lang="ru-RU" sz="900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679" y="6315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ФЕВРАЛЬ\шахматы\gtlfujubxtcrbt pflfx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8577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72454" y="2127419"/>
            <a:ext cx="7919546" cy="265713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воспитание </a:t>
            </a:r>
            <a:r>
              <a:rPr lang="ru-RU" sz="2000" dirty="0"/>
              <a:t>целеустремленности, выдержки, воли, усидчивости, внимательности, самостоятельности, гибкости и собранности;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воспитание </a:t>
            </a:r>
            <a:r>
              <a:rPr lang="ru-RU" sz="2000" dirty="0"/>
              <a:t>самокритичности, </a:t>
            </a:r>
            <a:r>
              <a:rPr lang="ru-RU" sz="2000" dirty="0" smtClean="0"/>
              <a:t>привычки </a:t>
            </a:r>
            <a:r>
              <a:rPr lang="ru-RU" sz="2000" dirty="0"/>
              <a:t>самостоятельно думать, принимать решения, бороться до конца, не унывать при </a:t>
            </a:r>
            <a:r>
              <a:rPr lang="ru-RU" sz="2000" dirty="0" smtClean="0"/>
              <a:t>неудачах; 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воспитание </a:t>
            </a:r>
            <a:r>
              <a:rPr lang="ru-RU" sz="2000" dirty="0"/>
              <a:t>самостоятельности в принятии </a:t>
            </a:r>
            <a:r>
              <a:rPr lang="ru-RU" sz="2000" dirty="0" smtClean="0"/>
              <a:t>решений.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397" y="2621202"/>
            <a:ext cx="3193576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/>
              <a:t>ВОСПИТАТЕЛЬНЫЕ 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ЗАДАЧИ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554" y="153104"/>
            <a:ext cx="10554000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Педагогические задачи,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решению которых способствует игра в шахматы</a:t>
            </a:r>
            <a:endParaRPr lang="ru-RU" sz="900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679" y="75224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ФЕВРАЛЬ\шахматы\gtlfujubxtcrbt pflfx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8577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1277" y="2784293"/>
            <a:ext cx="7919546" cy="1574983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обогащение </a:t>
            </a:r>
            <a:r>
              <a:rPr lang="ru-RU" sz="2000" dirty="0"/>
              <a:t>внутреннего мира;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фантазии; 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радоваться красивым комбинациям.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397" y="2621202"/>
            <a:ext cx="3193576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/>
              <a:t>ЭСТЕТИЧЕСКИЕ 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ЗАДАЧИ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554" y="153104"/>
            <a:ext cx="10554000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Педагогические задачи,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решению которых способствует игра в шахматы</a:t>
            </a:r>
            <a:endParaRPr lang="ru-RU" sz="900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679" y="6855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ФЕВРАЛЬ\шахматы\gtlfujubxtcrbt pflfx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8577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7629" y="2593906"/>
            <a:ext cx="7919546" cy="21441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игра </a:t>
            </a:r>
            <a:r>
              <a:rPr lang="ru-RU" sz="2000" dirty="0"/>
              <a:t>в шахматы </a:t>
            </a:r>
            <a:r>
              <a:rPr lang="ru-RU" sz="2000" dirty="0" smtClean="0"/>
              <a:t>помогает </a:t>
            </a:r>
            <a:r>
              <a:rPr lang="ru-RU" sz="2000" dirty="0"/>
              <a:t>гиперактивным обучающимся стать спокойнее, уравновешеннее;</a:t>
            </a:r>
            <a:endParaRPr lang="ru-RU" sz="2000" dirty="0"/>
          </a:p>
          <a:p>
            <a:pPr marL="342900" lvl="0" indent="-3429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игра </a:t>
            </a:r>
            <a:r>
              <a:rPr lang="ru-RU" sz="2000" dirty="0"/>
              <a:t>в шахматы формирует умения длительно сосредотачиваться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одном виде </a:t>
            </a:r>
            <a:r>
              <a:rPr lang="ru-RU" sz="2000" dirty="0" smtClean="0"/>
              <a:t>деятельности.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397" y="2621202"/>
            <a:ext cx="3193576" cy="5847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/>
              <a:t>КОРРЕКЦИОННЫЕ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ЗАДАЧИ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554" y="153104"/>
            <a:ext cx="10554000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Педагогические задачи,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решению которых способствует игра в шахматы</a:t>
            </a:r>
            <a:endParaRPr lang="ru-RU" sz="900" dirty="0" smtClean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679" y="61762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ФЕВРАЛЬ\шахматы\ajnj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2579" y="800896"/>
            <a:ext cx="5035582" cy="236510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2182" y="826442"/>
            <a:ext cx="47619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Обучающиеся, которые постоянно играют </a:t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/>
              <a:t>шахматы, отличаются лучшим психическим и интеллектуальным здоровьем, в результате чего им лучше удается концентрироваться на выполнении различного рода деятельности, сберегать ресурсы своего организма, а также быть более счастливыми за счет осознания жизни во всем ее позитивном многообразии.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56301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шахматы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7504" y="2163345"/>
            <a:ext cx="58949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</a:rPr>
              <a:t>ШАХМАТЫ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/>
              <a:t>– </a:t>
            </a:r>
            <a:r>
              <a:rPr lang="ru-RU" sz="2000" dirty="0" smtClean="0"/>
              <a:t>инструмент</a:t>
            </a:r>
            <a:r>
              <a:rPr lang="ru-RU" sz="2000" dirty="0"/>
              <a:t>, обуславливающий отношение игрока к своему интеллектуальному, психическому и физическому здоровью.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1600" b="1" dirty="0" smtClean="0">
                <a:solidFill>
                  <a:srgbClr val="00B050"/>
                </a:solidFill>
              </a:rPr>
              <a:t>ОСНОВА ШАХМАТНОЙ ИГРЫ: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математическая логика;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анализ.</a:t>
            </a:r>
            <a:endParaRPr lang="ru-RU" sz="2000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4172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шахматы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2910" y="1597420"/>
            <a:ext cx="58949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ИГРОК </a:t>
            </a:r>
            <a:r>
              <a:rPr lang="ru-RU" sz="1600" b="1" dirty="0" smtClean="0">
                <a:solidFill>
                  <a:srgbClr val="00B050"/>
                </a:solidFill>
              </a:rPr>
              <a:t> В ШАХМАТЫ:</a:t>
            </a:r>
            <a:endParaRPr lang="ru-RU" sz="1600" b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учится делать ответственный выбор хода;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учится предусматривать последствия хода.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Если действия игрока в шахматы перенести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реальную жизнь, то можно говорить о поступках и последствиях совершенных поступков.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1600" b="1" dirty="0" smtClean="0">
                <a:solidFill>
                  <a:srgbClr val="00B050"/>
                </a:solidFill>
              </a:rPr>
              <a:t>ИГРА  В  ШАХМАТЫ  СТИМУЛИРУЕТ  ДЕТЕЙ: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позитивно </a:t>
            </a:r>
            <a:r>
              <a:rPr lang="ru-RU" sz="2000" dirty="0"/>
              <a:t>относиться </a:t>
            </a:r>
            <a:r>
              <a:rPr lang="ru-RU" sz="2000" dirty="0" smtClean="0"/>
              <a:t>к </a:t>
            </a:r>
            <a:r>
              <a:rPr lang="ru-RU" sz="2000" dirty="0"/>
              <a:t>занятиям физкультурой и </a:t>
            </a:r>
            <a:r>
              <a:rPr lang="ru-RU" sz="2000" dirty="0" smtClean="0"/>
              <a:t>спортом;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ответственно </a:t>
            </a:r>
            <a:r>
              <a:rPr lang="ru-RU" sz="2000" dirty="0"/>
              <a:t>относиться к своему </a:t>
            </a:r>
            <a:r>
              <a:rPr lang="ru-RU" sz="2000" dirty="0" smtClean="0"/>
              <a:t>здоровью.</a:t>
            </a:r>
            <a:endParaRPr lang="ru-RU" sz="2000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2569" y="4410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я\Desktop\ФЕВРАЛЬ\шахматы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6818" y="2943273"/>
            <a:ext cx="791473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остояние </a:t>
            </a:r>
            <a:r>
              <a:rPr lang="ru-RU" b="1" dirty="0"/>
              <a:t>психологического и социального </a:t>
            </a:r>
            <a:r>
              <a:rPr lang="ru-RU" b="1" dirty="0" smtClean="0"/>
              <a:t>благополучия.</a:t>
            </a:r>
            <a:endParaRPr lang="ru-RU" b="1" dirty="0" smtClean="0"/>
          </a:p>
          <a:p>
            <a:endParaRPr lang="ru-RU" dirty="0"/>
          </a:p>
          <a:p>
            <a:r>
              <a:rPr lang="ru-RU" b="1" dirty="0"/>
              <a:t>Ч</a:t>
            </a:r>
            <a:r>
              <a:rPr lang="ru-RU" b="1" dirty="0" smtClean="0"/>
              <a:t>еловек может: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реализовать </a:t>
            </a:r>
            <a:r>
              <a:rPr lang="ru-RU" dirty="0"/>
              <a:t>свой </a:t>
            </a:r>
            <a:r>
              <a:rPr lang="ru-RU" dirty="0" smtClean="0"/>
              <a:t>потенциал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осуществлять </a:t>
            </a:r>
            <a:r>
              <a:rPr lang="ru-RU" dirty="0"/>
              <a:t>продуктивную и осознанную </a:t>
            </a:r>
            <a:r>
              <a:rPr lang="ru-RU" dirty="0" smtClean="0"/>
              <a:t>деятельность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может </a:t>
            </a:r>
            <a:r>
              <a:rPr lang="ru-RU" dirty="0"/>
              <a:t>вносить вклад в развитие социума.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00187" y="430103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Виды здоровья</a:t>
            </a:r>
            <a:endParaRPr lang="ru-RU" sz="900" b="1" dirty="0" smtClean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1634" y="2121385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ПСИХИЧЕСКОЕ</a:t>
            </a:r>
            <a:endParaRPr lang="ru-RU" b="1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6694" y="31917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я\Desktop\ФЕВРАЛЬ\шахматы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6818" y="3052457"/>
            <a:ext cx="791473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остояние </a:t>
            </a:r>
            <a:r>
              <a:rPr lang="ru-RU" b="1" dirty="0"/>
              <a:t>головного мозга, которое обеспечивает эффективное протекание познавательных психических </a:t>
            </a:r>
            <a:r>
              <a:rPr lang="ru-RU" b="1" dirty="0" smtClean="0"/>
              <a:t>процессов: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внимание;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мышление;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восприятие;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память.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00187" y="430103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Виды здоровья</a:t>
            </a:r>
            <a:endParaRPr lang="ru-RU" sz="900" b="1" dirty="0" smtClean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64127" y="2121385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ИНТЕЛЛЕКТУАЛЬНОЕ</a:t>
            </a:r>
            <a:endParaRPr lang="ru-RU" b="1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6694" y="42966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я\Desktop\ФЕВРАЛЬ\шахматы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6818" y="3188937"/>
            <a:ext cx="791473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Состояние организма человека.</a:t>
            </a:r>
            <a:endParaRPr lang="ru-RU" b="1" dirty="0" smtClean="0"/>
          </a:p>
          <a:p>
            <a:endParaRPr lang="ru-RU" dirty="0"/>
          </a:p>
          <a:p>
            <a:r>
              <a:rPr lang="ru-RU" b="1" dirty="0" smtClean="0"/>
              <a:t>Человек способен: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исправно </a:t>
            </a:r>
            <a:r>
              <a:rPr lang="ru-RU" dirty="0"/>
              <a:t>выполнять все основные функции.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00187" y="430103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Виды здоровья</a:t>
            </a:r>
            <a:endParaRPr lang="ru-RU" sz="900" b="1" dirty="0" smtClean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1634" y="2121385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ФИЗИЧЕСКОЕ</a:t>
            </a:r>
            <a:endParaRPr lang="ru-RU" b="1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0029" y="31917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ня\Desktop\ФЕВРАЛЬ\шахматы\здоровье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-507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10" y="4242648"/>
            <a:ext cx="3726875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Формирование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здоровьесберегающей деятельности</a:t>
            </a:r>
            <a:endParaRPr lang="ru-RU" sz="6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960371" y="1636212"/>
            <a:ext cx="7504061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ПРИОРИТЕТ  В  ДЕЯТЕЛЬНОСТИ  ПЕДАГОГОВ: 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сделать </a:t>
            </a:r>
            <a:r>
              <a:rPr lang="ru-RU" sz="2000" dirty="0"/>
              <a:t>образовательный процесс для </a:t>
            </a:r>
            <a:r>
              <a:rPr lang="ru-RU" sz="2000" dirty="0" smtClean="0"/>
              <a:t>детей здоровьесберегающим, он должен быть успешным,  радостным;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постоянно </a:t>
            </a:r>
            <a:r>
              <a:rPr lang="ru-RU" sz="2000" dirty="0"/>
              <a:t>стимулировать и поддерживать устойчивый интерес </a:t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новым знаниям и умениям.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endParaRPr lang="ru-RU" dirty="0"/>
          </a:p>
          <a:p>
            <a:r>
              <a:rPr lang="ru-RU" sz="1600" b="1" dirty="0" smtClean="0">
                <a:solidFill>
                  <a:srgbClr val="00B050"/>
                </a:solidFill>
              </a:rPr>
              <a:t>ЗАНЯТИЯ   ШАХМАТАМИ: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активизируется </a:t>
            </a:r>
            <a:r>
              <a:rPr lang="ru-RU" sz="2000" dirty="0"/>
              <a:t>мыслительная </a:t>
            </a:r>
            <a:r>
              <a:rPr lang="ru-RU" sz="2000" dirty="0" smtClean="0"/>
              <a:t>деятельность;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тренируются </a:t>
            </a:r>
            <a:r>
              <a:rPr lang="ru-RU" sz="2000" dirty="0"/>
              <a:t>психические </a:t>
            </a:r>
            <a:r>
              <a:rPr lang="ru-RU" sz="2000" dirty="0" smtClean="0"/>
              <a:t>процессы;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воспитываются </a:t>
            </a:r>
            <a:r>
              <a:rPr lang="ru-RU" sz="2000" dirty="0"/>
              <a:t>морально-волевые качества обучающихся. 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2569" y="40108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ФЕВРАЛЬ\шахматы\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7964" y="432836"/>
            <a:ext cx="143256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64321" y="1993076"/>
            <a:ext cx="511791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В педагогике, для того чтобы добиться </a:t>
            </a:r>
            <a:r>
              <a:rPr lang="ru-RU" sz="2000" dirty="0" smtClean="0"/>
              <a:t>определенного </a:t>
            </a:r>
            <a:r>
              <a:rPr lang="ru-RU" sz="2000" dirty="0"/>
              <a:t>результата, невозможно использовать исключительно прямые действия.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Например, для </a:t>
            </a:r>
            <a:r>
              <a:rPr lang="ru-RU" sz="2000" dirty="0"/>
              <a:t>изучения математики одних знаний недостаточно, ведь со стороны </a:t>
            </a:r>
            <a:r>
              <a:rPr lang="ru-RU" sz="2000" dirty="0" smtClean="0"/>
              <a:t>ребенка </a:t>
            </a:r>
            <a:r>
              <a:rPr lang="ru-RU" sz="2000" dirty="0"/>
              <a:t>нужен интерес как к предмету, так и познанию </a:t>
            </a:r>
            <a:r>
              <a:rPr lang="ru-RU" sz="2000" dirty="0" smtClean="0"/>
              <a:t>в </a:t>
            </a:r>
            <a:r>
              <a:rPr lang="ru-RU" sz="2000" dirty="0"/>
              <a:t>целом.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8219</Words>
  <Application>WPS Presentation</Application>
  <PresentationFormat>Широкоэкранный</PresentationFormat>
  <Paragraphs>252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SimSun</vt:lpstr>
      <vt:lpstr>Wingdings</vt:lpstr>
      <vt:lpstr>Arial</vt:lpstr>
      <vt:lpstr>Garamond</vt:lpstr>
      <vt:lpstr>Segoe Print</vt:lpstr>
      <vt:lpstr>Microsoft YaHei</vt:lpstr>
      <vt:lpstr/>
      <vt:lpstr>Arial Unicode MS</vt:lpstr>
      <vt:lpstr>Calibri</vt:lpstr>
      <vt:lpstr>Натуральные материалы</vt:lpstr>
      <vt:lpstr>Шахматы как средство для формирования культуры здоровьесберегающей деятельности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acer5740g</cp:lastModifiedBy>
  <cp:revision>2374</cp:revision>
  <dcterms:created xsi:type="dcterms:W3CDTF">2017-01-09T10:38:00Z</dcterms:created>
  <dcterms:modified xsi:type="dcterms:W3CDTF">2019-05-01T08:37:16Z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1049-11.2.0.8333</vt:lpwstr>
  </property>
</Properties>
</file>