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52"/>
  </p:notesMasterIdLst>
  <p:sldIdLst>
    <p:sldId id="256" r:id="rId2"/>
    <p:sldId id="1017" r:id="rId3"/>
    <p:sldId id="1018" r:id="rId4"/>
    <p:sldId id="1019" r:id="rId5"/>
    <p:sldId id="1020" r:id="rId6"/>
    <p:sldId id="1022" r:id="rId7"/>
    <p:sldId id="1023" r:id="rId8"/>
    <p:sldId id="1024" r:id="rId9"/>
    <p:sldId id="917" r:id="rId10"/>
    <p:sldId id="1025" r:id="rId11"/>
    <p:sldId id="1026" r:id="rId12"/>
    <p:sldId id="1062" r:id="rId13"/>
    <p:sldId id="1027" r:id="rId14"/>
    <p:sldId id="1028" r:id="rId15"/>
    <p:sldId id="1029" r:id="rId16"/>
    <p:sldId id="1030" r:id="rId17"/>
    <p:sldId id="1031" r:id="rId18"/>
    <p:sldId id="1032" r:id="rId19"/>
    <p:sldId id="1033" r:id="rId20"/>
    <p:sldId id="1034" r:id="rId21"/>
    <p:sldId id="1063" r:id="rId22"/>
    <p:sldId id="1064" r:id="rId23"/>
    <p:sldId id="1037" r:id="rId24"/>
    <p:sldId id="1038" r:id="rId25"/>
    <p:sldId id="1039" r:id="rId26"/>
    <p:sldId id="980" r:id="rId27"/>
    <p:sldId id="1040" r:id="rId28"/>
    <p:sldId id="1041" r:id="rId29"/>
    <p:sldId id="1065" r:id="rId30"/>
    <p:sldId id="1044" r:id="rId31"/>
    <p:sldId id="1045" r:id="rId32"/>
    <p:sldId id="1046" r:id="rId33"/>
    <p:sldId id="1047" r:id="rId34"/>
    <p:sldId id="1048" r:id="rId35"/>
    <p:sldId id="1049" r:id="rId36"/>
    <p:sldId id="1066" r:id="rId37"/>
    <p:sldId id="1050" r:id="rId38"/>
    <p:sldId id="1067" r:id="rId39"/>
    <p:sldId id="1051" r:id="rId40"/>
    <p:sldId id="1052" r:id="rId41"/>
    <p:sldId id="1053" r:id="rId42"/>
    <p:sldId id="1068" r:id="rId43"/>
    <p:sldId id="1056" r:id="rId44"/>
    <p:sldId id="1057" r:id="rId45"/>
    <p:sldId id="1069" r:id="rId46"/>
    <p:sldId id="1058" r:id="rId47"/>
    <p:sldId id="1059" r:id="rId48"/>
    <p:sldId id="1060" r:id="rId49"/>
    <p:sldId id="1070" r:id="rId50"/>
    <p:sldId id="888" r:id="rId5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3" orient="horz" pos="2160" userDrawn="1">
          <p15:clr>
            <a:srgbClr val="A4A3A4"/>
          </p15:clr>
        </p15:guide>
        <p15:guide id="4" pos="3863" userDrawn="1">
          <p15:clr>
            <a:srgbClr val="A4A3A4"/>
          </p15:clr>
        </p15:guide>
        <p15:guide id="5" pos="3840">
          <p15:clr>
            <a:srgbClr val="A4A3A4"/>
          </p15:clr>
        </p15:guide>
        <p15:guide id="6" orient="horz" pos="2152">
          <p15:clr>
            <a:srgbClr val="A4A3A4"/>
          </p15:clr>
        </p15:guide>
        <p15:guide id="7" pos="3837">
          <p15:clr>
            <a:srgbClr val="A4A3A4"/>
          </p15:clr>
        </p15:guide>
        <p15:guide id="8" orient="horz" pos="2074">
          <p15:clr>
            <a:srgbClr val="A4A3A4"/>
          </p15:clr>
        </p15:guide>
        <p15:guide id="9" pos="38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CCFF"/>
    <a:srgbClr val="006600"/>
    <a:srgbClr val="D9B247"/>
    <a:srgbClr val="CC0000"/>
    <a:srgbClr val="3333FF"/>
    <a:srgbClr val="4A206A"/>
    <a:srgbClr val="BC8FDD"/>
    <a:srgbClr val="6B327A"/>
    <a:srgbClr val="660066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485" autoAdjust="0"/>
    <p:restoredTop sz="99466" autoAdjust="0"/>
  </p:normalViewPr>
  <p:slideViewPr>
    <p:cSldViewPr snapToGrid="0">
      <p:cViewPr varScale="1">
        <p:scale>
          <a:sx n="74" d="100"/>
          <a:sy n="74" d="100"/>
        </p:scale>
        <p:origin x="-600" y="-96"/>
      </p:cViewPr>
      <p:guideLst>
        <p:guide orient="horz" pos="2160"/>
        <p:guide orient="horz" pos="2152"/>
        <p:guide orient="horz" pos="2074"/>
        <p:guide pos="3863"/>
        <p:guide pos="3840"/>
        <p:guide pos="3837"/>
        <p:guide pos="38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B7BC-16D7-4B3C-B01D-00C164507536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B1192-F8FD-4089-9937-AB6D7D8E5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37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04513" y="0"/>
            <a:ext cx="14017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2960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43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383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072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37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316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42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307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909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11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585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33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182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310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06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379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73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8" descr="logo.png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0704513" y="0"/>
            <a:ext cx="14017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Таня\Desktop\НОЯБРЬ\Музей\background-with-3-abstract-wavy-shapes_1035-970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864" b="8753"/>
          <a:stretch/>
        </p:blipFill>
        <p:spPr bwMode="auto">
          <a:xfrm flipH="1">
            <a:off x="479991" y="2762564"/>
            <a:ext cx="4175345" cy="105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Таня\Desktop\НОЯБРЬ\Музей\background-with-3-abstract-wavy-shapes_1035-970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864" b="8753"/>
          <a:stretch/>
        </p:blipFill>
        <p:spPr bwMode="auto">
          <a:xfrm>
            <a:off x="7546650" y="4823234"/>
            <a:ext cx="4175345" cy="105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500890" y="665497"/>
            <a:ext cx="11177517" cy="1787270"/>
          </a:xfrm>
        </p:spPr>
        <p:txBody>
          <a:bodyPr>
            <a:noAutofit/>
          </a:bodyPr>
          <a:lstStyle/>
          <a:p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Технологии реализации ФГОС: 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организация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и проведение музейного урока </a:t>
            </a:r>
          </a:p>
        </p:txBody>
      </p:sp>
      <p:pic>
        <p:nvPicPr>
          <p:cNvPr id="3075" name="Picture 3" descr="C:\Users\Таня\Desktop\НОЯБРЬ\Музей\ballroom-or-palace-reception-hall-illustration-of-luxury-museum-or-chamber-room_1441-20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7286" y="3057786"/>
            <a:ext cx="3384728" cy="24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Таня\Desktop\ОКТЯБРЬ\Метапредметная компетентность учителя\OFX5Q00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11" t="44622" r="47905" b="7961"/>
          <a:stretch/>
        </p:blipFill>
        <p:spPr bwMode="auto">
          <a:xfrm>
            <a:off x="3198748" y="3699991"/>
            <a:ext cx="1830632" cy="226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Таня\Desktop\ОКТЯБРЬ\Метапредметная компетентность учителя\OFX5Q00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42888" r="11716" b="9695"/>
          <a:stretch/>
        </p:blipFill>
        <p:spPr bwMode="auto">
          <a:xfrm flipH="1">
            <a:off x="7295944" y="3852932"/>
            <a:ext cx="1830632" cy="226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290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362" y="1266514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Конструирование музейного урока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49674" y="3648840"/>
            <a:ext cx="6028896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обращение </a:t>
            </a:r>
            <a:r>
              <a:rPr lang="ru-RU" sz="2000" dirty="0"/>
              <a:t>к возрастным особенностям  группы </a:t>
            </a:r>
            <a:r>
              <a:rPr lang="ru-RU" sz="2000" dirty="0" smtClean="0"/>
              <a:t>учащихся;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определение ракурса </a:t>
            </a:r>
            <a:r>
              <a:rPr lang="ru-RU" sz="2000" dirty="0"/>
              <a:t>рассматриваемой проблемы, </a:t>
            </a:r>
            <a:r>
              <a:rPr lang="ru-RU" sz="2000" dirty="0" smtClean="0"/>
              <a:t>исходя из привлекательности </a:t>
            </a:r>
            <a:r>
              <a:rPr lang="ru-RU" sz="2000" dirty="0"/>
              <a:t>данной темы именно для определенного </a:t>
            </a:r>
            <a:r>
              <a:rPr lang="ru-RU" sz="2000" dirty="0" smtClean="0"/>
              <a:t>возраста;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учет гендерных особенностей </a:t>
            </a:r>
            <a:r>
              <a:rPr lang="ru-RU" sz="2000" dirty="0"/>
              <a:t>класса.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95318" y="2872164"/>
            <a:ext cx="2537608" cy="408623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b="1" dirty="0" smtClean="0"/>
              <a:t>ВОЗРАСТ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301209" y="2574337"/>
            <a:ext cx="3171657" cy="1666875"/>
            <a:chOff x="2301209" y="2574337"/>
            <a:chExt cx="3171657" cy="1666875"/>
          </a:xfrm>
        </p:grpSpPr>
        <p:pic>
          <p:nvPicPr>
            <p:cNvPr id="10" name="Picture 2" descr="C:\Users\Таня\Desktop\НОЯБРЬ\Сказка\пнроаер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35840" y="2574337"/>
              <a:ext cx="1447801" cy="1666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2301209" y="3152984"/>
              <a:ext cx="3171657" cy="36933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ru-RU" b="1" dirty="0" smtClean="0"/>
                <a:t>1 ЭТАП </a:t>
              </a:r>
            </a:p>
          </p:txBody>
        </p:sp>
      </p:grpSp>
      <p:pic>
        <p:nvPicPr>
          <p:cNvPr id="12" name="Picture 2" descr="C:\Users\Таня\Desktop\ОКТЯБРЬ\Урок семинар\back-to-school-icon-set-design_24911-30734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8829" r="9536" b="50000"/>
          <a:stretch/>
        </p:blipFill>
        <p:spPr bwMode="auto">
          <a:xfrm>
            <a:off x="10136585" y="5172607"/>
            <a:ext cx="1150970" cy="117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Таня\Desktop\НОЯБРЬ\Музей\338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64" r="69842"/>
          <a:stretch/>
        </p:blipFill>
        <p:spPr bwMode="auto">
          <a:xfrm>
            <a:off x="1794504" y="2683320"/>
            <a:ext cx="1341335" cy="356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1076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362" y="1266514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Конструирование музейного урока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88026" y="3715902"/>
            <a:ext cx="5592168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формулирование проблемы урока с учетом потребностей ребенка и учебных задач педагога</a:t>
            </a:r>
          </a:p>
          <a:p>
            <a:endParaRPr lang="ru-RU" sz="2000" dirty="0"/>
          </a:p>
          <a:p>
            <a:endParaRPr lang="ru-RU" sz="2000" dirty="0" smtClean="0"/>
          </a:p>
          <a:p>
            <a:pPr algn="ctr"/>
            <a:r>
              <a:rPr lang="ru-RU" sz="2000" b="1" dirty="0" smtClean="0"/>
              <a:t>приобретение уроком </a:t>
            </a:r>
            <a:endParaRPr lang="en-US" sz="2000" b="1" dirty="0" smtClean="0"/>
          </a:p>
          <a:p>
            <a:pPr algn="ctr"/>
            <a:r>
              <a:rPr lang="ru-RU" sz="2000" b="1" dirty="0" smtClean="0"/>
              <a:t>более точного названия 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30328" y="2939774"/>
            <a:ext cx="2537608" cy="468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1600" b="1" dirty="0" smtClean="0"/>
              <a:t>ПРОБЛЕМА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301209" y="2574337"/>
            <a:ext cx="3171657" cy="1666875"/>
            <a:chOff x="2301209" y="2574337"/>
            <a:chExt cx="3171657" cy="1666875"/>
          </a:xfrm>
        </p:grpSpPr>
        <p:pic>
          <p:nvPicPr>
            <p:cNvPr id="10" name="Picture 2" descr="C:\Users\Таня\Desktop\НОЯБРЬ\Сказка\пнроаер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35840" y="2574337"/>
              <a:ext cx="1447801" cy="1666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2301209" y="3152984"/>
              <a:ext cx="3171657" cy="36933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ru-RU" b="1" dirty="0" smtClean="0"/>
                <a:t>1 ЭТАП </a:t>
              </a:r>
            </a:p>
          </p:txBody>
        </p:sp>
      </p:grpSp>
      <p:sp>
        <p:nvSpPr>
          <p:cNvPr id="12" name="Стрелка вправо 11"/>
          <p:cNvSpPr/>
          <p:nvPr/>
        </p:nvSpPr>
        <p:spPr>
          <a:xfrm rot="16200000" flipH="1" flipV="1">
            <a:off x="7786734" y="4526470"/>
            <a:ext cx="394751" cy="317855"/>
          </a:xfrm>
          <a:prstGeom prst="rightArrow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2" descr="C:\Users\Таня\Desktop\ОКТЯБРЬ\Урок семинар\back-to-school-icon-set-design_24911-30734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8829" r="9536" b="50000"/>
          <a:stretch/>
        </p:blipFill>
        <p:spPr bwMode="auto">
          <a:xfrm>
            <a:off x="10136585" y="5172607"/>
            <a:ext cx="1150970" cy="117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Таня\Desktop\НОЯБРЬ\Музей\338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64" r="69842"/>
          <a:stretch/>
        </p:blipFill>
        <p:spPr bwMode="auto">
          <a:xfrm>
            <a:off x="1794504" y="2683320"/>
            <a:ext cx="1341335" cy="356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8079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58262" y="1081918"/>
            <a:ext cx="5929292" cy="4524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ПОСТАНОВКА ПРОБЛЕМЫ:</a:t>
            </a:r>
          </a:p>
          <a:p>
            <a:pPr algn="ctr"/>
            <a:r>
              <a:rPr lang="ru-RU" b="1" dirty="0"/>
              <a:t>у</a:t>
            </a:r>
            <a:r>
              <a:rPr lang="ru-RU" b="1" dirty="0" smtClean="0"/>
              <a:t>рок </a:t>
            </a:r>
            <a:r>
              <a:rPr lang="ru-RU" b="1" dirty="0"/>
              <a:t>«Биография Есенина: </a:t>
            </a:r>
            <a:endParaRPr lang="ru-RU" b="1" dirty="0" smtClean="0"/>
          </a:p>
          <a:p>
            <a:pPr algn="ctr"/>
            <a:r>
              <a:rPr lang="ru-RU" b="1" dirty="0" smtClean="0"/>
              <a:t>жизненный </a:t>
            </a:r>
            <a:r>
              <a:rPr lang="ru-RU" b="1" dirty="0"/>
              <a:t>путь </a:t>
            </a:r>
            <a:r>
              <a:rPr lang="ru-RU" b="1" dirty="0" smtClean="0"/>
              <a:t>от </a:t>
            </a:r>
            <a:r>
              <a:rPr lang="ru-RU" b="1" dirty="0"/>
              <a:t>приказчика до поэта»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для старшеклассников</a:t>
            </a:r>
            <a:r>
              <a:rPr lang="ru-RU" b="1" dirty="0"/>
              <a:t> </a:t>
            </a:r>
            <a:r>
              <a:rPr lang="ru-RU" b="1" dirty="0" smtClean="0"/>
              <a:t>в </a:t>
            </a:r>
            <a:r>
              <a:rPr lang="ru-RU" b="1" dirty="0"/>
              <a:t>Музее С.А. Есенина </a:t>
            </a:r>
            <a:endParaRPr lang="ru-RU" b="1" dirty="0" smtClean="0"/>
          </a:p>
          <a:p>
            <a:pPr algn="just"/>
            <a:endParaRPr lang="ru-RU" b="1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dirty="0" smtClean="0"/>
              <a:t>отсутствие «входа </a:t>
            </a:r>
            <a:r>
              <a:rPr lang="ru-RU" sz="2000" dirty="0"/>
              <a:t>в проблему</a:t>
            </a:r>
            <a:r>
              <a:rPr lang="ru-RU" sz="2000" dirty="0" smtClean="0"/>
              <a:t>»;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dirty="0" smtClean="0"/>
              <a:t>осознание новой </a:t>
            </a:r>
            <a:r>
              <a:rPr lang="ru-RU" sz="2000" dirty="0"/>
              <a:t>проблемы: недостаточность словарного запаса у </a:t>
            </a:r>
            <a:r>
              <a:rPr lang="ru-RU" sz="2000" dirty="0" smtClean="0"/>
              <a:t>обучающихся  </a:t>
            </a:r>
            <a:r>
              <a:rPr lang="ru-RU" sz="2000" dirty="0"/>
              <a:t>для понимания образного строя стихотворений </a:t>
            </a:r>
            <a:r>
              <a:rPr lang="ru-RU" sz="2000" dirty="0" smtClean="0"/>
              <a:t>Есенина;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dirty="0" smtClean="0"/>
              <a:t>нахождение реальных прообразов </a:t>
            </a:r>
            <a:r>
              <a:rPr lang="ru-RU" sz="2000" dirty="0"/>
              <a:t>сравнений, эпитетов, метафор </a:t>
            </a:r>
            <a:r>
              <a:rPr lang="ru-RU" sz="2000" dirty="0" smtClean="0"/>
              <a:t>поэта</a:t>
            </a:r>
            <a:r>
              <a:rPr lang="ru-RU" sz="2000" dirty="0"/>
              <a:t> </a:t>
            </a:r>
            <a:r>
              <a:rPr lang="ru-RU" sz="2000" dirty="0" smtClean="0"/>
              <a:t>в </a:t>
            </a:r>
            <a:r>
              <a:rPr lang="ru-RU" sz="2000" dirty="0"/>
              <a:t>мемориальной экспозиции изучение музейной инсталляции, в которую входили незнакомые детям вещи: коромысло, </a:t>
            </a:r>
            <a:r>
              <a:rPr lang="ru-RU" sz="2000" dirty="0" smtClean="0"/>
              <a:t>скатерть </a:t>
            </a:r>
            <a:r>
              <a:rPr lang="ru-RU" sz="2000" dirty="0"/>
              <a:t>с «каймой» и «</a:t>
            </a:r>
            <a:r>
              <a:rPr lang="ru-RU" sz="2000" dirty="0" smtClean="0"/>
              <a:t>бахромой»;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dirty="0" smtClean="0"/>
              <a:t>получение музейного </a:t>
            </a:r>
            <a:r>
              <a:rPr lang="ru-RU" sz="2000" dirty="0"/>
              <a:t>«</a:t>
            </a:r>
            <a:r>
              <a:rPr lang="ru-RU" sz="2000" dirty="0" smtClean="0"/>
              <a:t>овеществления». </a:t>
            </a:r>
            <a:endParaRPr lang="ru-RU" sz="2000" dirty="0"/>
          </a:p>
        </p:txBody>
      </p:sp>
      <p:pic>
        <p:nvPicPr>
          <p:cNvPr id="24578" name="Picture 2" descr="https://avatars.mds.yandex.net/get-pdb/34158/a16f29ec-c62f-4ae6-9aaa-628dcc9d55e6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665" y="1484856"/>
            <a:ext cx="3983498" cy="2645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1115242" y="4558611"/>
            <a:ext cx="3325408" cy="646331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/>
              <a:t>Московский государственный музей С. А. Есенина</a:t>
            </a:r>
          </a:p>
        </p:txBody>
      </p:sp>
    </p:spTree>
    <p:extLst>
      <p:ext uri="{BB962C8B-B14F-4D97-AF65-F5344CB8AC3E}">
        <p14:creationId xmlns:p14="http://schemas.microsoft.com/office/powerpoint/2010/main" xmlns="" val="1426729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362" y="1266514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Конструирование музейного урока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14245" y="3334936"/>
            <a:ext cx="6250677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п</a:t>
            </a:r>
            <a:r>
              <a:rPr lang="ru-RU" sz="2000" dirty="0" smtClean="0"/>
              <a:t>оиск «точки удивления» с целью вовлечения </a:t>
            </a:r>
            <a:r>
              <a:rPr lang="ru-RU" sz="2000" dirty="0"/>
              <a:t>ребят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учебный процесс </a:t>
            </a:r>
            <a:r>
              <a:rPr lang="ru-RU" sz="2000" dirty="0" smtClean="0"/>
              <a:t>поиска;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наличие интриги в сценарии урока: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получение мотивации;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сохранение силы </a:t>
            </a:r>
            <a:r>
              <a:rPr lang="ru-RU" sz="2000" dirty="0"/>
              <a:t>импульса, который приводит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к </a:t>
            </a:r>
            <a:r>
              <a:rPr lang="ru-RU" sz="2000" dirty="0"/>
              <a:t>конечному результату, помогает найти пути решения </a:t>
            </a:r>
            <a:r>
              <a:rPr lang="ru-RU" sz="2000" dirty="0" smtClean="0"/>
              <a:t>проблемы.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5118" y="2713009"/>
            <a:ext cx="2537608" cy="408623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b="1" dirty="0" smtClean="0"/>
              <a:t>ИНТРИГА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301209" y="2574337"/>
            <a:ext cx="3171657" cy="1666875"/>
            <a:chOff x="2301209" y="2574337"/>
            <a:chExt cx="3171657" cy="1666875"/>
          </a:xfrm>
        </p:grpSpPr>
        <p:pic>
          <p:nvPicPr>
            <p:cNvPr id="10" name="Picture 2" descr="C:\Users\Таня\Desktop\НОЯБРЬ\Сказка\пнроаер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35840" y="2574337"/>
              <a:ext cx="1447801" cy="1666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2301209" y="3152984"/>
              <a:ext cx="3171657" cy="36933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ru-RU" b="1" dirty="0" smtClean="0"/>
                <a:t>1 ЭТАП </a:t>
              </a:r>
            </a:p>
          </p:txBody>
        </p:sp>
      </p:grpSp>
      <p:pic>
        <p:nvPicPr>
          <p:cNvPr id="12" name="Picture 2" descr="C:\Users\Таня\Desktop\ОКТЯБРЬ\Урок семинар\back-to-school-icon-set-design_24911-30734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8829" r="9536" b="50000"/>
          <a:stretch/>
        </p:blipFill>
        <p:spPr bwMode="auto">
          <a:xfrm>
            <a:off x="10136585" y="5172607"/>
            <a:ext cx="1150970" cy="117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Таня\Desktop\НОЯБРЬ\Музей\338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64" r="69842"/>
          <a:stretch/>
        </p:blipFill>
        <p:spPr bwMode="auto">
          <a:xfrm>
            <a:off x="1794504" y="2683320"/>
            <a:ext cx="1341335" cy="356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0552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362" y="1266514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Поведение музейного урока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55188" y="2896550"/>
            <a:ext cx="6250677" cy="3108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УСЛОВИЯ ПРОВЕДЕНИЯ ДЛЯ ПЕДАГОГА: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знание </a:t>
            </a:r>
            <a:r>
              <a:rPr lang="ru-RU" sz="2000" dirty="0"/>
              <a:t>экспозиции и </a:t>
            </a:r>
            <a:r>
              <a:rPr lang="ru-RU" sz="2000" dirty="0" smtClean="0"/>
              <a:t>музейных </a:t>
            </a:r>
            <a:r>
              <a:rPr lang="ru-RU" sz="2000" dirty="0"/>
              <a:t>ресурсов, </a:t>
            </a:r>
            <a:r>
              <a:rPr lang="ru-RU" sz="2000" dirty="0" smtClean="0"/>
              <a:t>которые будут привлекаться </a:t>
            </a:r>
            <a:r>
              <a:rPr lang="ru-RU" sz="2000" dirty="0"/>
              <a:t>для освещения темы и проблемы </a:t>
            </a:r>
            <a:r>
              <a:rPr lang="ru-RU" sz="2000" dirty="0" smtClean="0"/>
              <a:t>урока;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получение аккредитации </a:t>
            </a:r>
            <a:r>
              <a:rPr lang="ru-RU" sz="2000" dirty="0"/>
              <a:t>в </a:t>
            </a:r>
            <a:r>
              <a:rPr lang="ru-RU" sz="2000" dirty="0" smtClean="0"/>
              <a:t>музее с целью обеспечения </a:t>
            </a:r>
            <a:r>
              <a:rPr lang="ru-RU" sz="2000" dirty="0"/>
              <a:t>необходимые условия профессионального </a:t>
            </a:r>
            <a:r>
              <a:rPr lang="ru-RU" sz="2000" dirty="0" smtClean="0"/>
              <a:t>соответствия</a:t>
            </a:r>
            <a:r>
              <a:rPr lang="ru-RU" sz="2000" dirty="0"/>
              <a:t>;</a:t>
            </a:r>
            <a:endParaRPr lang="ru-RU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согласование маршрута </a:t>
            </a:r>
            <a:r>
              <a:rPr lang="ru-RU" sz="2000" dirty="0"/>
              <a:t>движения школьной группы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магистральным движением музейных экскурсий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означенное время. </a:t>
            </a:r>
          </a:p>
        </p:txBody>
      </p:sp>
      <p:pic>
        <p:nvPicPr>
          <p:cNvPr id="12" name="Picture 2" descr="C:\Users\Таня\Desktop\ОКТЯБРЬ\Партфолио\OR9Z2Z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15" t="23984" r="29805" b="71569"/>
          <a:stretch/>
        </p:blipFill>
        <p:spPr bwMode="auto">
          <a:xfrm>
            <a:off x="1430765" y="2690095"/>
            <a:ext cx="3188908" cy="4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37219" y="3216340"/>
            <a:ext cx="2376000" cy="338554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ВАРИАНТ 1</a:t>
            </a:r>
            <a:endParaRPr lang="ru-RU" sz="1600" b="1" dirty="0"/>
          </a:p>
        </p:txBody>
      </p:sp>
      <p:pic>
        <p:nvPicPr>
          <p:cNvPr id="14" name="Picture 2" descr="C:\Users\Таня\Desktop\ОКТЯБРЬ\Партфолио\OR9Z2Z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15" t="23984" r="29805" b="71569"/>
          <a:stretch/>
        </p:blipFill>
        <p:spPr bwMode="auto">
          <a:xfrm>
            <a:off x="1430765" y="3705301"/>
            <a:ext cx="3188908" cy="4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C:\Users\Таня\Desktop\НОЯБРЬ\Музей\фывфы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3888" y="3554894"/>
            <a:ext cx="1466662" cy="219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Таня\Desktop\НОЯБРЬ\Музей\column-logo-template_10135-12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534" t="6063" r="11108" b="56051"/>
          <a:stretch/>
        </p:blipFill>
        <p:spPr bwMode="auto">
          <a:xfrm>
            <a:off x="10399738" y="5378063"/>
            <a:ext cx="938861" cy="100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8158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362" y="1266514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Поведение музейного урока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18708" y="2691830"/>
            <a:ext cx="6250677" cy="3385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УСЛОВИЯ ПРОВЕДЕНИЯ СО СТОРОНЫ МУЗЕЯ: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предоставление педагогу пакета </a:t>
            </a:r>
            <a:r>
              <a:rPr lang="ru-RU" dirty="0"/>
              <a:t>необходимых методических </a:t>
            </a:r>
            <a:r>
              <a:rPr lang="ru-RU" dirty="0" smtClean="0"/>
              <a:t>материалов;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предоставление пакета </a:t>
            </a:r>
            <a:r>
              <a:rPr lang="ru-RU" dirty="0"/>
              <a:t>с </a:t>
            </a:r>
            <a:r>
              <a:rPr lang="ru-RU" dirty="0" smtClean="0"/>
              <a:t>перечнем </a:t>
            </a:r>
            <a:r>
              <a:rPr lang="ru-RU" dirty="0"/>
              <a:t>музейных </a:t>
            </a:r>
            <a:r>
              <a:rPr lang="ru-RU" dirty="0" smtClean="0"/>
              <a:t>ресурсов: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маршрутные листы;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подборки текстов;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предоставление материалов, рекомендуемых педагогу </a:t>
            </a:r>
            <a:br>
              <a:rPr lang="ru-RU" dirty="0" smtClean="0"/>
            </a:br>
            <a:r>
              <a:rPr lang="ru-RU" dirty="0" smtClean="0"/>
              <a:t>для </a:t>
            </a:r>
            <a:r>
              <a:rPr lang="ru-RU" dirty="0"/>
              <a:t>подготовки школьников к посещению урока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/>
              <a:t>определенной </a:t>
            </a:r>
            <a:r>
              <a:rPr lang="ru-RU" dirty="0" smtClean="0"/>
              <a:t>теме: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презентация </a:t>
            </a:r>
            <a:r>
              <a:rPr lang="ru-RU" dirty="0"/>
              <a:t>биографии «героя» </a:t>
            </a:r>
            <a:r>
              <a:rPr lang="ru-RU" dirty="0" smtClean="0"/>
              <a:t>урока;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презентация для </a:t>
            </a:r>
            <a:r>
              <a:rPr lang="ru-RU" dirty="0"/>
              <a:t>виртуального знакомства с той частью экспозиции, которая будет задействована </a:t>
            </a:r>
            <a:r>
              <a:rPr lang="ru-RU" dirty="0" smtClean="0"/>
              <a:t>на </a:t>
            </a:r>
            <a:r>
              <a:rPr lang="ru-RU" dirty="0"/>
              <a:t>уроке.</a:t>
            </a:r>
          </a:p>
        </p:txBody>
      </p:sp>
      <p:pic>
        <p:nvPicPr>
          <p:cNvPr id="12" name="Picture 2" descr="C:\Users\Таня\Desktop\ОКТЯБРЬ\Партфолио\OR9Z2Z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15" t="23984" r="29805" b="71569"/>
          <a:stretch/>
        </p:blipFill>
        <p:spPr bwMode="auto">
          <a:xfrm>
            <a:off x="1430765" y="2690095"/>
            <a:ext cx="3188908" cy="4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37219" y="3216340"/>
            <a:ext cx="2420456" cy="338554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/>
              <a:t>ВАРИАНТ 1</a:t>
            </a:r>
          </a:p>
        </p:txBody>
      </p:sp>
      <p:pic>
        <p:nvPicPr>
          <p:cNvPr id="14" name="Picture 2" descr="C:\Users\Таня\Desktop\ОКТЯБРЬ\Партфолио\OR9Z2Z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15" t="23984" r="29805" b="71569"/>
          <a:stretch/>
        </p:blipFill>
        <p:spPr bwMode="auto">
          <a:xfrm>
            <a:off x="1430765" y="3705301"/>
            <a:ext cx="3188908" cy="4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Таня\Desktop\НОЯБРЬ\Музей\фывфы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3888" y="3554894"/>
            <a:ext cx="1466662" cy="219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Таня\Desktop\НОЯБРЬ\Музей\column-logo-template_10135-12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534" t="6063" r="11108" b="56051"/>
          <a:stretch/>
        </p:blipFill>
        <p:spPr bwMode="auto">
          <a:xfrm>
            <a:off x="10399738" y="5378063"/>
            <a:ext cx="938861" cy="100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1520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362" y="1266514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Проведение музейного урока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18708" y="2889458"/>
            <a:ext cx="6250677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ЗАДАЧА  ПЕДАГОГА:</a:t>
            </a:r>
          </a:p>
          <a:p>
            <a:r>
              <a:rPr lang="ru-RU" dirty="0"/>
              <a:t>познакомить </a:t>
            </a:r>
            <a:r>
              <a:rPr lang="ru-RU" dirty="0" smtClean="0"/>
              <a:t>учащихся в ходе урока или </a:t>
            </a:r>
            <a:r>
              <a:rPr lang="ru-RU" dirty="0"/>
              <a:t>при самостоятельной </a:t>
            </a:r>
            <a:r>
              <a:rPr lang="ru-RU" dirty="0" smtClean="0"/>
              <a:t>работе</a:t>
            </a:r>
            <a:r>
              <a:rPr lang="ru-RU" dirty="0"/>
              <a:t> </a:t>
            </a:r>
            <a:r>
              <a:rPr lang="ru-RU" dirty="0" smtClean="0"/>
              <a:t>с материалом, который обучающийся </a:t>
            </a:r>
            <a:r>
              <a:rPr lang="ru-RU" dirty="0"/>
              <a:t>может услышать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вне </a:t>
            </a:r>
            <a:r>
              <a:rPr lang="ru-RU" dirty="0"/>
              <a:t>музея без опоры на музейный подлинник или музейное </a:t>
            </a:r>
            <a:r>
              <a:rPr lang="ru-RU" dirty="0" smtClean="0"/>
              <a:t>пространство</a:t>
            </a:r>
            <a:r>
              <a:rPr lang="ru-RU" dirty="0"/>
              <a:t>.</a:t>
            </a:r>
            <a:endParaRPr lang="ru-RU" dirty="0" smtClean="0"/>
          </a:p>
        </p:txBody>
      </p:sp>
      <p:pic>
        <p:nvPicPr>
          <p:cNvPr id="12" name="Picture 2" descr="C:\Users\Таня\Desktop\ОКТЯБРЬ\Партфолио\OR9Z2Z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15" t="23984" r="29805" b="71569"/>
          <a:stretch/>
        </p:blipFill>
        <p:spPr bwMode="auto">
          <a:xfrm>
            <a:off x="1430765" y="2690095"/>
            <a:ext cx="3188908" cy="4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37219" y="3216340"/>
            <a:ext cx="2376000" cy="338554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ВАРИАНТ 1</a:t>
            </a:r>
            <a:endParaRPr lang="ru-RU" sz="1600" b="1" dirty="0"/>
          </a:p>
        </p:txBody>
      </p:sp>
      <p:pic>
        <p:nvPicPr>
          <p:cNvPr id="14" name="Picture 2" descr="C:\Users\Таня\Desktop\ОКТЯБРЬ\Партфолио\OR9Z2Z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15" t="23984" r="29805" b="71569"/>
          <a:stretch/>
        </p:blipFill>
        <p:spPr bwMode="auto">
          <a:xfrm>
            <a:off x="1430765" y="3705301"/>
            <a:ext cx="3188908" cy="4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18706" y="4528813"/>
            <a:ext cx="6250677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РОЛЬ МУЗЕЙНОГО РАБОТНИКА:</a:t>
            </a:r>
          </a:p>
          <a:p>
            <a:r>
              <a:rPr lang="ru-RU" dirty="0" smtClean="0"/>
              <a:t>координатор, предоставляющий </a:t>
            </a:r>
            <a:r>
              <a:rPr lang="ru-RU" dirty="0"/>
              <a:t>пропедевтический материал </a:t>
            </a:r>
            <a:r>
              <a:rPr lang="ru-RU" dirty="0" smtClean="0"/>
              <a:t>и работающий </a:t>
            </a:r>
            <a:r>
              <a:rPr lang="ru-RU" dirty="0"/>
              <a:t>на создание единого образовательного пространства школы и музея. </a:t>
            </a:r>
          </a:p>
        </p:txBody>
      </p:sp>
      <p:pic>
        <p:nvPicPr>
          <p:cNvPr id="10" name="Picture 2" descr="C:\Users\Таня\Desktop\НОЯБРЬ\Музей\фывфы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3888" y="3554894"/>
            <a:ext cx="1466662" cy="219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Таня\Desktop\НОЯБРЬ\Музей\column-logo-template_10135-12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534" t="6063" r="11108" b="56051"/>
          <a:stretch/>
        </p:blipFill>
        <p:spPr bwMode="auto">
          <a:xfrm>
            <a:off x="10399738" y="5378063"/>
            <a:ext cx="938861" cy="100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8981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362" y="1266514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Проведение музейного урока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" name="Picture 2" descr="C:\Users\Таня\Desktop\ОКТЯБРЬ\Партфолио\OR9Z2Z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15" t="23984" r="29805" b="71569"/>
          <a:stretch/>
        </p:blipFill>
        <p:spPr bwMode="auto">
          <a:xfrm>
            <a:off x="1430765" y="2690095"/>
            <a:ext cx="3188908" cy="4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37219" y="3216340"/>
            <a:ext cx="2376000" cy="338554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/>
              <a:t>ВАРИАНТ </a:t>
            </a:r>
            <a:r>
              <a:rPr lang="ru-RU" sz="1600" b="1" dirty="0" smtClean="0"/>
              <a:t>2</a:t>
            </a:r>
            <a:endParaRPr lang="ru-RU" sz="1600" b="1" dirty="0"/>
          </a:p>
        </p:txBody>
      </p:sp>
      <p:pic>
        <p:nvPicPr>
          <p:cNvPr id="14" name="Picture 2" descr="C:\Users\Таня\Desktop\ОКТЯБРЬ\Партфолио\OR9Z2Z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15" t="23984" r="29805" b="71569"/>
          <a:stretch/>
        </p:blipFill>
        <p:spPr bwMode="auto">
          <a:xfrm>
            <a:off x="1430765" y="3705301"/>
            <a:ext cx="3188908" cy="4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918731" y="2684463"/>
            <a:ext cx="6250677" cy="1740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РОЛЬ ПЕДАГОГА: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 smtClean="0"/>
              <a:t>компоновка групп перед </a:t>
            </a:r>
            <a:r>
              <a:rPr lang="ru-RU" dirty="0"/>
              <a:t>выездом класса </a:t>
            </a:r>
            <a:r>
              <a:rPr lang="ru-RU" dirty="0" smtClean="0"/>
              <a:t>в </a:t>
            </a:r>
            <a:r>
              <a:rPr lang="ru-RU" dirty="0"/>
              <a:t>музей для экономии </a:t>
            </a:r>
            <a:r>
              <a:rPr lang="ru-RU" dirty="0" smtClean="0"/>
              <a:t>времени; 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ü"/>
            </a:pPr>
            <a:r>
              <a:rPr lang="ru-RU" dirty="0"/>
              <a:t>н</a:t>
            </a:r>
            <a:r>
              <a:rPr lang="ru-RU" dirty="0" smtClean="0"/>
              <a:t>е вмешиваться в </a:t>
            </a:r>
            <a:r>
              <a:rPr lang="ru-RU" dirty="0"/>
              <a:t>процесс выполнения и обсуждения самостоятельных заданий в группе </a:t>
            </a:r>
            <a:r>
              <a:rPr lang="ru-RU" dirty="0" smtClean="0"/>
              <a:t>обучающихся. </a:t>
            </a:r>
            <a:endParaRPr lang="ru-RU" dirty="0"/>
          </a:p>
        </p:txBody>
      </p:sp>
      <p:pic>
        <p:nvPicPr>
          <p:cNvPr id="10" name="Picture 2" descr="C:\Users\Таня\Desktop\НОЯБРЬ\Музей\фывфы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3888" y="3554894"/>
            <a:ext cx="1466662" cy="219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Таня\Desktop\НОЯБРЬ\Музей\column-logo-template_10135-12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534" t="6063" r="11108" b="56051"/>
          <a:stretch/>
        </p:blipFill>
        <p:spPr bwMode="auto">
          <a:xfrm>
            <a:off x="10399738" y="5378063"/>
            <a:ext cx="938861" cy="100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18731" y="4447782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РОЛЬ МУЗЕЙНОГО РАБОТНИКА:</a:t>
            </a:r>
          </a:p>
          <a:p>
            <a:r>
              <a:rPr lang="ru-RU" dirty="0" err="1"/>
              <a:t>фасилитатор</a:t>
            </a:r>
            <a:r>
              <a:rPr lang="ru-RU" dirty="0"/>
              <a:t>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осуществление помощи обучающемуся;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облегчение ученику продвижение в поле решения проблемы.</a:t>
            </a:r>
          </a:p>
        </p:txBody>
      </p:sp>
    </p:spTree>
    <p:extLst>
      <p:ext uri="{BB962C8B-B14F-4D97-AF65-F5344CB8AC3E}">
        <p14:creationId xmlns:p14="http://schemas.microsoft.com/office/powerpoint/2010/main" xmlns="" val="842817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362" y="1266514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Проведение музейного урока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" name="Picture 2" descr="C:\Users\Таня\Desktop\ОКТЯБРЬ\Партфолио\OR9Z2Z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15" t="23984" r="29805" b="71569"/>
          <a:stretch/>
        </p:blipFill>
        <p:spPr bwMode="auto">
          <a:xfrm>
            <a:off x="1430765" y="2690095"/>
            <a:ext cx="3188908" cy="4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37219" y="3216340"/>
            <a:ext cx="2376000" cy="338554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/>
              <a:t>ВАРИАНТ </a:t>
            </a:r>
            <a:r>
              <a:rPr lang="ru-RU" sz="1600" b="1" dirty="0" smtClean="0"/>
              <a:t>2</a:t>
            </a:r>
            <a:endParaRPr lang="ru-RU" sz="1600" b="1" dirty="0"/>
          </a:p>
        </p:txBody>
      </p:sp>
      <p:pic>
        <p:nvPicPr>
          <p:cNvPr id="14" name="Picture 2" descr="C:\Users\Таня\Desktop\ОКТЯБРЬ\Партфолио\OR9Z2Z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15" t="23984" r="29805" b="71569"/>
          <a:stretch/>
        </p:blipFill>
        <p:spPr bwMode="auto">
          <a:xfrm>
            <a:off x="1430765" y="3705301"/>
            <a:ext cx="3188908" cy="4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828745" y="2693394"/>
            <a:ext cx="6458809" cy="252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ПОЗИЦИЯ ПЕДАГОГА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r>
              <a:rPr lang="ru-RU" dirty="0" smtClean="0"/>
              <a:t>ассистент, наблюдатель: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обсуждение </a:t>
            </a:r>
            <a:r>
              <a:rPr lang="ru-RU" dirty="0"/>
              <a:t>выполненных результатов заданий на этапе </a:t>
            </a:r>
            <a:r>
              <a:rPr lang="ru-RU" dirty="0" smtClean="0"/>
              <a:t>обсуждения; </a:t>
            </a:r>
          </a:p>
          <a:p>
            <a:r>
              <a:rPr lang="ru-RU" dirty="0" smtClean="0"/>
              <a:t>помощник: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возврат дискуссии </a:t>
            </a:r>
            <a:r>
              <a:rPr lang="ru-RU" dirty="0"/>
              <a:t>в поле решения </a:t>
            </a:r>
            <a:r>
              <a:rPr lang="ru-RU" dirty="0" smtClean="0"/>
              <a:t>проблемы в случае увлечения детьми процессом </a:t>
            </a:r>
            <a:r>
              <a:rPr lang="ru-RU" dirty="0"/>
              <a:t>спора и </a:t>
            </a:r>
            <a:r>
              <a:rPr lang="ru-RU" dirty="0" err="1" smtClean="0"/>
              <a:t>смазанности</a:t>
            </a:r>
            <a:r>
              <a:rPr lang="ru-RU" dirty="0" smtClean="0"/>
              <a:t> его результата. </a:t>
            </a:r>
            <a:endParaRPr lang="ru-RU" dirty="0"/>
          </a:p>
        </p:txBody>
      </p:sp>
      <p:pic>
        <p:nvPicPr>
          <p:cNvPr id="10" name="Picture 2" descr="C:\Users\Таня\Desktop\НОЯБРЬ\Музей\фывфы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3888" y="3554894"/>
            <a:ext cx="1466662" cy="219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Таня\Desktop\НОЯБРЬ\Музей\column-logo-template_10135-12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534" t="6063" r="11108" b="56051"/>
          <a:stretch/>
        </p:blipFill>
        <p:spPr bwMode="auto">
          <a:xfrm>
            <a:off x="10399738" y="5378063"/>
            <a:ext cx="938861" cy="100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1072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362" y="1266514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Поведение музейного урока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" name="Picture 2" descr="C:\Users\Таня\Desktop\ОКТЯБРЬ\Партфолио\OR9Z2Z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15" t="23984" r="29805" b="71569"/>
          <a:stretch/>
        </p:blipFill>
        <p:spPr bwMode="auto">
          <a:xfrm>
            <a:off x="1430765" y="2690095"/>
            <a:ext cx="3188908" cy="4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37219" y="3202692"/>
            <a:ext cx="2376000" cy="338554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/>
              <a:t>ВАРИАНТ </a:t>
            </a:r>
            <a:r>
              <a:rPr lang="ru-RU" sz="1600" b="1" dirty="0" smtClean="0"/>
              <a:t>3</a:t>
            </a:r>
            <a:endParaRPr lang="ru-RU" sz="1600" b="1" dirty="0"/>
          </a:p>
        </p:txBody>
      </p:sp>
      <p:pic>
        <p:nvPicPr>
          <p:cNvPr id="14" name="Picture 2" descr="C:\Users\Таня\Desktop\ОКТЯБРЬ\Партфолио\OR9Z2Z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15" t="23984" r="29805" b="71569"/>
          <a:stretch/>
        </p:blipFill>
        <p:spPr bwMode="auto">
          <a:xfrm>
            <a:off x="1430765" y="3705301"/>
            <a:ext cx="3188908" cy="4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823482" y="2797824"/>
            <a:ext cx="6250677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конструирование </a:t>
            </a:r>
            <a:r>
              <a:rPr lang="ru-RU" sz="2000" dirty="0"/>
              <a:t>урока </a:t>
            </a:r>
            <a:r>
              <a:rPr lang="ru-RU" sz="2000" dirty="0" smtClean="0"/>
              <a:t>в тандеме;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плодотворное обсуждение проблемы;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творческий результат обсуждения проблемы;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методическое взаимодействие;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возможность сконструировать урок без </a:t>
            </a:r>
            <a:r>
              <a:rPr lang="ru-RU" sz="2000" dirty="0"/>
              <a:t>обеднения музейной составляющей с одной стороны и </a:t>
            </a:r>
            <a:r>
              <a:rPr lang="ru-RU" sz="2000" dirty="0" smtClean="0"/>
              <a:t>растекания по </a:t>
            </a:r>
            <a:r>
              <a:rPr lang="ru-RU" sz="2000" dirty="0"/>
              <a:t>«музейному древу» по принципу «дополнительного образования» - с другой. </a:t>
            </a:r>
            <a:endParaRPr lang="ru-RU" sz="2000" b="1" dirty="0"/>
          </a:p>
        </p:txBody>
      </p:sp>
      <p:pic>
        <p:nvPicPr>
          <p:cNvPr id="10" name="Picture 2" descr="C:\Users\Таня\Desktop\НОЯБРЬ\Музей\фывфы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3888" y="3554894"/>
            <a:ext cx="1466662" cy="219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Таня\Desktop\НОЯБРЬ\Музей\column-logo-template_10135-12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57" t="59636" r="61585" b="2478"/>
          <a:stretch/>
        </p:blipFill>
        <p:spPr bwMode="auto">
          <a:xfrm>
            <a:off x="10399738" y="5378063"/>
            <a:ext cx="938861" cy="100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8539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14950" y="2492286"/>
            <a:ext cx="5638800" cy="147732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МУЗЕЙНАЯ ПЕДАГОГИКА </a:t>
            </a:r>
            <a:r>
              <a:rPr lang="ru-RU" sz="1600" dirty="0" smtClean="0"/>
              <a:t>– </a:t>
            </a:r>
            <a:r>
              <a:rPr lang="ru-RU" sz="2000" dirty="0" smtClean="0"/>
              <a:t>отрасль музееведения, которая рассматривает  внедрение ее положений в образовательный процесс. </a:t>
            </a:r>
          </a:p>
          <a:p>
            <a:pPr algn="just"/>
            <a:endParaRPr lang="ru-RU" sz="2000" dirty="0"/>
          </a:p>
        </p:txBody>
      </p:sp>
      <p:pic>
        <p:nvPicPr>
          <p:cNvPr id="4" name="Picture 3" descr="C:\Users\Таня\Desktop\ОКТЯБРЬ\Урок семинар\back-to-school-icon-set-design_24911-307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56C80"/>
              </a:clrFrom>
              <a:clrTo>
                <a:srgbClr val="256C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320" y="2230215"/>
            <a:ext cx="4151894" cy="415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2020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362" y="1266514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Конструирование музейного урока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65767" y="3351965"/>
            <a:ext cx="5803620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Специфика урока:</a:t>
            </a:r>
          </a:p>
          <a:p>
            <a:r>
              <a:rPr lang="ru-RU" dirty="0"/>
              <a:t>д</a:t>
            </a:r>
            <a:r>
              <a:rPr lang="ru-RU" dirty="0" smtClean="0"/>
              <a:t>ыхание </a:t>
            </a:r>
            <a:r>
              <a:rPr lang="ru-RU" dirty="0"/>
              <a:t>подлинности музейных предметов и пространства. </a:t>
            </a:r>
            <a:endParaRPr lang="ru-RU" dirty="0" smtClean="0"/>
          </a:p>
          <a:p>
            <a:endParaRPr lang="ru-RU" b="1" dirty="0" smtClean="0"/>
          </a:p>
          <a:p>
            <a:r>
              <a:rPr lang="ru-RU" b="1" dirty="0" smtClean="0"/>
              <a:t>Музей: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влияние </a:t>
            </a:r>
            <a:r>
              <a:rPr lang="ru-RU" dirty="0"/>
              <a:t>особой </a:t>
            </a:r>
            <a:r>
              <a:rPr lang="ru-RU" dirty="0" smtClean="0"/>
              <a:t>энергетики </a:t>
            </a:r>
            <a:r>
              <a:rPr lang="ru-RU" dirty="0"/>
              <a:t>духоподъемного </a:t>
            </a:r>
            <a:r>
              <a:rPr lang="ru-RU" dirty="0" smtClean="0"/>
              <a:t>пространства;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способность </a:t>
            </a:r>
            <a:r>
              <a:rPr lang="ru-RU" dirty="0"/>
              <a:t>вызвать у детей яркую эмоциональную отдачу при методе диалога с живым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подлинником </a:t>
            </a:r>
            <a:r>
              <a:rPr lang="ru-RU" dirty="0"/>
              <a:t>или </a:t>
            </a:r>
            <a:r>
              <a:rPr lang="ru-RU" dirty="0" smtClean="0"/>
              <a:t>раритетом.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20401" y="2619249"/>
            <a:ext cx="3168000" cy="61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1600" b="1" dirty="0" smtClean="0"/>
              <a:t>МУЗЕЙНАЯ СОСТАВЛЯЮЩАЯ УРОКА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301209" y="2574337"/>
            <a:ext cx="3171657" cy="1666875"/>
            <a:chOff x="2301209" y="2574337"/>
            <a:chExt cx="3171657" cy="1666875"/>
          </a:xfrm>
        </p:grpSpPr>
        <p:pic>
          <p:nvPicPr>
            <p:cNvPr id="10" name="Picture 2" descr="C:\Users\Таня\Desktop\НОЯБРЬ\Сказка\пнроаер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35840" y="2574337"/>
              <a:ext cx="1447801" cy="1666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2301209" y="3152984"/>
              <a:ext cx="3171657" cy="36933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ru-RU" b="1" dirty="0"/>
                <a:t>2</a:t>
              </a:r>
              <a:r>
                <a:rPr lang="ru-RU" b="1" dirty="0" smtClean="0"/>
                <a:t> ЭТАП </a:t>
              </a:r>
            </a:p>
          </p:txBody>
        </p:sp>
      </p:grpSp>
      <p:pic>
        <p:nvPicPr>
          <p:cNvPr id="12" name="Picture 2" descr="C:\Users\Таня\Desktop\ОКТЯБРЬ\Урок семинар\back-to-school-icon-set-design_24911-30734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89" t="50000" r="3027" b="8829"/>
          <a:stretch/>
        </p:blipFill>
        <p:spPr bwMode="auto">
          <a:xfrm>
            <a:off x="10247589" y="5342032"/>
            <a:ext cx="1150327" cy="102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5" name="Picture 1" descr="C:\Users\Таня\Desktop\НОЯБРЬ\Музей\387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3" t="4717" r="63329" b="7368"/>
          <a:stretch/>
        </p:blipFill>
        <p:spPr bwMode="auto">
          <a:xfrm>
            <a:off x="1858004" y="2666547"/>
            <a:ext cx="1277836" cy="339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7483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99465" y="1181707"/>
            <a:ext cx="6456461" cy="5139869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В ПРОЦЕССЕ СОЗДАНИЯ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МУЗЕЙНОГО УРОКА </a:t>
            </a:r>
            <a:b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ПЕДАГОГАМ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И МУЗЕЙНЫМ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РОБОТНИКАМ РЕКОМЕНДОВАНО:</a:t>
            </a:r>
          </a:p>
          <a:p>
            <a:pPr algn="ctr"/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обеспечить </a:t>
            </a:r>
            <a:r>
              <a:rPr lang="ru-RU" sz="2000" dirty="0"/>
              <a:t>в рамках системно-деятельностного подхода</a:t>
            </a:r>
            <a:r>
              <a:rPr lang="ru-RU" sz="2000" dirty="0" smtClean="0"/>
              <a:t> контролируемые </a:t>
            </a:r>
            <a:r>
              <a:rPr lang="ru-RU" sz="2000" dirty="0"/>
              <a:t>элементы содержания,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следуя образовательным стандартам;</a:t>
            </a:r>
          </a:p>
          <a:p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оставить пространство для образного восприятия музейной </a:t>
            </a:r>
            <a:r>
              <a:rPr lang="ru-RU" sz="2000" dirty="0" smtClean="0"/>
              <a:t>экспозиции, поскольку </a:t>
            </a:r>
            <a:r>
              <a:rPr lang="ru-RU" sz="2000" dirty="0"/>
              <a:t>музей </a:t>
            </a:r>
            <a:r>
              <a:rPr lang="ru-RU" sz="2000" dirty="0" smtClean="0"/>
              <a:t>– </a:t>
            </a:r>
            <a:r>
              <a:rPr lang="ru-RU" sz="2000" dirty="0"/>
              <a:t>собрание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не </a:t>
            </a:r>
            <a:r>
              <a:rPr lang="ru-RU" sz="2000" dirty="0"/>
              <a:t>только предметов, но и </a:t>
            </a:r>
            <a:r>
              <a:rPr lang="ru-RU" sz="2000" dirty="0" smtClean="0"/>
              <a:t>смыслов: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особенности </a:t>
            </a:r>
            <a:r>
              <a:rPr lang="ru-RU" sz="2000" dirty="0"/>
              <a:t>архитектурного </a:t>
            </a:r>
            <a:r>
              <a:rPr lang="ru-RU" sz="2000" dirty="0" smtClean="0"/>
              <a:t>пространства;</a:t>
            </a:r>
            <a:endParaRPr lang="ru-RU" sz="2000" dirty="0"/>
          </a:p>
          <a:p>
            <a:pPr marL="342900" indent="-342900">
              <a:buFontTx/>
              <a:buChar char="-"/>
            </a:pPr>
            <a:r>
              <a:rPr lang="ru-RU" sz="2000" dirty="0"/>
              <a:t>особенности </a:t>
            </a:r>
            <a:r>
              <a:rPr lang="ru-RU" sz="2000" dirty="0" smtClean="0"/>
              <a:t>освещения; </a:t>
            </a:r>
            <a:endParaRPr lang="ru-RU" sz="2000" dirty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табуированные зоны; </a:t>
            </a:r>
            <a:endParaRPr lang="ru-RU" sz="2000" dirty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музейные инсталляции</a:t>
            </a:r>
            <a:r>
              <a:rPr lang="ru-RU" sz="2000" dirty="0"/>
              <a:t>.</a:t>
            </a:r>
            <a:r>
              <a:rPr lang="ru-RU" sz="2000" dirty="0" smtClean="0"/>
              <a:t> </a:t>
            </a:r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6" name="Picture 2" descr="C:\Users\Таня\Desktop\НОЯБРЬ\Музей\Без имени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8901" y="5730807"/>
            <a:ext cx="1657588" cy="50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Таня\Desktop\НОЯБРЬ\Музей\Без имени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98901" y="611486"/>
            <a:ext cx="1657588" cy="50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Таня\Desktop\ОКТЯБРЬ\Гендерные стереотипы\45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9" t="15035" r="73669" b="9681"/>
          <a:stretch/>
        </p:blipFill>
        <p:spPr bwMode="auto">
          <a:xfrm>
            <a:off x="2015128" y="1151351"/>
            <a:ext cx="2073911" cy="455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0264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99465" y="1087112"/>
            <a:ext cx="6456461" cy="560153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В ПРОЦЕССЕ СОЗДАНИЯ МУЗЕЙНОГО УРОКА </a:t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ПЕДАГОГАМ И МУЗЕЙНЫМ РОБОТНИКАМ РЕКОМЕНДОВАНО:</a:t>
            </a:r>
          </a:p>
          <a:p>
            <a:pPr algn="ctr"/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dirty="0" smtClean="0"/>
              <a:t>отказаться </a:t>
            </a:r>
            <a:r>
              <a:rPr lang="ru-RU" sz="2000" dirty="0"/>
              <a:t>от соблазна использования наработанных экскурсионных заготовок по визуальному ряду и подбору «проверенных» </a:t>
            </a:r>
            <a:r>
              <a:rPr lang="ru-RU" sz="2000" dirty="0" smtClean="0"/>
              <a:t>экспонатов</a:t>
            </a:r>
            <a:r>
              <a:rPr lang="ru-RU" sz="2000" dirty="0"/>
              <a:t>;</a:t>
            </a:r>
            <a:r>
              <a:rPr lang="ru-RU" sz="2000" dirty="0" smtClean="0"/>
              <a:t>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dirty="0" smtClean="0"/>
              <a:t>открывать </a:t>
            </a:r>
            <a:r>
              <a:rPr lang="ru-RU" sz="2000" dirty="0"/>
              <a:t>новые музейные </a:t>
            </a:r>
            <a:r>
              <a:rPr lang="ru-RU" sz="2000" dirty="0" smtClean="0"/>
              <a:t>маршруты в </a:t>
            </a:r>
            <a:r>
              <a:rPr lang="ru-RU" sz="2000" dirty="0"/>
              <a:t>рамках темы </a:t>
            </a:r>
            <a:r>
              <a:rPr lang="ru-RU" sz="2000" dirty="0" smtClean="0"/>
              <a:t>урока;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dirty="0" smtClean="0"/>
              <a:t>задействовать </a:t>
            </a:r>
            <a:r>
              <a:rPr lang="ru-RU" sz="2000" dirty="0"/>
              <a:t>«спящие» экспонаты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в экспозиции;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dirty="0" smtClean="0"/>
              <a:t>активизировать </a:t>
            </a:r>
            <a:r>
              <a:rPr lang="ru-RU" sz="2000" dirty="0"/>
              <a:t>материалы коллекции, хранящиеся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фондах;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dirty="0" smtClean="0"/>
              <a:t>строго </a:t>
            </a:r>
            <a:r>
              <a:rPr lang="ru-RU" sz="2000" dirty="0"/>
              <a:t>ограничить </a:t>
            </a:r>
            <a:r>
              <a:rPr lang="ru-RU" sz="2000" dirty="0" smtClean="0"/>
              <a:t>количество вспомогательных материалов;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dirty="0" smtClean="0"/>
              <a:t>использовать вспомогательные материалы </a:t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максимальной </a:t>
            </a:r>
            <a:r>
              <a:rPr lang="ru-RU" sz="2000" dirty="0" smtClean="0"/>
              <a:t>отдачей.</a:t>
            </a:r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5" name="Picture 2" descr="C:\Users\Таня\Desktop\НОЯБРЬ\Музей\Без имени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24" y="5947249"/>
            <a:ext cx="1234659" cy="37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Таня\Desktop\НОЯБРЬ\Музей\Без имени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98901" y="579954"/>
            <a:ext cx="1657588" cy="50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Таня\Desktop\ОКТЯБРЬ\Гендерные стереотипы\45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9" t="15035" r="73669" b="9681"/>
          <a:stretch/>
        </p:blipFill>
        <p:spPr bwMode="auto">
          <a:xfrm>
            <a:off x="2015128" y="1151351"/>
            <a:ext cx="2073911" cy="455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6738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362" y="1266514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Конструирование музейного урока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29071" y="3454472"/>
            <a:ext cx="6250677" cy="2400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освоение разделов </a:t>
            </a:r>
            <a:r>
              <a:rPr lang="ru-RU" sz="2000" dirty="0"/>
              <a:t>экспозиции, которые ранее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не </a:t>
            </a:r>
            <a:r>
              <a:rPr lang="ru-RU" sz="2000" dirty="0"/>
              <a:t>входили в магистральные экскурсионные </a:t>
            </a:r>
            <a:r>
              <a:rPr lang="ru-RU" sz="2000" dirty="0" smtClean="0"/>
              <a:t>маршруты при </a:t>
            </a:r>
            <a:r>
              <a:rPr lang="ru-RU" sz="2000" dirty="0"/>
              <a:t>разработке </a:t>
            </a:r>
            <a:r>
              <a:rPr lang="ru-RU" sz="2000" dirty="0" smtClean="0"/>
              <a:t>урока;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формировать у обучающихся умения раскрывать </a:t>
            </a:r>
            <a:r>
              <a:rPr lang="ru-RU" sz="2000" dirty="0"/>
              <a:t>возможности различных зон экспозиционного </a:t>
            </a:r>
            <a:r>
              <a:rPr lang="ru-RU" sz="2000" dirty="0" smtClean="0"/>
              <a:t>пространства в процессе  постановки </a:t>
            </a:r>
            <a:r>
              <a:rPr lang="ru-RU" sz="2000" dirty="0"/>
              <a:t>групповых и индивидуальных </a:t>
            </a:r>
            <a:r>
              <a:rPr lang="ru-RU" sz="2000" dirty="0" smtClean="0"/>
              <a:t>занятий.</a:t>
            </a:r>
            <a:endParaRPr lang="ru-RU" sz="2000" b="1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301209" y="2574337"/>
            <a:ext cx="3171657" cy="1666875"/>
            <a:chOff x="2301209" y="2574337"/>
            <a:chExt cx="3171657" cy="1666875"/>
          </a:xfrm>
        </p:grpSpPr>
        <p:pic>
          <p:nvPicPr>
            <p:cNvPr id="10" name="Picture 2" descr="C:\Users\Таня\Desktop\НОЯБРЬ\Сказка\пнроаер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35840" y="2574337"/>
              <a:ext cx="1447801" cy="1666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2301209" y="3152984"/>
              <a:ext cx="3171657" cy="36933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ru-RU" b="1" dirty="0"/>
                <a:t>2</a:t>
              </a:r>
              <a:r>
                <a:rPr lang="ru-RU" b="1" dirty="0" smtClean="0"/>
                <a:t> ЭТАП </a:t>
              </a: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6220401" y="2737962"/>
            <a:ext cx="3168000" cy="468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1600" b="1" dirty="0" smtClean="0"/>
              <a:t>ПРОСТРАНСТВО МУЗЕЯ</a:t>
            </a:r>
          </a:p>
        </p:txBody>
      </p:sp>
      <p:pic>
        <p:nvPicPr>
          <p:cNvPr id="13" name="Picture 2" descr="C:\Users\Таня\Desktop\ОКТЯБРЬ\Урок семинар\back-to-school-icon-set-design_24911-30734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89" t="50000" r="3027" b="8829"/>
          <a:stretch/>
        </p:blipFill>
        <p:spPr bwMode="auto">
          <a:xfrm>
            <a:off x="10247589" y="5342032"/>
            <a:ext cx="1150327" cy="102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" descr="C:\Users\Таня\Desktop\НОЯБРЬ\Музей\387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3" t="4717" r="63329" b="7368"/>
          <a:stretch/>
        </p:blipFill>
        <p:spPr bwMode="auto">
          <a:xfrm>
            <a:off x="1858004" y="2666547"/>
            <a:ext cx="1277836" cy="339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968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362" y="1266514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Конструирование музейного урока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355271" y="3337650"/>
            <a:ext cx="6131877" cy="2588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2000" b="1" dirty="0"/>
              <a:t>В</a:t>
            </a:r>
            <a:r>
              <a:rPr lang="ru-RU" sz="2000" b="1" dirty="0" smtClean="0"/>
              <a:t>ыбор </a:t>
            </a:r>
            <a:r>
              <a:rPr lang="ru-RU" sz="2000" b="1" dirty="0"/>
              <a:t>или </a:t>
            </a:r>
            <a:r>
              <a:rPr lang="ru-RU" sz="2000" b="1" dirty="0" smtClean="0"/>
              <a:t>организация особой зоны, </a:t>
            </a:r>
            <a:br>
              <a:rPr lang="ru-RU" sz="2000" b="1" dirty="0" smtClean="0"/>
            </a:br>
            <a:r>
              <a:rPr lang="ru-RU" sz="2000" b="1" dirty="0" smtClean="0"/>
              <a:t>где </a:t>
            </a:r>
            <a:r>
              <a:rPr lang="ru-RU" sz="2000" b="1" dirty="0"/>
              <a:t>предусмотрено обсуждение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самостоятельной </a:t>
            </a:r>
            <a:r>
              <a:rPr lang="ru-RU" sz="2000" b="1" dirty="0"/>
              <a:t>работы </a:t>
            </a:r>
            <a:r>
              <a:rPr lang="ru-RU" sz="2000" b="1" dirty="0" smtClean="0"/>
              <a:t>детей:</a:t>
            </a:r>
          </a:p>
          <a:p>
            <a:pPr>
              <a:lnSpc>
                <a:spcPts val="2800"/>
              </a:lnSpc>
            </a:pPr>
            <a:endParaRPr lang="ru-RU" sz="1000" b="1" dirty="0" smtClean="0"/>
          </a:p>
          <a:p>
            <a:pPr marL="342900" indent="-342900">
              <a:lnSpc>
                <a:spcPts val="2800"/>
              </a:lnSpc>
              <a:buFont typeface="Wingdings" pitchFamily="2" charset="2"/>
              <a:buChar char="ü"/>
            </a:pPr>
            <a:r>
              <a:rPr lang="ru-RU" sz="2000" dirty="0" smtClean="0"/>
              <a:t>стационарная зона и </a:t>
            </a:r>
            <a:r>
              <a:rPr lang="ru-RU" sz="2000" dirty="0"/>
              <a:t>находится вне </a:t>
            </a:r>
            <a:r>
              <a:rPr lang="ru-RU" sz="2000" dirty="0" smtClean="0"/>
              <a:t>экспозиции; </a:t>
            </a:r>
          </a:p>
          <a:p>
            <a:pPr marL="342900" indent="-342900">
              <a:lnSpc>
                <a:spcPts val="2800"/>
              </a:lnSpc>
              <a:buFont typeface="Wingdings" pitchFamily="2" charset="2"/>
              <a:buChar char="ü"/>
            </a:pPr>
            <a:r>
              <a:rPr lang="ru-RU" sz="2000" dirty="0" smtClean="0"/>
              <a:t>мобильная </a:t>
            </a:r>
            <a:r>
              <a:rPr lang="ru-RU" sz="2000" dirty="0"/>
              <a:t>и </a:t>
            </a:r>
            <a:r>
              <a:rPr lang="ru-RU" sz="2000" dirty="0" smtClean="0"/>
              <a:t>располагается </a:t>
            </a:r>
            <a:r>
              <a:rPr lang="ru-RU" sz="2000" dirty="0"/>
              <a:t>непосредственно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экспозиции</a:t>
            </a:r>
            <a:r>
              <a:rPr lang="ru-RU" sz="2000" dirty="0"/>
              <a:t>.</a:t>
            </a:r>
            <a:endParaRPr lang="ru-RU" sz="2000" b="1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301209" y="2574337"/>
            <a:ext cx="3171657" cy="1666875"/>
            <a:chOff x="2301209" y="2574337"/>
            <a:chExt cx="3171657" cy="1666875"/>
          </a:xfrm>
        </p:grpSpPr>
        <p:pic>
          <p:nvPicPr>
            <p:cNvPr id="10" name="Picture 2" descr="C:\Users\Таня\Desktop\НОЯБРЬ\Сказка\пнроаер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35840" y="2574337"/>
              <a:ext cx="1447801" cy="1666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2301209" y="3152984"/>
              <a:ext cx="3171657" cy="36933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ru-RU" b="1" dirty="0"/>
                <a:t>2</a:t>
              </a:r>
              <a:r>
                <a:rPr lang="ru-RU" b="1" dirty="0" smtClean="0"/>
                <a:t> ЭТАП </a:t>
              </a: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6220401" y="2737962"/>
            <a:ext cx="3168000" cy="468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1600" b="1" dirty="0" smtClean="0"/>
              <a:t>ПРОСТРАНСТВО МУЗЕЯ</a:t>
            </a:r>
          </a:p>
        </p:txBody>
      </p:sp>
      <p:pic>
        <p:nvPicPr>
          <p:cNvPr id="13" name="Picture 2" descr="C:\Users\Таня\Desktop\ОКТЯБРЬ\Урок семинар\back-to-school-icon-set-design_24911-30734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89" t="50000" r="3027" b="8829"/>
          <a:stretch/>
        </p:blipFill>
        <p:spPr bwMode="auto">
          <a:xfrm>
            <a:off x="10247589" y="5342032"/>
            <a:ext cx="1150327" cy="102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" descr="C:\Users\Таня\Desktop\НОЯБРЬ\Музей\387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3" t="4717" r="63329" b="7368"/>
          <a:stretch/>
        </p:blipFill>
        <p:spPr bwMode="auto">
          <a:xfrm>
            <a:off x="1858004" y="2666547"/>
            <a:ext cx="1277836" cy="339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7367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362" y="1266514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Конструирование музейного урока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95673" y="3522316"/>
            <a:ext cx="5496520" cy="1528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ПРЕДМЕТНЫЙ МЕТОД:</a:t>
            </a:r>
          </a:p>
          <a:p>
            <a:pPr algn="ctr">
              <a:lnSpc>
                <a:spcPts val="2800"/>
              </a:lnSpc>
            </a:pPr>
            <a:r>
              <a:rPr lang="ru-RU" sz="2000" dirty="0" smtClean="0"/>
              <a:t>отталкивание от музейного предмета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smtClean="0"/>
              <a:t>при презентации коллекции и при разработке вопросов к уроку музейным педагогом. 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301209" y="2574337"/>
            <a:ext cx="3171657" cy="1666875"/>
            <a:chOff x="2301209" y="2574337"/>
            <a:chExt cx="3171657" cy="1666875"/>
          </a:xfrm>
        </p:grpSpPr>
        <p:pic>
          <p:nvPicPr>
            <p:cNvPr id="10" name="Picture 2" descr="C:\Users\Таня\Desktop\НОЯБРЬ\Сказка\пнроаер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35840" y="2574337"/>
              <a:ext cx="1447801" cy="1666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2301209" y="3152984"/>
              <a:ext cx="3171657" cy="36933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ru-RU" b="1" dirty="0"/>
                <a:t>2</a:t>
              </a:r>
              <a:r>
                <a:rPr lang="ru-RU" b="1" dirty="0" smtClean="0"/>
                <a:t> ЭТАП </a:t>
              </a: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6220401" y="2737962"/>
            <a:ext cx="3384000" cy="468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1600" b="1" dirty="0" smtClean="0"/>
              <a:t>МЕТОДИКИ И ТЕХНОЛОГИИ </a:t>
            </a:r>
          </a:p>
        </p:txBody>
      </p:sp>
      <p:pic>
        <p:nvPicPr>
          <p:cNvPr id="13" name="Picture 2" descr="C:\Users\Таня\Desktop\ОКТЯБРЬ\Урок семинар\back-to-school-icon-set-design_24911-30734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89" t="50000" r="3027" b="8829"/>
          <a:stretch/>
        </p:blipFill>
        <p:spPr bwMode="auto">
          <a:xfrm>
            <a:off x="10247589" y="5342032"/>
            <a:ext cx="1150327" cy="102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" descr="C:\Users\Таня\Desktop\НОЯБРЬ\Музей\387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3" t="4717" r="63329" b="7368"/>
          <a:stretch/>
        </p:blipFill>
        <p:spPr bwMode="auto">
          <a:xfrm>
            <a:off x="1858004" y="2666547"/>
            <a:ext cx="1277836" cy="339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6029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Таня\Desktop\ОКТЯБРЬ\Урок семинар\back-to-school-icon-set-design_24911-3070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56C80"/>
              </a:clrFrom>
              <a:clrTo>
                <a:srgbClr val="256C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320" y="2230215"/>
            <a:ext cx="4151894" cy="415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45811" y="1239689"/>
            <a:ext cx="6277970" cy="4708981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МУЗЕЙНЫЙ ПРЕДМЕТ </a:t>
            </a:r>
            <a:r>
              <a:rPr lang="ru-RU" sz="1600" b="1" dirty="0" smtClean="0"/>
              <a:t>– </a:t>
            </a:r>
            <a:r>
              <a:rPr lang="ru-RU" sz="2000" dirty="0"/>
              <a:t>носитель социальной и естественно научной информации.  </a:t>
            </a:r>
          </a:p>
          <a:p>
            <a:endParaRPr lang="ru-RU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ОСОБЕННОСТЬ МУЗЕЙНОГО ПРЕДМЕТА: </a:t>
            </a:r>
          </a:p>
          <a:p>
            <a:r>
              <a:rPr lang="ru-RU" sz="2000" dirty="0" smtClean="0"/>
              <a:t>способность </a:t>
            </a:r>
            <a:r>
              <a:rPr lang="ru-RU" sz="2000" dirty="0"/>
              <a:t>предмета воздействовать на эмоциональную сферу человека. </a:t>
            </a:r>
            <a:endParaRPr lang="ru-RU" sz="2000" dirty="0" smtClean="0"/>
          </a:p>
          <a:p>
            <a:endParaRPr lang="ru-RU" sz="1600" b="1" dirty="0"/>
          </a:p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СВОЙСТВА МУЗЕЙНОГО ПРЕДМЕТА: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информативность</a:t>
            </a:r>
            <a:r>
              <a:rPr lang="ru-RU" sz="2000" dirty="0"/>
              <a:t>;</a:t>
            </a:r>
            <a:r>
              <a:rPr lang="ru-RU" sz="2000" dirty="0" smtClean="0"/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репрезентативность </a:t>
            </a:r>
            <a:r>
              <a:rPr lang="ru-RU" sz="2000" dirty="0"/>
              <a:t>(отражение действительности</a:t>
            </a:r>
            <a:r>
              <a:rPr lang="ru-RU" sz="2000" dirty="0" smtClean="0"/>
              <a:t>); </a:t>
            </a:r>
            <a:endParaRPr lang="ru-RU" sz="20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экспрессивность </a:t>
            </a:r>
            <a:r>
              <a:rPr lang="ru-RU" sz="2000" dirty="0"/>
              <a:t>(способность воздействовать на человека через свои признаки);</a:t>
            </a:r>
            <a:endParaRPr lang="ru-RU" sz="20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err="1" smtClean="0"/>
              <a:t>аттрактивность</a:t>
            </a:r>
            <a:r>
              <a:rPr lang="ru-RU" sz="2000" dirty="0" smtClean="0"/>
              <a:t> </a:t>
            </a:r>
            <a:r>
              <a:rPr lang="ru-RU" sz="2000" dirty="0"/>
              <a:t>(привлечение внимания);</a:t>
            </a:r>
            <a:endParaRPr lang="ru-RU" sz="20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ассоциативность </a:t>
            </a:r>
            <a:r>
              <a:rPr lang="ru-RU" sz="2000" dirty="0"/>
              <a:t>(чувство сопричастности, сопереживания).</a:t>
            </a:r>
            <a:endParaRPr lang="ru-RU" sz="2000" b="1" dirty="0"/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325859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362" y="1266514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Исследовательский метод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64763" y="3084037"/>
            <a:ext cx="6019518" cy="2414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ОРГАНИЗАЦИЯ И ПРОВЕДЕНИЕ РАБОТЫ ОБУЧАЮЩИХСЯ:</a:t>
            </a:r>
          </a:p>
          <a:p>
            <a:pPr>
              <a:lnSpc>
                <a:spcPts val="2600"/>
              </a:lnSpc>
            </a:pP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lnSpc>
                <a:spcPts val="2600"/>
              </a:lnSpc>
              <a:buFont typeface="Wingdings" pitchFamily="2" charset="2"/>
              <a:buChar char="ü"/>
            </a:pPr>
            <a:r>
              <a:rPr lang="ru-RU" sz="2000" dirty="0"/>
              <a:t>п</a:t>
            </a:r>
            <a:r>
              <a:rPr lang="ru-RU" sz="2000" dirty="0" smtClean="0"/>
              <a:t>олучение маршрутного листа;</a:t>
            </a:r>
          </a:p>
          <a:p>
            <a:pPr marL="342900" indent="-342900">
              <a:lnSpc>
                <a:spcPts val="2600"/>
              </a:lnSpc>
              <a:buFont typeface="Wingdings" pitchFamily="2" charset="2"/>
              <a:buChar char="ü"/>
            </a:pPr>
            <a:r>
              <a:rPr lang="ru-RU" sz="2000" dirty="0" smtClean="0"/>
              <a:t>самостоятельное исследование экспозиции;</a:t>
            </a:r>
          </a:p>
          <a:p>
            <a:pPr marL="342900" indent="-342900">
              <a:lnSpc>
                <a:spcPts val="2600"/>
              </a:lnSpc>
              <a:buFont typeface="Wingdings" pitchFamily="2" charset="2"/>
              <a:buChar char="ü"/>
            </a:pPr>
            <a:r>
              <a:rPr lang="ru-RU" sz="2000" dirty="0"/>
              <a:t>в</a:t>
            </a:r>
            <a:r>
              <a:rPr lang="ru-RU" sz="2000" dirty="0" smtClean="0"/>
              <a:t>ывод в </a:t>
            </a:r>
            <a:r>
              <a:rPr lang="ru-RU" sz="2000" dirty="0"/>
              <a:t>конце </a:t>
            </a:r>
            <a:r>
              <a:rPr lang="ru-RU" sz="2000" dirty="0" smtClean="0"/>
              <a:t>занятия на </a:t>
            </a:r>
            <a:r>
              <a:rPr lang="ru-RU" sz="2000" dirty="0"/>
              <a:t>основе зафиксированных этапов </a:t>
            </a:r>
            <a:r>
              <a:rPr lang="ru-RU" sz="2000" dirty="0" smtClean="0"/>
              <a:t>исследования.</a:t>
            </a:r>
            <a:endParaRPr lang="ru-RU" sz="2000" dirty="0"/>
          </a:p>
        </p:txBody>
      </p:sp>
      <p:pic>
        <p:nvPicPr>
          <p:cNvPr id="27650" name="Picture 2" descr="C:\Users\Таня\Desktop\НОЯБРЬ\Музей\ballroom-hall-with-chandelier-vector-illustration_1441-2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17" r="15275"/>
          <a:stretch/>
        </p:blipFill>
        <p:spPr bwMode="auto">
          <a:xfrm>
            <a:off x="883362" y="3010322"/>
            <a:ext cx="3878318" cy="213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Таня\Desktop\НОЯБРЬ\Музей\2955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3104" r="25000" b="73447"/>
          <a:stretch/>
        </p:blipFill>
        <p:spPr bwMode="auto">
          <a:xfrm>
            <a:off x="10459981" y="5362536"/>
            <a:ext cx="910090" cy="85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Таня\Desktop\НОЯБРЬ\6 угольное обучение\сывсвы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83362" y="3849353"/>
            <a:ext cx="2290215" cy="229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1329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362" y="1266514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Исследовательский метод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17911" y="2737192"/>
            <a:ext cx="6019518" cy="3293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ОСОБЕННОСТЬ  ВОПРОСОВ, СОДЕРЖАЩИХСЯ </a:t>
            </a:r>
          </a:p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В   МАРШРУТНОМ ЛИСТЕ: </a:t>
            </a:r>
          </a:p>
          <a:p>
            <a:endParaRPr lang="ru-RU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возбуждение любопытства </a:t>
            </a:r>
            <a:r>
              <a:rPr lang="ru-RU" sz="2000" dirty="0"/>
              <a:t>и </a:t>
            </a:r>
            <a:r>
              <a:rPr lang="ru-RU" sz="2000" dirty="0" smtClean="0"/>
              <a:t>привлечение внимания </a:t>
            </a:r>
            <a:r>
              <a:rPr lang="ru-RU" sz="2000" dirty="0"/>
              <a:t>школьника к предмету;</a:t>
            </a:r>
            <a:endParaRPr lang="ru-RU" sz="20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возникновение желание задуматься; </a:t>
            </a:r>
            <a:endParaRPr lang="ru-RU" sz="20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/>
              <a:t>н</a:t>
            </a:r>
            <a:r>
              <a:rPr lang="ru-RU" sz="2000" dirty="0" smtClean="0"/>
              <a:t>аличие интеллектуального напряжения;</a:t>
            </a:r>
            <a:endParaRPr lang="ru-RU" sz="20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побуждение обучающихся искать собственные ответы;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самостоятельное формулирование выводов </a:t>
            </a:r>
            <a:br>
              <a:rPr lang="ru-RU" sz="2000" dirty="0" smtClean="0"/>
            </a:br>
            <a:r>
              <a:rPr lang="ru-RU" sz="2000" dirty="0" smtClean="0"/>
              <a:t>на </a:t>
            </a:r>
            <a:r>
              <a:rPr lang="ru-RU" sz="2000" dirty="0"/>
              <a:t>основе собранной в музее </a:t>
            </a:r>
            <a:r>
              <a:rPr lang="ru-RU" sz="2000" dirty="0" smtClean="0"/>
              <a:t>информации</a:t>
            </a:r>
            <a:r>
              <a:rPr lang="ru-RU" sz="2000" dirty="0"/>
              <a:t>.</a:t>
            </a:r>
            <a:endParaRPr lang="ru-RU" sz="2000" b="1" dirty="0"/>
          </a:p>
        </p:txBody>
      </p:sp>
      <p:pic>
        <p:nvPicPr>
          <p:cNvPr id="5" name="Picture 2" descr="C:\Users\Таня\Desktop\НОЯБРЬ\Музей\ballroom-hall-with-chandelier-vector-illustration_1441-2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17" r="15275"/>
          <a:stretch/>
        </p:blipFill>
        <p:spPr bwMode="auto">
          <a:xfrm>
            <a:off x="883362" y="3010322"/>
            <a:ext cx="3878318" cy="213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Таня\Desktop\НОЯБРЬ\Музей\2955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3104" r="25000" b="73447"/>
          <a:stretch/>
        </p:blipFill>
        <p:spPr bwMode="auto">
          <a:xfrm>
            <a:off x="10459981" y="5362536"/>
            <a:ext cx="910090" cy="85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Таня\Desktop\НОЯБРЬ\6 угольное обучение\сывсвы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83362" y="3849353"/>
            <a:ext cx="2290215" cy="229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7982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25593" y="1875387"/>
            <a:ext cx="6285307" cy="3539430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В ПРОЦЕССЕ СОЗДАНИЯ МУЗЕЙНОГО УРОКА </a:t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ПЕДАГОГАМ И МУЗЕЙНЫМ РОБОТНИКАМ РЕКОМЕНДОВАНО:</a:t>
            </a:r>
          </a:p>
          <a:p>
            <a:pPr algn="ctr"/>
            <a:endParaRPr lang="ru-RU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отказаться </a:t>
            </a:r>
            <a:r>
              <a:rPr lang="ru-RU" sz="2000" dirty="0"/>
              <a:t>от экскурсионного </a:t>
            </a:r>
            <a:r>
              <a:rPr lang="ru-RU" sz="2000" dirty="0" smtClean="0"/>
              <a:t>подхода;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минимизировать </a:t>
            </a:r>
            <a:r>
              <a:rPr lang="ru-RU" sz="2000" dirty="0"/>
              <a:t>презентацию информации посредством </a:t>
            </a:r>
            <a:r>
              <a:rPr lang="ru-RU" sz="2000" dirty="0" smtClean="0"/>
              <a:t>монолога; 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отвести на </a:t>
            </a:r>
            <a:r>
              <a:rPr lang="ru-RU" sz="2000" dirty="0"/>
              <a:t>презентацию информации </a:t>
            </a:r>
            <a:r>
              <a:rPr lang="ru-RU" sz="2000" dirty="0" smtClean="0"/>
              <a:t> не </a:t>
            </a:r>
            <a:r>
              <a:rPr lang="ru-RU" sz="2000" dirty="0"/>
              <a:t>более 30% </a:t>
            </a:r>
            <a:r>
              <a:rPr lang="ru-RU" sz="2000" dirty="0" smtClean="0"/>
              <a:t>от </a:t>
            </a:r>
            <a:r>
              <a:rPr lang="ru-RU" sz="2000" dirty="0"/>
              <a:t>длительности урока. </a:t>
            </a:r>
            <a:endParaRPr lang="ru-RU" sz="2000" b="1" dirty="0"/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5" name="Picture 2" descr="C:\Users\Таня\Desktop\НОЯБРЬ\Музей\Без имени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8901" y="4914088"/>
            <a:ext cx="1657588" cy="50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Таня\Desktop\НОЯБРЬ\Музей\Без имени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98901" y="1080683"/>
            <a:ext cx="1657588" cy="50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Таня\Desktop\ОКТЯБРЬ\Гендерные стереотипы\45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9" t="15035" r="73669" b="9681"/>
          <a:stretch/>
        </p:blipFill>
        <p:spPr bwMode="auto">
          <a:xfrm>
            <a:off x="2015128" y="1151351"/>
            <a:ext cx="2073911" cy="455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6500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34950" y="2121268"/>
            <a:ext cx="4934590" cy="284776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ОБЯЗАННОСТИ ПЕДАГОГА </a:t>
            </a:r>
            <a:endParaRPr lang="ru-RU" sz="16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lnSpc>
                <a:spcPts val="2700"/>
              </a:lnSpc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«Профессиональный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стандарт педагога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»:</a:t>
            </a:r>
          </a:p>
          <a:p>
            <a:pPr>
              <a:lnSpc>
                <a:spcPts val="2700"/>
              </a:lnSpc>
            </a:pPr>
            <a:endParaRPr lang="ru-RU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lnSpc>
                <a:spcPts val="2700"/>
              </a:lnSpc>
              <a:buFont typeface="Wingdings" pitchFamily="2" charset="2"/>
              <a:buChar char="ü"/>
            </a:pPr>
            <a:r>
              <a:rPr lang="ru-RU" sz="2000" dirty="0"/>
              <a:t>в</a:t>
            </a:r>
            <a:r>
              <a:rPr lang="ru-RU" sz="2000" dirty="0" smtClean="0"/>
              <a:t>ладеть </a:t>
            </a:r>
            <a:r>
              <a:rPr lang="ru-RU" sz="2000" dirty="0"/>
              <a:t>методами организации экскурсий, походов и </a:t>
            </a:r>
            <a:r>
              <a:rPr lang="ru-RU" sz="2000" dirty="0" smtClean="0"/>
              <a:t>экспедиций;</a:t>
            </a:r>
          </a:p>
          <a:p>
            <a:pPr marL="285750" indent="-285750">
              <a:lnSpc>
                <a:spcPts val="2700"/>
              </a:lnSpc>
              <a:buFont typeface="Wingdings" pitchFamily="2" charset="2"/>
              <a:buChar char="ü"/>
            </a:pPr>
            <a:r>
              <a:rPr lang="ru-RU" sz="2000" dirty="0"/>
              <a:t>в</a:t>
            </a:r>
            <a:r>
              <a:rPr lang="ru-RU" sz="2000" dirty="0" smtClean="0"/>
              <a:t>ладеть </a:t>
            </a:r>
            <a:r>
              <a:rPr lang="ru-RU" sz="2000" dirty="0"/>
              <a:t>методами музейной педагогики, используя их для расширения кругозора учащихся</a:t>
            </a:r>
            <a:r>
              <a:rPr lang="ru-RU" sz="2000" dirty="0" smtClean="0"/>
              <a:t>….</a:t>
            </a:r>
            <a:r>
              <a:rPr lang="ru-RU" sz="2000" dirty="0"/>
              <a:t> </a:t>
            </a:r>
          </a:p>
        </p:txBody>
      </p:sp>
      <p:pic>
        <p:nvPicPr>
          <p:cNvPr id="11" name="Picture 2" descr="C:\Users\Таня\Desktop\НОЯБРЬ\Музей\Без имени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9626" y="5062347"/>
            <a:ext cx="1657588" cy="50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Таня\Desktop\НОЯБРЬ\Музей\Без имени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98901" y="1510120"/>
            <a:ext cx="1657588" cy="50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Таня\Desktop\ОКТЯБРЬ\Гендерные стереотипы\45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9" t="15035" r="73669" b="9681"/>
          <a:stretch/>
        </p:blipFill>
        <p:spPr bwMode="auto">
          <a:xfrm>
            <a:off x="2015128" y="1151351"/>
            <a:ext cx="2073911" cy="455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3828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362" y="1266514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Исследовательский метод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17911" y="2622333"/>
            <a:ext cx="6019518" cy="3385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УНИВЕРСАЛЬНЫЕ УЧЕБНЫЕ ДЕЙСТВИЯ: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умение работать </a:t>
            </a:r>
            <a:r>
              <a:rPr lang="ru-RU" dirty="0"/>
              <a:t>с моделями и </a:t>
            </a:r>
            <a:r>
              <a:rPr lang="ru-RU" dirty="0" smtClean="0"/>
              <a:t>схемами;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умение </a:t>
            </a:r>
            <a:r>
              <a:rPr lang="ru-RU" dirty="0"/>
              <a:t>определять </a:t>
            </a:r>
            <a:r>
              <a:rPr lang="ru-RU" dirty="0" smtClean="0"/>
              <a:t>понятия;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создание обобщений;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построение  аналогий;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самостоятельный выбор </a:t>
            </a:r>
            <a:r>
              <a:rPr lang="ru-RU" dirty="0"/>
              <a:t>основания и </a:t>
            </a:r>
            <a:r>
              <a:rPr lang="ru-RU" dirty="0" smtClean="0"/>
              <a:t>критериев </a:t>
            </a:r>
            <a:br>
              <a:rPr lang="ru-RU" dirty="0" smtClean="0"/>
            </a:br>
            <a:r>
              <a:rPr lang="ru-RU" dirty="0" smtClean="0"/>
              <a:t>для классификации;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критическое оценивание </a:t>
            </a:r>
            <a:r>
              <a:rPr lang="ru-RU" dirty="0"/>
              <a:t>и </a:t>
            </a:r>
            <a:r>
              <a:rPr lang="ru-RU" dirty="0" smtClean="0"/>
              <a:t>интерпретирование информации, получаемой </a:t>
            </a:r>
            <a:r>
              <a:rPr lang="ru-RU" dirty="0"/>
              <a:t>из различных </a:t>
            </a:r>
            <a:r>
              <a:rPr lang="ru-RU" dirty="0" smtClean="0"/>
              <a:t>источников;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установление причинно-следственных связей;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построение логичных рассуждений </a:t>
            </a:r>
            <a:r>
              <a:rPr lang="ru-RU" dirty="0"/>
              <a:t>и </a:t>
            </a:r>
            <a:r>
              <a:rPr lang="ru-RU" dirty="0" smtClean="0"/>
              <a:t>умозаключений;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умение делать </a:t>
            </a:r>
            <a:r>
              <a:rPr lang="ru-RU" dirty="0"/>
              <a:t>выводы.</a:t>
            </a:r>
            <a:endParaRPr lang="ru-RU" b="1" dirty="0"/>
          </a:p>
        </p:txBody>
      </p:sp>
      <p:pic>
        <p:nvPicPr>
          <p:cNvPr id="5" name="Picture 2" descr="C:\Users\Таня\Desktop\НОЯБРЬ\Музей\ballroom-hall-with-chandelier-vector-illustration_1441-2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17" r="15275"/>
          <a:stretch/>
        </p:blipFill>
        <p:spPr bwMode="auto">
          <a:xfrm>
            <a:off x="883362" y="3010322"/>
            <a:ext cx="3878318" cy="213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Таня\Desktop\НОЯБРЬ\6 угольное обучение\сывсвы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83362" y="3849353"/>
            <a:ext cx="2290215" cy="229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5404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362" y="1266514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Проектный метод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17911" y="3020499"/>
            <a:ext cx="6019518" cy="2277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ОСОБЕННОСТЬ: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ценный с точки зрения освоения универсальных учебных </a:t>
            </a:r>
            <a:r>
              <a:rPr lang="ru-RU" dirty="0" smtClean="0"/>
              <a:t>действий;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самый </a:t>
            </a:r>
            <a:r>
              <a:rPr lang="ru-RU" dirty="0" err="1"/>
              <a:t>времязатратный</a:t>
            </a:r>
            <a:r>
              <a:rPr lang="ru-RU" dirty="0"/>
              <a:t> и </a:t>
            </a:r>
            <a:r>
              <a:rPr lang="ru-RU" dirty="0" smtClean="0"/>
              <a:t>трудоемкий;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требует большой предварительной подготовки. 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b="1" dirty="0" smtClean="0"/>
              <a:t>отсутствие места </a:t>
            </a:r>
            <a:r>
              <a:rPr lang="ru-RU" b="1" dirty="0"/>
              <a:t>в проведении музейных </a:t>
            </a:r>
            <a:r>
              <a:rPr lang="ru-RU" b="1" dirty="0" smtClean="0"/>
              <a:t>уроков</a:t>
            </a:r>
            <a:endParaRPr lang="ru-RU" b="1" dirty="0"/>
          </a:p>
        </p:txBody>
      </p:sp>
      <p:sp>
        <p:nvSpPr>
          <p:cNvPr id="5" name="Стрелка вправо 4"/>
          <p:cNvSpPr/>
          <p:nvPr/>
        </p:nvSpPr>
        <p:spPr>
          <a:xfrm rot="16200000" flipH="1" flipV="1">
            <a:off x="7701757" y="4570472"/>
            <a:ext cx="394751" cy="317855"/>
          </a:xfrm>
          <a:prstGeom prst="rightArrow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674" name="Picture 2" descr="C:\Users\Таня\Desktop\НОЯБРЬ\Музей\castle-hall-interior-of-royal-ballroom-with-throne-table-fireplace-and-knight-armor_1441-17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487" y="3010323"/>
            <a:ext cx="3878318" cy="221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Таня\Desktop\НОЯБРЬ\Музей\2955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3" t="26551" r="72397" b="50000"/>
          <a:stretch/>
        </p:blipFill>
        <p:spPr bwMode="auto">
          <a:xfrm>
            <a:off x="10459981" y="5362536"/>
            <a:ext cx="910090" cy="85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Таня\Desktop\НОЯБРЬ\6 угольное обучение\всвыасы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362" y="3869908"/>
            <a:ext cx="2334154" cy="233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7965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362" y="1266514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Метод ролевых игр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17911" y="3028032"/>
            <a:ext cx="6019518" cy="2431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ОРГАНИЗАЦИЯ И ПРОВЕДЕНИЕ:</a:t>
            </a:r>
          </a:p>
          <a:p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b="1" dirty="0" smtClean="0"/>
              <a:t>последовательное принятие обучающимися ролей: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дворовые крестьяне;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слуги;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гости;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обычные крестьяне.</a:t>
            </a:r>
            <a:endParaRPr lang="ru-RU" sz="2000" dirty="0"/>
          </a:p>
        </p:txBody>
      </p:sp>
      <p:pic>
        <p:nvPicPr>
          <p:cNvPr id="29698" name="Picture 2" descr="C:\Users\Таня\Desktop\НОЯБРЬ\Музей\museum-concept-medieval-exhibition-armored-knight-with-helmet_1441-17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487" y="3073387"/>
            <a:ext cx="3878318" cy="221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Таня\Desktop\НОЯБРЬ\Музей\2955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3" t="72892" r="72397" b="3659"/>
          <a:stretch/>
        </p:blipFill>
        <p:spPr bwMode="auto">
          <a:xfrm>
            <a:off x="10459981" y="5362536"/>
            <a:ext cx="910090" cy="85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C:\Users\Таня\Desktop\НОЯБРЬ\Межпредметные связи Технология\VSDVD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646" y="3604450"/>
            <a:ext cx="2615075" cy="26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1751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362" y="1266514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Метод ролевых игр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17911" y="2718368"/>
            <a:ext cx="6019518" cy="3385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УНИВЕРСАЛЬНЫЕ УЧЕБНЫЕ ДЕЙСТВИЯ: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умение осознанно использовать речевые средства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соответствии с задачей </a:t>
            </a:r>
            <a:r>
              <a:rPr lang="ru-RU" dirty="0" smtClean="0"/>
              <a:t>коммуникации;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умение </a:t>
            </a:r>
            <a:r>
              <a:rPr lang="ru-RU" dirty="0" smtClean="0"/>
              <a:t>определять </a:t>
            </a:r>
            <a:r>
              <a:rPr lang="ru-RU" dirty="0"/>
              <a:t>способы действий в рамках предложенных условий и </a:t>
            </a:r>
            <a:r>
              <a:rPr lang="ru-RU" dirty="0" smtClean="0"/>
              <a:t>требований;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корректирование действий </a:t>
            </a:r>
            <a:r>
              <a:rPr lang="ru-RU" dirty="0"/>
              <a:t>в соответствии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изменяющейся </a:t>
            </a:r>
            <a:r>
              <a:rPr lang="ru-RU" dirty="0" smtClean="0"/>
              <a:t>ситуацией;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самостоятельное оценивание </a:t>
            </a:r>
            <a:r>
              <a:rPr lang="ru-RU" dirty="0"/>
              <a:t>и </a:t>
            </a:r>
            <a:r>
              <a:rPr lang="ru-RU" dirty="0" smtClean="0"/>
              <a:t>принятие решений, определяющих </a:t>
            </a:r>
            <a:r>
              <a:rPr lang="ru-RU" dirty="0"/>
              <a:t>стратегию поведения, с учетом гражданских и нравственных </a:t>
            </a:r>
            <a:r>
              <a:rPr lang="ru-RU" dirty="0" smtClean="0"/>
              <a:t>ценностей;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умение </a:t>
            </a:r>
            <a:r>
              <a:rPr lang="ru-RU" dirty="0"/>
              <a:t>определять назначение и функции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различных </a:t>
            </a:r>
            <a:r>
              <a:rPr lang="ru-RU" dirty="0"/>
              <a:t>социальных институтов. </a:t>
            </a:r>
          </a:p>
        </p:txBody>
      </p:sp>
      <p:pic>
        <p:nvPicPr>
          <p:cNvPr id="7" name="Picture 2" descr="C:\Users\Таня\Desktop\НОЯБРЬ\Музей\museum-concept-medieval-exhibition-armored-knight-with-helmet_1441-17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487" y="3073387"/>
            <a:ext cx="3878318" cy="221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Таня\Desktop\НОЯБРЬ\Музей\2955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3" t="72892" r="72397" b="3659"/>
          <a:stretch/>
        </p:blipFill>
        <p:spPr bwMode="auto">
          <a:xfrm>
            <a:off x="10459981" y="5362536"/>
            <a:ext cx="910090" cy="85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Таня\Desktop\НОЯБРЬ\Межпредметные связи Технология\VSDVD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646" y="3604450"/>
            <a:ext cx="2615075" cy="26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105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Таня\Desktop\НОЯБРЬ\Музей\cartoon-castle-palace-ballroom-interior-background-with-royal-furniture_33099-3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487" y="3073387"/>
            <a:ext cx="3878318" cy="221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3362" y="1266514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Поисковый метод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17911" y="3317934"/>
            <a:ext cx="6019518" cy="1261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ОРГАНИЗАЦИЯ И ПРОВЕДЕНИЕ:</a:t>
            </a:r>
          </a:p>
          <a:p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/>
              <a:t>н</a:t>
            </a:r>
            <a:r>
              <a:rPr lang="ru-RU" sz="2000" dirty="0" smtClean="0"/>
              <a:t>еобходимость основательной подготовки;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не превращать урок в </a:t>
            </a:r>
            <a:r>
              <a:rPr lang="ru-RU" sz="2000" dirty="0" err="1" smtClean="0"/>
              <a:t>квест</a:t>
            </a:r>
            <a:r>
              <a:rPr lang="ru-RU" sz="2000" dirty="0" smtClean="0"/>
              <a:t> по  поиску ответов.</a:t>
            </a:r>
            <a:endParaRPr lang="ru-RU" sz="2000" dirty="0"/>
          </a:p>
        </p:txBody>
      </p:sp>
      <p:pic>
        <p:nvPicPr>
          <p:cNvPr id="7" name="Picture 3" descr="C:\Users\Таня\Desktop\НОЯБРЬ\Музей\2955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16" t="74427" r="2284" b="2124"/>
          <a:stretch/>
        </p:blipFill>
        <p:spPr bwMode="auto">
          <a:xfrm>
            <a:off x="10459981" y="5362536"/>
            <a:ext cx="910090" cy="85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C:\Users\Таня\Desktop\НОЯБРЬ\Межпредметные связи Технология\DVC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9487" y="3936097"/>
            <a:ext cx="2258958" cy="225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0235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362" y="1266514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Поисковый метод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17911" y="2609186"/>
            <a:ext cx="6019518" cy="3662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УНИВЕРСАЛЬНЫЕ УЧЕБНЫЕ ДЕЙСТВИЯ: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умение самостоятельно планировать пути достижения целей, в том числе </a:t>
            </a:r>
            <a:r>
              <a:rPr lang="ru-RU" dirty="0" smtClean="0"/>
              <a:t>альтернативные;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умение </a:t>
            </a:r>
            <a:r>
              <a:rPr lang="ru-RU" dirty="0" smtClean="0"/>
              <a:t>осознанно </a:t>
            </a:r>
            <a:r>
              <a:rPr lang="ru-RU" dirty="0"/>
              <a:t>выбирать наиболее эффективные способы решения учебных и познавательных </a:t>
            </a:r>
            <a:r>
              <a:rPr lang="ru-RU" dirty="0" smtClean="0"/>
              <a:t>задач;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умение </a:t>
            </a:r>
            <a:r>
              <a:rPr lang="ru-RU" dirty="0"/>
              <a:t>соотносить свои действия с планируемыми </a:t>
            </a:r>
            <a:r>
              <a:rPr lang="ru-RU" dirty="0" smtClean="0"/>
              <a:t>результатами;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осуществление контроля </a:t>
            </a:r>
            <a:r>
              <a:rPr lang="ru-RU" dirty="0"/>
              <a:t>своей деятельности в процессе достижения </a:t>
            </a:r>
            <a:r>
              <a:rPr lang="ru-RU" dirty="0" smtClean="0"/>
              <a:t>результата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определение способов </a:t>
            </a:r>
            <a:r>
              <a:rPr lang="ru-RU" dirty="0"/>
              <a:t>действий в рамках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предложенных </a:t>
            </a:r>
            <a:r>
              <a:rPr lang="ru-RU" dirty="0"/>
              <a:t>условий и </a:t>
            </a:r>
            <a:r>
              <a:rPr lang="ru-RU" dirty="0" smtClean="0"/>
              <a:t>требований;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корректировка своих действий </a:t>
            </a:r>
            <a:r>
              <a:rPr lang="ru-RU" dirty="0"/>
              <a:t>в соответствии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изменяющейся </a:t>
            </a:r>
            <a:r>
              <a:rPr lang="ru-RU" dirty="0" smtClean="0"/>
              <a:t>ситуацией</a:t>
            </a:r>
            <a:r>
              <a:rPr lang="ru-RU" dirty="0"/>
              <a:t>.</a:t>
            </a:r>
            <a:r>
              <a:rPr lang="ru-RU" dirty="0" smtClean="0"/>
              <a:t> </a:t>
            </a:r>
          </a:p>
        </p:txBody>
      </p:sp>
      <p:pic>
        <p:nvPicPr>
          <p:cNvPr id="7" name="Picture 2" descr="C:\Users\Таня\Desktop\НОЯБРЬ\Музей\cartoon-castle-palace-ballroom-interior-background-with-royal-furniture_33099-3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487" y="3073387"/>
            <a:ext cx="3878318" cy="221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Таня\Desktop\НОЯБРЬ\Музей\2955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16" t="74427" r="2284" b="2124"/>
          <a:stretch/>
        </p:blipFill>
        <p:spPr bwMode="auto">
          <a:xfrm>
            <a:off x="10459981" y="5362536"/>
            <a:ext cx="910090" cy="85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Таня\Desktop\НОЯБРЬ\Межпредметные связи Технология\DVC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9487" y="3936097"/>
            <a:ext cx="2258958" cy="225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0176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362" y="1266514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Поисковый метод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17911" y="2609186"/>
            <a:ext cx="6019518" cy="3662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УНИВЕРСАЛЬНЫЕ УЧЕБНЫЕ ДЕЙСТВИЯ: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умение </a:t>
            </a:r>
            <a:r>
              <a:rPr lang="ru-RU" dirty="0"/>
              <a:t>оценивать правильность выполнения учебной задачи, собственные возможности ее </a:t>
            </a:r>
            <a:r>
              <a:rPr lang="ru-RU" dirty="0" smtClean="0"/>
              <a:t>решения;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умение </a:t>
            </a:r>
            <a:r>
              <a:rPr lang="ru-RU" dirty="0"/>
              <a:t>создавать, применять и преобразовывать знаки и символы, модели и схемы для решения учебных и познавательных </a:t>
            </a:r>
            <a:r>
              <a:rPr lang="ru-RU" dirty="0" smtClean="0"/>
              <a:t>задач;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формирование </a:t>
            </a:r>
            <a:r>
              <a:rPr lang="ru-RU" dirty="0"/>
              <a:t>и развитие компетентности в области использования </a:t>
            </a:r>
            <a:r>
              <a:rPr lang="ru-RU" dirty="0" smtClean="0"/>
              <a:t>информационно-коммуникационных технологий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развитие </a:t>
            </a:r>
            <a:r>
              <a:rPr lang="ru-RU" dirty="0"/>
              <a:t>мотивации к овладению культурой активного пользования словарями и другими поисковыми </a:t>
            </a:r>
            <a:r>
              <a:rPr lang="ru-RU" dirty="0" smtClean="0"/>
              <a:t>системами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смысловое </a:t>
            </a:r>
            <a:r>
              <a:rPr lang="ru-RU" dirty="0"/>
              <a:t>чтение. </a:t>
            </a:r>
          </a:p>
        </p:txBody>
      </p:sp>
      <p:pic>
        <p:nvPicPr>
          <p:cNvPr id="7" name="Picture 2" descr="C:\Users\Таня\Desktop\НОЯБРЬ\Музей\cartoon-castle-palace-ballroom-interior-background-with-royal-furniture_33099-3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487" y="3073387"/>
            <a:ext cx="3878318" cy="221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Таня\Desktop\НОЯБРЬ\Музей\2955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16" t="74427" r="2284" b="2124"/>
          <a:stretch/>
        </p:blipFill>
        <p:spPr bwMode="auto">
          <a:xfrm>
            <a:off x="10459981" y="5362536"/>
            <a:ext cx="910090" cy="85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Таня\Desktop\НОЯБРЬ\Межпредметные связи Технология\DVC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9487" y="3936097"/>
            <a:ext cx="2258958" cy="225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0794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362" y="1266514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Проблемный метод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17911" y="3419781"/>
            <a:ext cx="6019518" cy="1415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ОРГАНИЗАЦИЯ И ПРОВЕДЕНИЕ: </a:t>
            </a:r>
          </a:p>
          <a:p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2000" dirty="0"/>
              <a:t>п</a:t>
            </a:r>
            <a:r>
              <a:rPr lang="ru-RU" sz="2000" dirty="0" smtClean="0"/>
              <a:t>остановка познавательной задачи </a:t>
            </a:r>
            <a:r>
              <a:rPr lang="ru-RU" sz="2000" dirty="0"/>
              <a:t>(</a:t>
            </a:r>
            <a:r>
              <a:rPr lang="ru-RU" sz="2000" dirty="0" smtClean="0"/>
              <a:t>проблемы) перед обучающимися, </a:t>
            </a:r>
            <a:r>
              <a:rPr lang="ru-RU" sz="2000" dirty="0"/>
              <a:t>которую невозможно решить стандартным способом. </a:t>
            </a:r>
          </a:p>
        </p:txBody>
      </p:sp>
      <p:pic>
        <p:nvPicPr>
          <p:cNvPr id="31746" name="Picture 2" descr="C:\Users\Таня\Desktop\НОЯБРЬ\Музей\red-royal-thrones-in-palace-illustration_1262-165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7" t="4509" r="3205" b="6473"/>
          <a:stretch/>
        </p:blipFill>
        <p:spPr bwMode="auto">
          <a:xfrm>
            <a:off x="1056783" y="3073387"/>
            <a:ext cx="3783725" cy="204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Таня\Desktop\НОЯБРЬ\Музей\2955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00" t="26551" r="50000" b="50000"/>
          <a:stretch/>
        </p:blipFill>
        <p:spPr bwMode="auto">
          <a:xfrm>
            <a:off x="10459981" y="5362536"/>
            <a:ext cx="910090" cy="85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C:\Users\Таня\Desktop\НОЯБРЬ\Межпредметные связи Технология\DCVSDV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13" y="3477447"/>
            <a:ext cx="2716212" cy="271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9595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362" y="1266514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Проблемный метод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17911" y="2609184"/>
            <a:ext cx="6019518" cy="3662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УНИВЕРСАЛЬНЫЕ УЧЕБНЫЕ ДЕЙСТВИЯ: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умение самостоятельно ставить и формулировать для себя новые задачи в учебе и познавательной </a:t>
            </a:r>
            <a:r>
              <a:rPr lang="ru-RU" dirty="0" smtClean="0"/>
              <a:t>деятельности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умение </a:t>
            </a:r>
            <a:r>
              <a:rPr lang="ru-RU" dirty="0" smtClean="0"/>
              <a:t>развивать </a:t>
            </a:r>
            <a:r>
              <a:rPr lang="ru-RU" dirty="0"/>
              <a:t>мотивы и интересы своей познавательной </a:t>
            </a:r>
            <a:r>
              <a:rPr lang="ru-RU" dirty="0" smtClean="0"/>
              <a:t>деятельности;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умение </a:t>
            </a:r>
            <a:r>
              <a:rPr lang="ru-RU" dirty="0"/>
              <a:t>самостоятельно планировать пути достижения целей, в том числе </a:t>
            </a:r>
            <a:r>
              <a:rPr lang="ru-RU" dirty="0" smtClean="0"/>
              <a:t>альтернативные;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умение </a:t>
            </a:r>
            <a:r>
              <a:rPr lang="ru-RU" dirty="0" smtClean="0"/>
              <a:t>осознанно </a:t>
            </a:r>
            <a:r>
              <a:rPr lang="ru-RU" dirty="0"/>
              <a:t>выбирать наиболее эффективные способы решения учебных и познавательных </a:t>
            </a:r>
            <a:r>
              <a:rPr lang="ru-RU" dirty="0" smtClean="0"/>
              <a:t>задач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умение </a:t>
            </a:r>
            <a:r>
              <a:rPr lang="ru-RU" dirty="0"/>
              <a:t>определять </a:t>
            </a:r>
            <a:r>
              <a:rPr lang="ru-RU" dirty="0" smtClean="0"/>
              <a:t>понятия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умение </a:t>
            </a:r>
            <a:r>
              <a:rPr lang="ru-RU" dirty="0" smtClean="0"/>
              <a:t>создавать обобщения;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умение </a:t>
            </a:r>
            <a:r>
              <a:rPr lang="ru-RU" dirty="0" smtClean="0"/>
              <a:t>устанавливать аналогии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умение </a:t>
            </a:r>
            <a:r>
              <a:rPr lang="ru-RU" dirty="0" smtClean="0"/>
              <a:t>классифицировать.</a:t>
            </a:r>
          </a:p>
        </p:txBody>
      </p:sp>
      <p:pic>
        <p:nvPicPr>
          <p:cNvPr id="7" name="Picture 2" descr="C:\Users\Таня\Desktop\НОЯБРЬ\Музей\red-royal-thrones-in-palace-illustration_1262-165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7" t="4509" r="3205" b="6473"/>
          <a:stretch/>
        </p:blipFill>
        <p:spPr bwMode="auto">
          <a:xfrm>
            <a:off x="1056783" y="3073387"/>
            <a:ext cx="3783725" cy="204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Таня\Desktop\НОЯБРЬ\Музей\2955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00" t="26551" r="50000" b="50000"/>
          <a:stretch/>
        </p:blipFill>
        <p:spPr bwMode="auto">
          <a:xfrm>
            <a:off x="10459981" y="5362536"/>
            <a:ext cx="910090" cy="85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Таня\Desktop\НОЯБРЬ\Межпредметные связи Технология\DCVSDV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13" y="3477447"/>
            <a:ext cx="2716212" cy="271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6252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362" y="1266514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Проблемный метод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02145" y="2609184"/>
            <a:ext cx="6019518" cy="3385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УНИВЕРСАЛЬНЫЕ УЧЕБНЫЕ ДЕЙСТВИЯ: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самостоятельный выбор </a:t>
            </a:r>
            <a:r>
              <a:rPr lang="ru-RU" dirty="0"/>
              <a:t>основания и критерии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для классификации;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определение причинно-следственных связей;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построение логических рассуждений, умозаключений;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умение делать выводы;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умение </a:t>
            </a:r>
            <a:r>
              <a:rPr lang="ru-RU" dirty="0"/>
              <a:t>соотносить свои действия с планируемыми </a:t>
            </a:r>
            <a:r>
              <a:rPr lang="ru-RU" dirty="0" smtClean="0"/>
              <a:t>результатами;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осуществление контроля </a:t>
            </a:r>
            <a:r>
              <a:rPr lang="ru-RU" dirty="0"/>
              <a:t>своей деятельности в процессе достижения </a:t>
            </a:r>
            <a:r>
              <a:rPr lang="ru-RU" dirty="0" smtClean="0"/>
              <a:t>результата;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определение способов действия </a:t>
            </a:r>
            <a:r>
              <a:rPr lang="ru-RU" dirty="0"/>
              <a:t>в рамках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предложенных </a:t>
            </a:r>
            <a:r>
              <a:rPr lang="ru-RU" dirty="0"/>
              <a:t>условий и </a:t>
            </a:r>
            <a:r>
              <a:rPr lang="ru-RU" dirty="0" smtClean="0"/>
              <a:t>требований.</a:t>
            </a:r>
            <a:endParaRPr lang="ru-RU" dirty="0"/>
          </a:p>
        </p:txBody>
      </p:sp>
      <p:pic>
        <p:nvPicPr>
          <p:cNvPr id="7" name="Picture 2" descr="C:\Users\Таня\Desktop\НОЯБРЬ\Музей\red-royal-thrones-in-palace-illustration_1262-165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7" t="4509" r="3205" b="6473"/>
          <a:stretch/>
        </p:blipFill>
        <p:spPr bwMode="auto">
          <a:xfrm>
            <a:off x="1056783" y="3073387"/>
            <a:ext cx="3783725" cy="204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Таня\Desktop\НОЯБРЬ\Музей\2955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00" t="26551" r="50000" b="50000"/>
          <a:stretch/>
        </p:blipFill>
        <p:spPr bwMode="auto">
          <a:xfrm>
            <a:off x="10459981" y="5362536"/>
            <a:ext cx="910090" cy="85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Таня\Desktop\НОЯБРЬ\Межпредметные связи Технология\DCVSDV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13" y="3477447"/>
            <a:ext cx="2716212" cy="271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8727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258707" y="3236455"/>
            <a:ext cx="4490113" cy="7848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действующее </a:t>
            </a:r>
            <a:r>
              <a:rPr lang="ru-RU" sz="2000" dirty="0"/>
              <a:t>средство </a:t>
            </a:r>
            <a:r>
              <a:rPr lang="ru-RU" sz="2000" dirty="0" smtClean="0"/>
              <a:t>воспитания 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258707" y="4353591"/>
            <a:ext cx="4490113" cy="783193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сложное единство </a:t>
            </a:r>
            <a:endParaRPr lang="ru-RU" sz="2000" dirty="0" smtClean="0"/>
          </a:p>
          <a:p>
            <a:pPr algn="ctr"/>
            <a:r>
              <a:rPr lang="ru-RU" sz="2000" dirty="0" smtClean="0"/>
              <a:t>архитектуры</a:t>
            </a:r>
            <a:r>
              <a:rPr lang="ru-RU" sz="2000" dirty="0"/>
              <a:t>, науки, искусства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07798" y="4953470"/>
            <a:ext cx="1044000" cy="4680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/>
              <a:t>МУЗЕЙ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997359" y="2937755"/>
            <a:ext cx="1871905" cy="1907838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flipV="1">
            <a:off x="4371233" y="3411194"/>
            <a:ext cx="580565" cy="467473"/>
          </a:xfrm>
          <a:prstGeom prst="rightArrow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 flipV="1">
            <a:off x="4371233" y="4492914"/>
            <a:ext cx="580565" cy="467473"/>
          </a:xfrm>
          <a:prstGeom prst="rightArrow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" name="Picture 3" descr="C:\Users\Таня\Desktop\ОКТЯБРЬ\Гендерные стереотипы\abstract-people-and-family-logo-collection-people-icons-health-logo-template-care-symbol_65959-1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622" t="48374" r="25436" b="32778"/>
          <a:stretch/>
        </p:blipFill>
        <p:spPr bwMode="auto">
          <a:xfrm>
            <a:off x="4969134" y="2877763"/>
            <a:ext cx="931913" cy="67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Таня\Desktop\ОКТЯБРЬ\Гендерные стереотипы\abstract-people-and-family-logo-collection-people-icons-health-logo-template-care-symbol_65959-1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622" t="48374" r="25436" b="32778"/>
          <a:stretch/>
        </p:blipFill>
        <p:spPr bwMode="auto">
          <a:xfrm>
            <a:off x="4977835" y="4015058"/>
            <a:ext cx="931913" cy="67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Таня\Desktop\НОЯБРЬ\Музей\depositphotos_5193751-stock-illustration-greek-temple-stencil-third-varia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7199" y="3232357"/>
            <a:ext cx="1159790" cy="128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Таня\Desktop\ОКТЯБРЬ\Теория поколений\428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422" t="53874" r="41087" b="4179"/>
          <a:stretch/>
        </p:blipFill>
        <p:spPr bwMode="auto">
          <a:xfrm>
            <a:off x="9113476" y="4792485"/>
            <a:ext cx="2174078" cy="142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08192" y="1338253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Система «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МУЗЕЙ-ШКОЛА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»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044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8" grpId="0" animBg="1"/>
      <p:bldP spid="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7554" y="98507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Методические приемы моделирования</a:t>
            </a:r>
          </a:p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 проблемных и поисковых ситуаций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90383" y="2879324"/>
            <a:ext cx="6019518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2000" dirty="0"/>
              <a:t>побуждать делать сравнения, обобщения, выводы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из </a:t>
            </a:r>
            <a:r>
              <a:rPr lang="ru-RU" sz="2000" dirty="0"/>
              <a:t>ситуации, сопоставлять факты; </a:t>
            </a:r>
            <a:endParaRPr lang="ru-RU" sz="2000" b="1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dirty="0" smtClean="0"/>
              <a:t>знакомить </a:t>
            </a:r>
            <a:r>
              <a:rPr lang="ru-RU" sz="2000" dirty="0"/>
              <a:t>с различными точками зрения на один и тот </a:t>
            </a:r>
            <a:r>
              <a:rPr lang="ru-RU" sz="2000" dirty="0" smtClean="0"/>
              <a:t>же </a:t>
            </a:r>
            <a:r>
              <a:rPr lang="ru-RU" sz="2000" dirty="0"/>
              <a:t>вопрос;</a:t>
            </a:r>
            <a:endParaRPr lang="ru-RU" sz="2000" b="1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dirty="0" smtClean="0"/>
              <a:t>предлагать </a:t>
            </a:r>
            <a:r>
              <a:rPr lang="ru-RU" sz="2000" dirty="0"/>
              <a:t>рассмотреть явление с различных (ролевых) позиций; </a:t>
            </a:r>
            <a:endParaRPr lang="ru-RU" sz="2000" b="1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dirty="0" smtClean="0"/>
              <a:t>подводить </a:t>
            </a:r>
            <a:r>
              <a:rPr lang="ru-RU" sz="2000" dirty="0"/>
              <a:t>учащихся к противоречию и побуждать их самим найти способ его разрешения; </a:t>
            </a:r>
            <a:endParaRPr lang="ru-RU" sz="2000" b="1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dirty="0" smtClean="0"/>
              <a:t>предлагать </a:t>
            </a:r>
            <a:r>
              <a:rPr lang="ru-RU" sz="2000" dirty="0"/>
              <a:t>проблемные </a:t>
            </a:r>
            <a:r>
              <a:rPr lang="ru-RU" sz="2000" dirty="0" smtClean="0"/>
              <a:t>задания.</a:t>
            </a:r>
            <a:endParaRPr lang="ru-RU" sz="2000" b="1" dirty="0"/>
          </a:p>
        </p:txBody>
      </p:sp>
      <p:pic>
        <p:nvPicPr>
          <p:cNvPr id="8" name="Picture 2" descr="C:\Users\Таня\Desktop\СЕНТЯБРЬ\Коммуникативные навыки\opros-300x19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3325" y="2962672"/>
            <a:ext cx="1782949" cy="113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Таня\Desktop\НОЯБРЬ\Межпредметные связи Технология\DCVSDV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1013" y="3387382"/>
            <a:ext cx="2716212" cy="271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01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7554" y="1205795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Моделирование проблемных и поисковых ситуаций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52958" y="3841852"/>
            <a:ext cx="2497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КЛЮЧЕВАЯ РОЛЬ</a:t>
            </a:r>
            <a:endParaRPr lang="ru-RU" sz="2000" dirty="0"/>
          </a:p>
        </p:txBody>
      </p:sp>
      <p:pic>
        <p:nvPicPr>
          <p:cNvPr id="7" name="Picture 3" descr="C:\Users\Таня\Desktop\ОКТЯБРЬ\Школьная оценка\310687-P8FGW4-86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11" t="3200" r="50000" b="50000"/>
          <a:stretch/>
        </p:blipFill>
        <p:spPr bwMode="auto">
          <a:xfrm rot="5400000">
            <a:off x="1659922" y="2809122"/>
            <a:ext cx="2797848" cy="316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49328" y="4155188"/>
            <a:ext cx="2819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ЭКСПОНАТ</a:t>
            </a:r>
            <a:endParaRPr lang="ru-RU" b="1" dirty="0"/>
          </a:p>
        </p:txBody>
      </p:sp>
      <p:pic>
        <p:nvPicPr>
          <p:cNvPr id="10" name="Picture 3" descr="C:\Users\Таня\Desktop\ОКТЯБРЬ\Школьная оценка\310687-P8FGW4-86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11" t="3200" r="50000" b="50000"/>
          <a:stretch/>
        </p:blipFill>
        <p:spPr bwMode="auto">
          <a:xfrm rot="5400000">
            <a:off x="7715590" y="2802784"/>
            <a:ext cx="2797848" cy="316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724046" y="4026518"/>
            <a:ext cx="2819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ПРОСТРАНСТВО</a:t>
            </a:r>
          </a:p>
          <a:p>
            <a:pPr algn="ctr"/>
            <a:r>
              <a:rPr lang="ru-RU" b="1" dirty="0" smtClean="0"/>
              <a:t>МУЗЕЯ</a:t>
            </a:r>
            <a:endParaRPr lang="ru-RU" b="1" dirty="0"/>
          </a:p>
        </p:txBody>
      </p:sp>
      <p:pic>
        <p:nvPicPr>
          <p:cNvPr id="14" name="Picture 2" descr="C:\Users\Таня\Desktop\СЕНТЯБРЬ\Коммуникативные навыки\opros-300x19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6946" y="4611293"/>
            <a:ext cx="1945399" cy="123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5996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25592" y="1087112"/>
            <a:ext cx="6456461" cy="544764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В ПРОЦЕССЕ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МОДЕЛИРОВАНИЯ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ПРОБЛЕМНЫХ И ПОИСКОВЫХ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СИТУАЦИЙ ПЕДАГОГАМ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И МУЗЕЙНЫМ РОБОТНИКАМ РЕКОМЕНДОВАНО: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разнообразить типологию заданий;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варьировать индивидуальную и групповую организацию работы учащихся;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освоить </a:t>
            </a:r>
            <a:r>
              <a:rPr lang="ru-RU" sz="2000" dirty="0"/>
              <a:t>технологии ведения </a:t>
            </a:r>
            <a:r>
              <a:rPr lang="ru-RU" sz="2000" dirty="0" smtClean="0"/>
              <a:t>дискуссии;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не оставлять </a:t>
            </a:r>
            <a:r>
              <a:rPr lang="ru-RU" sz="2000" dirty="0"/>
              <a:t>детей с проблемой, решенной авторитарным </a:t>
            </a:r>
            <a:r>
              <a:rPr lang="ru-RU" sz="2000" dirty="0" smtClean="0"/>
              <a:t> методом;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выслушать ответы обучающихся </a:t>
            </a:r>
            <a:r>
              <a:rPr lang="ru-RU" sz="2000" dirty="0"/>
              <a:t>и дать возможность «защитить» свою точку </a:t>
            </a:r>
            <a:r>
              <a:rPr lang="ru-RU" sz="2000" dirty="0" smtClean="0"/>
              <a:t>зрения;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сгруппировать </a:t>
            </a:r>
            <a:r>
              <a:rPr lang="ru-RU" sz="2000" dirty="0"/>
              <a:t>точки зрения «за» и «против» и дать свое экспертное мнение (но не оценку</a:t>
            </a:r>
            <a:r>
              <a:rPr lang="ru-RU" sz="2000" dirty="0" smtClean="0"/>
              <a:t>);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обязательно </a:t>
            </a:r>
            <a:r>
              <a:rPr lang="ru-RU" sz="2000" dirty="0"/>
              <a:t>подводить </a:t>
            </a:r>
            <a:r>
              <a:rPr lang="ru-RU" sz="2000" dirty="0" smtClean="0"/>
              <a:t>итог в дебатах;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комментировать </a:t>
            </a:r>
            <a:r>
              <a:rPr lang="ru-RU" sz="2000" dirty="0"/>
              <a:t>ответы учащихся и формулировать выводы </a:t>
            </a:r>
            <a:r>
              <a:rPr lang="ru-RU" sz="2000" dirty="0" smtClean="0"/>
              <a:t>в процессе и </a:t>
            </a:r>
            <a:r>
              <a:rPr lang="ru-RU" sz="2000" dirty="0"/>
              <a:t>конце </a:t>
            </a:r>
            <a:r>
              <a:rPr lang="ru-RU" sz="2000" dirty="0" smtClean="0"/>
              <a:t>беседы.</a:t>
            </a:r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5" name="Picture 2" descr="C:\Users\Таня\Desktop\НОЯБРЬ\Музей\Без имени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0021" y="5991225"/>
            <a:ext cx="1056468" cy="31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Таня\Desktop\НОЯБРЬ\Музей\Без имени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98901" y="579954"/>
            <a:ext cx="1657588" cy="50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Таня\Desktop\ОКТЯБРЬ\Гендерные стереотипы\45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9" t="15035" r="73669" b="9681"/>
          <a:stretch/>
        </p:blipFill>
        <p:spPr bwMode="auto">
          <a:xfrm>
            <a:off x="2015128" y="1151351"/>
            <a:ext cx="2073911" cy="455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5430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362" y="1266514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Дискуссионный метод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17911" y="3162863"/>
            <a:ext cx="6019518" cy="1877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ОРГАНИЗАЦИЯ И ПРОВЕДЕНИЕ: </a:t>
            </a:r>
          </a:p>
          <a:p>
            <a:r>
              <a:rPr lang="ru-RU" sz="2000" dirty="0"/>
              <a:t>д</a:t>
            </a:r>
            <a:r>
              <a:rPr lang="ru-RU" sz="2000" dirty="0" smtClean="0"/>
              <a:t>еление обучающихся </a:t>
            </a:r>
            <a:r>
              <a:rPr lang="ru-RU" sz="2000" dirty="0"/>
              <a:t>на группы, </a:t>
            </a:r>
            <a:r>
              <a:rPr lang="ru-RU" sz="2000" dirty="0" smtClean="0"/>
              <a:t>представляющие </a:t>
            </a:r>
            <a:r>
              <a:rPr lang="ru-RU" sz="2000" dirty="0"/>
              <a:t>разные точки зрения на какую-либо проблему.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ЦЕЛЬ:</a:t>
            </a:r>
          </a:p>
          <a:p>
            <a:r>
              <a:rPr lang="ru-RU" sz="2000" dirty="0" smtClean="0"/>
              <a:t>найти  компромиссное  решение. </a:t>
            </a:r>
            <a:endParaRPr lang="ru-RU" sz="2000" dirty="0"/>
          </a:p>
        </p:txBody>
      </p:sp>
      <p:pic>
        <p:nvPicPr>
          <p:cNvPr id="33794" name="Picture 2" descr="C:\Users\Таня\Desktop\НОЯБРЬ\Музей\4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463" r="1463"/>
          <a:stretch/>
        </p:blipFill>
        <p:spPr bwMode="auto">
          <a:xfrm flipH="1">
            <a:off x="1070926" y="3030468"/>
            <a:ext cx="3748723" cy="214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C:\Users\Таня\Desktop\НОЯБРЬ\Музей\ывамы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83362" y="340932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672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362" y="1266514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Дискуссионный метод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17911" y="2677186"/>
            <a:ext cx="6019518" cy="3385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УНИВЕРСАЛЬНЫЕ УЧЕБНЫЕ ДЕЙСТВИЯ: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умение </a:t>
            </a:r>
            <a:r>
              <a:rPr lang="ru-RU" dirty="0"/>
              <a:t>осознанно использовать речевые средства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соответствии с задачей коммуникации для выражения своих чувств, мыслей и потребностей;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планирование </a:t>
            </a:r>
            <a:r>
              <a:rPr lang="ru-RU" dirty="0"/>
              <a:t>и </a:t>
            </a:r>
            <a:r>
              <a:rPr lang="ru-RU" dirty="0" smtClean="0"/>
              <a:t>регулирование своей деятельности;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овладение </a:t>
            </a:r>
            <a:r>
              <a:rPr lang="ru-RU" dirty="0"/>
              <a:t>устной и письменной речью, монологической контекстной речью,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умение </a:t>
            </a:r>
            <a:r>
              <a:rPr lang="ru-RU" dirty="0"/>
              <a:t>организовывать учебное сотрудничество и совместную деятельность с учителем и сверстниками;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работа </a:t>
            </a:r>
            <a:r>
              <a:rPr lang="ru-RU" dirty="0"/>
              <a:t>индивидуально и в группе: </a:t>
            </a:r>
            <a:r>
              <a:rPr lang="ru-RU" dirty="0" smtClean="0"/>
              <a:t>умение находить </a:t>
            </a:r>
            <a:r>
              <a:rPr lang="ru-RU" dirty="0"/>
              <a:t>общее решение и разрешать конфликты на основе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согласования </a:t>
            </a:r>
            <a:r>
              <a:rPr lang="ru-RU" dirty="0"/>
              <a:t>позиций и учета </a:t>
            </a:r>
            <a:r>
              <a:rPr lang="ru-RU" dirty="0" smtClean="0"/>
              <a:t>интересов</a:t>
            </a:r>
            <a:r>
              <a:rPr lang="ru-RU" dirty="0"/>
              <a:t>.</a:t>
            </a:r>
            <a:endParaRPr lang="ru-RU" dirty="0" smtClean="0"/>
          </a:p>
        </p:txBody>
      </p:sp>
      <p:pic>
        <p:nvPicPr>
          <p:cNvPr id="11" name="Picture 2" descr="C:\Users\Таня\Desktop\НОЯБРЬ\Музей\4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463" r="1463"/>
          <a:stretch/>
        </p:blipFill>
        <p:spPr bwMode="auto">
          <a:xfrm flipH="1">
            <a:off x="1070926" y="3030468"/>
            <a:ext cx="3748723" cy="214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Таня\Desktop\НОЯБРЬ\Музей\ывамы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83362" y="340932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0082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362" y="1266514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Дискуссионный метод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17910" y="2732016"/>
            <a:ext cx="6501276" cy="3108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УНИВЕРСАЛЬНЫЕ УЧЕБНЫЕ ДЕЙСТВИЯ: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умение формулировать, аргументировать </a:t>
            </a:r>
            <a:r>
              <a:rPr lang="ru-RU" dirty="0"/>
              <a:t>и </a:t>
            </a:r>
            <a:r>
              <a:rPr lang="ru-RU" dirty="0" smtClean="0"/>
              <a:t>отстаивать мнение;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умение </a:t>
            </a:r>
            <a:r>
              <a:rPr lang="ru-RU" dirty="0"/>
              <a:t>самостоятельно определять цели своего </a:t>
            </a:r>
            <a:r>
              <a:rPr lang="ru-RU" dirty="0" smtClean="0"/>
              <a:t>обучения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умение ставить </a:t>
            </a:r>
            <a:r>
              <a:rPr lang="ru-RU" dirty="0"/>
              <a:t>и формулировать для себя новые задачи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учебе и познавательной </a:t>
            </a:r>
            <a:r>
              <a:rPr lang="ru-RU" dirty="0" smtClean="0"/>
              <a:t>деятельности;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развитие мотивов </a:t>
            </a:r>
            <a:r>
              <a:rPr lang="ru-RU" dirty="0"/>
              <a:t>и </a:t>
            </a:r>
            <a:r>
              <a:rPr lang="ru-RU" dirty="0" smtClean="0"/>
              <a:t>интересов познавательной деятельности;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умение </a:t>
            </a:r>
            <a:r>
              <a:rPr lang="ru-RU" dirty="0"/>
              <a:t>самостоятельно планировать пути достижения </a:t>
            </a:r>
            <a:r>
              <a:rPr lang="ru-RU" dirty="0" smtClean="0"/>
              <a:t>целей;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выбор </a:t>
            </a:r>
            <a:r>
              <a:rPr lang="ru-RU" dirty="0"/>
              <a:t>наиболее </a:t>
            </a:r>
            <a:r>
              <a:rPr lang="ru-RU" dirty="0" smtClean="0"/>
              <a:t>эффективных способов </a:t>
            </a:r>
            <a:r>
              <a:rPr lang="ru-RU" dirty="0"/>
              <a:t>решения учебных и познавательных </a:t>
            </a:r>
            <a:r>
              <a:rPr lang="ru-RU" dirty="0" smtClean="0"/>
              <a:t>задач;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умение </a:t>
            </a:r>
            <a:r>
              <a:rPr lang="ru-RU" dirty="0"/>
              <a:t>оценивать правильность </a:t>
            </a:r>
            <a:r>
              <a:rPr lang="ru-RU" dirty="0" smtClean="0"/>
              <a:t>выполнения учебной </a:t>
            </a:r>
            <a:r>
              <a:rPr lang="ru-RU" dirty="0"/>
              <a:t>задачи, собственные возможности </a:t>
            </a:r>
            <a:r>
              <a:rPr lang="ru-RU" dirty="0" smtClean="0"/>
              <a:t>ее </a:t>
            </a:r>
            <a:r>
              <a:rPr lang="ru-RU" dirty="0"/>
              <a:t>решения. </a:t>
            </a:r>
          </a:p>
        </p:txBody>
      </p:sp>
      <p:pic>
        <p:nvPicPr>
          <p:cNvPr id="10" name="Picture 2" descr="C:\Users\Таня\Desktop\НОЯБРЬ\Музей\4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463" r="1463"/>
          <a:stretch/>
        </p:blipFill>
        <p:spPr bwMode="auto">
          <a:xfrm flipH="1">
            <a:off x="1070926" y="3030468"/>
            <a:ext cx="3748723" cy="214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Таня\Desktop\НОЯБРЬ\Музей\ывамы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83362" y="340932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8195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362" y="1266514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Конструирование музейного урока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69310" y="3123886"/>
            <a:ext cx="6117384" cy="3139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О</a:t>
            </a:r>
            <a:r>
              <a:rPr lang="ru-RU" b="1" dirty="0" smtClean="0">
                <a:solidFill>
                  <a:schemeClr val="tx1"/>
                </a:solidFill>
              </a:rPr>
              <a:t>собенности проведения урока: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увеличение </a:t>
            </a:r>
            <a:r>
              <a:rPr lang="ru-RU" dirty="0"/>
              <a:t>времени за пределы традиционных 45 </a:t>
            </a:r>
            <a:r>
              <a:rPr lang="ru-RU" dirty="0" smtClean="0"/>
              <a:t>минут;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возможность </a:t>
            </a:r>
            <a:r>
              <a:rPr lang="ru-RU" dirty="0"/>
              <a:t>доводить </a:t>
            </a:r>
            <a:r>
              <a:rPr lang="ru-RU" dirty="0" smtClean="0"/>
              <a:t>продолжительность урока до </a:t>
            </a:r>
            <a:r>
              <a:rPr lang="ru-RU" dirty="0"/>
              <a:t>1 часа 20 </a:t>
            </a:r>
            <a:r>
              <a:rPr lang="ru-RU" dirty="0" smtClean="0"/>
              <a:t>минут благодаря смене </a:t>
            </a:r>
            <a:r>
              <a:rPr lang="ru-RU" dirty="0"/>
              <a:t>видов </a:t>
            </a:r>
            <a:r>
              <a:rPr lang="ru-RU" dirty="0" smtClean="0"/>
              <a:t>деятельности.</a:t>
            </a:r>
          </a:p>
          <a:p>
            <a:r>
              <a:rPr lang="ru-RU" dirty="0" smtClean="0"/>
              <a:t> </a:t>
            </a:r>
          </a:p>
          <a:p>
            <a:r>
              <a:rPr lang="ru-RU" b="1" dirty="0" smtClean="0"/>
              <a:t>Временная </a:t>
            </a:r>
            <a:r>
              <a:rPr lang="ru-RU" b="1" dirty="0"/>
              <a:t>модель </a:t>
            </a:r>
            <a:r>
              <a:rPr lang="ru-RU" b="1" dirty="0" smtClean="0"/>
              <a:t>урока: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презентация </a:t>
            </a:r>
            <a:r>
              <a:rPr lang="ru-RU" dirty="0"/>
              <a:t>музейным педагогом образа данного </a:t>
            </a:r>
            <a:r>
              <a:rPr lang="ru-RU" dirty="0" smtClean="0"/>
              <a:t>музея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психологический настрой </a:t>
            </a:r>
            <a:r>
              <a:rPr lang="ru-RU" dirty="0"/>
              <a:t>групп на </a:t>
            </a:r>
            <a:r>
              <a:rPr lang="ru-RU" dirty="0" smtClean="0"/>
              <a:t>работу;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актуализация знаний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введение </a:t>
            </a:r>
            <a:r>
              <a:rPr lang="ru-RU" dirty="0"/>
              <a:t>в поле </a:t>
            </a:r>
            <a:r>
              <a:rPr lang="ru-RU" dirty="0" smtClean="0"/>
              <a:t>проблемы;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знакомство </a:t>
            </a:r>
            <a:r>
              <a:rPr lang="ru-RU" dirty="0"/>
              <a:t>с музейной составляющей урока. </a:t>
            </a:r>
            <a:endParaRPr lang="ru-RU" b="1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301209" y="2574337"/>
            <a:ext cx="3171657" cy="1666875"/>
            <a:chOff x="2301209" y="2574337"/>
            <a:chExt cx="3171657" cy="1666875"/>
          </a:xfrm>
        </p:grpSpPr>
        <p:pic>
          <p:nvPicPr>
            <p:cNvPr id="10" name="Picture 2" descr="C:\Users\Таня\Desktop\НОЯБРЬ\Сказка\пнроаер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35840" y="2574337"/>
              <a:ext cx="1447801" cy="1666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2301209" y="3152984"/>
              <a:ext cx="3171657" cy="36933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ru-RU" b="1" dirty="0" smtClean="0"/>
                <a:t>3 ЭТАП </a:t>
              </a: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6220401" y="2552659"/>
            <a:ext cx="3384000" cy="468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1600" b="1" dirty="0" smtClean="0"/>
              <a:t>ВРЕМЯ УРОКА</a:t>
            </a:r>
          </a:p>
        </p:txBody>
      </p:sp>
      <p:pic>
        <p:nvPicPr>
          <p:cNvPr id="13" name="Picture 2" descr="C:\Users\Таня\Desktop\ОКТЯБРЬ\Урок семинар\back-to-school-icon-set-design_24911-30734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16" t="8829" r="50000" b="50000"/>
          <a:stretch/>
        </p:blipFill>
        <p:spPr bwMode="auto">
          <a:xfrm>
            <a:off x="10247589" y="5342032"/>
            <a:ext cx="1150327" cy="102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Picture 1" descr="C:\Users\Таня\Desktop\НОЯБРЬ\Музей\390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73" t="7248" r="62665" b="5872"/>
          <a:stretch/>
        </p:blipFill>
        <p:spPr bwMode="auto">
          <a:xfrm>
            <a:off x="1738125" y="2786659"/>
            <a:ext cx="1301101" cy="329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3102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362" y="1266514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Конструирование музейного урока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28622" y="3221302"/>
            <a:ext cx="5496520" cy="283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Роли педагога во время проведения урока: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ервые </a:t>
            </a:r>
            <a:r>
              <a:rPr lang="ru-RU" dirty="0"/>
              <a:t>10 минут </a:t>
            </a:r>
            <a:r>
              <a:rPr lang="ru-RU" dirty="0" smtClean="0"/>
              <a:t>– медиатор;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большую </a:t>
            </a:r>
            <a:r>
              <a:rPr lang="ru-RU" dirty="0"/>
              <a:t>часть урока – </a:t>
            </a:r>
            <a:r>
              <a:rPr lang="ru-RU" dirty="0" err="1" smtClean="0"/>
              <a:t>фасилитатор</a:t>
            </a:r>
            <a:r>
              <a:rPr lang="ru-RU" dirty="0"/>
              <a:t>, облегчающий продвижение участников в поле </a:t>
            </a:r>
            <a:r>
              <a:rPr lang="ru-RU" dirty="0" smtClean="0"/>
              <a:t>проблемы;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не </a:t>
            </a:r>
            <a:r>
              <a:rPr lang="ru-RU" dirty="0"/>
              <a:t>менее 20 минут в заключении урока – </a:t>
            </a:r>
            <a:r>
              <a:rPr lang="ru-RU" dirty="0" smtClean="0"/>
              <a:t>модератор </a:t>
            </a:r>
            <a:r>
              <a:rPr lang="ru-RU" dirty="0"/>
              <a:t>дебатов, </a:t>
            </a:r>
            <a:r>
              <a:rPr lang="ru-RU" dirty="0" smtClean="0"/>
              <a:t>помогающий </a:t>
            </a:r>
            <a:r>
              <a:rPr lang="ru-RU" dirty="0"/>
              <a:t>ребятам обсудить их выводы и подводит конечный итог</a:t>
            </a:r>
            <a:r>
              <a:rPr lang="ru-RU" dirty="0" smtClean="0"/>
              <a:t>.</a:t>
            </a:r>
          </a:p>
          <a:p>
            <a:endParaRPr lang="ru-RU" sz="1600" b="1" dirty="0"/>
          </a:p>
          <a:p>
            <a:r>
              <a:rPr lang="ru-RU" b="1" dirty="0"/>
              <a:t>О</a:t>
            </a:r>
            <a:r>
              <a:rPr lang="ru-RU" b="1" dirty="0" smtClean="0"/>
              <a:t>шибка </a:t>
            </a:r>
            <a:r>
              <a:rPr lang="ru-RU" b="1" dirty="0"/>
              <a:t>по </a:t>
            </a:r>
            <a:r>
              <a:rPr lang="ru-RU" b="1" dirty="0" err="1" smtClean="0"/>
              <a:t>таймингу</a:t>
            </a:r>
            <a:r>
              <a:rPr lang="ru-RU" b="1" dirty="0" smtClean="0"/>
              <a:t>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скомканное </a:t>
            </a:r>
            <a:r>
              <a:rPr lang="ru-RU" dirty="0"/>
              <a:t>и формально проведенное </a:t>
            </a:r>
            <a:r>
              <a:rPr lang="ru-RU" dirty="0" smtClean="0"/>
              <a:t>обсуждение</a:t>
            </a:r>
            <a:r>
              <a:rPr lang="ru-RU" dirty="0"/>
              <a:t>. 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301209" y="2574337"/>
            <a:ext cx="3171657" cy="1666875"/>
            <a:chOff x="2301209" y="2574337"/>
            <a:chExt cx="3171657" cy="1666875"/>
          </a:xfrm>
        </p:grpSpPr>
        <p:pic>
          <p:nvPicPr>
            <p:cNvPr id="10" name="Picture 2" descr="C:\Users\Таня\Desktop\НОЯБРЬ\Сказка\пнроаер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35840" y="2574337"/>
              <a:ext cx="1447801" cy="1666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2301209" y="3152984"/>
              <a:ext cx="3171657" cy="36933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ru-RU" b="1" dirty="0" smtClean="0"/>
                <a:t>3 ЭТАП </a:t>
              </a: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6220401" y="2595483"/>
            <a:ext cx="3384000" cy="468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1600" b="1" dirty="0" smtClean="0"/>
              <a:t>ВРЕМЯ УРОКА</a:t>
            </a:r>
          </a:p>
        </p:txBody>
      </p:sp>
      <p:pic>
        <p:nvPicPr>
          <p:cNvPr id="14" name="Picture 1" descr="C:\Users\Таня\Desktop\НОЯБРЬ\Музей\39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73" t="7248" r="62665" b="5872"/>
          <a:stretch/>
        </p:blipFill>
        <p:spPr bwMode="auto">
          <a:xfrm>
            <a:off x="1738125" y="2786659"/>
            <a:ext cx="1301101" cy="329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453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362" y="1266514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Конструирование музейного урока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326232" y="3579492"/>
            <a:ext cx="5496520" cy="18699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2000" dirty="0" smtClean="0"/>
              <a:t>Обучающиеся под </a:t>
            </a:r>
            <a:r>
              <a:rPr lang="ru-RU" sz="2000" dirty="0"/>
              <a:t>руководством педагога или </a:t>
            </a:r>
            <a:r>
              <a:rPr lang="ru-RU" sz="2000" dirty="0" smtClean="0"/>
              <a:t>самостоятельно формулируют вывод, </a:t>
            </a:r>
            <a:r>
              <a:rPr lang="ru-RU" sz="2000" dirty="0"/>
              <a:t>который поможет осознать проблему и найти путь её решения. </a:t>
            </a:r>
          </a:p>
          <a:p>
            <a:pPr>
              <a:lnSpc>
                <a:spcPts val="2800"/>
              </a:lnSpc>
            </a:pPr>
            <a:endParaRPr lang="ru-RU" sz="2000" dirty="0" smtClean="0"/>
          </a:p>
        </p:txBody>
      </p:sp>
      <p:grpSp>
        <p:nvGrpSpPr>
          <p:cNvPr id="8" name="Группа 7"/>
          <p:cNvGrpSpPr/>
          <p:nvPr/>
        </p:nvGrpSpPr>
        <p:grpSpPr>
          <a:xfrm>
            <a:off x="2301209" y="2574337"/>
            <a:ext cx="3171657" cy="1666875"/>
            <a:chOff x="2301209" y="2574337"/>
            <a:chExt cx="3171657" cy="1666875"/>
          </a:xfrm>
        </p:grpSpPr>
        <p:pic>
          <p:nvPicPr>
            <p:cNvPr id="10" name="Picture 2" descr="C:\Users\Таня\Desktop\НОЯБРЬ\Сказка\пнроаер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35840" y="2574337"/>
              <a:ext cx="1447801" cy="1666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2301209" y="3152984"/>
              <a:ext cx="3171657" cy="36933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ru-RU" b="1" dirty="0" smtClean="0"/>
                <a:t>3 ЭТАП </a:t>
              </a: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6220401" y="2878101"/>
            <a:ext cx="3384000" cy="468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1600" b="1" dirty="0" smtClean="0"/>
              <a:t>ПОДВЕДЕНИЕ ИТОГА УРОКА</a:t>
            </a:r>
          </a:p>
        </p:txBody>
      </p:sp>
      <p:pic>
        <p:nvPicPr>
          <p:cNvPr id="13" name="Picture 2" descr="C:\Users\Таня\Desktop\ОКТЯБРЬ\Урок семинар\back-to-school-icon-set-design_24911-30734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16" t="8829" r="50000" b="50000"/>
          <a:stretch/>
        </p:blipFill>
        <p:spPr bwMode="auto">
          <a:xfrm>
            <a:off x="10247589" y="5342032"/>
            <a:ext cx="1150327" cy="102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" descr="C:\Users\Таня\Desktop\НОЯБРЬ\Музей\390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73" t="7248" r="62665" b="5872"/>
          <a:stretch/>
        </p:blipFill>
        <p:spPr bwMode="auto">
          <a:xfrm>
            <a:off x="1738125" y="2786659"/>
            <a:ext cx="1301101" cy="329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7218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Таня\Desktop\ОКТЯБРЬ\Гендерные стереотипы\45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9" t="15035" r="73669" b="9681"/>
          <a:stretch/>
        </p:blipFill>
        <p:spPr bwMode="auto">
          <a:xfrm>
            <a:off x="2015128" y="1151351"/>
            <a:ext cx="2073911" cy="455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25591" y="1650129"/>
            <a:ext cx="6456461" cy="4216539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В ПРОЦЕССЕ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ПРОЕКТИРОВАНИЯ И ПРОВЕДЕНИЯ МУЗЕЙНОГО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УРОКА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ПЕДАГОГАМ РЕКОМЕНДОВАНО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algn="ctr"/>
            <a:endParaRPr lang="ru-RU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уделять  внимание поиску темы и формулировке домашнего внеурочного творческого задания;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не </a:t>
            </a:r>
            <a:r>
              <a:rPr lang="ru-RU" sz="2000" dirty="0"/>
              <a:t>ограничиваться формальным предложением написать эссе по теме </a:t>
            </a:r>
            <a:r>
              <a:rPr lang="ru-RU" sz="2000" dirty="0" smtClean="0"/>
              <a:t>урока;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д</a:t>
            </a:r>
            <a:r>
              <a:rPr lang="ru-RU" sz="2000" dirty="0" smtClean="0"/>
              <a:t>авать творческие и </a:t>
            </a:r>
            <a:r>
              <a:rPr lang="ru-RU" sz="2000" dirty="0"/>
              <a:t>максимально </a:t>
            </a:r>
            <a:r>
              <a:rPr lang="ru-RU" sz="2000" dirty="0" smtClean="0"/>
              <a:t>конкретные задания, выходящие </a:t>
            </a:r>
            <a:r>
              <a:rPr lang="ru-RU" sz="2000" dirty="0"/>
              <a:t>за рамки предмета школьной </a:t>
            </a:r>
            <a:r>
              <a:rPr lang="ru-RU" sz="2000" dirty="0" smtClean="0"/>
              <a:t>программы;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подводить к </a:t>
            </a:r>
            <a:r>
              <a:rPr lang="ru-RU" sz="2000" dirty="0"/>
              <a:t>приобретению личностного опыта, который пригодится </a:t>
            </a:r>
            <a:r>
              <a:rPr lang="ru-RU" sz="2000" dirty="0" smtClean="0"/>
              <a:t>обучающемуся </a:t>
            </a:r>
            <a:r>
              <a:rPr lang="ru-RU" sz="2000" dirty="0"/>
              <a:t>в реальной жизни.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5" name="Picture 2" descr="C:\Users\Таня\Desktop\НОЯБРЬ\Музей\Без имени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8901" y="5458002"/>
            <a:ext cx="1657588" cy="50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Таня\Desktop\НОЯБРЬ\Музей\Без имени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98901" y="1016598"/>
            <a:ext cx="1657588" cy="50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3332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149578" y="3265218"/>
            <a:ext cx="4215651" cy="1661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ТРЕБОВАНИЯ К ПЕДАГОГАМ И МУЗЕЙНЫМ РАБОТНИКАМ: </a:t>
            </a:r>
          </a:p>
          <a:p>
            <a:pPr algn="ctr"/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2000" dirty="0" smtClean="0"/>
              <a:t>владение соответствующими профессиональными знаниями </a:t>
            </a:r>
            <a:r>
              <a:rPr lang="ru-RU" sz="2000" dirty="0"/>
              <a:t>и </a:t>
            </a:r>
            <a:r>
              <a:rPr lang="ru-RU" sz="2000" dirty="0" smtClean="0"/>
              <a:t>навыками.</a:t>
            </a:r>
          </a:p>
        </p:txBody>
      </p:sp>
      <p:pic>
        <p:nvPicPr>
          <p:cNvPr id="6146" name="Picture 2" descr="C:\Users\Таня\Desktop\НОЯБРЬ\Музей\classic-art-gallery-with-tourists_10498-8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261" y="2734293"/>
            <a:ext cx="4441730" cy="266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08192" y="1338253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Система «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МУЗЕЙ-ШКОЛА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»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9657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Таня\Desktop\НОЯБРЬ\Музей\mother-and-child-looking-old-amphores-in-museum_1398-51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5372" y="433305"/>
            <a:ext cx="9108556" cy="606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247424" y="3993313"/>
            <a:ext cx="6696443" cy="236443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49356" y="4006268"/>
            <a:ext cx="64925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Урок в музее – это не разовое музейное мероприятие, которое оставляет просто «событийный» след в душе ребенка. Музейный урок  должен давать импульс для последующей проектной деятельности </a:t>
            </a:r>
            <a:r>
              <a:rPr lang="ru-RU" dirty="0" smtClean="0"/>
              <a:t>обучающихся, </a:t>
            </a:r>
            <a:r>
              <a:rPr lang="ru-RU" dirty="0"/>
              <a:t>которую они будут вести уже вне рамок школьного и музейного урока. Поскольку школа ориентирует и требует от учителя организации </a:t>
            </a:r>
            <a:r>
              <a:rPr lang="ru-RU" dirty="0" smtClean="0"/>
              <a:t>проектной </a:t>
            </a:r>
            <a:r>
              <a:rPr lang="ru-RU" dirty="0"/>
              <a:t>деятельности, музей становится для школы необходимым образовательным ресурсом.  </a:t>
            </a:r>
          </a:p>
        </p:txBody>
      </p:sp>
    </p:spTree>
    <p:extLst>
      <p:ext uri="{BB962C8B-B14F-4D97-AF65-F5344CB8AC3E}">
        <p14:creationId xmlns:p14="http://schemas.microsoft.com/office/powerpoint/2010/main" xmlns="" val="3310507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67339" y="2617563"/>
            <a:ext cx="4490113" cy="646986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АКТИВИЗАЦИЯ </a:t>
            </a:r>
            <a:r>
              <a:rPr lang="ru-RU" sz="1600" b="1" dirty="0">
                <a:solidFill>
                  <a:schemeClr val="tx1"/>
                </a:solidFill>
              </a:rPr>
              <a:t>КОНТАКТОВ МЕЖДУ ШКОЛОЙ И МУЗЕЕМ: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3840" y="3941397"/>
            <a:ext cx="2934000" cy="5760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ПЕДАГОГ</a:t>
            </a:r>
          </a:p>
        </p:txBody>
      </p:sp>
      <p:sp>
        <p:nvSpPr>
          <p:cNvPr id="11" name="Стрелка вправо 10"/>
          <p:cNvSpPr/>
          <p:nvPr/>
        </p:nvSpPr>
        <p:spPr>
          <a:xfrm rot="16200000" flipH="1" flipV="1">
            <a:off x="3953464" y="3429517"/>
            <a:ext cx="394751" cy="317855"/>
          </a:xfrm>
          <a:prstGeom prst="rightArrow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 rot="16200000" flipH="1" flipV="1">
            <a:off x="7750985" y="3426105"/>
            <a:ext cx="394751" cy="317855"/>
          </a:xfrm>
          <a:prstGeom prst="rightArrow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481360" y="3941397"/>
            <a:ext cx="2934000" cy="5760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НАУЧНЫЙ СОТРУДНИК МУЗЕЯ</a:t>
            </a:r>
            <a:endParaRPr lang="ru-RU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683840" y="4707658"/>
            <a:ext cx="2934000" cy="1296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желание </a:t>
            </a:r>
            <a:r>
              <a:rPr lang="ru-RU" sz="2000" dirty="0"/>
              <a:t>использовать музей в учебном и воспитательном </a:t>
            </a:r>
            <a:r>
              <a:rPr lang="ru-RU" sz="2000" dirty="0" smtClean="0"/>
              <a:t>процессе 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481360" y="4707659"/>
            <a:ext cx="2934000" cy="1296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заинтересованность </a:t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широком использовании </a:t>
            </a:r>
            <a:r>
              <a:rPr lang="ru-RU" sz="2000" dirty="0" smtClean="0"/>
              <a:t>в </a:t>
            </a:r>
            <a:r>
              <a:rPr lang="ru-RU" sz="2000" dirty="0"/>
              <a:t>работе опыта </a:t>
            </a:r>
            <a:r>
              <a:rPr lang="ru-RU" sz="2000" dirty="0" smtClean="0"/>
              <a:t>коллег </a:t>
            </a:r>
            <a:endParaRPr lang="ru-RU" sz="2000" dirty="0"/>
          </a:p>
        </p:txBody>
      </p:sp>
      <p:cxnSp>
        <p:nvCxnSpPr>
          <p:cNvPr id="18" name="Прямая соединительная линия 17"/>
          <p:cNvCxnSpPr>
            <a:stCxn id="10" idx="2"/>
            <a:endCxn id="15" idx="0"/>
          </p:cNvCxnSpPr>
          <p:nvPr/>
        </p:nvCxnSpPr>
        <p:spPr>
          <a:xfrm>
            <a:off x="4150840" y="4517397"/>
            <a:ext cx="0" cy="1902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3" idx="2"/>
            <a:endCxn id="16" idx="0"/>
          </p:cNvCxnSpPr>
          <p:nvPr/>
        </p:nvCxnSpPr>
        <p:spPr>
          <a:xfrm>
            <a:off x="7948360" y="4517397"/>
            <a:ext cx="0" cy="1902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:\Users\Таня\Desktop\НОЯБРЬ\Музей\column-logo-template_10135-12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81" t="6659" r="62061" b="55455"/>
          <a:stretch/>
        </p:blipFill>
        <p:spPr bwMode="auto">
          <a:xfrm>
            <a:off x="2182327" y="3588444"/>
            <a:ext cx="702813" cy="74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Таня\Desktop\НОЯБРЬ\Музей\column-logo-template_10135-12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81" t="6659" r="62061" b="55455"/>
          <a:stretch/>
        </p:blipFill>
        <p:spPr bwMode="auto">
          <a:xfrm>
            <a:off x="5948020" y="3588444"/>
            <a:ext cx="702813" cy="74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08192" y="1338253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Система «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МУЗЕЙ-ШКОЛА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»</a:t>
            </a:r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345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44758" y="1624358"/>
            <a:ext cx="5579375" cy="3416320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/>
              <a:t>Не может быть единого рецепта, по которому создается модель урока в историческом или  естественно-научном музее, в огромном музее-заповеднике и в камерном мемориальном пространстве квартиры или мастерской. </a:t>
            </a:r>
            <a:endParaRPr lang="ru-RU" sz="2400" i="1" dirty="0" smtClean="0"/>
          </a:p>
          <a:p>
            <a:pPr algn="ctr"/>
            <a:endParaRPr lang="ru-RU" sz="2400" i="1" dirty="0"/>
          </a:p>
          <a:p>
            <a:pPr algn="ctr"/>
            <a:r>
              <a:rPr lang="ru-RU" sz="2400" i="1" dirty="0" smtClean="0"/>
              <a:t>Приступая </a:t>
            </a:r>
            <a:r>
              <a:rPr lang="ru-RU" sz="2400" i="1" dirty="0"/>
              <a:t>к созданию урока надо четко представлять систему несущих и несомых частей в «архитектурной конструкции» урока.</a:t>
            </a:r>
            <a:endParaRPr lang="ru-RU" sz="16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02839" y="2705057"/>
            <a:ext cx="3325408" cy="1200329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i="1" dirty="0"/>
              <a:t>М. Мацкевич </a:t>
            </a:r>
            <a:endParaRPr lang="ru-RU" b="1" i="1" dirty="0" smtClean="0"/>
          </a:p>
          <a:p>
            <a:pPr algn="ctr"/>
            <a:r>
              <a:rPr lang="ru-RU" dirty="0" smtClean="0"/>
              <a:t>кандидат </a:t>
            </a:r>
            <a:r>
              <a:rPr lang="ru-RU" dirty="0"/>
              <a:t>педагогических наук, ведущий аналитик Московского центра музейного </a:t>
            </a:r>
            <a:r>
              <a:rPr lang="ru-RU" dirty="0" smtClean="0"/>
              <a:t>развития </a:t>
            </a: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88091" y="921328"/>
            <a:ext cx="1763780" cy="185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5865261" y="3975627"/>
            <a:ext cx="1763780" cy="185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5610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059591" y="1034731"/>
            <a:ext cx="6187019" cy="532453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КОНСТРУИРОВАНИЕ МУЗЕЙНОГО УРОКА</a:t>
            </a:r>
          </a:p>
          <a:p>
            <a:r>
              <a:rPr lang="ru-RU" dirty="0" smtClean="0"/>
              <a:t>пример </a:t>
            </a:r>
            <a:r>
              <a:rPr lang="ru-RU" dirty="0"/>
              <a:t>архитектоники античного храма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соразмерностью и гармонией его членений: </a:t>
            </a:r>
            <a:r>
              <a:rPr lang="ru-RU" dirty="0" smtClean="0"/>
              <a:t>составляющих</a:t>
            </a:r>
            <a:r>
              <a:rPr lang="ru-RU" dirty="0"/>
              <a:t>: </a:t>
            </a:r>
            <a:endParaRPr lang="ru-RU" dirty="0" smtClean="0"/>
          </a:p>
          <a:p>
            <a:endParaRPr lang="ru-RU" sz="10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/>
              <a:t>стереобат </a:t>
            </a:r>
            <a:r>
              <a:rPr lang="ru-RU" b="1" dirty="0"/>
              <a:t>(</a:t>
            </a:r>
            <a:r>
              <a:rPr lang="ru-RU" b="1" dirty="0" smtClean="0"/>
              <a:t>фундамент):</a:t>
            </a:r>
          </a:p>
          <a:p>
            <a:r>
              <a:rPr lang="ru-RU" dirty="0" smtClean="0"/>
              <a:t>тема </a:t>
            </a:r>
            <a:r>
              <a:rPr lang="ru-RU" dirty="0"/>
              <a:t>и предмет школьной </a:t>
            </a:r>
            <a:r>
              <a:rPr lang="ru-RU" dirty="0" smtClean="0"/>
              <a:t>программы; </a:t>
            </a:r>
          </a:p>
          <a:p>
            <a:r>
              <a:rPr lang="ru-RU" dirty="0" smtClean="0"/>
              <a:t>возраст </a:t>
            </a:r>
            <a:r>
              <a:rPr lang="ru-RU" dirty="0"/>
              <a:t>и класс </a:t>
            </a:r>
            <a:r>
              <a:rPr lang="ru-RU" dirty="0" smtClean="0"/>
              <a:t>учащихся; </a:t>
            </a:r>
          </a:p>
          <a:p>
            <a:r>
              <a:rPr lang="ru-RU" dirty="0" smtClean="0"/>
              <a:t>проблема </a:t>
            </a:r>
            <a:r>
              <a:rPr lang="ru-RU" dirty="0"/>
              <a:t>и обсуждение ее с </a:t>
            </a:r>
            <a:r>
              <a:rPr lang="ru-RU" dirty="0" smtClean="0"/>
              <a:t>педагогом; </a:t>
            </a:r>
          </a:p>
          <a:p>
            <a:r>
              <a:rPr lang="ru-RU" dirty="0" smtClean="0"/>
              <a:t>интрига урока</a:t>
            </a:r>
            <a:r>
              <a:rPr lang="ru-RU" dirty="0"/>
              <a:t>;</a:t>
            </a:r>
            <a:endParaRPr lang="ru-RU" dirty="0" smtClean="0"/>
          </a:p>
          <a:p>
            <a:endParaRPr lang="ru-RU" sz="10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/>
              <a:t>опоры </a:t>
            </a:r>
            <a:r>
              <a:rPr lang="ru-RU" b="1" dirty="0"/>
              <a:t>(</a:t>
            </a:r>
            <a:r>
              <a:rPr lang="ru-RU" b="1" dirty="0" smtClean="0"/>
              <a:t>колонны):</a:t>
            </a:r>
          </a:p>
          <a:p>
            <a:r>
              <a:rPr lang="ru-RU" dirty="0"/>
              <a:t>музейная составляющая </a:t>
            </a:r>
            <a:r>
              <a:rPr lang="ru-RU" dirty="0" smtClean="0"/>
              <a:t>урока; </a:t>
            </a:r>
          </a:p>
          <a:p>
            <a:r>
              <a:rPr lang="ru-RU" dirty="0" smtClean="0"/>
              <a:t>образовательное </a:t>
            </a:r>
            <a:r>
              <a:rPr lang="ru-RU" dirty="0"/>
              <a:t>пространство </a:t>
            </a:r>
            <a:r>
              <a:rPr lang="ru-RU" dirty="0" smtClean="0"/>
              <a:t>музея; </a:t>
            </a:r>
          </a:p>
          <a:p>
            <a:r>
              <a:rPr lang="ru-RU" dirty="0" smtClean="0"/>
              <a:t>методики </a:t>
            </a:r>
            <a:r>
              <a:rPr lang="ru-RU" dirty="0"/>
              <a:t>и технологии, используемые </a:t>
            </a:r>
            <a:r>
              <a:rPr lang="ru-RU" dirty="0" smtClean="0"/>
              <a:t>педагогом</a:t>
            </a:r>
            <a:r>
              <a:rPr lang="ru-RU" dirty="0"/>
              <a:t>;</a:t>
            </a:r>
            <a:endParaRPr lang="ru-RU" dirty="0" smtClean="0"/>
          </a:p>
          <a:p>
            <a:endParaRPr lang="ru-RU" sz="10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/>
              <a:t>антаблемент </a:t>
            </a:r>
            <a:r>
              <a:rPr lang="ru-RU" b="1" dirty="0"/>
              <a:t>(</a:t>
            </a:r>
            <a:r>
              <a:rPr lang="ru-RU" b="1" dirty="0" smtClean="0"/>
              <a:t>перекрытия): </a:t>
            </a:r>
          </a:p>
          <a:p>
            <a:r>
              <a:rPr lang="ru-RU" dirty="0" smtClean="0"/>
              <a:t>подведение </a:t>
            </a:r>
            <a:r>
              <a:rPr lang="ru-RU" dirty="0"/>
              <a:t>итогов урока </a:t>
            </a:r>
            <a:r>
              <a:rPr lang="ru-RU" dirty="0" smtClean="0"/>
              <a:t>и его результативности;</a:t>
            </a:r>
          </a:p>
          <a:p>
            <a:r>
              <a:rPr lang="ru-RU" dirty="0" smtClean="0"/>
              <a:t>умение </a:t>
            </a:r>
            <a:r>
              <a:rPr lang="ru-RU" dirty="0"/>
              <a:t>применить полученные знания в последующей деятельности.</a:t>
            </a:r>
          </a:p>
          <a:p>
            <a:endParaRPr lang="ru-RU" sz="1600" dirty="0"/>
          </a:p>
        </p:txBody>
      </p:sp>
      <p:pic>
        <p:nvPicPr>
          <p:cNvPr id="2050" name="Picture 2" descr="C:\Users\Таня\Desktop\НОЯБРЬ\Музей\d34a5fb25aed28d106f2179bf53f6ce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153" y="1995146"/>
            <a:ext cx="3665087" cy="2565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39758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362" y="1266514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Конструирование музейного урока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36876" y="3522316"/>
            <a:ext cx="6364549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координация </a:t>
            </a:r>
            <a:r>
              <a:rPr lang="ru-RU" sz="2000" dirty="0"/>
              <a:t>темы урока </a:t>
            </a:r>
            <a:r>
              <a:rPr lang="ru-RU" sz="2000" dirty="0" smtClean="0"/>
              <a:t>и школьной программы;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ориентация </a:t>
            </a:r>
            <a:r>
              <a:rPr lang="ru-RU" sz="2000" dirty="0"/>
              <a:t>на межпредметные </a:t>
            </a:r>
            <a:r>
              <a:rPr lang="ru-RU" sz="2000" dirty="0" smtClean="0"/>
              <a:t>связи, </a:t>
            </a:r>
            <a:r>
              <a:rPr lang="ru-RU" sz="2000" dirty="0" err="1" smtClean="0"/>
              <a:t>метапредметные</a:t>
            </a:r>
            <a:r>
              <a:rPr lang="ru-RU" sz="2000" dirty="0" smtClean="0"/>
              <a:t> и  </a:t>
            </a:r>
            <a:r>
              <a:rPr lang="ru-RU" sz="2000" dirty="0"/>
              <a:t>личностные </a:t>
            </a:r>
            <a:r>
              <a:rPr lang="ru-RU" sz="2000" dirty="0" smtClean="0"/>
              <a:t>результаты</a:t>
            </a:r>
            <a:r>
              <a:rPr lang="ru-RU" sz="2000" dirty="0"/>
              <a:t> </a:t>
            </a:r>
            <a:r>
              <a:rPr lang="ru-RU" sz="2000" dirty="0" smtClean="0"/>
              <a:t>в качестве инструмента </a:t>
            </a:r>
            <a:r>
              <a:rPr lang="ru-RU" sz="2000" dirty="0"/>
              <a:t>по </a:t>
            </a:r>
            <a:r>
              <a:rPr lang="ru-RU" sz="2000" dirty="0" smtClean="0"/>
              <a:t>формированию </a:t>
            </a:r>
            <a:r>
              <a:rPr lang="ru-RU" sz="2000" dirty="0"/>
              <a:t>у </a:t>
            </a:r>
            <a:r>
              <a:rPr lang="ru-RU" sz="2000" dirty="0" smtClean="0"/>
              <a:t>обучающихся «картины </a:t>
            </a:r>
            <a:r>
              <a:rPr lang="ru-RU" sz="2000" dirty="0"/>
              <a:t>мира</a:t>
            </a:r>
            <a:r>
              <a:rPr lang="ru-RU" sz="2000" dirty="0" smtClean="0"/>
              <a:t>».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66312" y="2857910"/>
            <a:ext cx="2537608" cy="408623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b="1" dirty="0" smtClean="0"/>
              <a:t>ТЕМА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301209" y="2574337"/>
            <a:ext cx="3171657" cy="1666875"/>
            <a:chOff x="2301209" y="2574337"/>
            <a:chExt cx="3171657" cy="1666875"/>
          </a:xfrm>
        </p:grpSpPr>
        <p:pic>
          <p:nvPicPr>
            <p:cNvPr id="10" name="Picture 2" descr="C:\Users\Таня\Desktop\НОЯБРЬ\Сказка\пнроаер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35840" y="2574337"/>
              <a:ext cx="1447801" cy="1666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2301209" y="3152984"/>
              <a:ext cx="3171657" cy="36933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ru-RU" b="1" dirty="0" smtClean="0"/>
                <a:t>1 ЭТАП </a:t>
              </a:r>
            </a:p>
          </p:txBody>
        </p:sp>
      </p:grpSp>
      <p:pic>
        <p:nvPicPr>
          <p:cNvPr id="8194" name="Picture 2" descr="C:\Users\Таня\Desktop\ОКТЯБРЬ\Урок семинар\back-to-school-icon-set-design_24911-30734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8829" r="9536" b="50000"/>
          <a:stretch/>
        </p:blipFill>
        <p:spPr bwMode="auto">
          <a:xfrm>
            <a:off x="10136585" y="5172607"/>
            <a:ext cx="1150970" cy="117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Таня\Desktop\НОЯБРЬ\Музей\338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64" r="69842"/>
          <a:stretch/>
        </p:blipFill>
        <p:spPr bwMode="auto">
          <a:xfrm>
            <a:off x="1794504" y="2683320"/>
            <a:ext cx="1341335" cy="356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7797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3200" b="1" smtClean="0">
            <a:solidFill>
              <a:schemeClr val="accent3">
                <a:lumMod val="75000"/>
              </a:schemeClr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29733</TotalTime>
  <Words>1558</Words>
  <Application>Microsoft Office PowerPoint</Application>
  <PresentationFormat>Произвольный</PresentationFormat>
  <Paragraphs>360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Натуральные материалы</vt:lpstr>
      <vt:lpstr>Технологии реализации ФГОС:  организация и проведение музейного урока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Катерина</cp:lastModifiedBy>
  <cp:revision>2387</cp:revision>
  <dcterms:created xsi:type="dcterms:W3CDTF">2017-01-09T10:38:11Z</dcterms:created>
  <dcterms:modified xsi:type="dcterms:W3CDTF">2019-03-14T07:02:42Z</dcterms:modified>
</cp:coreProperties>
</file>