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45" r:id="rId3"/>
    <p:sldId id="461" r:id="rId4"/>
    <p:sldId id="343" r:id="rId5"/>
    <p:sldId id="462" r:id="rId6"/>
    <p:sldId id="463" r:id="rId7"/>
    <p:sldId id="464" r:id="rId8"/>
    <p:sldId id="465" r:id="rId9"/>
    <p:sldId id="466" r:id="rId10"/>
    <p:sldId id="468" r:id="rId11"/>
    <p:sldId id="469" r:id="rId12"/>
    <p:sldId id="470" r:id="rId13"/>
    <p:sldId id="471" r:id="rId14"/>
    <p:sldId id="472" r:id="rId15"/>
    <p:sldId id="467" r:id="rId16"/>
    <p:sldId id="406" r:id="rId17"/>
    <p:sldId id="473" r:id="rId18"/>
    <p:sldId id="474" r:id="rId19"/>
    <p:sldId id="475" r:id="rId20"/>
    <p:sldId id="476" r:id="rId21"/>
    <p:sldId id="477" r:id="rId22"/>
    <p:sldId id="478" r:id="rId23"/>
    <p:sldId id="479" r:id="rId24"/>
    <p:sldId id="480" r:id="rId25"/>
    <p:sldId id="481" r:id="rId26"/>
    <p:sldId id="482" r:id="rId27"/>
    <p:sldId id="483" r:id="rId28"/>
    <p:sldId id="484" r:id="rId29"/>
    <p:sldId id="485" r:id="rId30"/>
    <p:sldId id="486" r:id="rId31"/>
    <p:sldId id="487" r:id="rId32"/>
    <p:sldId id="488" r:id="rId33"/>
    <p:sldId id="489" r:id="rId34"/>
    <p:sldId id="490" r:id="rId35"/>
    <p:sldId id="491" r:id="rId36"/>
    <p:sldId id="492" r:id="rId37"/>
    <p:sldId id="493" r:id="rId38"/>
    <p:sldId id="494" r:id="rId39"/>
    <p:sldId id="438" r:id="rId40"/>
    <p:sldId id="495" r:id="rId4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66"/>
    <a:srgbClr val="CCECFF"/>
    <a:srgbClr val="99CCFF"/>
    <a:srgbClr val="85D7AE"/>
    <a:srgbClr val="339966"/>
    <a:srgbClr val="00CC99"/>
    <a:srgbClr val="B414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8EC5E-B87E-41A5-AB34-8ECB1312B58C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fld id="{EF47D926-30E2-48E0-B748-BFBCB67696F4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20468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5853-5F1B-4351-9114-D16C790EF912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AB30F-97E0-45E7-802C-6D80ACD2C1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5291952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5CA7-44E5-4399-A52F-F8F367F902E0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D1B13-AFB1-448B-9640-36845C3340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2664131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DBAD-F008-4165-AD7A-C16E3FB6D964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1E55CC8-6CE3-4E91-A95E-B18431FCE0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7933890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6AA7-F074-412D-921B-8CE98020F347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35E0D-39C0-4671-B582-104CA38AED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706209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12976-E25D-4646-B8D9-A6A3AE5BA46C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DD29C5E-B713-498C-B8F3-A42B04DAF3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9941527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B6040-3DF8-4886-AA6F-3669BDB9ABB9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CC3E9AA-5376-4D49-BFD7-015E737AE4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5225861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C1268-9901-4B17-8DF8-01E7EF9CE1C0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7C63B-9F1D-428F-BEB5-B683B77CCB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4591228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4BB0-CEC5-4FCD-801A-F2C5B189249C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2C17C-4DA5-480A-B230-4003F1F23F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303972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7123B-A389-486B-B5BB-6DFB28C9A915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F48CF-0315-4854-81E2-7905232427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867395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9EDB2-01A3-4128-B18A-683CAA7B60D0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9C6F0-C16C-4955-9F7B-550AF0F2A1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773205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6702D-E4A5-4D17-89A3-B35F21952CB0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12554-BD35-4E42-9DB0-CB8FC0CA8A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6427639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09022-8E94-4C64-997A-B04EC85BF7E7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6AD3E-0CF5-40C1-B01D-3907DA31CC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7233737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E7213-166A-4184-AFC4-D7A4A49FED8F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65A70-3449-423F-A712-01FFB03F26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657417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19CF1-ED3E-4E03-A9D9-E5517539D76A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D8CB2-565A-4733-B54D-B31B1DFB55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588013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32523-25FC-4DE2-9DCF-C15ABE59F4E2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E99A6-D537-446E-8380-C0E04E7874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239880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F6202-B611-4DB2-9D94-FCEED8E2A838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F14B1-62E8-4FF1-9990-DBB3392DF3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1160640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D-PanelContent-GrommetsCombined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1582551-0F06-49E4-AB79-CE0B18AEB245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7C77B2E-68B5-494F-9669-C5255253C949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47" r:id="rId7"/>
    <p:sldLayoutId id="2147483857" r:id="rId8"/>
    <p:sldLayoutId id="2147483848" r:id="rId9"/>
    <p:sldLayoutId id="2147483849" r:id="rId10"/>
    <p:sldLayoutId id="2147483858" r:id="rId11"/>
    <p:sldLayoutId id="2147483859" r:id="rId12"/>
    <p:sldLayoutId id="2147483850" r:id="rId13"/>
    <p:sldLayoutId id="2147483860" r:id="rId14"/>
    <p:sldLayoutId id="2147483861" r:id="rId15"/>
    <p:sldLayoutId id="2147483862" r:id="rId16"/>
    <p:sldLayoutId id="2147483863" r:id="rId17"/>
  </p:sldLayoutIdLst>
  <p:transition spd="med">
    <p:fade/>
  </p:transition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33903" y="2396358"/>
            <a:ext cx="8418787" cy="3910103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  <a:alpha val="25000"/>
                </a:srgbClr>
              </a:gs>
              <a:gs pos="50000">
                <a:srgbClr val="0070C0">
                  <a:tint val="44500"/>
                  <a:satMod val="160000"/>
                  <a:alpha val="57000"/>
                </a:srgbClr>
              </a:gs>
              <a:gs pos="100000">
                <a:srgbClr val="0070C0">
                  <a:tint val="23500"/>
                  <a:satMod val="160000"/>
                  <a:alpha val="37000"/>
                </a:srgbClr>
              </a:gs>
            </a:gsLst>
            <a:lin ang="16200000" scaled="1"/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2351" y="2383826"/>
            <a:ext cx="447675" cy="38957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366" name="Заголовок 3"/>
          <p:cNvSpPr>
            <a:spLocks noGrp="1"/>
          </p:cNvSpPr>
          <p:nvPr>
            <p:ph type="title" idx="4294967295"/>
          </p:nvPr>
        </p:nvSpPr>
        <p:spPr>
          <a:xfrm flipH="1">
            <a:off x="523875" y="323850"/>
            <a:ext cx="11266488" cy="1833563"/>
          </a:xfrm>
        </p:spPr>
        <p:txBody>
          <a:bodyPr/>
          <a:lstStyle/>
          <a:p>
            <a:r>
              <a:rPr lang="ru-RU" altLang="ru-RU" sz="3200" b="1" dirty="0" smtClean="0">
                <a:ln>
                  <a:noFill/>
                </a:ln>
                <a:solidFill>
                  <a:srgbClr val="7030A0"/>
                </a:solidFill>
              </a:rPr>
              <a:t>Новый подход в образовании: </a:t>
            </a:r>
            <a:br>
              <a:rPr lang="ru-RU" altLang="ru-RU" sz="3200" b="1" dirty="0" smtClean="0">
                <a:ln>
                  <a:noFill/>
                </a:ln>
                <a:solidFill>
                  <a:srgbClr val="7030A0"/>
                </a:solidFill>
              </a:rPr>
            </a:br>
            <a:r>
              <a:rPr lang="ru-RU" altLang="ru-RU" sz="3200" b="1" dirty="0" smtClean="0">
                <a:ln>
                  <a:noFill/>
                </a:ln>
                <a:solidFill>
                  <a:srgbClr val="7030A0"/>
                </a:solidFill>
              </a:rPr>
              <a:t>технология обучения и развития </a:t>
            </a:r>
            <a:r>
              <a:rPr lang="ru-RU" altLang="ru-RU" sz="3200" b="1" dirty="0" err="1" smtClean="0">
                <a:ln>
                  <a:noFill/>
                </a:ln>
                <a:solidFill>
                  <a:srgbClr val="7030A0"/>
                </a:solidFill>
              </a:rPr>
              <a:t>Smart</a:t>
            </a:r>
            <a:r>
              <a:rPr lang="ru-RU" altLang="ru-RU" sz="3200" b="1" dirty="0" smtClean="0">
                <a:ln>
                  <a:noFill/>
                </a:ln>
                <a:solidFill>
                  <a:srgbClr val="7030A0"/>
                </a:solidFill>
              </a:rPr>
              <a:t> </a:t>
            </a:r>
            <a:r>
              <a:rPr lang="ru-RU" altLang="ru-RU" sz="3200" b="1" dirty="0" err="1" smtClean="0">
                <a:ln>
                  <a:noFill/>
                </a:ln>
                <a:solidFill>
                  <a:srgbClr val="7030A0"/>
                </a:solidFill>
              </a:rPr>
              <a:t>Еducation</a:t>
            </a:r>
            <a:endParaRPr lang="ru-RU" altLang="ru-RU" sz="3600" b="1" dirty="0" smtClean="0">
              <a:ln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5367" name="AutoShape 24" descr="Картинки по запросу краски и кисти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5368" name="Группа 9"/>
          <p:cNvGrpSpPr>
            <a:grpSpLocks/>
          </p:cNvGrpSpPr>
          <p:nvPr/>
        </p:nvGrpSpPr>
        <p:grpSpPr bwMode="auto">
          <a:xfrm>
            <a:off x="2333625" y="2528888"/>
            <a:ext cx="7450138" cy="3729037"/>
            <a:chOff x="2190036" y="2233981"/>
            <a:chExt cx="8403011" cy="4098054"/>
          </a:xfrm>
        </p:grpSpPr>
        <p:pic>
          <p:nvPicPr>
            <p:cNvPr id="1537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952" y="2863211"/>
              <a:ext cx="3097828" cy="3097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036" y="2992859"/>
              <a:ext cx="2864223" cy="2869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12" descr="Картинки по запросу доска школьная с буквами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1132" y="2847362"/>
              <a:ext cx="1711915" cy="2098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6" descr="Картинки по запросу доска школьная с буквами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509" y="2438054"/>
              <a:ext cx="673223" cy="487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18" descr="Картинки по запросу глобус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2314" y="4404494"/>
              <a:ext cx="1313220" cy="1772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20" descr="Картинки по запросу циркуль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821348">
              <a:off x="5445044" y="2831893"/>
              <a:ext cx="112912" cy="11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22" descr="Картинки по запросу буквы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208856">
              <a:off x="5337773" y="5518074"/>
              <a:ext cx="1808800" cy="813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24" descr="Похожее изображени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39" r="62935" b="69553"/>
            <a:stretch>
              <a:fillRect/>
            </a:stretch>
          </p:blipFill>
          <p:spPr bwMode="auto">
            <a:xfrm>
              <a:off x="7216514" y="3303269"/>
              <a:ext cx="606780" cy="69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26" descr="Похожее изображени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566" t="27475" r="65070" b="47047"/>
            <a:stretch>
              <a:fillRect/>
            </a:stretch>
          </p:blipFill>
          <p:spPr bwMode="auto">
            <a:xfrm>
              <a:off x="8620527" y="2752573"/>
              <a:ext cx="983795" cy="970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24" descr="Похожее изображени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890" t="539" r="37363" b="69553"/>
            <a:stretch>
              <a:fillRect/>
            </a:stretch>
          </p:blipFill>
          <p:spPr bwMode="auto">
            <a:xfrm>
              <a:off x="7590119" y="2514831"/>
              <a:ext cx="722042" cy="102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24" descr="Похожее изображени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028" t="539" b="69553"/>
            <a:stretch>
              <a:fillRect/>
            </a:stretch>
          </p:blipFill>
          <p:spPr bwMode="auto">
            <a:xfrm>
              <a:off x="8139056" y="2233981"/>
              <a:ext cx="1077493" cy="1139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30" descr="Картинки по запросу ракета  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4762422">
              <a:off x="7604933" y="4144682"/>
              <a:ext cx="737857" cy="709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32" descr="Картинки по запросу книги 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3474304">
              <a:off x="5653929" y="3222360"/>
              <a:ext cx="883023" cy="623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36" descr="Похожее изображение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123" y="3759384"/>
              <a:ext cx="1163150" cy="116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38" descr="Картинки по запросу книги 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655848">
              <a:off x="3900870" y="2239428"/>
              <a:ext cx="701870" cy="70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Picture 40" descr="Картинки по запросу детские книги 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6983357">
              <a:off x="5352531" y="2679222"/>
              <a:ext cx="703119" cy="49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6" name="Picture 42" descr="Похожее изображение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8054" y="3425529"/>
              <a:ext cx="635749" cy="667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7" name="Picture 44" descr="Картинки по запросу циркуль 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3243934">
              <a:off x="3285449" y="2382483"/>
              <a:ext cx="596882" cy="629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Прямая соединительная линия 29"/>
            <p:cNvCxnSpPr/>
            <p:nvPr/>
          </p:nvCxnSpPr>
          <p:spPr>
            <a:xfrm>
              <a:off x="5767538" y="5290512"/>
              <a:ext cx="30440" cy="409979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6227707" y="5444037"/>
              <a:ext cx="14324" cy="256455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689667" y="5192815"/>
              <a:ext cx="48344" cy="507677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 flipV="1">
            <a:off x="9915974" y="2435781"/>
            <a:ext cx="465186" cy="385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1389063"/>
            <a:ext cx="4695825" cy="1371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SMART-технологии </a:t>
            </a:r>
            <a:b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в образовании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917575" y="3081338"/>
            <a:ext cx="1036478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ru-RU" sz="2000" b="1" dirty="0"/>
              <a:t>SMART</a:t>
            </a:r>
            <a:r>
              <a:rPr lang="ru-RU" altLang="ru-RU" sz="2000" b="1" dirty="0"/>
              <a:t>-образование</a:t>
            </a:r>
            <a:r>
              <a:rPr lang="ru-RU" altLang="ru-RU" sz="2000" dirty="0"/>
              <a:t> представляет собой такую образовательную парадигму, которая предполагает адаптивную реализацию образовательного процесса, возможную на основе использования информационных </a:t>
            </a:r>
            <a:r>
              <a:rPr lang="en-US" altLang="ru-RU" sz="2000" dirty="0"/>
              <a:t>SMART</a:t>
            </a:r>
            <a:r>
              <a:rPr lang="ru-RU" altLang="ru-RU" sz="2000" dirty="0"/>
              <a:t>-технологий. </a:t>
            </a:r>
          </a:p>
          <a:p>
            <a:r>
              <a:rPr lang="ru-RU" altLang="ru-RU" sz="2000" b="1" dirty="0"/>
              <a:t>Реализация</a:t>
            </a:r>
            <a:r>
              <a:rPr lang="ru-RU" altLang="ru-RU" sz="2000" dirty="0"/>
              <a:t> парадигмы </a:t>
            </a:r>
            <a:r>
              <a:rPr lang="en-US" altLang="ru-RU" sz="2000" dirty="0"/>
              <a:t>SMART</a:t>
            </a:r>
            <a:r>
              <a:rPr lang="ru-RU" altLang="ru-RU" sz="2000" dirty="0"/>
              <a:t>-образования направлена на формирование процесса обучения и воспитания для приобретения знаний, навыков, умений и компетенций, необходимых для гибкого и адаптивного взаимодействия с изменяющейся социальной, экономической и технологической средой. </a:t>
            </a:r>
          </a:p>
          <a:p>
            <a:r>
              <a:rPr lang="en-US" altLang="ru-RU" sz="2000" dirty="0"/>
              <a:t>SMART</a:t>
            </a:r>
            <a:r>
              <a:rPr lang="ru-RU" altLang="ru-RU" sz="2000" dirty="0"/>
              <a:t>-образование должно </a:t>
            </a:r>
            <a:r>
              <a:rPr lang="ru-RU" altLang="ru-RU" sz="2000" b="1" dirty="0"/>
              <a:t>обеспечить</a:t>
            </a:r>
            <a:r>
              <a:rPr lang="ru-RU" altLang="ru-RU" sz="2000" dirty="0"/>
              <a:t> возможность использовать преимущества глобального информационного общества для удовлетворения образовательных потребностей и интересов.</a:t>
            </a:r>
          </a:p>
        </p:txBody>
      </p:sp>
      <p:pic>
        <p:nvPicPr>
          <p:cNvPr id="24580" name="Picture 2" descr="Картинки по запросу гаджеты в шко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6388" y="779463"/>
            <a:ext cx="380365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1389063"/>
            <a:ext cx="4695825" cy="1371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Основные принципы SMART-образования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730250" y="3243263"/>
            <a:ext cx="6356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 b="1" dirty="0"/>
              <a:t>1. Использование в образовательной программе актуальных сведений для решения учебных задач.</a:t>
            </a:r>
            <a:endParaRPr lang="ru-RU" altLang="ru-RU" sz="2000" dirty="0"/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769938" y="3941763"/>
            <a:ext cx="105521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 b="1" dirty="0"/>
              <a:t/>
            </a:r>
            <a:br>
              <a:rPr lang="ru-RU" altLang="ru-RU" sz="2000" b="1" dirty="0"/>
            </a:br>
            <a:r>
              <a:rPr lang="ru-RU" altLang="ru-RU" sz="2000" dirty="0"/>
              <a:t>Скорость и </a:t>
            </a:r>
            <a:r>
              <a:rPr lang="ru-RU" altLang="ru-RU" sz="2000" dirty="0" smtClean="0"/>
              <a:t>объём </a:t>
            </a:r>
            <a:r>
              <a:rPr lang="ru-RU" altLang="ru-RU" sz="2000" dirty="0"/>
              <a:t>информационного потока в образовании и любой профессиональной деятельности стремительно нарастает, существующие учебные материалы необходимо дополнять сведениями, поступающими в режиме реального времени, для подготовки учащихся к решению практических задач.</a:t>
            </a:r>
          </a:p>
        </p:txBody>
      </p:sp>
      <p:pic>
        <p:nvPicPr>
          <p:cNvPr id="25605" name="Picture 2" descr="Картинки по запросу гаджеты в шко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68375"/>
            <a:ext cx="45958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1389063"/>
            <a:ext cx="4695825" cy="1371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Основные принципы SMART-образования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865188" y="3255963"/>
            <a:ext cx="7175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 b="1" dirty="0"/>
              <a:t>2. Организация самостоятельной  познавательной,</a:t>
            </a:r>
          </a:p>
          <a:p>
            <a:r>
              <a:rPr lang="ru-RU" altLang="ru-RU" sz="2000" b="1" dirty="0"/>
              <a:t>исследовательской, проектной  деятельности обучающихся. </a:t>
            </a:r>
          </a:p>
          <a:p>
            <a:endParaRPr lang="ru-RU" altLang="ru-RU" sz="2000" dirty="0"/>
          </a:p>
        </p:txBody>
      </p:sp>
      <p:pic>
        <p:nvPicPr>
          <p:cNvPr id="26628" name="Picture 2" descr="Картинки по запросу гаджеты в шко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68375"/>
            <a:ext cx="45958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842963" y="4432300"/>
            <a:ext cx="9456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/>
              <a:t>Доминирует при подготовке детей к творческому  поиску решения поставленных задач, </a:t>
            </a:r>
          </a:p>
          <a:p>
            <a:r>
              <a:rPr lang="ru-RU" altLang="ru-RU" sz="2000"/>
              <a:t>самостоятельной  информационной и исследовательской деятельности.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1389063"/>
            <a:ext cx="4695825" cy="1371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Основные принципы SMART-образования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730250" y="3243263"/>
            <a:ext cx="63563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 b="1" dirty="0"/>
              <a:t>3. Реализация учебного процесса в распределенной среде обучения. </a:t>
            </a:r>
          </a:p>
          <a:p>
            <a:endParaRPr lang="ru-RU" altLang="ru-RU" sz="2000" dirty="0"/>
          </a:p>
        </p:txBody>
      </p:sp>
      <p:pic>
        <p:nvPicPr>
          <p:cNvPr id="27652" name="Picture 2" descr="Картинки по запросу гаджеты в шко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68375"/>
            <a:ext cx="45958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Прямоугольник 4"/>
          <p:cNvSpPr>
            <a:spLocks noChangeArrowheads="1"/>
          </p:cNvSpPr>
          <p:nvPr/>
        </p:nvSpPr>
        <p:spPr bwMode="auto">
          <a:xfrm>
            <a:off x="730250" y="4157663"/>
            <a:ext cx="102298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/>
              <a:t>Образовательная среда не должна ограничиваться территорией учебного заведения или пределами системы дистанционного обучения. Процесс обучения должен быть непрерывным.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1389063"/>
            <a:ext cx="4695825" cy="1371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Основные принципы SMART-образования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917575" y="3243263"/>
            <a:ext cx="61293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 b="1" dirty="0"/>
              <a:t>4. Гибкие образовательные траектории, индивидуализация обучения. </a:t>
            </a:r>
          </a:p>
        </p:txBody>
      </p:sp>
      <p:pic>
        <p:nvPicPr>
          <p:cNvPr id="28676" name="Picture 2" descr="Картинки по запросу гаджеты в шко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68375"/>
            <a:ext cx="45958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931863" y="4278313"/>
            <a:ext cx="94757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 dirty="0"/>
              <a:t>Многообразие образовательной деятельности требует предоставления широких возможностей для учащихся по изучению образовательных программ и курсов, использованию инструментов в учебном </a:t>
            </a:r>
            <a:r>
              <a:rPr lang="ru-RU" altLang="ru-RU" sz="2000" dirty="0" smtClean="0"/>
              <a:t>процессе </a:t>
            </a:r>
            <a:r>
              <a:rPr lang="ru-RU" altLang="ru-RU" sz="2000" dirty="0"/>
              <a:t>в соответствии с их возможностями здоровья, материальными и социальными условиями.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Картинки по запросу смартфон вектор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5863" y="1878013"/>
            <a:ext cx="511810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1446" y="2044421"/>
            <a:ext cx="4000500" cy="2473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873125" y="2379663"/>
            <a:ext cx="5191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b="1" dirty="0"/>
              <a:t> </a:t>
            </a:r>
            <a:r>
              <a:rPr lang="en-US" altLang="ru-RU" sz="2000" b="1" dirty="0" smtClean="0"/>
              <a:t>Smart</a:t>
            </a:r>
            <a:r>
              <a:rPr lang="ru-RU" altLang="ru-RU" sz="2000" b="1" dirty="0"/>
              <a:t> </a:t>
            </a:r>
            <a:r>
              <a:rPr lang="ru-RU" altLang="ru-RU" sz="2000" b="1" dirty="0" smtClean="0"/>
              <a:t>Е</a:t>
            </a:r>
            <a:r>
              <a:rPr lang="en-US" altLang="ru-RU" sz="2000" b="1" dirty="0" err="1" smtClean="0"/>
              <a:t>ducation</a:t>
            </a:r>
            <a:r>
              <a:rPr lang="ru-RU" altLang="ru-RU" sz="2000" b="1" dirty="0" smtClean="0"/>
              <a:t>  </a:t>
            </a:r>
            <a:r>
              <a:rPr lang="ru-RU" altLang="ru-RU" sz="2000" b="1" dirty="0"/>
              <a:t>− </a:t>
            </a:r>
            <a:r>
              <a:rPr lang="ru-RU" altLang="ru-RU" sz="2000" dirty="0"/>
              <a:t>концепция, которая предполагает комплексную модернизацию всех образовательных процессов, а также методов и технологий, используемых в этих процессах, что позволяет по-новому построить процесс разработки контента, его доставки и актуализации. </a:t>
            </a:r>
          </a:p>
        </p:txBody>
      </p:sp>
      <p:pic>
        <p:nvPicPr>
          <p:cNvPr id="29701" name="Picture 6" descr="Картинки по запросу палец нажимает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0900" y="4127500"/>
            <a:ext cx="178752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928100" y="1828800"/>
            <a:ext cx="1749425" cy="24479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73079" y="2347768"/>
            <a:ext cx="8410073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могут помочь обучению смартфоны, мобильные телефоны, планшеты и другие умные устройства</a:t>
            </a:r>
          </a:p>
        </p:txBody>
      </p:sp>
      <p:pic>
        <p:nvPicPr>
          <p:cNvPr id="30724" name="Picture 5" descr="Картинки по запросу анимированный знак вопроса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2388" y="2017713"/>
            <a:ext cx="179387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Картинки по запросу смартфон вект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595438"/>
            <a:ext cx="197802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1389063"/>
            <a:ext cx="4695825" cy="1371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Использование </a:t>
            </a:r>
            <a:b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SMART-</a:t>
            </a: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технологий в образовательной практике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958850" y="2960688"/>
            <a:ext cx="57245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dirty="0"/>
              <a:t> для </a:t>
            </a:r>
            <a:r>
              <a:rPr lang="ru-RU" altLang="ru-RU" sz="2000" dirty="0"/>
              <a:t>получения информации из интернет-энциклопедий;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для поиска необходимой информации;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для перевода слов или фраз через программу-переводчик;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для визуализации информации;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для просмотра </a:t>
            </a:r>
            <a:r>
              <a:rPr lang="ru-RU" altLang="ru-RU" sz="2000" dirty="0" err="1"/>
              <a:t>видеолекций</a:t>
            </a:r>
            <a:r>
              <a:rPr lang="ru-RU" altLang="ru-RU" sz="20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для тестирования или анкетирования в режиме онлайн;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для проведения различных лабораторных экспериментов.</a:t>
            </a:r>
          </a:p>
        </p:txBody>
      </p:sp>
      <p:pic>
        <p:nvPicPr>
          <p:cNvPr id="31748" name="Picture 2" descr="Картинки по запросу гаджеты в шко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3862" y="1935630"/>
            <a:ext cx="47053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65150"/>
            <a:ext cx="9601200" cy="159768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Использование </a:t>
            </a:r>
            <a:b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SMART-</a:t>
            </a: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технологий в образовательной практике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4830763" y="2046288"/>
            <a:ext cx="2847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ru-RU" sz="2000" b="1" dirty="0"/>
              <a:t>SMART</a:t>
            </a:r>
            <a:r>
              <a:rPr lang="ru-RU" altLang="ru-RU" sz="2000" dirty="0"/>
              <a:t> – (англ.) </a:t>
            </a:r>
            <a:r>
              <a:rPr lang="ru-RU" altLang="ru-RU" sz="2000" dirty="0" smtClean="0"/>
              <a:t>умный</a:t>
            </a:r>
            <a:endParaRPr lang="ru-RU" alt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5163671" y="3482788"/>
            <a:ext cx="1760288" cy="164054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4006850" y="2636838"/>
            <a:ext cx="4048125" cy="350361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6" name="Прямоугольник 15"/>
          <p:cNvSpPr>
            <a:spLocks noChangeArrowheads="1"/>
          </p:cNvSpPr>
          <p:nvPr/>
        </p:nvSpPr>
        <p:spPr bwMode="auto">
          <a:xfrm>
            <a:off x="5200650" y="3970338"/>
            <a:ext cx="177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ru-RU" sz="3600" b="1">
                <a:solidFill>
                  <a:srgbClr val="7030A0"/>
                </a:solidFill>
              </a:rPr>
              <a:t>SMART</a:t>
            </a:r>
            <a:endParaRPr lang="ru-RU" altLang="ru-RU" sz="3600" b="1"/>
          </a:p>
        </p:txBody>
      </p:sp>
      <p:grpSp>
        <p:nvGrpSpPr>
          <p:cNvPr id="32777" name="Группа 33"/>
          <p:cNvGrpSpPr>
            <a:grpSpLocks/>
          </p:cNvGrpSpPr>
          <p:nvPr/>
        </p:nvGrpSpPr>
        <p:grpSpPr bwMode="auto">
          <a:xfrm>
            <a:off x="6481763" y="2527300"/>
            <a:ext cx="1260475" cy="900113"/>
            <a:chOff x="5459505" y="2339788"/>
            <a:chExt cx="1260000" cy="900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459505" y="2339788"/>
              <a:ext cx="1260000" cy="900000"/>
            </a:xfrm>
            <a:prstGeom prst="roundRect">
              <a:avLst/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/>
            </a:p>
          </p:txBody>
        </p:sp>
        <p:pic>
          <p:nvPicPr>
            <p:cNvPr id="32798" name="Picture 2" descr="Картинки по запросу смарт доска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0119" y="2380130"/>
              <a:ext cx="1084728" cy="813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8" name="Группа 34"/>
          <p:cNvGrpSpPr>
            <a:grpSpLocks/>
          </p:cNvGrpSpPr>
          <p:nvPr/>
        </p:nvGrpSpPr>
        <p:grpSpPr bwMode="auto">
          <a:xfrm>
            <a:off x="7472363" y="3694113"/>
            <a:ext cx="1368425" cy="900112"/>
            <a:chOff x="7405688" y="2887662"/>
            <a:chExt cx="1368000" cy="90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405688" y="2887662"/>
              <a:ext cx="1368000" cy="900000"/>
            </a:xfrm>
            <a:prstGeom prst="roundRect">
              <a:avLst/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/>
            </a:p>
          </p:txBody>
        </p:sp>
        <p:pic>
          <p:nvPicPr>
            <p:cNvPr id="3279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576" y="2985246"/>
              <a:ext cx="1163329" cy="718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9" name="Группа 35"/>
          <p:cNvGrpSpPr>
            <a:grpSpLocks/>
          </p:cNvGrpSpPr>
          <p:nvPr/>
        </p:nvGrpSpPr>
        <p:grpSpPr bwMode="auto">
          <a:xfrm>
            <a:off x="6835775" y="5140325"/>
            <a:ext cx="1366838" cy="900113"/>
            <a:chOff x="8018556" y="4131329"/>
            <a:chExt cx="1368000" cy="90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8018556" y="4131329"/>
              <a:ext cx="1368000" cy="900000"/>
            </a:xfrm>
            <a:prstGeom prst="roundRect">
              <a:avLst/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/>
            </a:p>
          </p:txBody>
        </p:sp>
        <p:pic>
          <p:nvPicPr>
            <p:cNvPr id="32794" name="Picture 7" descr="Картинки по запросу смарт проектор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255" y="4208929"/>
              <a:ext cx="1262110" cy="71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80" name="Группа 32"/>
          <p:cNvGrpSpPr>
            <a:grpSpLocks/>
          </p:cNvGrpSpPr>
          <p:nvPr/>
        </p:nvGrpSpPr>
        <p:grpSpPr bwMode="auto">
          <a:xfrm>
            <a:off x="4221163" y="5289550"/>
            <a:ext cx="1260475" cy="900113"/>
            <a:chOff x="6292197" y="5222969"/>
            <a:chExt cx="1224000" cy="90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292197" y="5222969"/>
              <a:ext cx="1224000" cy="900000"/>
            </a:xfrm>
            <a:prstGeom prst="roundRect">
              <a:avLst/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/>
            </a:p>
          </p:txBody>
        </p:sp>
        <p:pic>
          <p:nvPicPr>
            <p:cNvPr id="32792" name="Picture 9" descr="Картинки по запросу программное обеспечение иконк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2590" y="5284694"/>
              <a:ext cx="762187" cy="76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81" name="AutoShape 11" descr="Картинки по запросу Social Media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2782" name="AutoShape 13" descr="Картинки по запросу Social Media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ru-RU" altLang="ru-RU"/>
          </a:p>
        </p:txBody>
      </p:sp>
      <p:grpSp>
        <p:nvGrpSpPr>
          <p:cNvPr id="32783" name="Группа 31"/>
          <p:cNvGrpSpPr>
            <a:grpSpLocks/>
          </p:cNvGrpSpPr>
          <p:nvPr/>
        </p:nvGrpSpPr>
        <p:grpSpPr bwMode="auto">
          <a:xfrm>
            <a:off x="3089275" y="4076700"/>
            <a:ext cx="1368425" cy="900113"/>
            <a:chOff x="2309813" y="5246688"/>
            <a:chExt cx="1368000" cy="90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309813" y="5246688"/>
              <a:ext cx="1368000" cy="900000"/>
            </a:xfrm>
            <a:prstGeom prst="roundRect">
              <a:avLst/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/>
            </a:p>
          </p:txBody>
        </p:sp>
        <p:pic>
          <p:nvPicPr>
            <p:cNvPr id="32790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705" y="5257165"/>
              <a:ext cx="972951" cy="84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84" name="Группа 30"/>
          <p:cNvGrpSpPr>
            <a:grpSpLocks/>
          </p:cNvGrpSpPr>
          <p:nvPr/>
        </p:nvGrpSpPr>
        <p:grpSpPr bwMode="auto">
          <a:xfrm>
            <a:off x="3894138" y="2665413"/>
            <a:ext cx="1585912" cy="900112"/>
            <a:chOff x="2065000" y="3095625"/>
            <a:chExt cx="1585587" cy="90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114202" y="3095625"/>
              <a:ext cx="1368145" cy="900000"/>
            </a:xfrm>
            <a:prstGeom prst="roundRect">
              <a:avLst/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/>
            </a:p>
          </p:txBody>
        </p:sp>
        <p:pic>
          <p:nvPicPr>
            <p:cNvPr id="32786" name="Picture 20" descr="Картинки по запросу data mining icon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683" y="3121119"/>
              <a:ext cx="815788" cy="81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7" name="Прямоугольник 28"/>
            <p:cNvSpPr>
              <a:spLocks noChangeArrowheads="1"/>
            </p:cNvSpPr>
            <p:nvPr/>
          </p:nvSpPr>
          <p:spPr bwMode="auto">
            <a:xfrm rot="-2659873">
              <a:off x="2065000" y="3109864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ru-RU" altLang="ru-RU" b="1"/>
                <a:t>Data</a:t>
              </a:r>
            </a:p>
          </p:txBody>
        </p:sp>
        <p:sp>
          <p:nvSpPr>
            <p:cNvPr id="32788" name="Прямоугольник 29"/>
            <p:cNvSpPr>
              <a:spLocks noChangeArrowheads="1"/>
            </p:cNvSpPr>
            <p:nvPr/>
          </p:nvSpPr>
          <p:spPr bwMode="auto">
            <a:xfrm rot="2617061">
              <a:off x="2741364" y="3177099"/>
              <a:ext cx="9092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ru-RU" altLang="ru-RU" b="1" dirty="0" err="1"/>
                <a:t>Mining</a:t>
              </a:r>
              <a:endParaRPr lang="ru-RU" altLang="ru-RU" b="1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Прямая соединительная линия 63"/>
          <p:cNvCxnSpPr/>
          <p:nvPr/>
        </p:nvCxnSpPr>
        <p:spPr>
          <a:xfrm>
            <a:off x="5245100" y="3240088"/>
            <a:ext cx="4275138" cy="820737"/>
          </a:xfrm>
          <a:prstGeom prst="line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40" idx="3"/>
            <a:endCxn id="33" idx="0"/>
          </p:cNvCxnSpPr>
          <p:nvPr/>
        </p:nvCxnSpPr>
        <p:spPr>
          <a:xfrm flipV="1">
            <a:off x="2312988" y="3627438"/>
            <a:ext cx="7115175" cy="1555750"/>
          </a:xfrm>
          <a:prstGeom prst="line">
            <a:avLst/>
          </a:prstGeom>
          <a:ln w="38100">
            <a:solidFill>
              <a:srgbClr val="008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65150"/>
            <a:ext cx="9601200" cy="1720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Использование </a:t>
            </a:r>
            <a:b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SMART-</a:t>
            </a: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технологий в образовательной практике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798" name="AutoShape 11" descr="Картинки по запросу Social Media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3799" name="AutoShape 13" descr="Картинки по запросу Social Media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33800" name="Picture 2" descr="Картинки по запросу Social M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13" y="2414588"/>
            <a:ext cx="569753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9325" y="2703513"/>
            <a:ext cx="26574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3050" y="3627438"/>
            <a:ext cx="3068638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4908550" y="4451350"/>
            <a:ext cx="1074738" cy="83343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средства связи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39775" y="4813300"/>
            <a:ext cx="1573213" cy="739775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средства визуализации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949575" y="5289550"/>
            <a:ext cx="1573213" cy="80168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средства поиска информации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4532313" y="5297488"/>
            <a:ext cx="4033837" cy="700087"/>
          </a:xfrm>
          <a:prstGeom prst="line">
            <a:avLst/>
          </a:prstGeom>
          <a:ln w="381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36" idx="3"/>
          </p:cNvCxnSpPr>
          <p:nvPr/>
        </p:nvCxnSpPr>
        <p:spPr>
          <a:xfrm>
            <a:off x="5983288" y="4867275"/>
            <a:ext cx="4222750" cy="390525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3583782" y="4255293"/>
            <a:ext cx="1155700" cy="874713"/>
          </a:xfrm>
          <a:prstGeom prst="line">
            <a:avLst/>
          </a:prstGeom>
          <a:ln w="38100">
            <a:solidFill>
              <a:srgbClr val="008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3146425" y="3213100"/>
            <a:ext cx="2151063" cy="1211263"/>
          </a:xfrm>
          <a:prstGeom prst="line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1155700" y="3846513"/>
            <a:ext cx="4183063" cy="966787"/>
          </a:xfrm>
          <a:prstGeom prst="line">
            <a:avLst/>
          </a:prstGeom>
          <a:ln w="381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577975" y="5584825"/>
            <a:ext cx="1528763" cy="506413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endCxn id="36" idx="2"/>
          </p:cNvCxnSpPr>
          <p:nvPr/>
        </p:nvCxnSpPr>
        <p:spPr>
          <a:xfrm flipV="1">
            <a:off x="4505325" y="5284788"/>
            <a:ext cx="941388" cy="725487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endCxn id="36" idx="1"/>
          </p:cNvCxnSpPr>
          <p:nvPr/>
        </p:nvCxnSpPr>
        <p:spPr>
          <a:xfrm>
            <a:off x="1335088" y="4791075"/>
            <a:ext cx="3573462" cy="7620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1789113" y="4075113"/>
            <a:ext cx="3105150" cy="1101725"/>
          </a:xfrm>
          <a:prstGeom prst="line">
            <a:avLst/>
          </a:prstGeom>
          <a:ln w="38100">
            <a:solidFill>
              <a:srgbClr val="008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endCxn id="36" idx="1"/>
          </p:cNvCxnSpPr>
          <p:nvPr/>
        </p:nvCxnSpPr>
        <p:spPr>
          <a:xfrm>
            <a:off x="2460625" y="3967163"/>
            <a:ext cx="2447925" cy="900112"/>
          </a:xfrm>
          <a:prstGeom prst="line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endCxn id="41" idx="0"/>
          </p:cNvCxnSpPr>
          <p:nvPr/>
        </p:nvCxnSpPr>
        <p:spPr>
          <a:xfrm>
            <a:off x="2389188" y="3975100"/>
            <a:ext cx="1346200" cy="131445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1389063"/>
            <a:ext cx="6126163" cy="1371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Для информационного  общества характерно: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892175" y="3322638"/>
            <a:ext cx="102901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dirty="0"/>
              <a:t> </a:t>
            </a:r>
            <a:r>
              <a:rPr lang="ru-RU" altLang="ru-RU" sz="2000" dirty="0"/>
              <a:t>увеличение роли информации, знаний и информационных технологий;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 возрастание числа людей, занятых информационными технологиями, коммуникациями и производством информационных продуктов и услуг;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нарастающая информатизация общества с использованием телефонии, радио, телевидения, сети Интернет, а также традиционных и электронных СМИ;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создание глобального информационного пространства, обеспечивающего эффективное информационное взаимодействие людей, их доступ к мировым информационным ресурсам, удовлетворение потребностей в информационных продуктах и услугах.</a:t>
            </a:r>
          </a:p>
        </p:txBody>
      </p:sp>
      <p:pic>
        <p:nvPicPr>
          <p:cNvPr id="1638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550" y="731838"/>
            <a:ext cx="454025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65150"/>
            <a:ext cx="9601200" cy="1720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Предпосылки  распространения</a:t>
            </a:r>
            <a:b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SMART-</a:t>
            </a: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технологий в образовательной практике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0" name="AutoShape 11" descr="Картинки по запросу Social Media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4821" name="AutoShape 13" descr="Картинки по запросу Social Media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4822" name="Прямоугольник 21"/>
          <p:cNvSpPr>
            <a:spLocks noChangeArrowheads="1"/>
          </p:cNvSpPr>
          <p:nvPr/>
        </p:nvSpPr>
        <p:spPr bwMode="auto">
          <a:xfrm>
            <a:off x="1098550" y="3017838"/>
            <a:ext cx="6324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 dirty="0"/>
              <a:t>1. Совершенствование интернет-технологий.</a:t>
            </a:r>
          </a:p>
          <a:p>
            <a:endParaRPr lang="ru-RU" altLang="ru-RU" sz="2000" dirty="0"/>
          </a:p>
          <a:p>
            <a:r>
              <a:rPr lang="ru-RU" altLang="ru-RU" sz="2000" dirty="0"/>
              <a:t>2. Развитие беспроводных технологий (</a:t>
            </a:r>
            <a:r>
              <a:rPr lang="ru-RU" altLang="ru-RU" sz="2000" dirty="0" err="1"/>
              <a:t>Wi-Fi</a:t>
            </a:r>
            <a:r>
              <a:rPr lang="ru-RU" altLang="ru-RU" sz="2000" dirty="0"/>
              <a:t>, 3G, 4G).</a:t>
            </a:r>
          </a:p>
          <a:p>
            <a:endParaRPr lang="ru-RU" altLang="ru-RU" sz="2000" dirty="0"/>
          </a:p>
          <a:p>
            <a:pPr marL="0" indent="0"/>
            <a:r>
              <a:rPr lang="ru-RU" altLang="ru-RU" sz="2000" dirty="0"/>
              <a:t>3. Распространение в сети Интернет </a:t>
            </a:r>
            <a:r>
              <a:rPr lang="ru-RU" altLang="ru-RU" sz="2000" dirty="0" smtClean="0"/>
              <a:t>интерактивных</a:t>
            </a:r>
            <a:br>
              <a:rPr lang="ru-RU" altLang="ru-RU" sz="2000" dirty="0" smtClean="0"/>
            </a:br>
            <a:r>
              <a:rPr lang="ru-RU" altLang="ru-RU" sz="2000" dirty="0" smtClean="0"/>
              <a:t>обучающих ресурсов.</a:t>
            </a:r>
            <a:endParaRPr lang="ru-RU" altLang="ru-RU" sz="2000" dirty="0"/>
          </a:p>
        </p:txBody>
      </p:sp>
      <p:pic>
        <p:nvPicPr>
          <p:cNvPr id="34823" name="Picture 2" descr="Картинки по запросу Social M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2813" y="2635250"/>
            <a:ext cx="372745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524875" y="1828800"/>
            <a:ext cx="1749425" cy="24479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20245" y="2481124"/>
            <a:ext cx="655556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применять возможности технологии </a:t>
            </a:r>
            <a:r>
              <a:rPr lang="ru-RU" sz="3600" b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Web</a:t>
            </a:r>
            <a:r>
              <a:rPr lang="ru-RU" sz="36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2.0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педагогической практике</a:t>
            </a:r>
          </a:p>
        </p:txBody>
      </p:sp>
      <p:pic>
        <p:nvPicPr>
          <p:cNvPr id="35844" name="Picture 5" descr="Картинки по запросу анимированный знак вопроса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9163" y="2017713"/>
            <a:ext cx="179387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Картинки по запросу смартфон вект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595438"/>
            <a:ext cx="197802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1389063"/>
            <a:ext cx="4695825" cy="1371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Применение </a:t>
            </a:r>
            <a:b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технологии </a:t>
            </a:r>
            <a:r>
              <a:rPr lang="ru-RU" sz="32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Web</a:t>
            </a: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2.0 </a:t>
            </a:r>
            <a:b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в педагогической практике 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867" name="Прямоугольник 4"/>
          <p:cNvSpPr>
            <a:spLocks noChangeArrowheads="1"/>
          </p:cNvSpPr>
          <p:nvPr/>
        </p:nvSpPr>
        <p:spPr bwMode="auto">
          <a:xfrm>
            <a:off x="958850" y="3094038"/>
            <a:ext cx="891063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использование сетевых сообществ для свободного распространения учебных материалов;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 самостоятельное создание учебных материалов;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участие в новых формах деятельности без специальных знаний и навыков в области информатики;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общение с родителями своих учеников;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 smtClean="0"/>
              <a:t>обмен </a:t>
            </a:r>
            <a:r>
              <a:rPr lang="ru-RU" altLang="ru-RU" sz="2000" dirty="0"/>
              <a:t>профессиональным опытом</a:t>
            </a:r>
            <a:r>
              <a:rPr lang="ru-RU" altLang="ru-RU" sz="2000" dirty="0" smtClean="0"/>
              <a:t>, обогащение </a:t>
            </a:r>
            <a:r>
              <a:rPr lang="ru-RU" altLang="ru-RU" sz="2000" dirty="0"/>
              <a:t>содержания уроков новым материалом, </a:t>
            </a:r>
            <a:r>
              <a:rPr lang="ru-RU" altLang="ru-RU" sz="2000" dirty="0" smtClean="0"/>
              <a:t>повышение </a:t>
            </a:r>
            <a:r>
              <a:rPr lang="ru-RU" altLang="ru-RU" sz="2000" dirty="0"/>
              <a:t>мотивации школьников к обучению;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профессиональное развитие и  обучение.</a:t>
            </a:r>
          </a:p>
        </p:txBody>
      </p:sp>
      <p:pic>
        <p:nvPicPr>
          <p:cNvPr id="36868" name="Picture 2" descr="Картинки по запросу современное информационное общест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07" b="11378"/>
          <a:stretch>
            <a:fillRect/>
          </a:stretch>
        </p:blipFill>
        <p:spPr bwMode="auto">
          <a:xfrm>
            <a:off x="6870700" y="673100"/>
            <a:ext cx="40751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1389063"/>
            <a:ext cx="4695825" cy="1371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Интерактивная доска </a:t>
            </a:r>
            <a:r>
              <a:rPr lang="en-US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SMART Boards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1" name="Прямоугольник 4"/>
          <p:cNvSpPr>
            <a:spLocks noChangeArrowheads="1"/>
          </p:cNvSpPr>
          <p:nvPr/>
        </p:nvSpPr>
        <p:spPr bwMode="auto">
          <a:xfrm>
            <a:off x="5902325" y="1158875"/>
            <a:ext cx="538003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dirty="0"/>
              <a:t> </a:t>
            </a:r>
            <a:r>
              <a:rPr lang="ru-RU" altLang="ru-RU" sz="2000" dirty="0"/>
              <a:t>Представляет собой презентацию, создаваемую докладчиком во время своего выступления.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 Можно писать специальным маркером, демонстрировать учебный материал, делать письменные комментарии поверх изображения на экране.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 Всё написанное на интерактивной доске передается учащимся, сохраняется на магнитных носителях, распечатывается, посылается по электронной почте.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 Учебный материал, созданный во время лекции на интерактивной </a:t>
            </a:r>
            <a:r>
              <a:rPr lang="ru-RU" altLang="ru-RU" sz="2000" dirty="0" smtClean="0"/>
              <a:t>доске, </a:t>
            </a:r>
            <a:r>
              <a:rPr lang="ru-RU" altLang="ru-RU" sz="2000" dirty="0"/>
              <a:t>записывается встроенным </a:t>
            </a:r>
            <a:r>
              <a:rPr lang="ru-RU" altLang="ru-RU" sz="2000" dirty="0" err="1"/>
              <a:t>видеорекордером</a:t>
            </a:r>
            <a:r>
              <a:rPr lang="ru-RU" altLang="ru-RU" sz="2000" dirty="0"/>
              <a:t> и может быть многократно воспроизведён.</a:t>
            </a:r>
          </a:p>
        </p:txBody>
      </p:sp>
      <p:pic>
        <p:nvPicPr>
          <p:cNvPr id="3789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7613" y="30511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1389063"/>
            <a:ext cx="4695825" cy="1371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Интерактивная доска </a:t>
            </a:r>
            <a:r>
              <a:rPr lang="en-US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SMART Boards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806450" y="3014663"/>
            <a:ext cx="53784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 dirty="0"/>
              <a:t>Существует несколько технологий, позволяющих сделать доску интерактивной: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сенсорная резистивная;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 </a:t>
            </a:r>
            <a:r>
              <a:rPr lang="en-US" altLang="ru-RU" sz="2000" dirty="0" err="1"/>
              <a:t>DViT</a:t>
            </a:r>
            <a:r>
              <a:rPr lang="ru-RU" altLang="ru-RU" sz="2000" dirty="0"/>
              <a:t> технология компании </a:t>
            </a:r>
            <a:r>
              <a:rPr lang="en-US" altLang="ru-RU" sz="2000" dirty="0"/>
              <a:t>SMART Technologies</a:t>
            </a:r>
            <a:r>
              <a:rPr lang="ru-RU" altLang="ru-RU" sz="2000" dirty="0"/>
              <a:t> (используются специальные цифровые видеокамеры, расположенные по углам экрана</a:t>
            </a:r>
            <a:r>
              <a:rPr lang="ru-RU" altLang="ru-RU" sz="2000" dirty="0" smtClean="0"/>
              <a:t>).</a:t>
            </a:r>
            <a:endParaRPr lang="ru-RU" altLang="ru-RU" sz="2000" dirty="0"/>
          </a:p>
          <a:p>
            <a:pPr>
              <a:buFont typeface="Wingdings" panose="05000000000000000000" pitchFamily="2" charset="2"/>
              <a:buChar char="ü"/>
            </a:pPr>
            <a:endParaRPr lang="ru-RU" altLang="ru-RU" sz="2000" dirty="0"/>
          </a:p>
        </p:txBody>
      </p:sp>
      <p:pic>
        <p:nvPicPr>
          <p:cNvPr id="3891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5638" y="1857375"/>
            <a:ext cx="32813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1389063"/>
            <a:ext cx="4695825" cy="1371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Интерактивная доска </a:t>
            </a:r>
            <a:r>
              <a:rPr lang="en-US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SMART Boards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39" name="Прямоугольник 4"/>
          <p:cNvSpPr>
            <a:spLocks noChangeArrowheads="1"/>
          </p:cNvSpPr>
          <p:nvPr/>
        </p:nvSpPr>
        <p:spPr bwMode="auto">
          <a:xfrm>
            <a:off x="806450" y="3067050"/>
            <a:ext cx="595788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 dirty="0"/>
              <a:t>Программное обеспечение </a:t>
            </a:r>
            <a:r>
              <a:rPr lang="en-US" altLang="ru-RU" sz="2000" b="1" dirty="0"/>
              <a:t>SMART Notebook</a:t>
            </a:r>
            <a:r>
              <a:rPr lang="ru-RU" altLang="ru-RU" sz="2000" b="1" dirty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b="1" dirty="0"/>
              <a:t> </a:t>
            </a:r>
            <a:r>
              <a:rPr lang="ru-RU" altLang="ru-RU" sz="2000" dirty="0"/>
              <a:t>позволяет работать с текстом и </a:t>
            </a:r>
            <a:r>
              <a:rPr lang="ru-RU" altLang="ru-RU" sz="2000" dirty="0" smtClean="0"/>
              <a:t>объектами;</a:t>
            </a:r>
            <a:endParaRPr lang="ru-RU" altLang="ru-RU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 позволяет сохранять информацию и превращать письменный текст в печатный;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 помогает преподавателям создавать увлекательные уроки;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даёт возможность использовать большое количество готового контента и погружать учащихся в занимательный мир </a:t>
            </a:r>
            <a:r>
              <a:rPr lang="ru-RU" altLang="ru-RU" sz="2000" dirty="0" smtClean="0"/>
              <a:t>знаний.</a:t>
            </a:r>
            <a:endParaRPr lang="ru-RU" altLang="ru-RU" sz="2000" dirty="0"/>
          </a:p>
          <a:p>
            <a:endParaRPr lang="ru-RU" altLang="ru-RU" sz="2000" dirty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744663"/>
            <a:ext cx="376713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1389063"/>
            <a:ext cx="4695825" cy="1371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Интерактивная доска </a:t>
            </a:r>
            <a:r>
              <a:rPr lang="en-US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SMART Boards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5702300" y="1089025"/>
            <a:ext cx="5740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 dirty="0"/>
              <a:t>Программное обеспечение</a:t>
            </a:r>
            <a:r>
              <a:rPr lang="ru-RU" altLang="ru-RU" sz="2000" b="1" dirty="0"/>
              <a:t> </a:t>
            </a:r>
            <a:r>
              <a:rPr lang="en-US" altLang="ru-RU" sz="2000" b="1" dirty="0" err="1"/>
              <a:t>Bridgit</a:t>
            </a:r>
            <a:r>
              <a:rPr lang="ru-RU" altLang="ru-RU" sz="2000" b="1" dirty="0"/>
              <a:t> </a:t>
            </a:r>
            <a:r>
              <a:rPr lang="ru-RU" altLang="ru-RU" sz="2000" dirty="0"/>
              <a:t>позволяет легко и быстро проводить презентации по всему миру, получать отзывы на свой документ. Стоит только выделить ключевые позиции своего выступления на общем рабочем столе, и программа тут же в режиме реального времени выводит все сделанные учителем заметки на экраны остальных участников конференции. </a:t>
            </a:r>
          </a:p>
          <a:p>
            <a:endParaRPr lang="ru-RU" altLang="ru-RU" sz="2000" dirty="0"/>
          </a:p>
        </p:txBody>
      </p:sp>
      <p:pic>
        <p:nvPicPr>
          <p:cNvPr id="40964" name="Picture 4" descr="Картинки по запросу Программное обеспечение Bridg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0163" y="3873500"/>
            <a:ext cx="6154737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1389063"/>
            <a:ext cx="4695825" cy="1371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Интерактивная доска </a:t>
            </a:r>
            <a:r>
              <a:rPr lang="en-US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SMART Boards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987" name="Прямоугольник 4"/>
          <p:cNvSpPr>
            <a:spLocks noChangeArrowheads="1"/>
          </p:cNvSpPr>
          <p:nvPr/>
        </p:nvSpPr>
        <p:spPr bwMode="auto">
          <a:xfrm>
            <a:off x="806450" y="3067050"/>
            <a:ext cx="595788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 dirty="0"/>
              <a:t>Программное обеспечение </a:t>
            </a:r>
            <a:r>
              <a:rPr lang="ru-RU" altLang="ru-RU" sz="2000" b="1" dirty="0" err="1"/>
              <a:t>SynсhronEyes</a:t>
            </a:r>
            <a:r>
              <a:rPr lang="ru-RU" altLang="ru-RU" sz="2000" b="1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ru-RU" sz="2000" b="1" dirty="0"/>
              <a:t> </a:t>
            </a:r>
            <a:r>
              <a:rPr lang="ru-RU" altLang="ru-RU" sz="2000" dirty="0"/>
              <a:t>позволяет</a:t>
            </a:r>
            <a:r>
              <a:rPr lang="ru-RU" altLang="ru-RU" sz="2000" b="1" dirty="0"/>
              <a:t> </a:t>
            </a:r>
            <a:r>
              <a:rPr lang="ru-RU" altLang="ru-RU" sz="2000" dirty="0"/>
              <a:t>преподавателю следить за тем, что делают учащиеся;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 выводить все рабочие мониторы учащихся на доску;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 блокировать мониторы учащихся;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/>
              <a:t> рассылать с интерактивной доски учебный материал </a:t>
            </a:r>
            <a:r>
              <a:rPr lang="ru-RU" altLang="ru-RU" sz="2000" dirty="0" smtClean="0"/>
              <a:t>на все </a:t>
            </a:r>
            <a:r>
              <a:rPr lang="ru-RU" altLang="ru-RU" sz="2000" dirty="0"/>
              <a:t>компьютеры.</a:t>
            </a:r>
          </a:p>
          <a:p>
            <a:endParaRPr lang="ru-RU" altLang="ru-RU" sz="2000" dirty="0"/>
          </a:p>
        </p:txBody>
      </p:sp>
      <p:pic>
        <p:nvPicPr>
          <p:cNvPr id="41988" name="Picture 3" descr="Картинки по запросу rjvgm.nth ctn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0888" y="1963738"/>
            <a:ext cx="37782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Картинки по запросу технология Smart-Еdu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9" b="27263"/>
          <a:stretch>
            <a:fillRect/>
          </a:stretch>
        </p:blipFill>
        <p:spPr bwMode="auto">
          <a:xfrm>
            <a:off x="444500" y="479425"/>
            <a:ext cx="11253788" cy="5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Группа 11"/>
          <p:cNvGrpSpPr>
            <a:grpSpLocks/>
          </p:cNvGrpSpPr>
          <p:nvPr/>
        </p:nvGrpSpPr>
        <p:grpSpPr bwMode="auto">
          <a:xfrm>
            <a:off x="5392738" y="3160713"/>
            <a:ext cx="6221412" cy="3913187"/>
            <a:chOff x="3966883" y="1667436"/>
            <a:chExt cx="6221505" cy="391309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490766" y="1883331"/>
              <a:ext cx="5097538" cy="28494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3013" name="Picture 4" descr="Картинки по запросу смартфон вектор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437335" y="196984"/>
              <a:ext cx="3190957" cy="613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4" name="Прямоугольник 3"/>
            <p:cNvSpPr>
              <a:spLocks noChangeArrowheads="1"/>
            </p:cNvSpPr>
            <p:nvPr/>
          </p:nvSpPr>
          <p:spPr bwMode="auto">
            <a:xfrm>
              <a:off x="4920215" y="2044109"/>
              <a:ext cx="4250680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ru-RU" altLang="ru-RU" b="1"/>
                <a:t> </a:t>
              </a:r>
              <a:r>
                <a:rPr lang="ru-RU" altLang="ru-RU" sz="2000"/>
                <a:t>Во время работы на интерактивных досках  улучшается концентрация внимания у учащихся, быстрее усваивается учебный материал, и в результате повышается успеваемость каждого ученика.</a:t>
              </a:r>
            </a:p>
            <a:p>
              <a:endParaRPr lang="ru-RU" altLang="ru-RU" sz="2000"/>
            </a:p>
            <a:p>
              <a:endParaRPr lang="ru-RU" altLang="ru-RU" sz="2000"/>
            </a:p>
            <a:p>
              <a:endParaRPr lang="ru-RU" altLang="ru-RU" sz="2000"/>
            </a:p>
          </p:txBody>
        </p:sp>
        <p:pic>
          <p:nvPicPr>
            <p:cNvPr id="43015" name="Picture 6" descr="Картинки по запросу палец нажимает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01901" y="2850775"/>
              <a:ext cx="1786487" cy="2729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565150"/>
            <a:ext cx="4695825" cy="21955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Smart</a:t>
            </a: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Classroom</a:t>
            </a: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Suite</a:t>
            </a: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- программное обеспечение для интерактивного обучения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035" name="Прямоугольник 4"/>
          <p:cNvSpPr>
            <a:spLocks noChangeArrowheads="1"/>
          </p:cNvSpPr>
          <p:nvPr/>
        </p:nvSpPr>
        <p:spPr bwMode="auto">
          <a:xfrm>
            <a:off x="5472113" y="1216772"/>
            <a:ext cx="60245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 dirty="0" smtClean="0"/>
              <a:t>Составляющие</a:t>
            </a:r>
            <a:r>
              <a:rPr lang="ru-RU" altLang="ru-RU" sz="2000" dirty="0"/>
              <a:t>:</a:t>
            </a:r>
          </a:p>
          <a:p>
            <a:pPr>
              <a:buFontTx/>
              <a:buChar char="-"/>
            </a:pPr>
            <a:r>
              <a:rPr lang="ru-RU" altLang="ru-RU" sz="2000" dirty="0"/>
              <a:t> ПО </a:t>
            </a:r>
            <a:r>
              <a:rPr lang="en-US" altLang="ru-RU" sz="2000" dirty="0"/>
              <a:t>Smart Notebook</a:t>
            </a:r>
            <a:r>
              <a:rPr lang="ru-RU" altLang="ru-RU" sz="2000" dirty="0"/>
              <a:t>™ (для совместного обучения);</a:t>
            </a:r>
          </a:p>
          <a:p>
            <a:pPr>
              <a:buFontTx/>
              <a:buChar char="-"/>
            </a:pPr>
            <a:r>
              <a:rPr lang="ru-RU" altLang="ru-RU" sz="2000" dirty="0"/>
              <a:t> ПО </a:t>
            </a:r>
            <a:r>
              <a:rPr lang="en-US" altLang="ru-RU" sz="2000" dirty="0"/>
              <a:t>Smart Notebook SE</a:t>
            </a:r>
            <a:r>
              <a:rPr lang="ru-RU" altLang="ru-RU" sz="2000" dirty="0"/>
              <a:t> (для учащихся); </a:t>
            </a:r>
          </a:p>
          <a:p>
            <a:pPr>
              <a:buFontTx/>
              <a:buChar char="-"/>
            </a:pPr>
            <a:r>
              <a:rPr lang="ru-RU" altLang="ru-RU" sz="2000" dirty="0"/>
              <a:t> ПО </a:t>
            </a:r>
            <a:r>
              <a:rPr lang="en-US" altLang="ru-RU" sz="2000" dirty="0"/>
              <a:t>Smart Sync</a:t>
            </a:r>
            <a:r>
              <a:rPr lang="ru-RU" altLang="ru-RU" sz="2000" dirty="0"/>
              <a:t>™ (для управления учебным классом</a:t>
            </a:r>
            <a:r>
              <a:rPr lang="ru-RU" altLang="ru-RU" sz="2000" dirty="0" smtClean="0"/>
              <a:t>);</a:t>
            </a:r>
          </a:p>
          <a:p>
            <a:pPr>
              <a:buFontTx/>
              <a:buChar char="-"/>
            </a:pPr>
            <a:r>
              <a:rPr lang="ru-RU" altLang="ru-RU" sz="2000" dirty="0" smtClean="0"/>
              <a:t> </a:t>
            </a:r>
            <a:r>
              <a:rPr lang="ru-RU" altLang="ru-RU" sz="2000" dirty="0"/>
              <a:t>ПО </a:t>
            </a:r>
            <a:r>
              <a:rPr lang="en-US" altLang="ru-RU" sz="2000" dirty="0"/>
              <a:t>Smart Response</a:t>
            </a:r>
            <a:r>
              <a:rPr lang="ru-RU" altLang="ru-RU" sz="2000" dirty="0"/>
              <a:t>™ </a:t>
            </a:r>
            <a:r>
              <a:rPr lang="en-US" altLang="ru-RU" sz="2000" dirty="0"/>
              <a:t>CE</a:t>
            </a:r>
            <a:r>
              <a:rPr lang="ru-RU" altLang="ru-RU" sz="2000" dirty="0"/>
              <a:t> (для проведения интерактивных опросов). </a:t>
            </a:r>
          </a:p>
          <a:p>
            <a:endParaRPr lang="ru-RU" altLang="ru-RU" sz="2000" dirty="0"/>
          </a:p>
          <a:p>
            <a:r>
              <a:rPr lang="ru-RU" altLang="ru-RU" sz="2000" dirty="0"/>
              <a:t>Возможности:</a:t>
            </a:r>
          </a:p>
          <a:p>
            <a:r>
              <a:rPr lang="ru-RU" altLang="ru-RU" sz="2000" dirty="0"/>
              <a:t>- эффективное управление процессом обучения;</a:t>
            </a:r>
          </a:p>
          <a:p>
            <a:pPr>
              <a:buFontTx/>
              <a:buChar char="-"/>
            </a:pPr>
            <a:r>
              <a:rPr lang="ru-RU" altLang="ru-RU" sz="2000" dirty="0" smtClean="0"/>
              <a:t> подготовка </a:t>
            </a:r>
            <a:r>
              <a:rPr lang="ru-RU" altLang="ru-RU" sz="2000" dirty="0"/>
              <a:t>к занятиям;</a:t>
            </a:r>
          </a:p>
          <a:p>
            <a:pPr>
              <a:buFontTx/>
              <a:buChar char="-"/>
            </a:pPr>
            <a:r>
              <a:rPr lang="ru-RU" altLang="ru-RU" sz="2000" dirty="0"/>
              <a:t> обмен опытом.</a:t>
            </a:r>
          </a:p>
          <a:p>
            <a:endParaRPr lang="ru-RU" altLang="ru-RU" sz="2000" dirty="0"/>
          </a:p>
        </p:txBody>
      </p:sp>
      <p:pic>
        <p:nvPicPr>
          <p:cNvPr id="44036" name="Picture 2" descr="Картинки по запросу Smart Classroom Suite - программное обеспечение для интерактивного обуч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9448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8725" y="2111375"/>
            <a:ext cx="5294313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1114425" y="2716213"/>
            <a:ext cx="609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b="1" dirty="0"/>
              <a:t> </a:t>
            </a:r>
            <a:r>
              <a:rPr lang="en-US" altLang="ru-RU" sz="2000" b="1" dirty="0"/>
              <a:t>D</a:t>
            </a:r>
            <a:r>
              <a:rPr lang="ru-RU" altLang="ru-RU" sz="2000" b="1" dirty="0" err="1"/>
              <a:t>igital</a:t>
            </a:r>
            <a:r>
              <a:rPr lang="ru-RU" altLang="ru-RU" sz="2000" b="1" dirty="0"/>
              <a:t>-поколение</a:t>
            </a:r>
            <a:r>
              <a:rPr lang="en-US" altLang="ru-RU" sz="2000" b="1" dirty="0"/>
              <a:t> </a:t>
            </a:r>
            <a:r>
              <a:rPr lang="en-US" altLang="ru-RU" sz="2000" dirty="0" smtClean="0"/>
              <a:t>–</a:t>
            </a:r>
            <a:r>
              <a:rPr lang="ru-RU" altLang="ru-RU" sz="2000" dirty="0" smtClean="0"/>
              <a:t> поколение, для которых </a:t>
            </a:r>
            <a:r>
              <a:rPr lang="ru-RU" altLang="ru-RU" sz="2000" dirty="0" err="1"/>
              <a:t>smart</a:t>
            </a:r>
            <a:r>
              <a:rPr lang="ru-RU" altLang="ru-RU" sz="2000" dirty="0"/>
              <a:t>-устройства и </a:t>
            </a:r>
            <a:r>
              <a:rPr lang="ru-RU" altLang="ru-RU" sz="2000" dirty="0" smtClean="0"/>
              <a:t>гаджеты </a:t>
            </a:r>
            <a:r>
              <a:rPr lang="ru-RU" altLang="ru-RU" sz="2000" dirty="0"/>
              <a:t>являются обязательными элементами жизненного пространства.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9363" y="2419350"/>
            <a:ext cx="27717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524875" y="1828800"/>
            <a:ext cx="1749425" cy="24479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6142" y="2146062"/>
            <a:ext cx="749001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Какое программное обеспечение необходимо установить в смартфон или планшет</a:t>
            </a:r>
          </a:p>
        </p:txBody>
      </p:sp>
      <p:pic>
        <p:nvPicPr>
          <p:cNvPr id="45060" name="Picture 5" descr="Картинки по запросу анимированный знак вопроса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9163" y="2017713"/>
            <a:ext cx="179387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 descr="Картинки по запросу смартфон вект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595438"/>
            <a:ext cx="197802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565150"/>
            <a:ext cx="4695825" cy="21955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Приложение </a:t>
            </a:r>
            <a:b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Play Market 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083" name="Прямоугольник 4"/>
          <p:cNvSpPr>
            <a:spLocks noChangeArrowheads="1"/>
          </p:cNvSpPr>
          <p:nvPr/>
        </p:nvSpPr>
        <p:spPr bwMode="auto">
          <a:xfrm>
            <a:off x="819150" y="3017838"/>
            <a:ext cx="60261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ru-RU" sz="2000" dirty="0"/>
              <a:t>Play Market</a:t>
            </a:r>
            <a:r>
              <a:rPr lang="ru-RU" altLang="ru-RU" sz="2000" dirty="0"/>
              <a:t> – это приложение, установленное в стандартных средствах мобильной операционной системы </a:t>
            </a:r>
            <a:r>
              <a:rPr lang="en-US" altLang="ru-RU" sz="2000" dirty="0"/>
              <a:t>Android</a:t>
            </a:r>
            <a:r>
              <a:rPr lang="ru-RU" altLang="ru-RU" sz="2000" dirty="0"/>
              <a:t> смартфонов и планшетов. </a:t>
            </a:r>
          </a:p>
          <a:p>
            <a:r>
              <a:rPr lang="ru-RU" altLang="ru-RU" sz="2000" dirty="0"/>
              <a:t>Чтобы пользоваться данным приложением необходимо зарегистрировать аккаунт в системе </a:t>
            </a:r>
            <a:r>
              <a:rPr lang="en-US" altLang="ru-RU" sz="2000" dirty="0"/>
              <a:t>Google</a:t>
            </a:r>
            <a:r>
              <a:rPr lang="ru-RU" altLang="ru-RU" sz="2000" dirty="0"/>
              <a:t>.</a:t>
            </a:r>
          </a:p>
          <a:p>
            <a:r>
              <a:rPr lang="ru-RU" altLang="ru-RU" sz="2000" dirty="0"/>
              <a:t>Зарегистрированные пользователи получают доступ ко всем сетевым приложениям системы </a:t>
            </a:r>
            <a:r>
              <a:rPr lang="en-US" altLang="ru-RU" sz="2000" dirty="0"/>
              <a:t>Google</a:t>
            </a:r>
            <a:r>
              <a:rPr lang="ru-RU" altLang="ru-RU" sz="2000" dirty="0"/>
              <a:t>. Приложение предлагает пользователю широкий спектр </a:t>
            </a:r>
            <a:r>
              <a:rPr lang="ru-RU" altLang="ru-RU" sz="2000" dirty="0" smtClean="0"/>
              <a:t>категорий </a:t>
            </a:r>
            <a:r>
              <a:rPr lang="ru-RU" altLang="ru-RU" sz="2000" dirty="0"/>
              <a:t>как для досуга, так и для обучения. </a:t>
            </a:r>
          </a:p>
          <a:p>
            <a:endParaRPr lang="ru-RU" altLang="ru-RU" sz="2000" dirty="0"/>
          </a:p>
        </p:txBody>
      </p:sp>
      <p:pic>
        <p:nvPicPr>
          <p:cNvPr id="46084" name="Picture 2" descr="Картинки по запросу Google Play Mark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9363" y="2513013"/>
            <a:ext cx="3333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 descr="Картинки по запросу смартфон вект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250" y="2352675"/>
            <a:ext cx="424815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Картинки по запросу палец нажимает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267075"/>
            <a:ext cx="178593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666875"/>
            <a:ext cx="20034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565150"/>
            <a:ext cx="5865813" cy="21955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Приложение </a:t>
            </a:r>
            <a:b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«Математические хитрости»</a:t>
            </a:r>
            <a:endParaRPr lang="ru-RU" sz="32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108" name="Прямоугольник 4"/>
          <p:cNvSpPr>
            <a:spLocks noChangeArrowheads="1"/>
          </p:cNvSpPr>
          <p:nvPr/>
        </p:nvSpPr>
        <p:spPr bwMode="auto">
          <a:xfrm>
            <a:off x="819150" y="3017838"/>
            <a:ext cx="58229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 dirty="0"/>
              <a:t>Приложение для получения навыков устного </a:t>
            </a:r>
            <a:r>
              <a:rPr lang="ru-RU" altLang="ru-RU" sz="2000" dirty="0" smtClean="0"/>
              <a:t>счёта.</a:t>
            </a:r>
            <a:endParaRPr lang="ru-RU" altLang="ru-RU" sz="2000" dirty="0"/>
          </a:p>
          <a:p>
            <a:r>
              <a:rPr lang="ru-RU" altLang="ru-RU" sz="2000" dirty="0" smtClean="0"/>
              <a:t>Подробно </a:t>
            </a:r>
            <a:r>
              <a:rPr lang="ru-RU" altLang="ru-RU" sz="2000" dirty="0"/>
              <a:t>описаны существующие алгоритмы для быстрых вычислений. </a:t>
            </a:r>
            <a:endParaRPr lang="ru-RU" altLang="ru-RU" sz="2000" dirty="0" smtClean="0"/>
          </a:p>
          <a:p>
            <a:r>
              <a:rPr lang="ru-RU" altLang="ru-RU" sz="2000" dirty="0" smtClean="0"/>
              <a:t>Разработчики </a:t>
            </a:r>
            <a:r>
              <a:rPr lang="ru-RU" altLang="ru-RU" sz="2000" dirty="0"/>
              <a:t>внесли в программу игровой момент – возможность соревноваться в скорости устного </a:t>
            </a:r>
            <a:r>
              <a:rPr lang="ru-RU" altLang="ru-RU" sz="2000" dirty="0" smtClean="0"/>
              <a:t>счёта </a:t>
            </a:r>
            <a:r>
              <a:rPr lang="ru-RU" altLang="ru-RU" sz="2000" dirty="0"/>
              <a:t>с другими пользователями по сети. </a:t>
            </a:r>
          </a:p>
          <a:p>
            <a:r>
              <a:rPr lang="ru-RU" altLang="ru-RU" sz="2000" dirty="0"/>
              <a:t> </a:t>
            </a:r>
          </a:p>
          <a:p>
            <a:endParaRPr lang="ru-RU" altLang="ru-RU" sz="2000" dirty="0"/>
          </a:p>
        </p:txBody>
      </p:sp>
      <p:pic>
        <p:nvPicPr>
          <p:cNvPr id="47109" name="Picture 4" descr="Картинки по запросу смартфон вект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9288" y="1184275"/>
            <a:ext cx="23129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Картинки по запросу палец нажимает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8638" y="4451350"/>
            <a:ext cx="1785937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533525"/>
            <a:ext cx="1970088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565150"/>
            <a:ext cx="5865813" cy="21955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Приложение </a:t>
            </a:r>
            <a:b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en-US" sz="3200" b="1" dirty="0" err="1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GeoGebra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»</a:t>
            </a:r>
            <a:endParaRPr lang="ru-RU" sz="32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132" name="Прямоугольник 4"/>
          <p:cNvSpPr>
            <a:spLocks noChangeArrowheads="1"/>
          </p:cNvSpPr>
          <p:nvPr/>
        </p:nvSpPr>
        <p:spPr bwMode="auto">
          <a:xfrm>
            <a:off x="819150" y="3017838"/>
            <a:ext cx="55689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 smtClean="0"/>
              <a:t>Приложение для </a:t>
            </a:r>
            <a:r>
              <a:rPr lang="ru-RU" altLang="ru-RU" sz="2000" dirty="0"/>
              <a:t>изучения математики на всех уровнях. В </a:t>
            </a:r>
            <a:r>
              <a:rPr lang="ru-RU" altLang="ru-RU" sz="2000" dirty="0" smtClean="0"/>
              <a:t>нём </a:t>
            </a:r>
            <a:r>
              <a:rPr lang="ru-RU" altLang="ru-RU" sz="2000" dirty="0"/>
              <a:t>можно найти пособия по геометрии, алгебре, статистике и многому другому.</a:t>
            </a:r>
          </a:p>
          <a:p>
            <a:r>
              <a:rPr lang="ru-RU" altLang="ru-RU" sz="2000" dirty="0"/>
              <a:t> </a:t>
            </a:r>
          </a:p>
          <a:p>
            <a:endParaRPr lang="ru-RU" altLang="ru-RU" sz="2000" dirty="0"/>
          </a:p>
        </p:txBody>
      </p:sp>
      <p:pic>
        <p:nvPicPr>
          <p:cNvPr id="48133" name="Picture 4" descr="Картинки по запросу смартфон вект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062038"/>
            <a:ext cx="2312987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Картинки по запросу палец нажимает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8763" y="3994150"/>
            <a:ext cx="1787525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565150"/>
            <a:ext cx="5865813" cy="21955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Приложение </a:t>
            </a:r>
            <a:b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en-US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Chemist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»</a:t>
            </a:r>
            <a:endParaRPr lang="ru-RU" sz="32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155" name="Прямоугольник 4"/>
          <p:cNvSpPr>
            <a:spLocks noChangeArrowheads="1"/>
          </p:cNvSpPr>
          <p:nvPr/>
        </p:nvSpPr>
        <p:spPr bwMode="auto">
          <a:xfrm>
            <a:off x="819150" y="3017838"/>
            <a:ext cx="55689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 dirty="0"/>
              <a:t>Приложение к урокам химии. </a:t>
            </a:r>
          </a:p>
          <a:p>
            <a:r>
              <a:rPr lang="ru-RU" altLang="ru-RU" sz="2000" dirty="0"/>
              <a:t>Программа выполнена в виде виртуальной лаборатории, где каждый может стать «профессором» и провести самый невероятный опыт, даже взрывоопасный. </a:t>
            </a:r>
          </a:p>
          <a:p>
            <a:r>
              <a:rPr lang="ru-RU" altLang="ru-RU" sz="2000" dirty="0"/>
              <a:t>Приложение характерно качественным 3D и деталировкой. Кладовая «лаборатории» содержит около двухсот химических элементов.  </a:t>
            </a:r>
          </a:p>
          <a:p>
            <a:endParaRPr lang="ru-RU" altLang="ru-RU" sz="2000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3373" y="2272551"/>
            <a:ext cx="3863374" cy="2232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157" name="Picture 4" descr="Картинки по запросу смартфон вект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2713" y="2024063"/>
            <a:ext cx="5075237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Картинки по запросу палец нажимает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1550" y="2959100"/>
            <a:ext cx="1939925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565150"/>
            <a:ext cx="5865813" cy="21955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Приложение </a:t>
            </a:r>
            <a:b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en-US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Molecules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»</a:t>
            </a:r>
            <a:endParaRPr lang="ru-RU" sz="32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179" name="Прямоугольник 4"/>
          <p:cNvSpPr>
            <a:spLocks noChangeArrowheads="1"/>
          </p:cNvSpPr>
          <p:nvPr/>
        </p:nvSpPr>
        <p:spPr bwMode="auto">
          <a:xfrm>
            <a:off x="819150" y="3017838"/>
            <a:ext cx="55689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 dirty="0"/>
              <a:t>Приложение к урокам химии. </a:t>
            </a:r>
          </a:p>
          <a:p>
            <a:r>
              <a:rPr lang="ru-RU" altLang="ru-RU" sz="2000" dirty="0"/>
              <a:t>В приложении содержится множество молекулярных моделей, предложенных по умолчанию, есть также возможностью загружать примеры самостоятельно со специализированных сайтов. О каждой молекуле и молекулярном соединении можно найти исчерпывающую информацию: полное название структуры, количество и виды аминокислот, имена исследователей и многое другое.</a:t>
            </a:r>
          </a:p>
          <a:p>
            <a:endParaRPr lang="ru-RU" altLang="ru-RU" sz="2000" dirty="0"/>
          </a:p>
        </p:txBody>
      </p:sp>
      <p:grpSp>
        <p:nvGrpSpPr>
          <p:cNvPr id="50180" name="Группа 8"/>
          <p:cNvGrpSpPr>
            <a:grpSpLocks/>
          </p:cNvGrpSpPr>
          <p:nvPr/>
        </p:nvGrpSpPr>
        <p:grpSpPr bwMode="auto">
          <a:xfrm>
            <a:off x="7637463" y="1250950"/>
            <a:ext cx="2417762" cy="4465638"/>
            <a:chOff x="7479982" y="985172"/>
            <a:chExt cx="2575765" cy="4731101"/>
          </a:xfrm>
        </p:grpSpPr>
        <p:pic>
          <p:nvPicPr>
            <p:cNvPr id="50182" name="Picture 2" descr="Картинки по запросу Приложение molecule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627804">
              <a:off x="7612744" y="1460861"/>
              <a:ext cx="2415175" cy="3750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3" name="Picture 4" descr="Картинки по запросу смартфон вектор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628434">
              <a:off x="7479982" y="985172"/>
              <a:ext cx="2575765" cy="473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1" name="Picture 6" descr="Картинки по запросу палец нажимает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3363" y="3160713"/>
            <a:ext cx="1938337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8638" y="1728788"/>
            <a:ext cx="2327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 descr="Картинки по запросу смартфон вект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6725" y="1290638"/>
            <a:ext cx="245745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565150"/>
            <a:ext cx="5865813" cy="21955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Приложение </a:t>
            </a:r>
            <a:b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«Слово дня»</a:t>
            </a:r>
            <a:endParaRPr lang="ru-RU" sz="32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205" name="Прямоугольник 4"/>
          <p:cNvSpPr>
            <a:spLocks noChangeArrowheads="1"/>
          </p:cNvSpPr>
          <p:nvPr/>
        </p:nvSpPr>
        <p:spPr bwMode="auto">
          <a:xfrm>
            <a:off x="819150" y="3017838"/>
            <a:ext cx="55689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 dirty="0"/>
              <a:t>Приложение для расширения лексического запаса.</a:t>
            </a:r>
          </a:p>
          <a:p>
            <a:r>
              <a:rPr lang="ru-RU" altLang="ru-RU" sz="2000" dirty="0" smtClean="0"/>
              <a:t>Данное </a:t>
            </a:r>
            <a:r>
              <a:rPr lang="ru-RU" altLang="ru-RU" sz="2000" dirty="0"/>
              <a:t>приложение будет каждый день предлагать учащимся узнать новое слово и его значение.</a:t>
            </a:r>
          </a:p>
          <a:p>
            <a:endParaRPr lang="ru-RU" altLang="ru-RU" sz="2000" dirty="0"/>
          </a:p>
        </p:txBody>
      </p:sp>
      <p:pic>
        <p:nvPicPr>
          <p:cNvPr id="51206" name="Picture 6" descr="Картинки по запросу палец нажимает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4225" y="3173413"/>
            <a:ext cx="1939925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35213"/>
            <a:ext cx="38544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4" descr="Картинки по запросу смартфон вект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44713"/>
            <a:ext cx="4808538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565150"/>
            <a:ext cx="5865813" cy="21955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Приложение </a:t>
            </a:r>
            <a:b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en-US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Anatomy 3D Pro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»</a:t>
            </a:r>
            <a:endParaRPr lang="ru-RU" sz="32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229" name="Прямоугольник 4"/>
          <p:cNvSpPr>
            <a:spLocks noChangeArrowheads="1"/>
          </p:cNvSpPr>
          <p:nvPr/>
        </p:nvSpPr>
        <p:spPr bwMode="auto">
          <a:xfrm>
            <a:off x="819150" y="3017838"/>
            <a:ext cx="55689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 dirty="0"/>
              <a:t>Приложение знакомит с устройством человеческого организма.</a:t>
            </a:r>
          </a:p>
          <a:p>
            <a:r>
              <a:rPr lang="ru-RU" altLang="ru-RU" sz="2000" dirty="0"/>
              <a:t>Характерна уникальная детализация всех тонкостей в 3D формате.</a:t>
            </a:r>
          </a:p>
          <a:p>
            <a:r>
              <a:rPr lang="ru-RU" altLang="ru-RU" sz="2000" dirty="0"/>
              <a:t>Для проверки знаний предлагается интересная викторина. </a:t>
            </a:r>
          </a:p>
          <a:p>
            <a:endParaRPr lang="ru-RU" altLang="ru-RU" sz="2000" dirty="0"/>
          </a:p>
        </p:txBody>
      </p:sp>
      <p:pic>
        <p:nvPicPr>
          <p:cNvPr id="52230" name="Picture 6" descr="Картинки по запросу палец нажимает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4225" y="3173413"/>
            <a:ext cx="1939925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Картинки по запросу Приложение Star Walk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8746" y="1949450"/>
            <a:ext cx="37782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4" descr="Картинки по запросу смартфон вектор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883" y="1768475"/>
            <a:ext cx="4808538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565150"/>
            <a:ext cx="5865813" cy="21955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Приложение </a:t>
            </a:r>
            <a:b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n-US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en-US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Star Walk 2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»</a:t>
            </a:r>
            <a:endParaRPr lang="ru-RU" sz="32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253" name="Прямоугольник 4"/>
          <p:cNvSpPr>
            <a:spLocks noChangeArrowheads="1"/>
          </p:cNvSpPr>
          <p:nvPr/>
        </p:nvSpPr>
        <p:spPr bwMode="auto">
          <a:xfrm>
            <a:off x="819150" y="3017838"/>
            <a:ext cx="55689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2000" dirty="0"/>
              <a:t>Приложение для изучения звездного неба.</a:t>
            </a:r>
          </a:p>
          <a:p>
            <a:r>
              <a:rPr lang="ru-RU" altLang="ru-RU" sz="2000" dirty="0"/>
              <a:t>Можно  увидеть название и расположение всех звёзд и галактик, а также почитать информацию о них, узнать историю всех созвездий и увидеть их.</a:t>
            </a:r>
            <a:endParaRPr lang="ru-RU" altLang="ru-RU" sz="2000" b="1" i="1" dirty="0"/>
          </a:p>
          <a:p>
            <a:endParaRPr lang="ru-RU" altLang="ru-RU" sz="2000" dirty="0"/>
          </a:p>
        </p:txBody>
      </p:sp>
      <p:pic>
        <p:nvPicPr>
          <p:cNvPr id="53254" name="Picture 6" descr="Картинки по запросу палец нажимает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7983" y="3778250"/>
            <a:ext cx="1939925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664036" y="3157340"/>
            <a:ext cx="2321374" cy="215395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538" y="982663"/>
            <a:ext cx="11058525" cy="13033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</a:rPr>
              <a:t>Приложения </a:t>
            </a:r>
            <a:r>
              <a:rPr lang="en-US" sz="3600" dirty="0" smtClean="0">
                <a:solidFill>
                  <a:srgbClr val="7030A0"/>
                </a:solidFill>
              </a:rPr>
              <a:t>Google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Play Market 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7525" y="3390900"/>
            <a:ext cx="1331913" cy="433388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/>
              <a:t>Plickers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60713" y="4114800"/>
            <a:ext cx="2487612" cy="4318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/>
              <a:t>LearningApps</a:t>
            </a:r>
            <a:r>
              <a:rPr lang="ru-RU" sz="1600" b="1" dirty="0"/>
              <a:t>,</a:t>
            </a:r>
            <a:r>
              <a:rPr lang="en-US" sz="1600" b="1" dirty="0"/>
              <a:t> </a:t>
            </a:r>
            <a:r>
              <a:rPr lang="en-US" sz="1600" b="1" dirty="0" err="1"/>
              <a:t>Thinglink</a:t>
            </a:r>
            <a:endParaRPr lang="ru-RU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95563" y="2660650"/>
            <a:ext cx="1331912" cy="4318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/>
              <a:t>ClassDojo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40941" y="2494126"/>
            <a:ext cx="6683188" cy="77351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Журнал для похвалы или наказания. Интерфейс приложения выглядит по-разному, в зависимости от того, входит учитель, родитель или ученик.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13601" y="3387743"/>
            <a:ext cx="413627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Проведение фронтального опроса учащихся.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38988" y="4087905"/>
            <a:ext cx="4848964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Создание интерактивных плакатов или иллюстраций.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037013" y="2781300"/>
            <a:ext cx="723900" cy="1778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527550" y="3473450"/>
            <a:ext cx="293688" cy="2190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734050" y="4176713"/>
            <a:ext cx="485775" cy="2190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49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40741"/>
            <a:ext cx="2267196" cy="1989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070225" y="4832350"/>
            <a:ext cx="1439863" cy="4318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/>
              <a:t>WiseMapping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21495" y="4778185"/>
            <a:ext cx="2867764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Создание ментальных карт.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4635500" y="4935538"/>
            <a:ext cx="485775" cy="2190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36825" y="5495925"/>
            <a:ext cx="1439863" cy="4318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/>
              <a:t>Word</a:t>
            </a:r>
            <a:r>
              <a:rPr lang="ru-RU" sz="1600" b="1" dirty="0"/>
              <a:t> </a:t>
            </a:r>
            <a:r>
              <a:rPr lang="ru-RU" sz="1600" b="1" dirty="0" err="1"/>
              <a:t>It</a:t>
            </a:r>
            <a:r>
              <a:rPr lang="ru-RU" sz="1600" b="1" dirty="0"/>
              <a:t> </a:t>
            </a:r>
            <a:r>
              <a:rPr lang="ru-RU" sz="1600" b="1" dirty="0" err="1"/>
              <a:t>Out</a:t>
            </a:r>
            <a:r>
              <a:rPr lang="ru-RU" sz="1600" dirty="0"/>
              <a:t>!</a:t>
            </a:r>
            <a:endParaRPr lang="ru-RU" sz="16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06659" y="5468466"/>
            <a:ext cx="3589423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Создание </a:t>
            </a:r>
            <a:r>
              <a:rPr lang="ru-RU" sz="1600" dirty="0" smtClean="0"/>
              <a:t>кластеров </a:t>
            </a:r>
            <a:r>
              <a:rPr lang="ru-RU" sz="1600" dirty="0"/>
              <a:t>облаков слов.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4102100" y="5597525"/>
            <a:ext cx="1089025" cy="25241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 animBg="1"/>
      <p:bldP spid="19" grpId="0" animBg="1"/>
      <p:bldP spid="21" grpId="0" animBg="1"/>
      <p:bldP spid="22" grpId="0" animBg="1"/>
      <p:bldP spid="6" grpId="0" animBg="1"/>
      <p:bldP spid="23" grpId="0" animBg="1"/>
      <p:bldP spid="24" grpId="0" animBg="1"/>
      <p:bldP spid="17" grpId="0" animBg="1"/>
      <p:bldP spid="18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14"/>
          <p:cNvGrpSpPr>
            <a:grpSpLocks/>
          </p:cNvGrpSpPr>
          <p:nvPr/>
        </p:nvGrpSpPr>
        <p:grpSpPr bwMode="auto">
          <a:xfrm>
            <a:off x="3284538" y="2516188"/>
            <a:ext cx="5719762" cy="3557587"/>
            <a:chOff x="4946754" y="2481625"/>
            <a:chExt cx="3966653" cy="2824893"/>
          </a:xfrm>
        </p:grpSpPr>
        <p:pic>
          <p:nvPicPr>
            <p:cNvPr id="18445" name="Picture 6" descr="Картинки по запросу нидерланды карта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134" b="18056"/>
            <a:stretch>
              <a:fillRect/>
            </a:stretch>
          </p:blipFill>
          <p:spPr bwMode="auto">
            <a:xfrm>
              <a:off x="4946754" y="2481625"/>
              <a:ext cx="3954041" cy="2809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8" descr="Картинки по запросу корея  карта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596" b="17645"/>
            <a:stretch>
              <a:fillRect/>
            </a:stretch>
          </p:blipFill>
          <p:spPr bwMode="auto">
            <a:xfrm>
              <a:off x="7090916" y="2482612"/>
              <a:ext cx="1820480" cy="2823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Картинки по запросу австралия карта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551" t="55305" b="17924"/>
            <a:stretch>
              <a:fillRect/>
            </a:stretch>
          </p:blipFill>
          <p:spPr bwMode="auto">
            <a:xfrm>
              <a:off x="7213943" y="4373598"/>
              <a:ext cx="1699464" cy="91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11247438" cy="1371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Становление SMART-общества как глобальная тенденция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8436" name="Группа 18"/>
          <p:cNvGrpSpPr>
            <a:grpSpLocks/>
          </p:cNvGrpSpPr>
          <p:nvPr/>
        </p:nvGrpSpPr>
        <p:grpSpPr bwMode="auto">
          <a:xfrm>
            <a:off x="1119188" y="3036888"/>
            <a:ext cx="3249612" cy="477837"/>
            <a:chOff x="1119226" y="3036750"/>
            <a:chExt cx="3249704" cy="47722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119226" y="3036750"/>
              <a:ext cx="2808367" cy="47564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457200" eaLnBrk="1" fontAlgn="auto" hangingPunct="1">
                <a:spcAft>
                  <a:spcPts val="0"/>
                </a:spcAft>
                <a:defRPr/>
              </a:pPr>
              <a:r>
                <a:rPr lang="ru-RU" sz="1400" dirty="0">
                  <a:ln w="3175" cmpd="sng">
                    <a:noFill/>
                  </a:ln>
                  <a:solidFill>
                    <a:schemeClr val="tx1"/>
                  </a:solidFill>
                </a:rPr>
                <a:t>Стратегия - 2020  </a:t>
              </a:r>
            </a:p>
            <a:p>
              <a:pPr algn="ctr" defTabSz="457200" eaLnBrk="1" fontAlgn="auto" hangingPunct="1">
                <a:spcAft>
                  <a:spcPts val="0"/>
                </a:spcAft>
                <a:defRPr/>
              </a:pPr>
              <a:r>
                <a:rPr lang="ru-RU" sz="1400" dirty="0">
                  <a:ln w="3175" cmpd="sng">
                    <a:noFill/>
                  </a:ln>
                  <a:solidFill>
                    <a:schemeClr val="tx1"/>
                  </a:solidFill>
                </a:rPr>
                <a:t>«Топ-экономика, </a:t>
              </a:r>
              <a:r>
                <a:rPr lang="ru-RU" sz="1400" dirty="0" err="1">
                  <a:ln w="3175" cmpd="sng">
                    <a:noFill/>
                  </a:ln>
                  <a:solidFill>
                    <a:schemeClr val="tx1"/>
                  </a:solidFill>
                </a:rPr>
                <a:t>Смарт-общество</a:t>
              </a:r>
              <a:r>
                <a:rPr lang="ru-RU" sz="1400" dirty="0">
                  <a:ln w="3175" cmpd="sng">
                    <a:noFill/>
                  </a:ln>
                  <a:solidFill>
                    <a:schemeClr val="tx1"/>
                  </a:solidFill>
                </a:rPr>
                <a:t>»</a:t>
              </a:r>
            </a:p>
            <a:p>
              <a:pPr algn="ctr">
                <a:defRPr/>
              </a:pPr>
              <a:endParaRPr lang="ru-RU" dirty="0"/>
            </a:p>
          </p:txBody>
        </p:sp>
        <p:pic>
          <p:nvPicPr>
            <p:cNvPr id="18444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514" y="3045976"/>
              <a:ext cx="509416" cy="468000"/>
            </a:xfrm>
            <a:prstGeom prst="rect">
              <a:avLst/>
            </a:prstGeom>
            <a:noFill/>
            <a:ln w="1270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437" name="Группа 20"/>
          <p:cNvGrpSpPr>
            <a:grpSpLocks/>
          </p:cNvGrpSpPr>
          <p:nvPr/>
        </p:nvGrpSpPr>
        <p:grpSpPr bwMode="auto">
          <a:xfrm>
            <a:off x="6994525" y="3420316"/>
            <a:ext cx="2232025" cy="654050"/>
            <a:chOff x="6995063" y="3419567"/>
            <a:chExt cx="2231016" cy="6552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7498074" y="3419567"/>
              <a:ext cx="1728005" cy="6552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Стратегия – 2020 </a:t>
              </a:r>
              <a:r>
                <a:rPr lang="en-US" sz="1400" dirty="0">
                  <a:solidFill>
                    <a:schemeClr val="tx1"/>
                  </a:solidFill>
                </a:rPr>
                <a:t>«</a:t>
              </a:r>
              <a:r>
                <a:rPr lang="en-US" sz="1400" dirty="0" smtClean="0">
                  <a:solidFill>
                    <a:schemeClr val="tx1"/>
                  </a:solidFill>
                </a:rPr>
                <a:t>SMART</a:t>
              </a:r>
              <a:r>
                <a:rPr lang="ru-RU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smtClean="0">
                  <a:solidFill>
                    <a:schemeClr val="tx1"/>
                  </a:solidFill>
                </a:rPr>
                <a:t>Education</a:t>
              </a:r>
              <a:r>
                <a:rPr lang="en-US" sz="1400" dirty="0">
                  <a:solidFill>
                    <a:schemeClr val="tx1"/>
                  </a:solidFill>
                </a:rPr>
                <a:t>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pic>
          <p:nvPicPr>
            <p:cNvPr id="1844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063" y="3433782"/>
              <a:ext cx="579507" cy="638713"/>
            </a:xfrm>
            <a:prstGeom prst="rect">
              <a:avLst/>
            </a:prstGeom>
            <a:noFill/>
            <a:ln w="12700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438" name="Группа 23"/>
          <p:cNvGrpSpPr>
            <a:grpSpLocks/>
          </p:cNvGrpSpPr>
          <p:nvPr/>
        </p:nvGrpSpPr>
        <p:grpSpPr bwMode="auto">
          <a:xfrm>
            <a:off x="6788150" y="4641850"/>
            <a:ext cx="4089400" cy="1216025"/>
            <a:chOff x="6788150" y="4641850"/>
            <a:chExt cx="4089400" cy="12168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8355013" y="4641850"/>
              <a:ext cx="2522537" cy="12168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Стратегия – 2020</a:t>
              </a:r>
            </a:p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 «На пути к более сильной SMART-стране через революцию в образовании»</a:t>
              </a:r>
            </a:p>
          </p:txBody>
        </p:sp>
        <p:pic>
          <p:nvPicPr>
            <p:cNvPr id="18440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048" r="1712"/>
            <a:stretch>
              <a:fillRect/>
            </a:stretch>
          </p:blipFill>
          <p:spPr bwMode="auto">
            <a:xfrm>
              <a:off x="6788150" y="4648200"/>
              <a:ext cx="1727200" cy="1210026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3"/>
          <p:cNvSpPr>
            <a:spLocks noChangeArrowheads="1"/>
          </p:cNvSpPr>
          <p:nvPr/>
        </p:nvSpPr>
        <p:spPr bwMode="auto">
          <a:xfrm>
            <a:off x="966788" y="2017713"/>
            <a:ext cx="515143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b="1" dirty="0"/>
              <a:t> </a:t>
            </a:r>
            <a:r>
              <a:rPr lang="ru-RU" altLang="ru-RU" sz="2000" dirty="0"/>
              <a:t>Применение </a:t>
            </a:r>
            <a:r>
              <a:rPr lang="ru-RU" altLang="ru-RU" sz="2000" dirty="0" err="1"/>
              <a:t>Smart</a:t>
            </a:r>
            <a:r>
              <a:rPr lang="ru-RU" altLang="ru-RU" sz="2000" dirty="0"/>
              <a:t>-технологий в обучении школьников реально и достижимо. Но любая новая технология эффективна лишь тогда, когда она носит прикладной характер.</a:t>
            </a:r>
          </a:p>
          <a:p>
            <a:r>
              <a:rPr lang="ru-RU" altLang="ru-RU" sz="2000" dirty="0"/>
              <a:t>Отношение к </a:t>
            </a:r>
            <a:r>
              <a:rPr lang="ru-RU" altLang="ru-RU" sz="2000" dirty="0" err="1"/>
              <a:t>Smart-Еducation</a:t>
            </a:r>
            <a:r>
              <a:rPr lang="ru-RU" altLang="ru-RU" sz="2000" dirty="0"/>
              <a:t> как к чему-то фантастическому должно смениться серьезной работой и практическими шагами по использованию полезных ресурсов Сети в образовательных целях.</a:t>
            </a:r>
          </a:p>
          <a:p>
            <a:endParaRPr lang="ru-RU" altLang="ru-RU" sz="2000" dirty="0"/>
          </a:p>
        </p:txBody>
      </p:sp>
      <p:pic>
        <p:nvPicPr>
          <p:cNvPr id="8" name="Picture 2" descr="Картинки по запросу школа в смартфоне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3223" y="1463876"/>
            <a:ext cx="4867834" cy="3604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114425" y="2581275"/>
            <a:ext cx="51514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b="1"/>
              <a:t> </a:t>
            </a:r>
            <a:r>
              <a:rPr lang="ru-RU" altLang="ru-RU" sz="2000"/>
              <a:t>Модель </a:t>
            </a:r>
            <a:r>
              <a:rPr lang="ru-RU" altLang="ru-RU" sz="2000" b="1"/>
              <a:t>SMART-общества</a:t>
            </a:r>
            <a:r>
              <a:rPr lang="ru-RU" altLang="ru-RU" sz="2000"/>
              <a:t> подразумевает создание с помощью современных информационных и организационных систем интеллектуальной, высокотехнологичной, комфортной для человека среды обитания. </a:t>
            </a:r>
          </a:p>
        </p:txBody>
      </p:sp>
      <p:pic>
        <p:nvPicPr>
          <p:cNvPr id="19459" name="Picture 4" descr="Картинки по запросу смартфон вектор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5863" y="1878013"/>
            <a:ext cx="511810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0337" y="2097741"/>
            <a:ext cx="4032000" cy="24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1" name="Picture 6" descr="Картинки по запросу палец нажимает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425" y="3644900"/>
            <a:ext cx="1785938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Картинки по запросу смартфон вектор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5863" y="1878013"/>
            <a:ext cx="511810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4893" y="2206248"/>
            <a:ext cx="3897597" cy="2244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1114425" y="2581275"/>
            <a:ext cx="51927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b="1"/>
              <a:t> </a:t>
            </a:r>
            <a:r>
              <a:rPr lang="ru-RU" altLang="ru-RU" sz="2000"/>
              <a:t>Одной из основных задач образования становится формирование современной системы образования на базе SMART-технологий, главной целью которой является достижение качественного образования.</a:t>
            </a:r>
          </a:p>
          <a:p>
            <a:endParaRPr lang="ru-RU" altLang="ru-RU" sz="2000"/>
          </a:p>
        </p:txBody>
      </p:sp>
      <p:pic>
        <p:nvPicPr>
          <p:cNvPr id="20485" name="Picture 6" descr="Картинки по запросу палец нажимает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3363" y="4397375"/>
            <a:ext cx="178593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Картинки по запросу радуг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70"/>
          <a:stretch>
            <a:fillRect/>
          </a:stretch>
        </p:blipFill>
        <p:spPr bwMode="auto">
          <a:xfrm>
            <a:off x="496888" y="592138"/>
            <a:ext cx="10596562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Группа 15"/>
          <p:cNvGrpSpPr>
            <a:grpSpLocks/>
          </p:cNvGrpSpPr>
          <p:nvPr/>
        </p:nvGrpSpPr>
        <p:grpSpPr bwMode="auto">
          <a:xfrm>
            <a:off x="525463" y="4208463"/>
            <a:ext cx="11599862" cy="2152650"/>
            <a:chOff x="525742" y="4208928"/>
            <a:chExt cx="11599023" cy="2152932"/>
          </a:xfrm>
        </p:grpSpPr>
        <p:pic>
          <p:nvPicPr>
            <p:cNvPr id="21512" name="Picture 10" descr="Картинки по запросу радуга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1091" r="52742"/>
            <a:stretch>
              <a:fillRect/>
            </a:stretch>
          </p:blipFill>
          <p:spPr bwMode="auto">
            <a:xfrm>
              <a:off x="525742" y="4894729"/>
              <a:ext cx="5458199" cy="1467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12" descr="Картинки по запросу радуга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427" t="23804" r="-465" b="12169"/>
            <a:stretch>
              <a:fillRect/>
            </a:stretch>
          </p:blipFill>
          <p:spPr bwMode="auto">
            <a:xfrm>
              <a:off x="5755341" y="4746812"/>
              <a:ext cx="6369424" cy="154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12" descr="Картинки по запросу радуга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270" t="2646" r="-465" b="69514"/>
            <a:stretch>
              <a:fillRect/>
            </a:stretch>
          </p:blipFill>
          <p:spPr bwMode="auto">
            <a:xfrm>
              <a:off x="4101353" y="4208928"/>
              <a:ext cx="7983069" cy="672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 rot="16776816">
            <a:off x="2830706" y="-497711"/>
            <a:ext cx="3089535" cy="6567256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000066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Образование для всех</a:t>
            </a:r>
          </a:p>
        </p:txBody>
      </p:sp>
      <p:pic>
        <p:nvPicPr>
          <p:cNvPr id="21509" name="Picture 6" descr="Картинки по запросу юнеско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7275" y="2205038"/>
            <a:ext cx="30924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 rot="16200000">
            <a:off x="2958357" y="1801907"/>
            <a:ext cx="1828798" cy="7933760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rgbClr val="000066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Образование  через  всю жизнь</a:t>
            </a:r>
          </a:p>
        </p:txBody>
      </p:sp>
      <p:pic>
        <p:nvPicPr>
          <p:cNvPr id="21511" name="Picture 20" descr="Картинки по запросу дети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9019">
            <a:off x="5880100" y="3048000"/>
            <a:ext cx="5221288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" b="11757"/>
          <a:stretch>
            <a:fillRect/>
          </a:stretch>
        </p:blipFill>
        <p:spPr bwMode="auto">
          <a:xfrm>
            <a:off x="457200" y="488950"/>
            <a:ext cx="11228388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Группа 11"/>
          <p:cNvGrpSpPr>
            <a:grpSpLocks/>
          </p:cNvGrpSpPr>
          <p:nvPr/>
        </p:nvGrpSpPr>
        <p:grpSpPr bwMode="auto">
          <a:xfrm>
            <a:off x="5392738" y="3160713"/>
            <a:ext cx="6745287" cy="3817937"/>
            <a:chOff x="3966883" y="1667436"/>
            <a:chExt cx="6745941" cy="381896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490809" y="1881806"/>
              <a:ext cx="5096369" cy="28519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2533" name="Picture 4" descr="Картинки по запросу смартфон вектор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437335" y="196984"/>
              <a:ext cx="3190957" cy="613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Прямоугольник 3"/>
            <p:cNvSpPr>
              <a:spLocks noChangeArrowheads="1"/>
            </p:cNvSpPr>
            <p:nvPr/>
          </p:nvSpPr>
          <p:spPr bwMode="auto">
            <a:xfrm>
              <a:off x="4745403" y="1990320"/>
              <a:ext cx="4842350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ru-RU" altLang="ru-RU" b="1"/>
                <a:t> </a:t>
              </a:r>
              <a:r>
                <a:rPr lang="ru-RU" altLang="ru-RU" sz="2000"/>
                <a:t>Старая система образования ни по каким параметрам не подготавливает людей для работы и жизни в  </a:t>
              </a:r>
              <a:r>
                <a:rPr lang="en-US" altLang="ru-RU" sz="2000"/>
                <a:t>SMART</a:t>
              </a:r>
              <a:r>
                <a:rPr lang="ru-RU" altLang="ru-RU" sz="2000"/>
                <a:t>-обществе. Без </a:t>
              </a:r>
              <a:r>
                <a:rPr lang="en-US" altLang="ru-RU" sz="2000"/>
                <a:t>SMART</a:t>
              </a:r>
              <a:r>
                <a:rPr lang="ru-RU" altLang="ru-RU" sz="2000"/>
                <a:t>-технологий инновационная деятельность невозможна. Если система образования отстает от этих направлений развития, то она переходит в тормоз. </a:t>
              </a:r>
            </a:p>
            <a:p>
              <a:endParaRPr lang="ru-RU" altLang="ru-RU" sz="2000"/>
            </a:p>
            <a:p>
              <a:endParaRPr lang="ru-RU" altLang="ru-RU" sz="2000"/>
            </a:p>
          </p:txBody>
        </p:sp>
        <p:pic>
          <p:nvPicPr>
            <p:cNvPr id="22535" name="Picture 6" descr="Картинки по запросу палец нажимает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26337" y="2756646"/>
              <a:ext cx="1786487" cy="2729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Прямоугольник 5"/>
            <p:cNvSpPr>
              <a:spLocks noChangeArrowheads="1"/>
            </p:cNvSpPr>
            <p:nvPr/>
          </p:nvSpPr>
          <p:spPr bwMode="auto">
            <a:xfrm>
              <a:off x="6751597" y="4171081"/>
              <a:ext cx="18101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ru-RU" altLang="ru-RU" sz="2000" i="1">
                  <a:solidFill>
                    <a:srgbClr val="000000"/>
                  </a:solidFill>
                </a:rPr>
                <a:t>В.П. Тихомиров </a:t>
              </a:r>
              <a:endParaRPr lang="ru-RU" altLang="ru-RU" i="1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1389063"/>
            <a:ext cx="4695825" cy="1371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SMART-технологии </a:t>
            </a:r>
            <a:b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ru-RU" sz="3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в образовании</a:t>
            </a:r>
            <a:endParaRPr lang="ru-RU" sz="32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892175" y="3322638"/>
            <a:ext cx="5575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 smtClean="0"/>
              <a:t>использование </a:t>
            </a:r>
            <a:r>
              <a:rPr lang="ru-RU" altLang="ru-RU" sz="2000" dirty="0"/>
              <a:t>различных гаджетов (смартфонов, планшетов и иных аналогичных устройств) для доставки знаний учащимся;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altLang="ru-RU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 smtClean="0"/>
              <a:t>инструмент </a:t>
            </a:r>
            <a:r>
              <a:rPr lang="ru-RU" altLang="ru-RU" sz="2000" dirty="0"/>
              <a:t>формирования интегрированной интеллектуальной виртуальной среды обучения. </a:t>
            </a:r>
          </a:p>
        </p:txBody>
      </p:sp>
      <p:pic>
        <p:nvPicPr>
          <p:cNvPr id="23556" name="Picture 2" descr="Картинки по запросу гаджеты в шко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384300"/>
            <a:ext cx="47053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март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Девиантное поведение [Режим совместимости]" id="{F5B277C1-5A25-42DF-8CFD-AE635B8DCD50}" vid="{5CBAEF97-29A6-4F43-B40D-469EBB7D61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Смарт</Template>
  <TotalTime>544</TotalTime>
  <Words>1425</Words>
  <Application>Microsoft Office PowerPoint</Application>
  <PresentationFormat>Произвольный</PresentationFormat>
  <Paragraphs>154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Смарт</vt:lpstr>
      <vt:lpstr>Новый подход в образовании:  технология обучения и развития Smart Еducation</vt:lpstr>
      <vt:lpstr>Для информационного  общества характерно:</vt:lpstr>
      <vt:lpstr>Слайд 3</vt:lpstr>
      <vt:lpstr>Становление SMART-общества как глобальная тенденция</vt:lpstr>
      <vt:lpstr>Слайд 5</vt:lpstr>
      <vt:lpstr>Слайд 6</vt:lpstr>
      <vt:lpstr>Слайд 7</vt:lpstr>
      <vt:lpstr>Слайд 8</vt:lpstr>
      <vt:lpstr> SMART-технологии  в образовании</vt:lpstr>
      <vt:lpstr>SMART-технологии  в образовании</vt:lpstr>
      <vt:lpstr>Основные принципы SMART-образования</vt:lpstr>
      <vt:lpstr>Основные принципы SMART-образования</vt:lpstr>
      <vt:lpstr>Основные принципы SMART-образования</vt:lpstr>
      <vt:lpstr>Основные принципы SMART-образования</vt:lpstr>
      <vt:lpstr>Слайд 15</vt:lpstr>
      <vt:lpstr>Слайд 16</vt:lpstr>
      <vt:lpstr>Использование  SMART-технологий в образовательной практике</vt:lpstr>
      <vt:lpstr>Использование  SMART-технологий в образовательной практике</vt:lpstr>
      <vt:lpstr>Использование  SMART-технологий в образовательной практике</vt:lpstr>
      <vt:lpstr>Предпосылки  распространения SMART-технологий в образовательной практике</vt:lpstr>
      <vt:lpstr>Слайд 21</vt:lpstr>
      <vt:lpstr>Применение  технологии Web 2.0  в педагогической практике </vt:lpstr>
      <vt:lpstr>Интерактивная доска SMART Boards</vt:lpstr>
      <vt:lpstr>Интерактивная доска SMART Boards</vt:lpstr>
      <vt:lpstr>Интерактивная доска SMART Boards</vt:lpstr>
      <vt:lpstr>Интерактивная доска SMART Boards</vt:lpstr>
      <vt:lpstr>Интерактивная доска SMART Boards</vt:lpstr>
      <vt:lpstr>Слайд 28</vt:lpstr>
      <vt:lpstr>Smart Classroom Suite - программное обеспечение для интерактивного обучения</vt:lpstr>
      <vt:lpstr>Слайд 30</vt:lpstr>
      <vt:lpstr>Приложение  Play Market </vt:lpstr>
      <vt:lpstr>Приложение   «Математические хитрости»</vt:lpstr>
      <vt:lpstr>Приложение   «GeoGebra»</vt:lpstr>
      <vt:lpstr>Приложение   «Chemist»</vt:lpstr>
      <vt:lpstr>Приложение   «Molecules»</vt:lpstr>
      <vt:lpstr>Приложение   «Слово дня»</vt:lpstr>
      <vt:lpstr>Приложение   «Anatomy 3D Pro»</vt:lpstr>
      <vt:lpstr>Приложение   «Star Walk 2»</vt:lpstr>
      <vt:lpstr>Приложения Google Play Market 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подход в образовании:  технология обучения и развития Smart-Еducation</dc:title>
  <dc:creator>Марина</dc:creator>
  <cp:lastModifiedBy> </cp:lastModifiedBy>
  <cp:revision>85</cp:revision>
  <dcterms:created xsi:type="dcterms:W3CDTF">2017-04-04T08:29:25Z</dcterms:created>
  <dcterms:modified xsi:type="dcterms:W3CDTF">2018-12-27T18:56:43Z</dcterms:modified>
</cp:coreProperties>
</file>