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</p:sldMasterIdLst>
  <p:notesMasterIdLst>
    <p:notesMasterId r:id="rId43"/>
  </p:notesMasterIdLst>
  <p:sldIdLst>
    <p:sldId id="424" r:id="rId2"/>
    <p:sldId id="536" r:id="rId3"/>
    <p:sldId id="497" r:id="rId4"/>
    <p:sldId id="530" r:id="rId5"/>
    <p:sldId id="533" r:id="rId6"/>
    <p:sldId id="531" r:id="rId7"/>
    <p:sldId id="498" r:id="rId8"/>
    <p:sldId id="538" r:id="rId9"/>
    <p:sldId id="540" r:id="rId10"/>
    <p:sldId id="539" r:id="rId11"/>
    <p:sldId id="541" r:id="rId12"/>
    <p:sldId id="542" r:id="rId13"/>
    <p:sldId id="543" r:id="rId14"/>
    <p:sldId id="544" r:id="rId15"/>
    <p:sldId id="506" r:id="rId16"/>
    <p:sldId id="546" r:id="rId17"/>
    <p:sldId id="547" r:id="rId18"/>
    <p:sldId id="548" r:id="rId19"/>
    <p:sldId id="550" r:id="rId20"/>
    <p:sldId id="509" r:id="rId21"/>
    <p:sldId id="549" r:id="rId22"/>
    <p:sldId id="551" r:id="rId23"/>
    <p:sldId id="511" r:id="rId24"/>
    <p:sldId id="552" r:id="rId25"/>
    <p:sldId id="529" r:id="rId26"/>
    <p:sldId id="553" r:id="rId27"/>
    <p:sldId id="554" r:id="rId28"/>
    <p:sldId id="555" r:id="rId29"/>
    <p:sldId id="516" r:id="rId30"/>
    <p:sldId id="556" r:id="rId31"/>
    <p:sldId id="557" r:id="rId32"/>
    <p:sldId id="558" r:id="rId33"/>
    <p:sldId id="519" r:id="rId34"/>
    <p:sldId id="559" r:id="rId35"/>
    <p:sldId id="560" r:id="rId36"/>
    <p:sldId id="520" r:id="rId37"/>
    <p:sldId id="561" r:id="rId38"/>
    <p:sldId id="562" r:id="rId39"/>
    <p:sldId id="563" r:id="rId40"/>
    <p:sldId id="564" r:id="rId41"/>
    <p:sldId id="56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D6A5F"/>
    <a:srgbClr val="CCCCFF"/>
    <a:srgbClr val="B381D9"/>
    <a:srgbClr val="DB1203"/>
    <a:srgbClr val="8238BA"/>
    <a:srgbClr val="008000"/>
    <a:srgbClr val="FFFF81"/>
    <a:srgbClr val="FFFF99"/>
    <a:srgbClr val="11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99200" autoAdjust="0"/>
  </p:normalViewPr>
  <p:slideViewPr>
    <p:cSldViewPr snapToGrid="0">
      <p:cViewPr>
        <p:scale>
          <a:sx n="70" d="100"/>
          <a:sy n="70" d="100"/>
        </p:scale>
        <p:origin x="-654" y="-156"/>
      </p:cViewPr>
      <p:guideLst>
        <p:guide orient="horz" pos="2268"/>
        <p:guide pos="3828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D188-15E6-41C0-B64D-44D9A87CB58D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759B-1E96-4184-9845-BA68BC226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4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8759B-1E96-4184-9845-BA68BC226B8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0.wdp"/><Relationship Id="rId18" Type="http://schemas.microsoft.com/office/2007/relationships/hdphoto" Target="../media/hdphoto12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microsoft.com/office/2007/relationships/hdphoto" Target="../media/hdphoto8.wdp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microsoft.com/office/2007/relationships/hdphoto" Target="../media/hdphoto13.wdp"/><Relationship Id="rId7" Type="http://schemas.openxmlformats.org/officeDocument/2006/relationships/image" Target="../media/image33.png"/><Relationship Id="rId12" Type="http://schemas.microsoft.com/office/2007/relationships/hdphoto" Target="../media/hdphoto9.wdp"/><Relationship Id="rId17" Type="http://schemas.microsoft.com/office/2007/relationships/hdphoto" Target="../media/hdphoto11.wdp"/><Relationship Id="rId25" Type="http://schemas.microsoft.com/office/2007/relationships/hdphoto" Target="../media/hdphoto1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5.png"/><Relationship Id="rId24" Type="http://schemas.openxmlformats.org/officeDocument/2006/relationships/image" Target="../media/image43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microsoft.com/office/2007/relationships/hdphoto" Target="../media/hdphoto14.wdp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34.png"/><Relationship Id="rId14" Type="http://schemas.microsoft.com/office/2007/relationships/hdphoto" Target="../media/hdphoto10.wdp"/><Relationship Id="rId2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2.png"/><Relationship Id="rId18" Type="http://schemas.microsoft.com/office/2007/relationships/hdphoto" Target="../media/hdphoto12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microsoft.com/office/2007/relationships/hdphoto" Target="../media/hdphoto17.wdp"/><Relationship Id="rId1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microsoft.com/office/2007/relationships/hdphoto" Target="../media/hdphoto9.wdp"/><Relationship Id="rId1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microsoft.com/office/2007/relationships/hdphoto" Target="../media/hdphoto10.wdp"/><Relationship Id="rId5" Type="http://schemas.microsoft.com/office/2007/relationships/hdphoto" Target="../media/hdphoto5.wdp"/><Relationship Id="rId15" Type="http://schemas.microsoft.com/office/2007/relationships/hdphoto" Target="../media/hdphoto12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microsoft.com/office/2007/relationships/hdphoto" Target="../media/hdphoto9.wdp"/><Relationship Id="rId1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2572">
            <a:off x="7829047" y="2513209"/>
            <a:ext cx="2922234" cy="2922234"/>
          </a:xfrm>
          <a:prstGeom prst="rect">
            <a:avLst/>
          </a:prstGeom>
        </p:spPr>
      </p:pic>
      <p:pic>
        <p:nvPicPr>
          <p:cNvPr id="6" name="Picture 12" descr="Картинки по запросу учитель и ученики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208" y="2622429"/>
            <a:ext cx="4410333" cy="35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246187" y="3308038"/>
            <a:ext cx="897125" cy="6155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04567" y="856581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8238BA"/>
                </a:solidFill>
              </a:rPr>
              <a:t>Создание ситуации успеха на уроке как необходимое условие процесса обучения школьника</a:t>
            </a:r>
            <a:endParaRPr lang="ru-RU" sz="40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учитель и учени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48"/>
          <a:stretch/>
        </p:blipFill>
        <p:spPr bwMode="auto">
          <a:xfrm flipH="1">
            <a:off x="828136" y="3140013"/>
            <a:ext cx="4015231" cy="28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2859" y="3838428"/>
            <a:ext cx="48763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Возможно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лучше всего начать с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работу, не забудьте о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7936" y="2369613"/>
            <a:ext cx="2665563" cy="2461675"/>
            <a:chOff x="3812514" y="2369613"/>
            <a:chExt cx="2665563" cy="2461675"/>
          </a:xfrm>
        </p:grpSpPr>
        <p:pic>
          <p:nvPicPr>
            <p:cNvPr id="13" name="Picture 2" descr="Картинки по запросу стикеры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146" t="51950" r="35146" b="9811"/>
            <a:stretch/>
          </p:blipFill>
          <p:spPr bwMode="auto">
            <a:xfrm rot="19790883">
              <a:off x="3812514" y="2369613"/>
              <a:ext cx="2665563" cy="246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 rot="20479388">
              <a:off x="3930172" y="2655619"/>
              <a:ext cx="2464749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скрытое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инструктирование </a:t>
              </a: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о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способах </a:t>
              </a: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/>
              </a:r>
              <a:b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</a:br>
              <a:r>
                <a:rPr lang="ru-RU" sz="2000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и </a:t>
              </a:r>
              <a:r>
                <a:rPr lang="ru-RU" sz="20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формах совершения деятельности</a:t>
              </a:r>
            </a:p>
          </p:txBody>
        </p:sp>
      </p:grp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192" y="2565707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7177" y="3028241"/>
            <a:ext cx="417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Достигается </a:t>
            </a:r>
            <a:r>
              <a:rPr lang="ru-RU" sz="2400" dirty="0" smtClean="0"/>
              <a:t>путём </a:t>
            </a:r>
            <a:r>
              <a:rPr lang="ru-RU" sz="2400" dirty="0"/>
              <a:t>намека </a:t>
            </a:r>
            <a:r>
              <a:rPr lang="ru-RU" sz="2400" dirty="0" smtClean="0"/>
              <a:t>или </a:t>
            </a:r>
            <a:r>
              <a:rPr lang="ru-RU" sz="2400" dirty="0"/>
              <a:t>пожелания:</a:t>
            </a:r>
          </a:p>
        </p:txBody>
      </p:sp>
    </p:spTree>
    <p:extLst>
      <p:ext uri="{BB962C8B-B14F-4D97-AF65-F5344CB8AC3E}">
        <p14:creationId xmlns:p14="http://schemas.microsoft.com/office/powerpoint/2010/main" xmlns="" val="15709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4" y="3003427"/>
            <a:ext cx="4073267" cy="27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4" t="6603" r="55682" b="54152"/>
          <a:stretch/>
        </p:blipFill>
        <p:spPr bwMode="auto">
          <a:xfrm rot="21015573">
            <a:off x="3268259" y="275449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17134" y="338351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мотива</a:t>
            </a: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134" y="2424683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034088" y="2679810"/>
            <a:ext cx="5456297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ради чего, ради кого совершается та или иная деятельность, кому будет хорошо после выполнения.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Внести мотив педагог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Без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твоей помощи твоим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товарищам не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справиться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 Прочитав внимательно правило,  ты быстро справишься с заданием.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04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281" y="3048107"/>
            <a:ext cx="4445732" cy="29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2290" name="Picture 2" descr="Картинки по запросу стикер зеленый 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9359" y="3016836"/>
            <a:ext cx="2488274" cy="17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23099" y="3276196"/>
            <a:ext cx="2631056" cy="76944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9857">
            <a:off x="3448890" y="2415925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70908" y="2536965"/>
            <a:ext cx="492154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важность усилий конкретного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предстоящей или совершаемой деятельности.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80340" algn="l"/>
              </a:tabLst>
            </a:pPr>
            <a:r>
              <a:rPr lang="ru-RU" sz="2000" dirty="0"/>
              <a:t>Подчеркнуть данный момент педагог может следующими фразами: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и мог бы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тебе я и могу доверить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 кому, кроме тебя, я не могу обратиться с этой просьбой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90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успех в школ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4" t="-9400" r="-4164" b="31338"/>
          <a:stretch/>
        </p:blipFill>
        <p:spPr bwMode="auto">
          <a:xfrm flipH="1">
            <a:off x="745826" y="2408229"/>
            <a:ext cx="4610551" cy="35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0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4" t="6603" r="55682" b="54152"/>
          <a:stretch/>
        </p:blipFill>
        <p:spPr bwMode="auto">
          <a:xfrm rot="409733">
            <a:off x="4155048" y="2824545"/>
            <a:ext cx="2602227" cy="2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727868">
            <a:off x="4194526" y="3283234"/>
            <a:ext cx="2475856" cy="132343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активности или педагогическое внушение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709602" y="2330441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1799" y="3037860"/>
            <a:ext cx="491579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Направлена на выполнение конкретных действий: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Подтолкнуть к действию можно следующими фразами: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Нам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уже не терпится начать работу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Так хочется поскорее увидеть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1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404" y="2976891"/>
            <a:ext cx="4599975" cy="30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46" t="51950" r="35146" b="9811"/>
          <a:stretch/>
        </p:blipFill>
        <p:spPr bwMode="auto">
          <a:xfrm rot="20741751">
            <a:off x="4526774" y="2548199"/>
            <a:ext cx="2432958" cy="2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3597">
            <a:off x="4312787" y="242533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2728" y="2968987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ысокая оценка детали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93" y="2638974"/>
            <a:ext cx="46065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 пережить успех не результата в целом, а какой-то его отдельной детали.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Подчеркнуть индивидуальные успехи можно следующим образом: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4038" y="4768317"/>
            <a:ext cx="62368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–Тебе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удалось это задание.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всего мне в твоей работе понравилось… .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Наивысшей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похвалы заслуживает эта часть твоей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22478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Причина: </a:t>
            </a:r>
            <a:r>
              <a:rPr lang="ru-RU" dirty="0" smtClean="0">
                <a:solidFill>
                  <a:schemeClr val="tx1"/>
                </a:solidFill>
              </a:rPr>
              <a:t>учащиеся </a:t>
            </a:r>
            <a:r>
              <a:rPr lang="ru-RU" dirty="0">
                <a:solidFill>
                  <a:schemeClr val="tx1"/>
                </a:solidFill>
              </a:rPr>
              <a:t>различаются своими задатками, уровнем подготовки, восприятием окружающего, чертами характера.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Задача учителя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проявить свою индивидуальность, творчество, избавить от чувства страха и вселить уверенность в свои </a:t>
            </a:r>
            <a:r>
              <a:rPr lang="ru-RU" dirty="0" smtClean="0">
                <a:solidFill>
                  <a:schemeClr val="tx1"/>
                </a:solidFill>
              </a:rPr>
              <a:t>силы.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71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позволяет каждому ученику работать в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приемлемом для него темпе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305729" y="435524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даёт возможность ребёнку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справиться с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заданием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887440" y="5265743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способствует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повышению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интереса учащихся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 учебной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Преимущества: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4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457" y="3460485"/>
            <a:ext cx="4177976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Дифференцированное 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обучение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разноуровневых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каждой группы педагог </a:t>
            </a:r>
            <a:r>
              <a:rPr lang="ru-RU" dirty="0" smtClean="0">
                <a:solidFill>
                  <a:schemeClr val="tx1"/>
                </a:solidFill>
              </a:rPr>
              <a:t>подбирает содержание </a:t>
            </a:r>
            <a:r>
              <a:rPr lang="ru-RU" dirty="0">
                <a:solidFill>
                  <a:schemeClr val="tx1"/>
                </a:solidFill>
              </a:rPr>
              <a:t>обучения, которое соответствует уровню обученности </a:t>
            </a:r>
            <a:r>
              <a:rPr lang="ru-RU" dirty="0" smtClean="0">
                <a:solidFill>
                  <a:schemeClr val="tx1"/>
                </a:solidFill>
              </a:rPr>
              <a:t>учащихся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их </a:t>
            </a:r>
            <a:r>
              <a:rPr lang="ru-RU" dirty="0">
                <a:solidFill>
                  <a:schemeClr val="tx1"/>
                </a:solidFill>
              </a:rPr>
              <a:t>потребностям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группы создаются на всех этапах обучения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58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3506465" y="1565123"/>
            <a:ext cx="4826648" cy="72088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оздание разноуровневых групп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681033" y="2203669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4814453" y="2349025"/>
            <a:ext cx="3016318" cy="1357604"/>
            <a:chOff x="4814453" y="2349025"/>
            <a:chExt cx="3016318" cy="135760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3" y="2349025"/>
              <a:ext cx="3016318" cy="1357604"/>
              <a:chOff x="4282258" y="2684373"/>
              <a:chExt cx="2852412" cy="1328731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2195" y="2834849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3195555" y="3685789"/>
            <a:ext cx="5689650" cy="1070391"/>
            <a:chOff x="3195555" y="3685789"/>
            <a:chExt cx="5689650" cy="107039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3946411" y="3911583"/>
              <a:ext cx="4938794" cy="660432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о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бъяснение материала учителем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195555" y="3685789"/>
              <a:ext cx="1070391" cy="1070391"/>
            </a:xfrm>
            <a:prstGeom prst="rect">
              <a:avLst/>
            </a:prstGeom>
          </p:spPr>
        </p:pic>
      </p:grpSp>
      <p:sp>
        <p:nvSpPr>
          <p:cNvPr id="50" name="Скругленный прямоугольник 49"/>
          <p:cNvSpPr/>
          <p:nvPr/>
        </p:nvSpPr>
        <p:spPr>
          <a:xfrm flipH="1">
            <a:off x="2254091" y="5123961"/>
            <a:ext cx="8590027" cy="64712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выполнение задания на применение изученного материала 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1708" y="4290194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2095" y="4866437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5588" y="5477080"/>
            <a:ext cx="726761" cy="7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5634638" y="5588206"/>
            <a:ext cx="2007828" cy="905074"/>
            <a:chOff x="5253278" y="3149511"/>
            <a:chExt cx="1972469" cy="885825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833" y="3149511"/>
              <a:ext cx="838200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0" r="885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78" y="3149511"/>
              <a:ext cx="91440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8989" b="98876" l="0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72" y="3168561"/>
              <a:ext cx="75247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8321881" y="2003387"/>
            <a:ext cx="2820213" cy="1634975"/>
            <a:chOff x="8321881" y="2003387"/>
            <a:chExt cx="2820213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10380094" y="2357968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907798" y="2704912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 xmlns="">
                    <a14:imgLayer r:embed="rId20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9884794" y="2003387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2944" y="457201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10563221" y="5283005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8247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9614859" y="4396360"/>
            <a:ext cx="876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88" name="Прямая со стрелкой 16387"/>
          <p:cNvCxnSpPr/>
          <p:nvPr/>
        </p:nvCxnSpPr>
        <p:spPr>
          <a:xfrm flipH="1">
            <a:off x="3795623" y="2328471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0" idx="0"/>
          </p:cNvCxnSpPr>
          <p:nvPr/>
        </p:nvCxnSpPr>
        <p:spPr>
          <a:xfrm>
            <a:off x="6397922" y="2328471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7599872" y="2303993"/>
            <a:ext cx="595222" cy="34500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400795" y="3565070"/>
            <a:ext cx="0" cy="31231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385788" y="4600022"/>
            <a:ext cx="0" cy="51544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179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6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584748" y="2807822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75" name="Прямая со стрелкой 74"/>
          <p:cNvCxnSpPr/>
          <p:nvPr/>
        </p:nvCxnSpPr>
        <p:spPr>
          <a:xfrm>
            <a:off x="5773868" y="3696465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797610" y="3017488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2247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1522104"/>
            <a:ext cx="66970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/>
              <a:t>…Наставник </a:t>
            </a:r>
            <a:r>
              <a:rPr lang="ru-RU" sz="2400" i="1" dirty="0"/>
              <a:t>должен только помогать воспитаннику бороться с трудностями постижения того или другого предмета; не учить, а только помогать учиться . Метода такого вспомогательного преподавания, кроме многих других достоинств, имеет еще главное то, что она, приучая воспитанника к умственному труду, приучает и преодолевать тяжесть такого труда и испытывать те наслаждения, которые им доставляются</a:t>
            </a:r>
            <a:r>
              <a:rPr lang="ru-RU" sz="2400" i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16278" y="4887045"/>
            <a:ext cx="2916000" cy="9351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К.Д. Ушинский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русский педагог, писатель</a:t>
            </a:r>
            <a:r>
              <a:rPr lang="ru-RU" dirty="0" smtClean="0"/>
              <a:t>)</a:t>
            </a:r>
            <a:endParaRPr lang="ru-RU" sz="1400" dirty="0"/>
          </a:p>
        </p:txBody>
      </p:sp>
      <p:pic>
        <p:nvPicPr>
          <p:cNvPr id="4098" name="Picture 2" descr="Картинки по запросу Константин Дмитриевич Ушин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227" y="1099305"/>
            <a:ext cx="2880000" cy="3570999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56148" y="5025924"/>
            <a:ext cx="54890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(«Труд в его психическом и воспитательном значении»)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11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творчеств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813" b="100000" l="16250" r="8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7" t="7812" r="18332" b="5354"/>
          <a:stretch/>
        </p:blipFill>
        <p:spPr bwMode="auto">
          <a:xfrm>
            <a:off x="5133197" y="2070844"/>
            <a:ext cx="1703830" cy="2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0802" y="4141374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Творческие задания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9026" y="1329516"/>
            <a:ext cx="6072958" cy="4576333"/>
          </a:xfrm>
          <a:prstGeom prst="ellipse">
            <a:avLst/>
          </a:prstGeom>
          <a:noFill/>
          <a:ln w="76200">
            <a:solidFill>
              <a:srgbClr val="8238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9803" y="862641"/>
            <a:ext cx="2620493" cy="93375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установление межпредметных связей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4047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поиск вариантов решения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572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сравнение и сопоставление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3006" y="5159915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сследовательского характера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9735" y="2570672"/>
            <a:ext cx="2250191" cy="893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 расширение кругозора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860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395" name="Группа 16394"/>
          <p:cNvGrpSpPr/>
          <p:nvPr/>
        </p:nvGrpSpPr>
        <p:grpSpPr>
          <a:xfrm>
            <a:off x="2662314" y="1222774"/>
            <a:ext cx="3019698" cy="1585256"/>
            <a:chOff x="681033" y="2203669"/>
            <a:chExt cx="3019698" cy="1585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H="1">
              <a:off x="1977604" y="264899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«сильных»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 flipH="1">
              <a:off x="681033" y="2203669"/>
              <a:ext cx="1762125" cy="1585256"/>
              <a:chOff x="4194325" y="2523883"/>
              <a:chExt cx="1762125" cy="1585256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4325" y="2523883"/>
                <a:ext cx="1762125" cy="1057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387" y="2628900"/>
                <a:ext cx="790575" cy="800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1895" y="3251889"/>
                <a:ext cx="838200" cy="85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6" name="Группа 16395"/>
          <p:cNvGrpSpPr/>
          <p:nvPr/>
        </p:nvGrpSpPr>
        <p:grpSpPr>
          <a:xfrm>
            <a:off x="1260504" y="3057270"/>
            <a:ext cx="2809423" cy="1498916"/>
            <a:chOff x="4814452" y="2207712"/>
            <a:chExt cx="2809423" cy="149891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 flipH="1">
              <a:off x="5536359" y="2640786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«средних»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814452" y="2207712"/>
              <a:ext cx="2809423" cy="1498916"/>
              <a:chOff x="4282258" y="2546066"/>
              <a:chExt cx="2656760" cy="1467038"/>
            </a:xfrm>
          </p:grpSpPr>
          <p:pic>
            <p:nvPicPr>
              <p:cNvPr id="42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644" y="2684373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258" y="3165379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6543" y="2546066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6398" name="Группа 16397"/>
          <p:cNvGrpSpPr/>
          <p:nvPr/>
        </p:nvGrpSpPr>
        <p:grpSpPr>
          <a:xfrm>
            <a:off x="4178564" y="4127233"/>
            <a:ext cx="3068106" cy="1236744"/>
            <a:chOff x="2674919" y="3793213"/>
            <a:chExt cx="5066176" cy="123674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grpSp>
        <p:nvGrpSpPr>
          <p:cNvPr id="16397" name="Группа 16396"/>
          <p:cNvGrpSpPr/>
          <p:nvPr/>
        </p:nvGrpSpPr>
        <p:grpSpPr>
          <a:xfrm>
            <a:off x="1171323" y="4436312"/>
            <a:ext cx="2619742" cy="1634975"/>
            <a:chOff x="7425266" y="1968943"/>
            <a:chExt cx="2619742" cy="16349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 flipH="1">
              <a:off x="8321881" y="2636645"/>
              <a:ext cx="1723127" cy="936000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г</a:t>
              </a:r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руппа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«слабых»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920566" y="2323524"/>
              <a:ext cx="7620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48270" y="2670468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ackgroundRemoval t="8247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7425266" y="1968943"/>
              <a:ext cx="876300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4" name="Прямая со стрелкой 73"/>
          <p:cNvCxnSpPr/>
          <p:nvPr/>
        </p:nvCxnSpPr>
        <p:spPr>
          <a:xfrm>
            <a:off x="7275517" y="3923416"/>
            <a:ext cx="85665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851434" y="2111417"/>
            <a:ext cx="765510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6875176" y="1432440"/>
            <a:ext cx="2830761" cy="1088586"/>
            <a:chOff x="5382878" y="1725724"/>
            <a:chExt cx="2830761" cy="1088586"/>
          </a:xfrm>
        </p:grpSpPr>
        <p:pic>
          <p:nvPicPr>
            <p:cNvPr id="45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27" t="7812" r="18332" b="5354"/>
            <a:stretch/>
          </p:blipFill>
          <p:spPr bwMode="auto">
            <a:xfrm>
              <a:off x="7418333" y="1725724"/>
              <a:ext cx="795306" cy="108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Скругленный прямоугольник 45"/>
            <p:cNvSpPr/>
            <p:nvPr/>
          </p:nvSpPr>
          <p:spPr>
            <a:xfrm flipH="1">
              <a:off x="5382878" y="1878310"/>
              <a:ext cx="2320965" cy="936000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творческое задание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47" name="Прямая со стрелкой 46"/>
          <p:cNvCxnSpPr/>
          <p:nvPr/>
        </p:nvCxnSpPr>
        <p:spPr>
          <a:xfrm>
            <a:off x="3817459" y="5605507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389487" y="3010691"/>
            <a:ext cx="2498246" cy="1348745"/>
            <a:chOff x="8389487" y="3010691"/>
            <a:chExt cx="2498246" cy="1348745"/>
          </a:xfrm>
        </p:grpSpPr>
        <p:pic>
          <p:nvPicPr>
            <p:cNvPr id="51" name="Picture 4" descr="Картинки по запросу творчество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 xmlns="">
                    <a14:imgLayer r:embed="rId25">
                      <a14:imgEffect>
                        <a14:backgroundRemoval t="7813" b="100000" l="16250" r="840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27" t="7812" r="18332" b="5354"/>
            <a:stretch/>
          </p:blipFill>
          <p:spPr bwMode="auto">
            <a:xfrm rot="1216895">
              <a:off x="10234842" y="3010691"/>
              <a:ext cx="652891" cy="893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Скругленный прямоугольник 64"/>
            <p:cNvSpPr/>
            <p:nvPr/>
          </p:nvSpPr>
          <p:spPr>
            <a:xfrm flipH="1">
              <a:off x="8389487" y="3288435"/>
              <a:ext cx="2320965" cy="1071001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задание с элементами творчества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Прямая со стрелкой 65"/>
          <p:cNvCxnSpPr/>
          <p:nvPr/>
        </p:nvCxnSpPr>
        <p:spPr>
          <a:xfrm>
            <a:off x="3817459" y="396623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7493182" y="4679614"/>
            <a:ext cx="3068106" cy="1236744"/>
            <a:chOff x="2674919" y="3793213"/>
            <a:chExt cx="5066176" cy="1236744"/>
          </a:xfrm>
        </p:grpSpPr>
        <p:sp>
          <p:nvSpPr>
            <p:cNvPr id="70" name="Скругленный прямоугольник 69"/>
            <p:cNvSpPr/>
            <p:nvPr/>
          </p:nvSpPr>
          <p:spPr>
            <a:xfrm flipH="1">
              <a:off x="4036831" y="3793213"/>
              <a:ext cx="3704264" cy="1122394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работа под руководством учителя</a:t>
              </a:r>
              <a:endParaRPr lang="ru-RU" sz="24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674919" y="3959566"/>
              <a:ext cx="1649041" cy="1070391"/>
            </a:xfrm>
            <a:prstGeom prst="rect">
              <a:avLst/>
            </a:prstGeom>
          </p:spPr>
        </p:pic>
      </p:grpSp>
      <p:cxnSp>
        <p:nvCxnSpPr>
          <p:cNvPr id="72" name="Прямая со стрелкой 71"/>
          <p:cNvCxnSpPr/>
          <p:nvPr/>
        </p:nvCxnSpPr>
        <p:spPr>
          <a:xfrm>
            <a:off x="6673824" y="5572959"/>
            <a:ext cx="74450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577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21285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408890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6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создание разноуровневых групп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807455"/>
            <a:ext cx="3530445" cy="2027209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каждый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ученик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ситуации </a:t>
            </a:r>
            <a:b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имеет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работать в меру своих способностей, не теряет интереса к предмету, переживает успех от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деятельности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860120"/>
            <a:ext cx="3140014" cy="172175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учащиеся начинают </a:t>
            </a:r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комплексовать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и чувствовать неуверенность в своих силах, т.к. не могут выполнить более сложные задания</a:t>
            </a: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40137"/>
          <a:stretch/>
        </p:blipFill>
        <p:spPr bwMode="auto">
          <a:xfrm>
            <a:off x="1328212" y="2476021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03" r="-2749" b="40137"/>
          <a:stretch/>
        </p:blipFill>
        <p:spPr bwMode="auto">
          <a:xfrm>
            <a:off x="9271632" y="2444956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56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ученик и учите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52" t="6586" r="1652" b="5412"/>
          <a:stretch/>
        </p:blipFill>
        <p:spPr bwMode="auto">
          <a:xfrm>
            <a:off x="-241542" y="0"/>
            <a:ext cx="12476671" cy="68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9799" y="3726331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При дифференциации обучения очень важно учитывать психологическое состояние каждого ученика. </a:t>
            </a:r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smtClean="0">
                <a:solidFill>
                  <a:schemeClr val="tx1"/>
                </a:solidFill>
              </a:rPr>
              <a:t>При </a:t>
            </a:r>
            <a:r>
              <a:rPr lang="ru-RU" sz="2200" dirty="0">
                <a:solidFill>
                  <a:schemeClr val="tx1"/>
                </a:solidFill>
              </a:rPr>
              <a:t>делении класса на группы необходимо каждому обучающемуся объяснить причину определения его в ту или иную группу. Ученикам также следует определить условия, которые позволяют перейти на более высокий уровень.</a:t>
            </a:r>
          </a:p>
        </p:txBody>
      </p:sp>
      <p:pic>
        <p:nvPicPr>
          <p:cNvPr id="4" name="Рисунок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1066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4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541907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2845984" y="1504738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2182568" y="4103046"/>
            <a:ext cx="1457779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395803" y="3669973"/>
            <a:ext cx="4070139" cy="2711962"/>
            <a:chOff x="7395803" y="3669973"/>
            <a:chExt cx="4070139" cy="2711962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8696115" y="3669973"/>
              <a:ext cx="2007828" cy="905074"/>
              <a:chOff x="5253278" y="3149511"/>
              <a:chExt cx="1972469" cy="885825"/>
            </a:xfrm>
          </p:grpSpPr>
          <p:pic>
            <p:nvPicPr>
              <p:cNvPr id="56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833" y="3149511"/>
                <a:ext cx="838200" cy="885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8854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78" y="3149511"/>
                <a:ext cx="914400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8989" b="98876" l="0" r="9746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272" y="3168561"/>
                <a:ext cx="752475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" name="Группа 50"/>
            <p:cNvGrpSpPr/>
            <p:nvPr/>
          </p:nvGrpSpPr>
          <p:grpSpPr>
            <a:xfrm>
              <a:off x="7395803" y="4427844"/>
              <a:ext cx="3902553" cy="1612898"/>
              <a:chOff x="2895829" y="5421292"/>
              <a:chExt cx="3902553" cy="1568891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 flipH="1">
                <a:off x="3681191" y="5421292"/>
                <a:ext cx="3117191" cy="1568891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предлагает каждому учащемуся выбрать задание, с которым он справиться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95829" y="5674540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896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800271" y="5574809"/>
              <a:ext cx="665671" cy="807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06074" y="2255975"/>
            <a:ext cx="3161857" cy="1694893"/>
            <a:chOff x="606074" y="2255975"/>
            <a:chExt cx="3161857" cy="1694893"/>
          </a:xfrm>
        </p:grpSpPr>
        <p:grpSp>
          <p:nvGrpSpPr>
            <p:cNvPr id="16398" name="Группа 16397"/>
            <p:cNvGrpSpPr/>
            <p:nvPr/>
          </p:nvGrpSpPr>
          <p:grpSpPr>
            <a:xfrm>
              <a:off x="606074" y="2464312"/>
              <a:ext cx="2653438" cy="1486556"/>
              <a:chOff x="3276875" y="3832438"/>
              <a:chExt cx="2653438" cy="1486556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 flipH="1">
                <a:off x="3946407" y="3911582"/>
                <a:ext cx="1983906" cy="1407412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готовит различные варианты задания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1843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10000" b="90000" l="10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093" y="2255975"/>
              <a:ext cx="1016838" cy="101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475822" y="2832661"/>
            <a:ext cx="4061337" cy="2188598"/>
            <a:chOff x="3475822" y="2832661"/>
            <a:chExt cx="4061337" cy="218859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475822" y="3207590"/>
              <a:ext cx="3528203" cy="1495182"/>
              <a:chOff x="3276875" y="3832438"/>
              <a:chExt cx="3528203" cy="149518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 flipH="1">
                <a:off x="3946409" y="3924234"/>
                <a:ext cx="2858669" cy="1403386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информирует о разной степени сложности заданий </a:t>
                </a:r>
                <a:endParaRPr lang="ru-RU" sz="24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875" y="3832438"/>
                <a:ext cx="1070391" cy="1070391"/>
              </a:xfrm>
              <a:prstGeom prst="rect">
                <a:avLst/>
              </a:prstGeom>
            </p:spPr>
          </p:pic>
        </p:grp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46584" y="3614921"/>
              <a:ext cx="79057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6978" y="4277981"/>
              <a:ext cx="726761" cy="743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 xmlns="">
                    <a14:imgLayer r:embed="rId18">
                      <a14:imgEffect>
                        <a14:backgroundRemoval t="0" b="100000" l="122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87362">
              <a:off x="6529834" y="2832661"/>
              <a:ext cx="781050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3" name="Прямая со стрелкой 72"/>
          <p:cNvCxnSpPr/>
          <p:nvPr/>
        </p:nvCxnSpPr>
        <p:spPr>
          <a:xfrm>
            <a:off x="5391509" y="5092208"/>
            <a:ext cx="2083964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01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16306"/>
            <a:ext cx="9601196" cy="18732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Подготовка ученика к выбору задания</a:t>
            </a:r>
            <a:endParaRPr lang="ru-RU" sz="3600" b="1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6834" y="2482900"/>
            <a:ext cx="6614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 ученика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должны быть сформированы некоторые умения работать самостоятельно, при этом дается установка учителя: сначала работаем вместе, чтобы потом ты мог работать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сам.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воспитательной работы ученик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утверждается в мысли, что только тот может добиться успехов в учении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пределе своих возможностей.</a:t>
            </a:r>
            <a:endParaRPr lang="ru-RU" sz="2400" dirty="0"/>
          </a:p>
        </p:txBody>
      </p:sp>
      <p:pic>
        <p:nvPicPr>
          <p:cNvPr id="23554" name="Picture 2" descr="Картинки по запросу подгото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651696"/>
            <a:ext cx="3235993" cy="24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ртинки по запросу ученик п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4502" y="2732837"/>
            <a:ext cx="1663891" cy="33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93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Метод изучения материала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я</a:t>
            </a:r>
            <a:r>
              <a:rPr lang="ru-RU" sz="2000" dirty="0" smtClean="0"/>
              <a:t> разберусь сам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8932" y="5183238"/>
            <a:ext cx="2786215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</a:t>
            </a:r>
            <a:r>
              <a:rPr lang="ru-RU" sz="2000" dirty="0" smtClean="0"/>
              <a:t>не поможет товарищ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омощь учителя</a:t>
            </a:r>
            <a:endParaRPr lang="ru-RU" sz="20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790" y="4248201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27918" y="3121363"/>
            <a:ext cx="1127758" cy="1070391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6019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502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07766" y="2802581"/>
            <a:ext cx="3925019" cy="63756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Форма обучения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903" y="4376789"/>
            <a:ext cx="201470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индивидуально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7223" y="5183238"/>
            <a:ext cx="2242868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паре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27918" y="4231740"/>
            <a:ext cx="1987682" cy="642842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группе</a:t>
            </a:r>
            <a:endParaRPr lang="ru-RU" sz="20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723053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2457814" y="1685884"/>
            <a:ext cx="7197862" cy="65186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выбор содержания, методов и форм обучения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3969" y="3576689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3231" y="3190926"/>
            <a:ext cx="1762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1875" y="4383138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025" y="3386713"/>
            <a:ext cx="7905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3648973" y="3634806"/>
            <a:ext cx="517585" cy="40383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103246" y="3576689"/>
            <a:ext cx="1" cy="49930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832785" y="3576689"/>
            <a:ext cx="520892" cy="44119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6629" y="3478064"/>
            <a:ext cx="853226" cy="9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8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6885" y="4119021"/>
            <a:ext cx="930792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8989" b="98876" l="0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202" y="4317092"/>
            <a:ext cx="765964" cy="8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527" y="4648365"/>
            <a:ext cx="762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7362">
            <a:off x="8178149" y="3983452"/>
            <a:ext cx="781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3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48872" y="2400360"/>
            <a:ext cx="5063706" cy="3492021"/>
            <a:chOff x="465826" y="2518396"/>
            <a:chExt cx="5650302" cy="3806002"/>
          </a:xfrm>
        </p:grpSpPr>
        <p:pic>
          <p:nvPicPr>
            <p:cNvPr id="16387" name="Picture 3" descr="D:\МАРИНА\Изображения\1\школа\0_8936a_6e620516_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26" y="2518396"/>
              <a:ext cx="5650302" cy="380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446457" y="3432273"/>
              <a:ext cx="4177976" cy="130825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latin typeface="Comic Sans MS" pitchFamily="66" charset="0"/>
                </a:rPr>
                <a:t>выбор содержания, методов и форм обучения</a:t>
              </a:r>
            </a:p>
          </p:txBody>
        </p:sp>
      </p:grpSp>
      <p:sp>
        <p:nvSpPr>
          <p:cNvPr id="7" name="Пятиугольник 6"/>
          <p:cNvSpPr/>
          <p:nvPr/>
        </p:nvSpPr>
        <p:spPr>
          <a:xfrm>
            <a:off x="601606" y="3721219"/>
            <a:ext cx="3530445" cy="2113446"/>
          </a:xfrm>
          <a:custGeom>
            <a:avLst/>
            <a:gdLst>
              <a:gd name="connsiteX0" fmla="*/ 0 w 3530445"/>
              <a:gd name="connsiteY0" fmla="*/ 0 h 2872597"/>
              <a:gd name="connsiteX1" fmla="*/ 2094147 w 3530445"/>
              <a:gd name="connsiteY1" fmla="*/ 0 h 2872597"/>
              <a:gd name="connsiteX2" fmla="*/ 3530445 w 3530445"/>
              <a:gd name="connsiteY2" fmla="*/ 1436299 h 2872597"/>
              <a:gd name="connsiteX3" fmla="*/ 2094147 w 3530445"/>
              <a:gd name="connsiteY3" fmla="*/ 2872597 h 2872597"/>
              <a:gd name="connsiteX4" fmla="*/ 0 w 3530445"/>
              <a:gd name="connsiteY4" fmla="*/ 2872597 h 2872597"/>
              <a:gd name="connsiteX5" fmla="*/ 0 w 3530445"/>
              <a:gd name="connsiteY5" fmla="*/ 0 h 2872597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094147 w 3530445"/>
              <a:gd name="connsiteY3" fmla="*/ 2881224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1224"/>
              <a:gd name="connsiteX1" fmla="*/ 2482336 w 3530445"/>
              <a:gd name="connsiteY1" fmla="*/ 0 h 2881224"/>
              <a:gd name="connsiteX2" fmla="*/ 3530445 w 3530445"/>
              <a:gd name="connsiteY2" fmla="*/ 1444926 h 2881224"/>
              <a:gd name="connsiteX3" fmla="*/ 2516841 w 3530445"/>
              <a:gd name="connsiteY3" fmla="*/ 2812212 h 2881224"/>
              <a:gd name="connsiteX4" fmla="*/ 0 w 3530445"/>
              <a:gd name="connsiteY4" fmla="*/ 2881224 h 2881224"/>
              <a:gd name="connsiteX5" fmla="*/ 0 w 3530445"/>
              <a:gd name="connsiteY5" fmla="*/ 8627 h 2881224"/>
              <a:gd name="connsiteX0" fmla="*/ 0 w 3530445"/>
              <a:gd name="connsiteY0" fmla="*/ 8627 h 2889850"/>
              <a:gd name="connsiteX1" fmla="*/ 2482336 w 3530445"/>
              <a:gd name="connsiteY1" fmla="*/ 0 h 2889850"/>
              <a:gd name="connsiteX2" fmla="*/ 3530445 w 3530445"/>
              <a:gd name="connsiteY2" fmla="*/ 1444926 h 2889850"/>
              <a:gd name="connsiteX3" fmla="*/ 2508215 w 3530445"/>
              <a:gd name="connsiteY3" fmla="*/ 2889850 h 2889850"/>
              <a:gd name="connsiteX4" fmla="*/ 0 w 3530445"/>
              <a:gd name="connsiteY4" fmla="*/ 2881224 h 2889850"/>
              <a:gd name="connsiteX5" fmla="*/ 0 w 3530445"/>
              <a:gd name="connsiteY5" fmla="*/ 8627 h 288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445" h="2889850">
                <a:moveTo>
                  <a:pt x="0" y="8627"/>
                </a:moveTo>
                <a:lnTo>
                  <a:pt x="2482336" y="0"/>
                </a:lnTo>
                <a:lnTo>
                  <a:pt x="3530445" y="1444926"/>
                </a:lnTo>
                <a:lnTo>
                  <a:pt x="2508215" y="2889850"/>
                </a:lnTo>
                <a:lnTo>
                  <a:pt x="0" y="2881224"/>
                </a:lnTo>
                <a:lnTo>
                  <a:pt x="0" y="862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неадекватная </a:t>
            </a:r>
            <a:r>
              <a:rPr lang="ru-RU" dirty="0">
                <a:solidFill>
                  <a:schemeClr val="tx1"/>
                </a:solidFill>
              </a:rPr>
              <a:t>оценка своих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сил </a:t>
            </a:r>
            <a:r>
              <a:rPr lang="ru-RU" dirty="0">
                <a:solidFill>
                  <a:schemeClr val="tx1"/>
                </a:solidFill>
              </a:rPr>
              <a:t>и возможностей </a:t>
            </a:r>
            <a:r>
              <a:rPr lang="ru-RU" dirty="0" smtClean="0">
                <a:solidFill>
                  <a:schemeClr val="tx1"/>
                </a:solidFill>
              </a:rPr>
              <a:t>учащимися;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желая </a:t>
            </a:r>
            <a:r>
              <a:rPr lang="ru-RU" dirty="0">
                <a:solidFill>
                  <a:schemeClr val="tx1"/>
                </a:solidFill>
              </a:rPr>
              <a:t>получить более высокую отметку, ученик выбирает задание, с </a:t>
            </a:r>
            <a:r>
              <a:rPr lang="ru-RU" dirty="0" smtClean="0">
                <a:solidFill>
                  <a:schemeClr val="tx1"/>
                </a:solidFill>
              </a:rPr>
              <a:t>которым не </a:t>
            </a:r>
            <a:r>
              <a:rPr lang="ru-RU" dirty="0">
                <a:solidFill>
                  <a:schemeClr val="tx1"/>
                </a:solidFill>
              </a:rPr>
              <a:t>может</a:t>
            </a:r>
            <a:r>
              <a:rPr lang="ru-RU" dirty="0" smtClean="0">
                <a:solidFill>
                  <a:schemeClr val="tx1"/>
                </a:solidFill>
              </a:rPr>
              <a:t> справиться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324491" y="3600450"/>
            <a:ext cx="3200400" cy="1981427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при систематической работе способствует </a:t>
            </a:r>
            <a:r>
              <a:rPr lang="ru-RU" dirty="0">
                <a:solidFill>
                  <a:schemeClr val="tx1"/>
                </a:solidFill>
              </a:rPr>
              <a:t>выработке способности не теряться в ситуации выбора и объективной оценке своих </a:t>
            </a:r>
            <a:r>
              <a:rPr lang="ru-RU" dirty="0" smtClean="0">
                <a:solidFill>
                  <a:schemeClr val="tx1"/>
                </a:solidFill>
              </a:rPr>
              <a:t>возможностей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40137"/>
          <a:stretch/>
        </p:blipFill>
        <p:spPr bwMode="auto">
          <a:xfrm>
            <a:off x="10308820" y="2121595"/>
            <a:ext cx="1155685" cy="10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тематические знаки в картинк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03" r="-2749" b="40137"/>
          <a:stretch/>
        </p:blipFill>
        <p:spPr bwMode="auto">
          <a:xfrm>
            <a:off x="1283572" y="2292471"/>
            <a:ext cx="1245732" cy="1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716" y="921469"/>
            <a:ext cx="11248844" cy="9504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Дифференцированное обучение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1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83" y="982132"/>
            <a:ext cx="11207692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Метод «место на оценку» и «место на сомнение»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957" y="2788553"/>
            <a:ext cx="516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Доска разделяется на два поля: место на оценку и место на сомнение.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Ученик самостоятельно выбирает поле, сохраняя право предъявлять на оценку тот материал, в котором он уверен.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При выборе места на сомнение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 изложить учителю учебный материал, педагог при этом не оценивает ответ отметкой. </a:t>
            </a:r>
            <a:endParaRPr lang="ru-RU" sz="2000" dirty="0"/>
          </a:p>
        </p:txBody>
      </p:sp>
      <p:pic>
        <p:nvPicPr>
          <p:cNvPr id="2050" name="Picture 2" descr="Картинки по запросу учебная до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349" y="2788553"/>
            <a:ext cx="4631626" cy="29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61363" y="3076575"/>
            <a:ext cx="0" cy="2387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4858" y="3782695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Место на сомнение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6058" y="3793321"/>
            <a:ext cx="177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Место на оценку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7799" y="3600450"/>
            <a:ext cx="1878352" cy="27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6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3412" y="1760833"/>
            <a:ext cx="568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Успех связан с чувством радости, эмоционального подъема, которые испытывает человек в процессе выполненной работы. У него формируются новые мотивы к деятельности, меняется уровень самооценки, самоуважения. </a:t>
            </a:r>
            <a:endParaRPr lang="ru-RU" sz="2000" dirty="0" smtClean="0"/>
          </a:p>
          <a:p>
            <a:r>
              <a:rPr lang="ru-RU" sz="2000" dirty="0" smtClean="0"/>
              <a:t>Если </a:t>
            </a:r>
            <a:r>
              <a:rPr lang="ru-RU" sz="2000" dirty="0"/>
              <a:t>помочь </a:t>
            </a:r>
            <a:r>
              <a:rPr lang="ru-RU" sz="2000" dirty="0" smtClean="0"/>
              <a:t>ребёнку </a:t>
            </a:r>
            <a:r>
              <a:rPr lang="ru-RU" sz="2000" dirty="0"/>
              <a:t>хоть один раз достичь положительного результата, то можно смотивировать его на будущую деятельность. Основываясь на положительных эмоциях</a:t>
            </a:r>
            <a:r>
              <a:rPr lang="ru-RU" sz="2000"/>
              <a:t>, </a:t>
            </a:r>
            <a:r>
              <a:rPr lang="ru-RU" sz="2000" smtClean="0"/>
              <a:t>ребёнок </a:t>
            </a:r>
            <a:r>
              <a:rPr lang="ru-RU" sz="2000" dirty="0"/>
              <a:t>и в следующий раз с удовольствием возьмется за работу. </a:t>
            </a:r>
          </a:p>
        </p:txBody>
      </p:sp>
      <p:pic>
        <p:nvPicPr>
          <p:cNvPr id="6146" name="Picture 2" descr="Картинки по запросу успех школь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2510" y="185572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8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3051630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Принцип: </a:t>
            </a:r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Одна </a:t>
            </a:r>
            <a:r>
              <a:rPr lang="ru-RU" dirty="0">
                <a:solidFill>
                  <a:schemeClr val="tx1"/>
                </a:solidFill>
              </a:rPr>
              <a:t>голова хорошо, а две лучше</a:t>
            </a:r>
            <a:r>
              <a:rPr lang="ru-RU" dirty="0" smtClean="0">
                <a:solidFill>
                  <a:schemeClr val="tx1"/>
                </a:solidFill>
              </a:rPr>
              <a:t>»,  </a:t>
            </a:r>
            <a:r>
              <a:rPr lang="ru-RU" dirty="0">
                <a:solidFill>
                  <a:schemeClr val="tx1"/>
                </a:solidFill>
              </a:rPr>
              <a:t>«Что одному не под силу, то легко коллективу. 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52553" y="4214215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Задача учителя</a:t>
            </a:r>
            <a:r>
              <a:rPr lang="ru-RU" b="1" i="1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дать возможность учащимся </a:t>
            </a:r>
            <a:r>
              <a:rPr lang="ru-RU" dirty="0" smtClean="0">
                <a:solidFill>
                  <a:schemeClr val="tx1"/>
                </a:solidFill>
              </a:rPr>
              <a:t>почувствовать уверенность в собственных силах и успешно справиться с заданием.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9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86067" y="3227583"/>
            <a:ext cx="4177976" cy="8925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Коллективные </a:t>
            </a:r>
          </a:p>
          <a:p>
            <a:pPr algn="ctr"/>
            <a:r>
              <a:rPr lang="ru-RU" sz="2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формы обучения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flipH="1">
            <a:off x="7656746" y="2708693"/>
            <a:ext cx="3117012" cy="47185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Особенности: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6875252" y="3429581"/>
            <a:ext cx="4680000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работа в парах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постоянного и сменного состава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909094" y="5301370"/>
            <a:ext cx="5365628" cy="79472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коллективная форма работы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06095" y="4355235"/>
            <a:ext cx="4774809" cy="7200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групповая форма работы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(группы и микрогруппы)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32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pupils in classro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3"/>
          <a:stretch/>
        </p:blipFill>
        <p:spPr bwMode="auto">
          <a:xfrm>
            <a:off x="0" y="0"/>
            <a:ext cx="12239228" cy="69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4816" y="4174904"/>
            <a:ext cx="6714412" cy="275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Особый интерес вызывает работа в парах сменного состава, когда дети одного варианта передвигаются по ряду: ученики с первой парты – на последнюю, остальные двигаются всегда на место вперед, а второго варианта – остаются на своем месте. Так, каждый раз состав пар меняется. </a:t>
            </a:r>
          </a:p>
        </p:txBody>
      </p:sp>
      <p:pic>
        <p:nvPicPr>
          <p:cNvPr id="4" name="Рисунок 3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1066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06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062" y="1787828"/>
            <a:ext cx="568262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урока в школе имеет в своей основе сообщение учителем нового материала, рассчитанный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запоминание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учениками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/>
              <a:t>Ученик </a:t>
            </a:r>
            <a:r>
              <a:rPr lang="ru-RU" sz="2000" dirty="0"/>
              <a:t>должен </a:t>
            </a:r>
            <a:r>
              <a:rPr lang="ru-RU" sz="2000" dirty="0" smtClean="0"/>
              <a:t>обладать хорошо развитой памятью, быть </a:t>
            </a:r>
            <a:r>
              <a:rPr lang="ru-RU" sz="2000" dirty="0"/>
              <a:t>способен к произвольному </a:t>
            </a:r>
            <a:r>
              <a:rPr lang="ru-RU" sz="2000" dirty="0" smtClean="0"/>
              <a:t>запоминанию, которое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к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концу младшего школьного возраста.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половина обучающихся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способны усвоить услышанную информацию и испытывают неудачу при применении знаний на практике. 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Картинки по запросу памя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757" y="2199736"/>
            <a:ext cx="4577627" cy="28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0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9676" y="3094760"/>
            <a:ext cx="4718648" cy="212365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Сочетание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репродуктивных,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проблемно-поисковых,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  творческих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методов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обучения</a:t>
            </a:r>
            <a:endParaRPr lang="ru-RU" sz="22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8" y="2685005"/>
            <a:ext cx="5080959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проблемные </a:t>
            </a:r>
            <a:r>
              <a:rPr lang="ru-RU" dirty="0">
                <a:solidFill>
                  <a:schemeClr val="tx1"/>
                </a:solidFill>
              </a:rPr>
              <a:t>ситуации могут создаваться на всех этапах процесса обучения</a:t>
            </a: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495689" y="5094863"/>
            <a:ext cx="5080959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</a:t>
            </a:r>
            <a:r>
              <a:rPr lang="ru-RU" dirty="0">
                <a:solidFill>
                  <a:schemeClr val="tx1"/>
                </a:solidFill>
              </a:rPr>
              <a:t>проблемной ситуации </a:t>
            </a:r>
            <a:r>
              <a:rPr lang="ru-RU" dirty="0" smtClean="0">
                <a:solidFill>
                  <a:schemeClr val="tx1"/>
                </a:solidFill>
              </a:rPr>
              <a:t>повышает </a:t>
            </a:r>
            <a:r>
              <a:rPr lang="ru-RU" dirty="0">
                <a:solidFill>
                  <a:schemeClr val="tx1"/>
                </a:solidFill>
              </a:rPr>
              <a:t>прочность и действенность усвоенных знаний, позволяет ученикам почувствовать свою причастность к происходящему на уроке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034088" y="3693755"/>
            <a:ext cx="5460520" cy="115792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создаёт </a:t>
            </a:r>
            <a:r>
              <a:rPr lang="ru-RU" dirty="0">
                <a:solidFill>
                  <a:schemeClr val="tx1"/>
                </a:solidFill>
              </a:rPr>
              <a:t>проблемную ситуацию, направляет </a:t>
            </a:r>
            <a:r>
              <a:rPr lang="ru-RU" dirty="0" smtClean="0">
                <a:solidFill>
                  <a:schemeClr val="tx1"/>
                </a:solidFill>
              </a:rPr>
              <a:t>учащихся </a:t>
            </a:r>
            <a:r>
              <a:rPr lang="ru-RU" dirty="0">
                <a:solidFill>
                  <a:schemeClr val="tx1"/>
                </a:solidFill>
              </a:rPr>
              <a:t>на её решение, организует поиск </a:t>
            </a:r>
            <a:r>
              <a:rPr lang="ru-RU" dirty="0" smtClean="0">
                <a:solidFill>
                  <a:schemeClr val="tx1"/>
                </a:solidFill>
              </a:rPr>
              <a:t>решения, </a:t>
            </a:r>
            <a:r>
              <a:rPr lang="ru-RU" dirty="0">
                <a:solidFill>
                  <a:schemeClr val="tx1"/>
                </a:solidFill>
              </a:rPr>
              <a:t>выдвигаются гипотезы, устанавливаются причинно-следственные </a:t>
            </a:r>
            <a:r>
              <a:rPr lang="ru-RU" dirty="0" smtClean="0">
                <a:solidFill>
                  <a:schemeClr val="tx1"/>
                </a:solidFill>
              </a:rPr>
              <a:t>связи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9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Метод проектов</a:t>
            </a:r>
            <a:endParaRPr lang="ru-RU" sz="36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116127" y="2685005"/>
            <a:ext cx="4589253" cy="81951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ориентирован </a:t>
            </a:r>
            <a:r>
              <a:rPr lang="ru-RU" dirty="0">
                <a:solidFill>
                  <a:schemeClr val="tx1"/>
                </a:solidFill>
              </a:rPr>
              <a:t>на применение и приобретение новых знаний под руководством </a:t>
            </a:r>
            <a:r>
              <a:rPr lang="ru-RU" dirty="0" smtClean="0">
                <a:solidFill>
                  <a:schemeClr val="tx1"/>
                </a:solidFill>
              </a:rPr>
              <a:t>учителя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6780358" y="4796287"/>
            <a:ext cx="4856675" cy="90440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работе над проектами учитываются возрастные особенности школьников. 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495687" y="3710053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проекты </a:t>
            </a:r>
            <a:r>
              <a:rPr lang="ru-RU" dirty="0">
                <a:solidFill>
                  <a:schemeClr val="tx1"/>
                </a:solidFill>
              </a:rPr>
              <a:t>могут выполняться </a:t>
            </a:r>
            <a:r>
              <a:rPr lang="ru-RU" dirty="0" smtClean="0">
                <a:solidFill>
                  <a:schemeClr val="tx1"/>
                </a:solidFill>
              </a:rPr>
              <a:t>учащимися </a:t>
            </a:r>
            <a:r>
              <a:rPr lang="ru-RU" dirty="0">
                <a:solidFill>
                  <a:schemeClr val="tx1"/>
                </a:solidFill>
              </a:rPr>
              <a:t>как индивидуально, так и </a:t>
            </a:r>
            <a:r>
              <a:rPr lang="ru-RU" dirty="0" smtClean="0">
                <a:solidFill>
                  <a:schemeClr val="tx1"/>
                </a:solidFill>
              </a:rPr>
              <a:t>группами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06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8" y="655608"/>
            <a:ext cx="10361760" cy="16303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</a:rPr>
              <a:t>Метод </a:t>
            </a:r>
            <a:r>
              <a:rPr lang="ru-RU" sz="3600" b="1" dirty="0" smtClean="0">
                <a:solidFill>
                  <a:srgbClr val="8238BA"/>
                </a:solidFill>
              </a:rPr>
              <a:t>проектов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5"/>
          <a:stretch/>
        </p:blipFill>
        <p:spPr bwMode="auto">
          <a:xfrm>
            <a:off x="6305909" y="2765264"/>
            <a:ext cx="5077890" cy="29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0965" y="2520402"/>
            <a:ext cx="522312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азвивается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активная позиция ученика в учебной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овершенствуется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коллективе, проявляются коммуникативные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способности;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повышается уверенность в себе;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деятельности,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что даёт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учителю построить учебный процесс с опорой на интересы детей.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7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540" y="654328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Система методов создания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ситуации успеха на уроке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6387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26" y="2273944"/>
            <a:ext cx="5650302" cy="38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18582" y="3109889"/>
            <a:ext cx="3131388" cy="1077218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Приём</a:t>
            </a:r>
          </a:p>
          <a:p>
            <a:pPr algn="ctr"/>
            <a:r>
              <a:rPr lang="ru-RU" sz="3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«Эврика»</a:t>
            </a:r>
            <a:endParaRPr lang="ru-RU" sz="32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413736" y="2918302"/>
            <a:ext cx="4718653" cy="125864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учитель создает </a:t>
            </a:r>
            <a:r>
              <a:rPr lang="ru-RU" dirty="0" smtClean="0">
                <a:solidFill>
                  <a:schemeClr val="tx1"/>
                </a:solidFill>
              </a:rPr>
              <a:t>ситуацию</a:t>
            </a:r>
            <a:r>
              <a:rPr lang="ru-RU" dirty="0">
                <a:solidFill>
                  <a:schemeClr val="tx1"/>
                </a:solidFill>
              </a:rPr>
              <a:t>, в ходе которой ученик сам приходит к интересному выводу, который раскрывает доселе неизвестные ему собственные личностные качества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543132" y="4460551"/>
            <a:ext cx="4770408" cy="85401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раскрывается творческий </a:t>
            </a:r>
            <a:r>
              <a:rPr lang="ru-RU" dirty="0">
                <a:solidFill>
                  <a:schemeClr val="tx1"/>
                </a:solidFill>
              </a:rPr>
              <a:t>потенциал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66343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5563" y="1224422"/>
            <a:ext cx="4813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формы деятельности человека неизменно подчеркивают необходимость присутствия в ней компонента мотивации. 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Картинки по запросу чтение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4285" flipH="1">
            <a:off x="8241097" y="941581"/>
            <a:ext cx="2694569" cy="178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Картинки по запросу ученик за компьютером пн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" t="1402" r="1226" b="2555"/>
          <a:stretch/>
        </p:blipFill>
        <p:spPr bwMode="auto">
          <a:xfrm rot="20831811">
            <a:off x="598797" y="980784"/>
            <a:ext cx="2601066" cy="1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дети картинк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254">
            <a:off x="6020325" y="3140223"/>
            <a:ext cx="5174206" cy="29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3978" y="3847403"/>
            <a:ext cx="561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Любая деятельность протекает более эффективно и </a:t>
            </a:r>
            <a:r>
              <a:rPr lang="ru-RU" sz="2400" dirty="0" smtClean="0"/>
              <a:t>даёт </a:t>
            </a:r>
            <a:r>
              <a:rPr lang="ru-RU" sz="2400" dirty="0"/>
              <a:t>качественные результаты, если при этом у личности имеется 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92633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766" y="994580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278" y="3015603"/>
            <a:ext cx="2773841" cy="3557642"/>
          </a:xfrm>
          <a:prstGeom prst="rect">
            <a:avLst/>
          </a:prstGeom>
        </p:spPr>
      </p:pic>
      <p:pic>
        <p:nvPicPr>
          <p:cNvPr id="36866" name="Picture 2" descr="Картинки по запросу кубик рубика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24" y="3455466"/>
            <a:ext cx="2209220" cy="19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7162" y="3898156"/>
            <a:ext cx="5469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3364" y="1589688"/>
            <a:ext cx="6245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Поскольку понятие метод многоаспектное, многостороннее, то метод обучения в каждом случае должен конструироваться учителем.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28972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83" y="957531"/>
            <a:ext cx="8199392" cy="521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2447" y="1824309"/>
            <a:ext cx="53415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следует понимать </a:t>
            </a:r>
            <a:endParaRPr lang="ru-RU" sz="4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</a:t>
            </a:r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ситуацией </a:t>
            </a:r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успеха</a:t>
            </a:r>
            <a:endParaRPr lang="ru-RU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6" name="Picture 8" descr="Картинки по запросу вопрос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816" y="1588284"/>
            <a:ext cx="794098" cy="14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23894" y="1966822"/>
            <a:ext cx="2803878" cy="3527529"/>
            <a:chOff x="8386763" y="1694378"/>
            <a:chExt cx="3457575" cy="4162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2204" r="991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6763" y="1694378"/>
              <a:ext cx="3457575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 descr="Картинки по запросу мел 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38820">
              <a:off x="8449213" y="2858641"/>
              <a:ext cx="565961" cy="24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480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073" y="3028936"/>
            <a:ext cx="2450499" cy="245049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09269" y="585311"/>
            <a:ext cx="11249637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8238BA"/>
                </a:solidFill>
              </a:rPr>
              <a:t>Правила, </a:t>
            </a:r>
            <a:br>
              <a:rPr lang="ru-RU" sz="3600" b="1" dirty="0" smtClean="0">
                <a:solidFill>
                  <a:srgbClr val="8238BA"/>
                </a:solidFill>
              </a:rPr>
            </a:br>
            <a:r>
              <a:rPr lang="ru-RU" sz="3600" b="1" dirty="0" smtClean="0">
                <a:solidFill>
                  <a:srgbClr val="8238BA"/>
                </a:solidFill>
              </a:rPr>
              <a:t>обеспечивающие ситуацию успеха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67482" y="1839569"/>
            <a:ext cx="4465235" cy="1757634"/>
            <a:chOff x="667482" y="1839569"/>
            <a:chExt cx="4465235" cy="1757634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H="1">
              <a:off x="667482" y="1839569"/>
              <a:ext cx="4354496" cy="1757634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2951593 w 7083823"/>
                <a:gd name="connsiteY12" fmla="*/ 1319842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1180637 w 7083823"/>
                <a:gd name="connsiteY14" fmla="*/ 1319842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1439380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352481"/>
                <a:gd name="connsiteX1" fmla="*/ 219978 w 7083823"/>
                <a:gd name="connsiteY1" fmla="*/ 0 h 2352481"/>
                <a:gd name="connsiteX2" fmla="*/ 1180637 w 7083823"/>
                <a:gd name="connsiteY2" fmla="*/ 0 h 2352481"/>
                <a:gd name="connsiteX3" fmla="*/ 1180637 w 7083823"/>
                <a:gd name="connsiteY3" fmla="*/ 0 h 2352481"/>
                <a:gd name="connsiteX4" fmla="*/ 2951593 w 7083823"/>
                <a:gd name="connsiteY4" fmla="*/ 0 h 2352481"/>
                <a:gd name="connsiteX5" fmla="*/ 6863845 w 7083823"/>
                <a:gd name="connsiteY5" fmla="*/ 0 h 2352481"/>
                <a:gd name="connsiteX6" fmla="*/ 7083823 w 7083823"/>
                <a:gd name="connsiteY6" fmla="*/ 219978 h 2352481"/>
                <a:gd name="connsiteX7" fmla="*/ 7083823 w 7083823"/>
                <a:gd name="connsiteY7" fmla="*/ 769908 h 2352481"/>
                <a:gd name="connsiteX8" fmla="*/ 7083823 w 7083823"/>
                <a:gd name="connsiteY8" fmla="*/ 769908 h 2352481"/>
                <a:gd name="connsiteX9" fmla="*/ 7083823 w 7083823"/>
                <a:gd name="connsiteY9" fmla="*/ 1099868 h 2352481"/>
                <a:gd name="connsiteX10" fmla="*/ 7083823 w 7083823"/>
                <a:gd name="connsiteY10" fmla="*/ 1099864 h 2352481"/>
                <a:gd name="connsiteX11" fmla="*/ 6863845 w 7083823"/>
                <a:gd name="connsiteY11" fmla="*/ 1319842 h 2352481"/>
                <a:gd name="connsiteX12" fmla="*/ 605439 w 7083823"/>
                <a:gd name="connsiteY12" fmla="*/ 1378434 h 2352481"/>
                <a:gd name="connsiteX13" fmla="*/ 826477 w 7083823"/>
                <a:gd name="connsiteY13" fmla="*/ 2352481 h 2352481"/>
                <a:gd name="connsiteX14" fmla="*/ 363375 w 7083823"/>
                <a:gd name="connsiteY14" fmla="*/ 1343279 h 2352481"/>
                <a:gd name="connsiteX15" fmla="*/ 219978 w 7083823"/>
                <a:gd name="connsiteY15" fmla="*/ 1319842 h 2352481"/>
                <a:gd name="connsiteX16" fmla="*/ 0 w 7083823"/>
                <a:gd name="connsiteY16" fmla="*/ 1099864 h 2352481"/>
                <a:gd name="connsiteX17" fmla="*/ 0 w 7083823"/>
                <a:gd name="connsiteY17" fmla="*/ 1099868 h 2352481"/>
                <a:gd name="connsiteX18" fmla="*/ 0 w 7083823"/>
                <a:gd name="connsiteY18" fmla="*/ 769908 h 2352481"/>
                <a:gd name="connsiteX19" fmla="*/ 0 w 7083823"/>
                <a:gd name="connsiteY19" fmla="*/ 769908 h 2352481"/>
                <a:gd name="connsiteX20" fmla="*/ 0 w 7083823"/>
                <a:gd name="connsiteY20" fmla="*/ 219978 h 2352481"/>
                <a:gd name="connsiteX0" fmla="*/ 0 w 7083823"/>
                <a:gd name="connsiteY0" fmla="*/ 219978 h 2493103"/>
                <a:gd name="connsiteX1" fmla="*/ 219978 w 7083823"/>
                <a:gd name="connsiteY1" fmla="*/ 0 h 2493103"/>
                <a:gd name="connsiteX2" fmla="*/ 1180637 w 7083823"/>
                <a:gd name="connsiteY2" fmla="*/ 0 h 2493103"/>
                <a:gd name="connsiteX3" fmla="*/ 1180637 w 7083823"/>
                <a:gd name="connsiteY3" fmla="*/ 0 h 2493103"/>
                <a:gd name="connsiteX4" fmla="*/ 2951593 w 7083823"/>
                <a:gd name="connsiteY4" fmla="*/ 0 h 2493103"/>
                <a:gd name="connsiteX5" fmla="*/ 6863845 w 7083823"/>
                <a:gd name="connsiteY5" fmla="*/ 0 h 2493103"/>
                <a:gd name="connsiteX6" fmla="*/ 7083823 w 7083823"/>
                <a:gd name="connsiteY6" fmla="*/ 219978 h 2493103"/>
                <a:gd name="connsiteX7" fmla="*/ 7083823 w 7083823"/>
                <a:gd name="connsiteY7" fmla="*/ 769908 h 2493103"/>
                <a:gd name="connsiteX8" fmla="*/ 7083823 w 7083823"/>
                <a:gd name="connsiteY8" fmla="*/ 769908 h 2493103"/>
                <a:gd name="connsiteX9" fmla="*/ 7083823 w 7083823"/>
                <a:gd name="connsiteY9" fmla="*/ 1099868 h 2493103"/>
                <a:gd name="connsiteX10" fmla="*/ 7083823 w 7083823"/>
                <a:gd name="connsiteY10" fmla="*/ 1099864 h 2493103"/>
                <a:gd name="connsiteX11" fmla="*/ 6863845 w 7083823"/>
                <a:gd name="connsiteY11" fmla="*/ 1319842 h 2493103"/>
                <a:gd name="connsiteX12" fmla="*/ 605439 w 7083823"/>
                <a:gd name="connsiteY12" fmla="*/ 1378434 h 2493103"/>
                <a:gd name="connsiteX13" fmla="*/ 737524 w 7083823"/>
                <a:gd name="connsiteY13" fmla="*/ 2493103 h 2493103"/>
                <a:gd name="connsiteX14" fmla="*/ 363375 w 7083823"/>
                <a:gd name="connsiteY14" fmla="*/ 1343279 h 2493103"/>
                <a:gd name="connsiteX15" fmla="*/ 219978 w 7083823"/>
                <a:gd name="connsiteY15" fmla="*/ 1319842 h 2493103"/>
                <a:gd name="connsiteX16" fmla="*/ 0 w 7083823"/>
                <a:gd name="connsiteY16" fmla="*/ 1099864 h 2493103"/>
                <a:gd name="connsiteX17" fmla="*/ 0 w 7083823"/>
                <a:gd name="connsiteY17" fmla="*/ 1099868 h 2493103"/>
                <a:gd name="connsiteX18" fmla="*/ 0 w 7083823"/>
                <a:gd name="connsiteY18" fmla="*/ 769908 h 2493103"/>
                <a:gd name="connsiteX19" fmla="*/ 0 w 7083823"/>
                <a:gd name="connsiteY19" fmla="*/ 769908 h 2493103"/>
                <a:gd name="connsiteX20" fmla="*/ 0 w 7083823"/>
                <a:gd name="connsiteY20" fmla="*/ 219978 h 2493103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605439 w 7083823"/>
                <a:gd name="connsiteY12" fmla="*/ 1378434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363375 w 7083823"/>
                <a:gd name="connsiteY14" fmla="*/ 1343279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2821220"/>
                <a:gd name="connsiteX1" fmla="*/ 219978 w 7083823"/>
                <a:gd name="connsiteY1" fmla="*/ 0 h 2821220"/>
                <a:gd name="connsiteX2" fmla="*/ 1180637 w 7083823"/>
                <a:gd name="connsiteY2" fmla="*/ 0 h 2821220"/>
                <a:gd name="connsiteX3" fmla="*/ 1180637 w 7083823"/>
                <a:gd name="connsiteY3" fmla="*/ 0 h 2821220"/>
                <a:gd name="connsiteX4" fmla="*/ 2951593 w 7083823"/>
                <a:gd name="connsiteY4" fmla="*/ 0 h 2821220"/>
                <a:gd name="connsiteX5" fmla="*/ 6863845 w 7083823"/>
                <a:gd name="connsiteY5" fmla="*/ 0 h 2821220"/>
                <a:gd name="connsiteX6" fmla="*/ 7083823 w 7083823"/>
                <a:gd name="connsiteY6" fmla="*/ 219978 h 2821220"/>
                <a:gd name="connsiteX7" fmla="*/ 7083823 w 7083823"/>
                <a:gd name="connsiteY7" fmla="*/ 769908 h 2821220"/>
                <a:gd name="connsiteX8" fmla="*/ 7083823 w 7083823"/>
                <a:gd name="connsiteY8" fmla="*/ 769908 h 2821220"/>
                <a:gd name="connsiteX9" fmla="*/ 7083823 w 7083823"/>
                <a:gd name="connsiteY9" fmla="*/ 1099868 h 2821220"/>
                <a:gd name="connsiteX10" fmla="*/ 7083823 w 7083823"/>
                <a:gd name="connsiteY10" fmla="*/ 1099864 h 2821220"/>
                <a:gd name="connsiteX11" fmla="*/ 6863845 w 7083823"/>
                <a:gd name="connsiteY11" fmla="*/ 1319842 h 2821220"/>
                <a:gd name="connsiteX12" fmla="*/ 1394238 w 7083823"/>
                <a:gd name="connsiteY12" fmla="*/ 1366715 h 2821220"/>
                <a:gd name="connsiteX13" fmla="*/ 291400 w 7083823"/>
                <a:gd name="connsiteY13" fmla="*/ 2821220 h 2821220"/>
                <a:gd name="connsiteX14" fmla="*/ 1003465 w 7083823"/>
                <a:gd name="connsiteY14" fmla="*/ 1331561 h 2821220"/>
                <a:gd name="connsiteX15" fmla="*/ 219978 w 7083823"/>
                <a:gd name="connsiteY15" fmla="*/ 1319842 h 2821220"/>
                <a:gd name="connsiteX16" fmla="*/ 0 w 7083823"/>
                <a:gd name="connsiteY16" fmla="*/ 1099864 h 2821220"/>
                <a:gd name="connsiteX17" fmla="*/ 0 w 7083823"/>
                <a:gd name="connsiteY17" fmla="*/ 1099868 h 2821220"/>
                <a:gd name="connsiteX18" fmla="*/ 0 w 7083823"/>
                <a:gd name="connsiteY18" fmla="*/ 769908 h 2821220"/>
                <a:gd name="connsiteX19" fmla="*/ 0 w 7083823"/>
                <a:gd name="connsiteY19" fmla="*/ 769908 h 2821220"/>
                <a:gd name="connsiteX20" fmla="*/ 0 w 7083823"/>
                <a:gd name="connsiteY20" fmla="*/ 219978 h 2821220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1394238 w 7083823"/>
                <a:gd name="connsiteY12" fmla="*/ 1366715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0 w 7083823"/>
                <a:gd name="connsiteY0" fmla="*/ 219978 h 3231367"/>
                <a:gd name="connsiteX1" fmla="*/ 219978 w 7083823"/>
                <a:gd name="connsiteY1" fmla="*/ 0 h 3231367"/>
                <a:gd name="connsiteX2" fmla="*/ 1180637 w 7083823"/>
                <a:gd name="connsiteY2" fmla="*/ 0 h 3231367"/>
                <a:gd name="connsiteX3" fmla="*/ 1180637 w 7083823"/>
                <a:gd name="connsiteY3" fmla="*/ 0 h 3231367"/>
                <a:gd name="connsiteX4" fmla="*/ 2951593 w 7083823"/>
                <a:gd name="connsiteY4" fmla="*/ 0 h 3231367"/>
                <a:gd name="connsiteX5" fmla="*/ 6863845 w 7083823"/>
                <a:gd name="connsiteY5" fmla="*/ 0 h 3231367"/>
                <a:gd name="connsiteX6" fmla="*/ 7083823 w 7083823"/>
                <a:gd name="connsiteY6" fmla="*/ 219978 h 3231367"/>
                <a:gd name="connsiteX7" fmla="*/ 7083823 w 7083823"/>
                <a:gd name="connsiteY7" fmla="*/ 769908 h 3231367"/>
                <a:gd name="connsiteX8" fmla="*/ 7083823 w 7083823"/>
                <a:gd name="connsiteY8" fmla="*/ 769908 h 3231367"/>
                <a:gd name="connsiteX9" fmla="*/ 7083823 w 7083823"/>
                <a:gd name="connsiteY9" fmla="*/ 1099868 h 3231367"/>
                <a:gd name="connsiteX10" fmla="*/ 7083823 w 7083823"/>
                <a:gd name="connsiteY10" fmla="*/ 1099864 h 3231367"/>
                <a:gd name="connsiteX11" fmla="*/ 6863845 w 7083823"/>
                <a:gd name="connsiteY11" fmla="*/ 1319842 h 3231367"/>
                <a:gd name="connsiteX12" fmla="*/ 4071707 w 7083823"/>
                <a:gd name="connsiteY12" fmla="*/ 1354997 h 3231367"/>
                <a:gd name="connsiteX13" fmla="*/ 436915 w 7083823"/>
                <a:gd name="connsiteY13" fmla="*/ 3231367 h 3231367"/>
                <a:gd name="connsiteX14" fmla="*/ 1003465 w 7083823"/>
                <a:gd name="connsiteY14" fmla="*/ 1331561 h 3231367"/>
                <a:gd name="connsiteX15" fmla="*/ 219978 w 7083823"/>
                <a:gd name="connsiteY15" fmla="*/ 1319842 h 3231367"/>
                <a:gd name="connsiteX16" fmla="*/ 0 w 7083823"/>
                <a:gd name="connsiteY16" fmla="*/ 1099864 h 3231367"/>
                <a:gd name="connsiteX17" fmla="*/ 0 w 7083823"/>
                <a:gd name="connsiteY17" fmla="*/ 1099868 h 3231367"/>
                <a:gd name="connsiteX18" fmla="*/ 0 w 7083823"/>
                <a:gd name="connsiteY18" fmla="*/ 769908 h 3231367"/>
                <a:gd name="connsiteX19" fmla="*/ 0 w 7083823"/>
                <a:gd name="connsiteY19" fmla="*/ 769908 h 3231367"/>
                <a:gd name="connsiteX20" fmla="*/ 0 w 7083823"/>
                <a:gd name="connsiteY20" fmla="*/ 219978 h 3231367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1265021 w 7345379"/>
                <a:gd name="connsiteY14" fmla="*/ 1331561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  <a:gd name="connsiteX0" fmla="*/ 261556 w 7345379"/>
                <a:gd name="connsiteY0" fmla="*/ 219978 h 2387639"/>
                <a:gd name="connsiteX1" fmla="*/ 481534 w 7345379"/>
                <a:gd name="connsiteY1" fmla="*/ 0 h 2387639"/>
                <a:gd name="connsiteX2" fmla="*/ 1442193 w 7345379"/>
                <a:gd name="connsiteY2" fmla="*/ 0 h 2387639"/>
                <a:gd name="connsiteX3" fmla="*/ 1442193 w 7345379"/>
                <a:gd name="connsiteY3" fmla="*/ 0 h 2387639"/>
                <a:gd name="connsiteX4" fmla="*/ 3213149 w 7345379"/>
                <a:gd name="connsiteY4" fmla="*/ 0 h 2387639"/>
                <a:gd name="connsiteX5" fmla="*/ 7125401 w 7345379"/>
                <a:gd name="connsiteY5" fmla="*/ 0 h 2387639"/>
                <a:gd name="connsiteX6" fmla="*/ 7345379 w 7345379"/>
                <a:gd name="connsiteY6" fmla="*/ 219978 h 2387639"/>
                <a:gd name="connsiteX7" fmla="*/ 7345379 w 7345379"/>
                <a:gd name="connsiteY7" fmla="*/ 769908 h 2387639"/>
                <a:gd name="connsiteX8" fmla="*/ 7345379 w 7345379"/>
                <a:gd name="connsiteY8" fmla="*/ 769908 h 2387639"/>
                <a:gd name="connsiteX9" fmla="*/ 7345379 w 7345379"/>
                <a:gd name="connsiteY9" fmla="*/ 1099868 h 2387639"/>
                <a:gd name="connsiteX10" fmla="*/ 7345379 w 7345379"/>
                <a:gd name="connsiteY10" fmla="*/ 1099864 h 2387639"/>
                <a:gd name="connsiteX11" fmla="*/ 7125401 w 7345379"/>
                <a:gd name="connsiteY11" fmla="*/ 1319842 h 2387639"/>
                <a:gd name="connsiteX12" fmla="*/ 4333263 w 7345379"/>
                <a:gd name="connsiteY12" fmla="*/ 1354997 h 2387639"/>
                <a:gd name="connsiteX13" fmla="*/ 0 w 7345379"/>
                <a:gd name="connsiteY13" fmla="*/ 2387639 h 2387639"/>
                <a:gd name="connsiteX14" fmla="*/ 2109005 w 7345379"/>
                <a:gd name="connsiteY14" fmla="*/ 1296406 h 2387639"/>
                <a:gd name="connsiteX15" fmla="*/ 481534 w 7345379"/>
                <a:gd name="connsiteY15" fmla="*/ 1319842 h 2387639"/>
                <a:gd name="connsiteX16" fmla="*/ 261556 w 7345379"/>
                <a:gd name="connsiteY16" fmla="*/ 1099864 h 2387639"/>
                <a:gd name="connsiteX17" fmla="*/ 261556 w 7345379"/>
                <a:gd name="connsiteY17" fmla="*/ 1099868 h 2387639"/>
                <a:gd name="connsiteX18" fmla="*/ 261556 w 7345379"/>
                <a:gd name="connsiteY18" fmla="*/ 769908 h 2387639"/>
                <a:gd name="connsiteX19" fmla="*/ 261556 w 7345379"/>
                <a:gd name="connsiteY19" fmla="*/ 769908 h 2387639"/>
                <a:gd name="connsiteX20" fmla="*/ 261556 w 7345379"/>
                <a:gd name="connsiteY20" fmla="*/ 219978 h 238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45379" h="2387639">
                  <a:moveTo>
                    <a:pt x="261556" y="219978"/>
                  </a:moveTo>
                  <a:cubicBezTo>
                    <a:pt x="261556" y="98488"/>
                    <a:pt x="360044" y="0"/>
                    <a:pt x="481534" y="0"/>
                  </a:cubicBezTo>
                  <a:lnTo>
                    <a:pt x="1442193" y="0"/>
                  </a:lnTo>
                  <a:lnTo>
                    <a:pt x="1442193" y="0"/>
                  </a:lnTo>
                  <a:lnTo>
                    <a:pt x="3213149" y="0"/>
                  </a:lnTo>
                  <a:lnTo>
                    <a:pt x="7125401" y="0"/>
                  </a:lnTo>
                  <a:cubicBezTo>
                    <a:pt x="7246891" y="0"/>
                    <a:pt x="7345379" y="98488"/>
                    <a:pt x="7345379" y="219978"/>
                  </a:cubicBezTo>
                  <a:lnTo>
                    <a:pt x="7345379" y="769908"/>
                  </a:lnTo>
                  <a:lnTo>
                    <a:pt x="7345379" y="769908"/>
                  </a:lnTo>
                  <a:lnTo>
                    <a:pt x="7345379" y="1099868"/>
                  </a:lnTo>
                  <a:lnTo>
                    <a:pt x="7345379" y="1099864"/>
                  </a:lnTo>
                  <a:cubicBezTo>
                    <a:pt x="7345379" y="1221354"/>
                    <a:pt x="7246891" y="1319842"/>
                    <a:pt x="7125401" y="1319842"/>
                  </a:cubicBezTo>
                  <a:lnTo>
                    <a:pt x="4333263" y="1354997"/>
                  </a:lnTo>
                  <a:lnTo>
                    <a:pt x="0" y="2387639"/>
                  </a:lnTo>
                  <a:lnTo>
                    <a:pt x="2109005" y="1296406"/>
                  </a:lnTo>
                  <a:lnTo>
                    <a:pt x="481534" y="1319842"/>
                  </a:lnTo>
                  <a:cubicBezTo>
                    <a:pt x="360044" y="1319842"/>
                    <a:pt x="261556" y="1221354"/>
                    <a:pt x="261556" y="1099864"/>
                  </a:cubicBezTo>
                  <a:lnTo>
                    <a:pt x="261556" y="1099868"/>
                  </a:lnTo>
                  <a:lnTo>
                    <a:pt x="261556" y="769908"/>
                  </a:lnTo>
                  <a:lnTo>
                    <a:pt x="261556" y="769908"/>
                  </a:lnTo>
                  <a:lnTo>
                    <a:pt x="261556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98495" y="1839569"/>
              <a:ext cx="42342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Не наказывать отрицательной отметкой, не высказывать грубой критики </a:t>
              </a:r>
              <a:r>
                <a:rPr lang="ru-RU" sz="2000" dirty="0" smtClean="0"/>
                <a:t>в </a:t>
              </a:r>
              <a:r>
                <a:rPr lang="ru-RU" sz="2000" dirty="0"/>
                <a:t>адрес ученика. 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84810" y="1823378"/>
            <a:ext cx="5674004" cy="1747945"/>
            <a:chOff x="5684810" y="1823378"/>
            <a:chExt cx="5674004" cy="1747945"/>
          </a:xfrm>
        </p:grpSpPr>
        <p:sp>
          <p:nvSpPr>
            <p:cNvPr id="17" name="Скругленная прямоугольная выноска 2"/>
            <p:cNvSpPr/>
            <p:nvPr/>
          </p:nvSpPr>
          <p:spPr>
            <a:xfrm>
              <a:off x="5684810" y="1839568"/>
              <a:ext cx="5674004" cy="173175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2664179 w 10954164"/>
                <a:gd name="connsiteY0" fmla="*/ 192661 h 1562498"/>
                <a:gd name="connsiteX1" fmla="*/ 2856840 w 10954164"/>
                <a:gd name="connsiteY1" fmla="*/ 0 h 1562498"/>
                <a:gd name="connsiteX2" fmla="*/ 4045843 w 10954164"/>
                <a:gd name="connsiteY2" fmla="*/ 0 h 1562498"/>
                <a:gd name="connsiteX3" fmla="*/ 4045843 w 10954164"/>
                <a:gd name="connsiteY3" fmla="*/ 0 h 1562498"/>
                <a:gd name="connsiteX4" fmla="*/ 6118339 w 10954164"/>
                <a:gd name="connsiteY4" fmla="*/ 0 h 1562498"/>
                <a:gd name="connsiteX5" fmla="*/ 10761503 w 10954164"/>
                <a:gd name="connsiteY5" fmla="*/ 0 h 1562498"/>
                <a:gd name="connsiteX6" fmla="*/ 10954164 w 10954164"/>
                <a:gd name="connsiteY6" fmla="*/ 192661 h 1562498"/>
                <a:gd name="connsiteX7" fmla="*/ 10954164 w 10954164"/>
                <a:gd name="connsiteY7" fmla="*/ 674298 h 1562498"/>
                <a:gd name="connsiteX8" fmla="*/ 10954164 w 10954164"/>
                <a:gd name="connsiteY8" fmla="*/ 674298 h 1562498"/>
                <a:gd name="connsiteX9" fmla="*/ 10954164 w 10954164"/>
                <a:gd name="connsiteY9" fmla="*/ 963283 h 1562498"/>
                <a:gd name="connsiteX10" fmla="*/ 10954164 w 10954164"/>
                <a:gd name="connsiteY10" fmla="*/ 963279 h 1562498"/>
                <a:gd name="connsiteX11" fmla="*/ 10761503 w 10954164"/>
                <a:gd name="connsiteY11" fmla="*/ 1155940 h 1562498"/>
                <a:gd name="connsiteX12" fmla="*/ 6118339 w 10954164"/>
                <a:gd name="connsiteY12" fmla="*/ 1155940 h 1562498"/>
                <a:gd name="connsiteX13" fmla="*/ 0 w 10954164"/>
                <a:gd name="connsiteY13" fmla="*/ 1562498 h 1562498"/>
                <a:gd name="connsiteX14" fmla="*/ 4045843 w 10954164"/>
                <a:gd name="connsiteY14" fmla="*/ 1155940 h 1562498"/>
                <a:gd name="connsiteX15" fmla="*/ 2856840 w 10954164"/>
                <a:gd name="connsiteY15" fmla="*/ 1155940 h 1562498"/>
                <a:gd name="connsiteX16" fmla="*/ 2664179 w 10954164"/>
                <a:gd name="connsiteY16" fmla="*/ 963279 h 1562498"/>
                <a:gd name="connsiteX17" fmla="*/ 2664179 w 10954164"/>
                <a:gd name="connsiteY17" fmla="*/ 963283 h 1562498"/>
                <a:gd name="connsiteX18" fmla="*/ 2664179 w 10954164"/>
                <a:gd name="connsiteY18" fmla="*/ 674298 h 1562498"/>
                <a:gd name="connsiteX19" fmla="*/ 2664179 w 10954164"/>
                <a:gd name="connsiteY19" fmla="*/ 674298 h 1562498"/>
                <a:gd name="connsiteX20" fmla="*/ 2664179 w 10954164"/>
                <a:gd name="connsiteY20" fmla="*/ 192661 h 1562498"/>
                <a:gd name="connsiteX0" fmla="*/ 156599 w 8446584"/>
                <a:gd name="connsiteY0" fmla="*/ 192661 h 1889563"/>
                <a:gd name="connsiteX1" fmla="*/ 349260 w 8446584"/>
                <a:gd name="connsiteY1" fmla="*/ 0 h 1889563"/>
                <a:gd name="connsiteX2" fmla="*/ 1538263 w 8446584"/>
                <a:gd name="connsiteY2" fmla="*/ 0 h 1889563"/>
                <a:gd name="connsiteX3" fmla="*/ 1538263 w 8446584"/>
                <a:gd name="connsiteY3" fmla="*/ 0 h 1889563"/>
                <a:gd name="connsiteX4" fmla="*/ 3610759 w 8446584"/>
                <a:gd name="connsiteY4" fmla="*/ 0 h 1889563"/>
                <a:gd name="connsiteX5" fmla="*/ 8253923 w 8446584"/>
                <a:gd name="connsiteY5" fmla="*/ 0 h 1889563"/>
                <a:gd name="connsiteX6" fmla="*/ 8446584 w 8446584"/>
                <a:gd name="connsiteY6" fmla="*/ 192661 h 1889563"/>
                <a:gd name="connsiteX7" fmla="*/ 8446584 w 8446584"/>
                <a:gd name="connsiteY7" fmla="*/ 674298 h 1889563"/>
                <a:gd name="connsiteX8" fmla="*/ 8446584 w 8446584"/>
                <a:gd name="connsiteY8" fmla="*/ 674298 h 1889563"/>
                <a:gd name="connsiteX9" fmla="*/ 8446584 w 8446584"/>
                <a:gd name="connsiteY9" fmla="*/ 963283 h 1889563"/>
                <a:gd name="connsiteX10" fmla="*/ 8446584 w 8446584"/>
                <a:gd name="connsiteY10" fmla="*/ 963279 h 1889563"/>
                <a:gd name="connsiteX11" fmla="*/ 8253923 w 8446584"/>
                <a:gd name="connsiteY11" fmla="*/ 1155940 h 1889563"/>
                <a:gd name="connsiteX12" fmla="*/ 3610759 w 8446584"/>
                <a:gd name="connsiteY12" fmla="*/ 1155940 h 1889563"/>
                <a:gd name="connsiteX13" fmla="*/ 0 w 8446584"/>
                <a:gd name="connsiteY13" fmla="*/ 1889563 h 1889563"/>
                <a:gd name="connsiteX14" fmla="*/ 1538263 w 8446584"/>
                <a:gd name="connsiteY14" fmla="*/ 1155940 h 1889563"/>
                <a:gd name="connsiteX15" fmla="*/ 349260 w 8446584"/>
                <a:gd name="connsiteY15" fmla="*/ 1155940 h 1889563"/>
                <a:gd name="connsiteX16" fmla="*/ 156599 w 8446584"/>
                <a:gd name="connsiteY16" fmla="*/ 963279 h 1889563"/>
                <a:gd name="connsiteX17" fmla="*/ 156599 w 8446584"/>
                <a:gd name="connsiteY17" fmla="*/ 963283 h 1889563"/>
                <a:gd name="connsiteX18" fmla="*/ 156599 w 8446584"/>
                <a:gd name="connsiteY18" fmla="*/ 674298 h 1889563"/>
                <a:gd name="connsiteX19" fmla="*/ 156599 w 8446584"/>
                <a:gd name="connsiteY19" fmla="*/ 674298 h 1889563"/>
                <a:gd name="connsiteX20" fmla="*/ 156599 w 8446584"/>
                <a:gd name="connsiteY20" fmla="*/ 192661 h 1889563"/>
                <a:gd name="connsiteX0" fmla="*/ 63032 w 8353017"/>
                <a:gd name="connsiteY0" fmla="*/ 192661 h 2156520"/>
                <a:gd name="connsiteX1" fmla="*/ 255693 w 8353017"/>
                <a:gd name="connsiteY1" fmla="*/ 0 h 2156520"/>
                <a:gd name="connsiteX2" fmla="*/ 1444696 w 8353017"/>
                <a:gd name="connsiteY2" fmla="*/ 0 h 2156520"/>
                <a:gd name="connsiteX3" fmla="*/ 1444696 w 8353017"/>
                <a:gd name="connsiteY3" fmla="*/ 0 h 2156520"/>
                <a:gd name="connsiteX4" fmla="*/ 3517192 w 8353017"/>
                <a:gd name="connsiteY4" fmla="*/ 0 h 2156520"/>
                <a:gd name="connsiteX5" fmla="*/ 8160356 w 8353017"/>
                <a:gd name="connsiteY5" fmla="*/ 0 h 2156520"/>
                <a:gd name="connsiteX6" fmla="*/ 8353017 w 8353017"/>
                <a:gd name="connsiteY6" fmla="*/ 192661 h 2156520"/>
                <a:gd name="connsiteX7" fmla="*/ 8353017 w 8353017"/>
                <a:gd name="connsiteY7" fmla="*/ 674298 h 2156520"/>
                <a:gd name="connsiteX8" fmla="*/ 8353017 w 8353017"/>
                <a:gd name="connsiteY8" fmla="*/ 674298 h 2156520"/>
                <a:gd name="connsiteX9" fmla="*/ 8353017 w 8353017"/>
                <a:gd name="connsiteY9" fmla="*/ 963283 h 2156520"/>
                <a:gd name="connsiteX10" fmla="*/ 8353017 w 8353017"/>
                <a:gd name="connsiteY10" fmla="*/ 963279 h 2156520"/>
                <a:gd name="connsiteX11" fmla="*/ 8160356 w 8353017"/>
                <a:gd name="connsiteY11" fmla="*/ 1155940 h 2156520"/>
                <a:gd name="connsiteX12" fmla="*/ 3517192 w 8353017"/>
                <a:gd name="connsiteY12" fmla="*/ 1155940 h 2156520"/>
                <a:gd name="connsiteX13" fmla="*/ 0 w 8353017"/>
                <a:gd name="connsiteY13" fmla="*/ 2156520 h 2156520"/>
                <a:gd name="connsiteX14" fmla="*/ 1444696 w 8353017"/>
                <a:gd name="connsiteY14" fmla="*/ 1155940 h 2156520"/>
                <a:gd name="connsiteX15" fmla="*/ 255693 w 8353017"/>
                <a:gd name="connsiteY15" fmla="*/ 1155940 h 2156520"/>
                <a:gd name="connsiteX16" fmla="*/ 63032 w 8353017"/>
                <a:gd name="connsiteY16" fmla="*/ 963279 h 2156520"/>
                <a:gd name="connsiteX17" fmla="*/ 63032 w 8353017"/>
                <a:gd name="connsiteY17" fmla="*/ 963283 h 2156520"/>
                <a:gd name="connsiteX18" fmla="*/ 63032 w 8353017"/>
                <a:gd name="connsiteY18" fmla="*/ 674298 h 2156520"/>
                <a:gd name="connsiteX19" fmla="*/ 63032 w 8353017"/>
                <a:gd name="connsiteY19" fmla="*/ 674298 h 2156520"/>
                <a:gd name="connsiteX20" fmla="*/ 63032 w 8353017"/>
                <a:gd name="connsiteY20" fmla="*/ 192661 h 2156520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1818965 w 8727286"/>
                <a:gd name="connsiteY14" fmla="*/ 1155940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0 w 8727286"/>
                <a:gd name="connsiteY13" fmla="*/ 1956301 h 1956301"/>
                <a:gd name="connsiteX14" fmla="*/ 908810 w 8727286"/>
                <a:gd name="connsiteY14" fmla="*/ 1144816 h 1956301"/>
                <a:gd name="connsiteX15" fmla="*/ 629962 w 8727286"/>
                <a:gd name="connsiteY15" fmla="*/ 1155940 h 1956301"/>
                <a:gd name="connsiteX16" fmla="*/ 437301 w 8727286"/>
                <a:gd name="connsiteY16" fmla="*/ 963279 h 1956301"/>
                <a:gd name="connsiteX17" fmla="*/ 437301 w 8727286"/>
                <a:gd name="connsiteY17" fmla="*/ 963283 h 1956301"/>
                <a:gd name="connsiteX18" fmla="*/ 437301 w 8727286"/>
                <a:gd name="connsiteY18" fmla="*/ 674298 h 1956301"/>
                <a:gd name="connsiteX19" fmla="*/ 437301 w 8727286"/>
                <a:gd name="connsiteY19" fmla="*/ 674298 h 1956301"/>
                <a:gd name="connsiteX20" fmla="*/ 437301 w 8727286"/>
                <a:gd name="connsiteY20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2160555 w 8727286"/>
                <a:gd name="connsiteY13" fmla="*/ 1199938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908810 w 8727286"/>
                <a:gd name="connsiteY15" fmla="*/ 1144816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437301 w 8727286"/>
                <a:gd name="connsiteY0" fmla="*/ 192661 h 1956301"/>
                <a:gd name="connsiteX1" fmla="*/ 629962 w 8727286"/>
                <a:gd name="connsiteY1" fmla="*/ 0 h 1956301"/>
                <a:gd name="connsiteX2" fmla="*/ 1818965 w 8727286"/>
                <a:gd name="connsiteY2" fmla="*/ 0 h 1956301"/>
                <a:gd name="connsiteX3" fmla="*/ 1818965 w 8727286"/>
                <a:gd name="connsiteY3" fmla="*/ 0 h 1956301"/>
                <a:gd name="connsiteX4" fmla="*/ 3891461 w 8727286"/>
                <a:gd name="connsiteY4" fmla="*/ 0 h 1956301"/>
                <a:gd name="connsiteX5" fmla="*/ 8534625 w 8727286"/>
                <a:gd name="connsiteY5" fmla="*/ 0 h 1956301"/>
                <a:gd name="connsiteX6" fmla="*/ 8727286 w 8727286"/>
                <a:gd name="connsiteY6" fmla="*/ 192661 h 1956301"/>
                <a:gd name="connsiteX7" fmla="*/ 8727286 w 8727286"/>
                <a:gd name="connsiteY7" fmla="*/ 674298 h 1956301"/>
                <a:gd name="connsiteX8" fmla="*/ 8727286 w 8727286"/>
                <a:gd name="connsiteY8" fmla="*/ 674298 h 1956301"/>
                <a:gd name="connsiteX9" fmla="*/ 8727286 w 8727286"/>
                <a:gd name="connsiteY9" fmla="*/ 963283 h 1956301"/>
                <a:gd name="connsiteX10" fmla="*/ 8727286 w 8727286"/>
                <a:gd name="connsiteY10" fmla="*/ 963279 h 1956301"/>
                <a:gd name="connsiteX11" fmla="*/ 8534625 w 8727286"/>
                <a:gd name="connsiteY11" fmla="*/ 1155940 h 1956301"/>
                <a:gd name="connsiteX12" fmla="*/ 3891461 w 8727286"/>
                <a:gd name="connsiteY12" fmla="*/ 1155940 h 1956301"/>
                <a:gd name="connsiteX13" fmla="*/ 3881066 w 8727286"/>
                <a:gd name="connsiteY13" fmla="*/ 1161532 h 1956301"/>
                <a:gd name="connsiteX14" fmla="*/ 0 w 8727286"/>
                <a:gd name="connsiteY14" fmla="*/ 1956301 h 1956301"/>
                <a:gd name="connsiteX15" fmla="*/ 2464751 w 8727286"/>
                <a:gd name="connsiteY15" fmla="*/ 1164019 h 1956301"/>
                <a:gd name="connsiteX16" fmla="*/ 629962 w 8727286"/>
                <a:gd name="connsiteY16" fmla="*/ 1155940 h 1956301"/>
                <a:gd name="connsiteX17" fmla="*/ 437301 w 8727286"/>
                <a:gd name="connsiteY17" fmla="*/ 963279 h 1956301"/>
                <a:gd name="connsiteX18" fmla="*/ 437301 w 8727286"/>
                <a:gd name="connsiteY18" fmla="*/ 963283 h 1956301"/>
                <a:gd name="connsiteX19" fmla="*/ 437301 w 8727286"/>
                <a:gd name="connsiteY19" fmla="*/ 674298 h 1956301"/>
                <a:gd name="connsiteX20" fmla="*/ 437301 w 8727286"/>
                <a:gd name="connsiteY20" fmla="*/ 674298 h 1956301"/>
                <a:gd name="connsiteX21" fmla="*/ 437301 w 8727286"/>
                <a:gd name="connsiteY21" fmla="*/ 192661 h 1956301"/>
                <a:gd name="connsiteX0" fmla="*/ 1 w 8289986"/>
                <a:gd name="connsiteY0" fmla="*/ 192661 h 1917896"/>
                <a:gd name="connsiteX1" fmla="*/ 192662 w 8289986"/>
                <a:gd name="connsiteY1" fmla="*/ 0 h 1917896"/>
                <a:gd name="connsiteX2" fmla="*/ 1381665 w 8289986"/>
                <a:gd name="connsiteY2" fmla="*/ 0 h 1917896"/>
                <a:gd name="connsiteX3" fmla="*/ 1381665 w 8289986"/>
                <a:gd name="connsiteY3" fmla="*/ 0 h 1917896"/>
                <a:gd name="connsiteX4" fmla="*/ 3454161 w 8289986"/>
                <a:gd name="connsiteY4" fmla="*/ 0 h 1917896"/>
                <a:gd name="connsiteX5" fmla="*/ 8097325 w 8289986"/>
                <a:gd name="connsiteY5" fmla="*/ 0 h 1917896"/>
                <a:gd name="connsiteX6" fmla="*/ 8289986 w 8289986"/>
                <a:gd name="connsiteY6" fmla="*/ 192661 h 1917896"/>
                <a:gd name="connsiteX7" fmla="*/ 8289986 w 8289986"/>
                <a:gd name="connsiteY7" fmla="*/ 674298 h 1917896"/>
                <a:gd name="connsiteX8" fmla="*/ 8289986 w 8289986"/>
                <a:gd name="connsiteY8" fmla="*/ 674298 h 1917896"/>
                <a:gd name="connsiteX9" fmla="*/ 8289986 w 8289986"/>
                <a:gd name="connsiteY9" fmla="*/ 963283 h 1917896"/>
                <a:gd name="connsiteX10" fmla="*/ 8289986 w 8289986"/>
                <a:gd name="connsiteY10" fmla="*/ 963279 h 1917896"/>
                <a:gd name="connsiteX11" fmla="*/ 8097325 w 8289986"/>
                <a:gd name="connsiteY11" fmla="*/ 1155940 h 1917896"/>
                <a:gd name="connsiteX12" fmla="*/ 3454161 w 8289986"/>
                <a:gd name="connsiteY12" fmla="*/ 1155940 h 1917896"/>
                <a:gd name="connsiteX13" fmla="*/ 3443766 w 8289986"/>
                <a:gd name="connsiteY13" fmla="*/ 1161532 h 1917896"/>
                <a:gd name="connsiteX14" fmla="*/ 1028876 w 8289986"/>
                <a:gd name="connsiteY14" fmla="*/ 1917896 h 1917896"/>
                <a:gd name="connsiteX15" fmla="*/ 2027451 w 8289986"/>
                <a:gd name="connsiteY15" fmla="*/ 1164019 h 1917896"/>
                <a:gd name="connsiteX16" fmla="*/ 192662 w 8289986"/>
                <a:gd name="connsiteY16" fmla="*/ 1155940 h 1917896"/>
                <a:gd name="connsiteX17" fmla="*/ 1 w 8289986"/>
                <a:gd name="connsiteY17" fmla="*/ 963279 h 1917896"/>
                <a:gd name="connsiteX18" fmla="*/ 1 w 8289986"/>
                <a:gd name="connsiteY18" fmla="*/ 963283 h 1917896"/>
                <a:gd name="connsiteX19" fmla="*/ 1 w 8289986"/>
                <a:gd name="connsiteY19" fmla="*/ 674298 h 1917896"/>
                <a:gd name="connsiteX20" fmla="*/ 1 w 8289986"/>
                <a:gd name="connsiteY20" fmla="*/ 674298 h 1917896"/>
                <a:gd name="connsiteX21" fmla="*/ 1 w 8289986"/>
                <a:gd name="connsiteY21" fmla="*/ 192661 h 1917896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027450 w 8289985"/>
                <a:gd name="connsiteY15" fmla="*/ 1164019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  <a:gd name="connsiteX0" fmla="*/ 0 w 8289985"/>
                <a:gd name="connsiteY0" fmla="*/ 192661 h 1927497"/>
                <a:gd name="connsiteX1" fmla="*/ 192661 w 8289985"/>
                <a:gd name="connsiteY1" fmla="*/ 0 h 1927497"/>
                <a:gd name="connsiteX2" fmla="*/ 1381664 w 8289985"/>
                <a:gd name="connsiteY2" fmla="*/ 0 h 1927497"/>
                <a:gd name="connsiteX3" fmla="*/ 1381664 w 8289985"/>
                <a:gd name="connsiteY3" fmla="*/ 0 h 1927497"/>
                <a:gd name="connsiteX4" fmla="*/ 3454160 w 8289985"/>
                <a:gd name="connsiteY4" fmla="*/ 0 h 1927497"/>
                <a:gd name="connsiteX5" fmla="*/ 8097324 w 8289985"/>
                <a:gd name="connsiteY5" fmla="*/ 0 h 1927497"/>
                <a:gd name="connsiteX6" fmla="*/ 8289985 w 8289985"/>
                <a:gd name="connsiteY6" fmla="*/ 192661 h 1927497"/>
                <a:gd name="connsiteX7" fmla="*/ 8289985 w 8289985"/>
                <a:gd name="connsiteY7" fmla="*/ 674298 h 1927497"/>
                <a:gd name="connsiteX8" fmla="*/ 8289985 w 8289985"/>
                <a:gd name="connsiteY8" fmla="*/ 674298 h 1927497"/>
                <a:gd name="connsiteX9" fmla="*/ 8289985 w 8289985"/>
                <a:gd name="connsiteY9" fmla="*/ 963283 h 1927497"/>
                <a:gd name="connsiteX10" fmla="*/ 8289985 w 8289985"/>
                <a:gd name="connsiteY10" fmla="*/ 963279 h 1927497"/>
                <a:gd name="connsiteX11" fmla="*/ 8097324 w 8289985"/>
                <a:gd name="connsiteY11" fmla="*/ 1155940 h 1927497"/>
                <a:gd name="connsiteX12" fmla="*/ 3454160 w 8289985"/>
                <a:gd name="connsiteY12" fmla="*/ 1155940 h 1927497"/>
                <a:gd name="connsiteX13" fmla="*/ 3443765 w 8289985"/>
                <a:gd name="connsiteY13" fmla="*/ 1161532 h 1927497"/>
                <a:gd name="connsiteX14" fmla="*/ 1936333 w 8289985"/>
                <a:gd name="connsiteY14" fmla="*/ 1927497 h 1927497"/>
                <a:gd name="connsiteX15" fmla="*/ 2619820 w 8289985"/>
                <a:gd name="connsiteY15" fmla="*/ 1135215 h 1927497"/>
                <a:gd name="connsiteX16" fmla="*/ 192661 w 8289985"/>
                <a:gd name="connsiteY16" fmla="*/ 1155940 h 1927497"/>
                <a:gd name="connsiteX17" fmla="*/ 0 w 8289985"/>
                <a:gd name="connsiteY17" fmla="*/ 963279 h 1927497"/>
                <a:gd name="connsiteX18" fmla="*/ 0 w 8289985"/>
                <a:gd name="connsiteY18" fmla="*/ 963283 h 1927497"/>
                <a:gd name="connsiteX19" fmla="*/ 0 w 8289985"/>
                <a:gd name="connsiteY19" fmla="*/ 674298 h 1927497"/>
                <a:gd name="connsiteX20" fmla="*/ 0 w 8289985"/>
                <a:gd name="connsiteY20" fmla="*/ 674298 h 1927497"/>
                <a:gd name="connsiteX21" fmla="*/ 0 w 8289985"/>
                <a:gd name="connsiteY21" fmla="*/ 192661 h 192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89985" h="1927497">
                  <a:moveTo>
                    <a:pt x="0" y="192661"/>
                  </a:moveTo>
                  <a:cubicBezTo>
                    <a:pt x="0" y="86257"/>
                    <a:pt x="86257" y="0"/>
                    <a:pt x="192661" y="0"/>
                  </a:cubicBezTo>
                  <a:lnTo>
                    <a:pt x="1381664" y="0"/>
                  </a:lnTo>
                  <a:lnTo>
                    <a:pt x="1381664" y="0"/>
                  </a:lnTo>
                  <a:lnTo>
                    <a:pt x="3454160" y="0"/>
                  </a:lnTo>
                  <a:lnTo>
                    <a:pt x="8097324" y="0"/>
                  </a:lnTo>
                  <a:cubicBezTo>
                    <a:pt x="8203728" y="0"/>
                    <a:pt x="8289985" y="86257"/>
                    <a:pt x="8289985" y="192661"/>
                  </a:cubicBezTo>
                  <a:lnTo>
                    <a:pt x="8289985" y="674298"/>
                  </a:lnTo>
                  <a:lnTo>
                    <a:pt x="8289985" y="674298"/>
                  </a:lnTo>
                  <a:lnTo>
                    <a:pt x="8289985" y="963283"/>
                  </a:lnTo>
                  <a:lnTo>
                    <a:pt x="8289985" y="963279"/>
                  </a:lnTo>
                  <a:cubicBezTo>
                    <a:pt x="8289985" y="1069683"/>
                    <a:pt x="8203728" y="1155940"/>
                    <a:pt x="8097324" y="1155940"/>
                  </a:cubicBezTo>
                  <a:lnTo>
                    <a:pt x="3454160" y="1155940"/>
                  </a:lnTo>
                  <a:cubicBezTo>
                    <a:pt x="3438596" y="1166898"/>
                    <a:pt x="3459329" y="1150574"/>
                    <a:pt x="3443765" y="1161532"/>
                  </a:cubicBezTo>
                  <a:lnTo>
                    <a:pt x="1936333" y="1927497"/>
                  </a:lnTo>
                  <a:lnTo>
                    <a:pt x="2619820" y="1135215"/>
                  </a:lnTo>
                  <a:lnTo>
                    <a:pt x="192661" y="1155940"/>
                  </a:lnTo>
                  <a:cubicBezTo>
                    <a:pt x="86257" y="1155940"/>
                    <a:pt x="0" y="1069683"/>
                    <a:pt x="0" y="963279"/>
                  </a:cubicBezTo>
                  <a:lnTo>
                    <a:pt x="0" y="963283"/>
                  </a:lnTo>
                  <a:lnTo>
                    <a:pt x="0" y="674298"/>
                  </a:lnTo>
                  <a:lnTo>
                    <a:pt x="0" y="674298"/>
                  </a:lnTo>
                  <a:lnTo>
                    <a:pt x="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81D9">
                    <a:tint val="66000"/>
                    <a:satMod val="160000"/>
                  </a:srgbClr>
                </a:gs>
                <a:gs pos="14000">
                  <a:srgbClr val="B381D9">
                    <a:tint val="44500"/>
                    <a:satMod val="160000"/>
                  </a:srgbClr>
                </a:gs>
                <a:gs pos="100000">
                  <a:srgbClr val="B381D9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14204" y="1823378"/>
              <a:ext cx="55446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Подбадривать за малейший успех, одобрять за малейшую победу в соревновании с самим собой или другими учащимися, за помощь </a:t>
              </a:r>
              <a:r>
                <a:rPr lang="ru-RU" sz="2000" dirty="0" smtClean="0"/>
                <a:t>другим.</a:t>
              </a:r>
              <a:endParaRPr lang="ru-RU" sz="2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5252" y="3131560"/>
            <a:ext cx="4728199" cy="1881725"/>
            <a:chOff x="605252" y="3131560"/>
            <a:chExt cx="4728199" cy="1881725"/>
          </a:xfrm>
        </p:grpSpPr>
        <p:sp>
          <p:nvSpPr>
            <p:cNvPr id="19" name="Скругленная прямоугольная выноска 2"/>
            <p:cNvSpPr/>
            <p:nvPr/>
          </p:nvSpPr>
          <p:spPr>
            <a:xfrm flipH="1">
              <a:off x="622504" y="3131560"/>
              <a:ext cx="4710947" cy="1881725"/>
            </a:xfrm>
            <a:custGeom>
              <a:avLst/>
              <a:gdLst>
                <a:gd name="connsiteX0" fmla="*/ 0 w 8289985"/>
                <a:gd name="connsiteY0" fmla="*/ 192661 h 1155940"/>
                <a:gd name="connsiteX1" fmla="*/ 192661 w 8289985"/>
                <a:gd name="connsiteY1" fmla="*/ 0 h 1155940"/>
                <a:gd name="connsiteX2" fmla="*/ 1381664 w 8289985"/>
                <a:gd name="connsiteY2" fmla="*/ 0 h 1155940"/>
                <a:gd name="connsiteX3" fmla="*/ 1381664 w 8289985"/>
                <a:gd name="connsiteY3" fmla="*/ 0 h 1155940"/>
                <a:gd name="connsiteX4" fmla="*/ 3454160 w 8289985"/>
                <a:gd name="connsiteY4" fmla="*/ 0 h 1155940"/>
                <a:gd name="connsiteX5" fmla="*/ 8097324 w 8289985"/>
                <a:gd name="connsiteY5" fmla="*/ 0 h 1155940"/>
                <a:gd name="connsiteX6" fmla="*/ 8289985 w 8289985"/>
                <a:gd name="connsiteY6" fmla="*/ 192661 h 1155940"/>
                <a:gd name="connsiteX7" fmla="*/ 8289985 w 8289985"/>
                <a:gd name="connsiteY7" fmla="*/ 674298 h 1155940"/>
                <a:gd name="connsiteX8" fmla="*/ 8289985 w 8289985"/>
                <a:gd name="connsiteY8" fmla="*/ 674298 h 1155940"/>
                <a:gd name="connsiteX9" fmla="*/ 8289985 w 8289985"/>
                <a:gd name="connsiteY9" fmla="*/ 963283 h 1155940"/>
                <a:gd name="connsiteX10" fmla="*/ 8289985 w 8289985"/>
                <a:gd name="connsiteY10" fmla="*/ 963279 h 1155940"/>
                <a:gd name="connsiteX11" fmla="*/ 8097324 w 8289985"/>
                <a:gd name="connsiteY11" fmla="*/ 1155940 h 1155940"/>
                <a:gd name="connsiteX12" fmla="*/ 3454160 w 8289985"/>
                <a:gd name="connsiteY12" fmla="*/ 1155940 h 1155940"/>
                <a:gd name="connsiteX13" fmla="*/ 2417940 w 8289985"/>
                <a:gd name="connsiteY13" fmla="*/ 1300433 h 1155940"/>
                <a:gd name="connsiteX14" fmla="*/ 1381664 w 8289985"/>
                <a:gd name="connsiteY14" fmla="*/ 1155940 h 1155940"/>
                <a:gd name="connsiteX15" fmla="*/ 192661 w 8289985"/>
                <a:gd name="connsiteY15" fmla="*/ 1155940 h 1155940"/>
                <a:gd name="connsiteX16" fmla="*/ 0 w 8289985"/>
                <a:gd name="connsiteY16" fmla="*/ 963279 h 1155940"/>
                <a:gd name="connsiteX17" fmla="*/ 0 w 8289985"/>
                <a:gd name="connsiteY17" fmla="*/ 963283 h 1155940"/>
                <a:gd name="connsiteX18" fmla="*/ 0 w 8289985"/>
                <a:gd name="connsiteY18" fmla="*/ 674298 h 1155940"/>
                <a:gd name="connsiteX19" fmla="*/ 0 w 8289985"/>
                <a:gd name="connsiteY19" fmla="*/ 674298 h 1155940"/>
                <a:gd name="connsiteX20" fmla="*/ 0 w 8289985"/>
                <a:gd name="connsiteY20" fmla="*/ 192661 h 1155940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1381664 w 8289985"/>
                <a:gd name="connsiteY14" fmla="*/ 1155940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3454160 w 8289985"/>
                <a:gd name="connsiteY12" fmla="*/ 1155940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0 w 8289985"/>
                <a:gd name="connsiteY0" fmla="*/ 192661 h 1818018"/>
                <a:gd name="connsiteX1" fmla="*/ 192661 w 8289985"/>
                <a:gd name="connsiteY1" fmla="*/ 0 h 1818018"/>
                <a:gd name="connsiteX2" fmla="*/ 1381664 w 8289985"/>
                <a:gd name="connsiteY2" fmla="*/ 0 h 1818018"/>
                <a:gd name="connsiteX3" fmla="*/ 1381664 w 8289985"/>
                <a:gd name="connsiteY3" fmla="*/ 0 h 1818018"/>
                <a:gd name="connsiteX4" fmla="*/ 3454160 w 8289985"/>
                <a:gd name="connsiteY4" fmla="*/ 0 h 1818018"/>
                <a:gd name="connsiteX5" fmla="*/ 8097324 w 8289985"/>
                <a:gd name="connsiteY5" fmla="*/ 0 h 1818018"/>
                <a:gd name="connsiteX6" fmla="*/ 8289985 w 8289985"/>
                <a:gd name="connsiteY6" fmla="*/ 192661 h 1818018"/>
                <a:gd name="connsiteX7" fmla="*/ 8289985 w 8289985"/>
                <a:gd name="connsiteY7" fmla="*/ 674298 h 1818018"/>
                <a:gd name="connsiteX8" fmla="*/ 8289985 w 8289985"/>
                <a:gd name="connsiteY8" fmla="*/ 674298 h 1818018"/>
                <a:gd name="connsiteX9" fmla="*/ 8289985 w 8289985"/>
                <a:gd name="connsiteY9" fmla="*/ 963283 h 1818018"/>
                <a:gd name="connsiteX10" fmla="*/ 8289985 w 8289985"/>
                <a:gd name="connsiteY10" fmla="*/ 963279 h 1818018"/>
                <a:gd name="connsiteX11" fmla="*/ 8097324 w 8289985"/>
                <a:gd name="connsiteY11" fmla="*/ 1155940 h 1818018"/>
                <a:gd name="connsiteX12" fmla="*/ 1116915 w 8289985"/>
                <a:gd name="connsiteY12" fmla="*/ 1201359 h 1818018"/>
                <a:gd name="connsiteX13" fmla="*/ 11170 w 8289985"/>
                <a:gd name="connsiteY13" fmla="*/ 1818018 h 1818018"/>
                <a:gd name="connsiteX14" fmla="*/ 454040 w 8289985"/>
                <a:gd name="connsiteY14" fmla="*/ 1165023 h 1818018"/>
                <a:gd name="connsiteX15" fmla="*/ 192661 w 8289985"/>
                <a:gd name="connsiteY15" fmla="*/ 1155940 h 1818018"/>
                <a:gd name="connsiteX16" fmla="*/ 0 w 8289985"/>
                <a:gd name="connsiteY16" fmla="*/ 963279 h 1818018"/>
                <a:gd name="connsiteX17" fmla="*/ 0 w 8289985"/>
                <a:gd name="connsiteY17" fmla="*/ 963283 h 1818018"/>
                <a:gd name="connsiteX18" fmla="*/ 0 w 8289985"/>
                <a:gd name="connsiteY18" fmla="*/ 674298 h 1818018"/>
                <a:gd name="connsiteX19" fmla="*/ 0 w 8289985"/>
                <a:gd name="connsiteY19" fmla="*/ 674298 h 1818018"/>
                <a:gd name="connsiteX20" fmla="*/ 0 w 8289985"/>
                <a:gd name="connsiteY20" fmla="*/ 192661 h 1818018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1787821 w 8960891"/>
                <a:gd name="connsiteY12" fmla="*/ 1201359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670906 w 8960891"/>
                <a:gd name="connsiteY0" fmla="*/ 192661 h 1736263"/>
                <a:gd name="connsiteX1" fmla="*/ 863567 w 8960891"/>
                <a:gd name="connsiteY1" fmla="*/ 0 h 1736263"/>
                <a:gd name="connsiteX2" fmla="*/ 2052570 w 8960891"/>
                <a:gd name="connsiteY2" fmla="*/ 0 h 1736263"/>
                <a:gd name="connsiteX3" fmla="*/ 2052570 w 8960891"/>
                <a:gd name="connsiteY3" fmla="*/ 0 h 1736263"/>
                <a:gd name="connsiteX4" fmla="*/ 4125066 w 8960891"/>
                <a:gd name="connsiteY4" fmla="*/ 0 h 1736263"/>
                <a:gd name="connsiteX5" fmla="*/ 8768230 w 8960891"/>
                <a:gd name="connsiteY5" fmla="*/ 0 h 1736263"/>
                <a:gd name="connsiteX6" fmla="*/ 8960891 w 8960891"/>
                <a:gd name="connsiteY6" fmla="*/ 192661 h 1736263"/>
                <a:gd name="connsiteX7" fmla="*/ 8960891 w 8960891"/>
                <a:gd name="connsiteY7" fmla="*/ 674298 h 1736263"/>
                <a:gd name="connsiteX8" fmla="*/ 8960891 w 8960891"/>
                <a:gd name="connsiteY8" fmla="*/ 674298 h 1736263"/>
                <a:gd name="connsiteX9" fmla="*/ 8960891 w 8960891"/>
                <a:gd name="connsiteY9" fmla="*/ 963283 h 1736263"/>
                <a:gd name="connsiteX10" fmla="*/ 8960891 w 8960891"/>
                <a:gd name="connsiteY10" fmla="*/ 963279 h 1736263"/>
                <a:gd name="connsiteX11" fmla="*/ 8768230 w 8960891"/>
                <a:gd name="connsiteY11" fmla="*/ 1155940 h 1736263"/>
                <a:gd name="connsiteX12" fmla="*/ 2288008 w 8960891"/>
                <a:gd name="connsiteY12" fmla="*/ 1192275 h 1736263"/>
                <a:gd name="connsiteX13" fmla="*/ 0 w 8960891"/>
                <a:gd name="connsiteY13" fmla="*/ 1736263 h 1736263"/>
                <a:gd name="connsiteX14" fmla="*/ 1124946 w 8960891"/>
                <a:gd name="connsiteY14" fmla="*/ 1165023 h 1736263"/>
                <a:gd name="connsiteX15" fmla="*/ 863567 w 8960891"/>
                <a:gd name="connsiteY15" fmla="*/ 1155940 h 1736263"/>
                <a:gd name="connsiteX16" fmla="*/ 670906 w 8960891"/>
                <a:gd name="connsiteY16" fmla="*/ 963279 h 1736263"/>
                <a:gd name="connsiteX17" fmla="*/ 670906 w 8960891"/>
                <a:gd name="connsiteY17" fmla="*/ 963283 h 1736263"/>
                <a:gd name="connsiteX18" fmla="*/ 670906 w 8960891"/>
                <a:gd name="connsiteY18" fmla="*/ 674298 h 1736263"/>
                <a:gd name="connsiteX19" fmla="*/ 670906 w 8960891"/>
                <a:gd name="connsiteY19" fmla="*/ 674298 h 1736263"/>
                <a:gd name="connsiteX20" fmla="*/ 670906 w 8960891"/>
                <a:gd name="connsiteY20" fmla="*/ 192661 h 1736263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2086955 w 8759838"/>
                <a:gd name="connsiteY12" fmla="*/ 119227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923893 w 8759838"/>
                <a:gd name="connsiteY14" fmla="*/ 1165023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469853 w 8759838"/>
                <a:gd name="connsiteY0" fmla="*/ 192661 h 1445812"/>
                <a:gd name="connsiteX1" fmla="*/ 662514 w 8759838"/>
                <a:gd name="connsiteY1" fmla="*/ 0 h 1445812"/>
                <a:gd name="connsiteX2" fmla="*/ 1851517 w 8759838"/>
                <a:gd name="connsiteY2" fmla="*/ 0 h 1445812"/>
                <a:gd name="connsiteX3" fmla="*/ 1851517 w 8759838"/>
                <a:gd name="connsiteY3" fmla="*/ 0 h 1445812"/>
                <a:gd name="connsiteX4" fmla="*/ 3924013 w 8759838"/>
                <a:gd name="connsiteY4" fmla="*/ 0 h 1445812"/>
                <a:gd name="connsiteX5" fmla="*/ 8567177 w 8759838"/>
                <a:gd name="connsiteY5" fmla="*/ 0 h 1445812"/>
                <a:gd name="connsiteX6" fmla="*/ 8759838 w 8759838"/>
                <a:gd name="connsiteY6" fmla="*/ 192661 h 1445812"/>
                <a:gd name="connsiteX7" fmla="*/ 8759838 w 8759838"/>
                <a:gd name="connsiteY7" fmla="*/ 674298 h 1445812"/>
                <a:gd name="connsiteX8" fmla="*/ 8759838 w 8759838"/>
                <a:gd name="connsiteY8" fmla="*/ 674298 h 1445812"/>
                <a:gd name="connsiteX9" fmla="*/ 8759838 w 8759838"/>
                <a:gd name="connsiteY9" fmla="*/ 963283 h 1445812"/>
                <a:gd name="connsiteX10" fmla="*/ 8759838 w 8759838"/>
                <a:gd name="connsiteY10" fmla="*/ 963279 h 1445812"/>
                <a:gd name="connsiteX11" fmla="*/ 8567177 w 8759838"/>
                <a:gd name="connsiteY11" fmla="*/ 1155940 h 1445812"/>
                <a:gd name="connsiteX12" fmla="*/ 3795905 w 8759838"/>
                <a:gd name="connsiteY12" fmla="*/ 1162485 h 1445812"/>
                <a:gd name="connsiteX13" fmla="*/ 0 w 8759838"/>
                <a:gd name="connsiteY13" fmla="*/ 1445812 h 1445812"/>
                <a:gd name="connsiteX14" fmla="*/ 2264247 w 8759838"/>
                <a:gd name="connsiteY14" fmla="*/ 1142680 h 1445812"/>
                <a:gd name="connsiteX15" fmla="*/ 662514 w 8759838"/>
                <a:gd name="connsiteY15" fmla="*/ 1155940 h 1445812"/>
                <a:gd name="connsiteX16" fmla="*/ 469853 w 8759838"/>
                <a:gd name="connsiteY16" fmla="*/ 963279 h 1445812"/>
                <a:gd name="connsiteX17" fmla="*/ 469853 w 8759838"/>
                <a:gd name="connsiteY17" fmla="*/ 963283 h 1445812"/>
                <a:gd name="connsiteX18" fmla="*/ 469853 w 8759838"/>
                <a:gd name="connsiteY18" fmla="*/ 674298 h 1445812"/>
                <a:gd name="connsiteX19" fmla="*/ 469853 w 8759838"/>
                <a:gd name="connsiteY19" fmla="*/ 674298 h 1445812"/>
                <a:gd name="connsiteX20" fmla="*/ 469853 w 8759838"/>
                <a:gd name="connsiteY20" fmla="*/ 192661 h 1445812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4620802 w 9584735"/>
                <a:gd name="connsiteY12" fmla="*/ 1162485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089144 w 9584735"/>
                <a:gd name="connsiteY14" fmla="*/ 1142680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  <a:gd name="connsiteX0" fmla="*/ 1294750 w 9584735"/>
                <a:gd name="connsiteY0" fmla="*/ 192661 h 1624551"/>
                <a:gd name="connsiteX1" fmla="*/ 1487411 w 9584735"/>
                <a:gd name="connsiteY1" fmla="*/ 0 h 1624551"/>
                <a:gd name="connsiteX2" fmla="*/ 2676414 w 9584735"/>
                <a:gd name="connsiteY2" fmla="*/ 0 h 1624551"/>
                <a:gd name="connsiteX3" fmla="*/ 2676414 w 9584735"/>
                <a:gd name="connsiteY3" fmla="*/ 0 h 1624551"/>
                <a:gd name="connsiteX4" fmla="*/ 4748910 w 9584735"/>
                <a:gd name="connsiteY4" fmla="*/ 0 h 1624551"/>
                <a:gd name="connsiteX5" fmla="*/ 9392074 w 9584735"/>
                <a:gd name="connsiteY5" fmla="*/ 0 h 1624551"/>
                <a:gd name="connsiteX6" fmla="*/ 9584735 w 9584735"/>
                <a:gd name="connsiteY6" fmla="*/ 192661 h 1624551"/>
                <a:gd name="connsiteX7" fmla="*/ 9584735 w 9584735"/>
                <a:gd name="connsiteY7" fmla="*/ 674298 h 1624551"/>
                <a:gd name="connsiteX8" fmla="*/ 9584735 w 9584735"/>
                <a:gd name="connsiteY8" fmla="*/ 674298 h 1624551"/>
                <a:gd name="connsiteX9" fmla="*/ 9584735 w 9584735"/>
                <a:gd name="connsiteY9" fmla="*/ 963283 h 1624551"/>
                <a:gd name="connsiteX10" fmla="*/ 9584735 w 9584735"/>
                <a:gd name="connsiteY10" fmla="*/ 963279 h 1624551"/>
                <a:gd name="connsiteX11" fmla="*/ 9392074 w 9584735"/>
                <a:gd name="connsiteY11" fmla="*/ 1155940 h 1624551"/>
                <a:gd name="connsiteX12" fmla="*/ 7358761 w 9584735"/>
                <a:gd name="connsiteY12" fmla="*/ 1147590 h 1624551"/>
                <a:gd name="connsiteX13" fmla="*/ 0 w 9584735"/>
                <a:gd name="connsiteY13" fmla="*/ 1624551 h 1624551"/>
                <a:gd name="connsiteX14" fmla="*/ 3668327 w 9584735"/>
                <a:gd name="connsiteY14" fmla="*/ 1120338 h 1624551"/>
                <a:gd name="connsiteX15" fmla="*/ 1487411 w 9584735"/>
                <a:gd name="connsiteY15" fmla="*/ 1155940 h 1624551"/>
                <a:gd name="connsiteX16" fmla="*/ 1294750 w 9584735"/>
                <a:gd name="connsiteY16" fmla="*/ 963279 h 1624551"/>
                <a:gd name="connsiteX17" fmla="*/ 1294750 w 9584735"/>
                <a:gd name="connsiteY17" fmla="*/ 963283 h 1624551"/>
                <a:gd name="connsiteX18" fmla="*/ 1294750 w 9584735"/>
                <a:gd name="connsiteY18" fmla="*/ 674298 h 1624551"/>
                <a:gd name="connsiteX19" fmla="*/ 1294750 w 9584735"/>
                <a:gd name="connsiteY19" fmla="*/ 674298 h 1624551"/>
                <a:gd name="connsiteX20" fmla="*/ 1294750 w 9584735"/>
                <a:gd name="connsiteY20" fmla="*/ 192661 h 162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4735" h="1624551">
                  <a:moveTo>
                    <a:pt x="1294750" y="192661"/>
                  </a:moveTo>
                  <a:cubicBezTo>
                    <a:pt x="1294750" y="86257"/>
                    <a:pt x="1381007" y="0"/>
                    <a:pt x="1487411" y="0"/>
                  </a:cubicBezTo>
                  <a:lnTo>
                    <a:pt x="2676414" y="0"/>
                  </a:lnTo>
                  <a:lnTo>
                    <a:pt x="2676414" y="0"/>
                  </a:lnTo>
                  <a:lnTo>
                    <a:pt x="4748910" y="0"/>
                  </a:lnTo>
                  <a:lnTo>
                    <a:pt x="9392074" y="0"/>
                  </a:lnTo>
                  <a:cubicBezTo>
                    <a:pt x="9498478" y="0"/>
                    <a:pt x="9584735" y="86257"/>
                    <a:pt x="9584735" y="192661"/>
                  </a:cubicBezTo>
                  <a:lnTo>
                    <a:pt x="9584735" y="674298"/>
                  </a:lnTo>
                  <a:lnTo>
                    <a:pt x="9584735" y="674298"/>
                  </a:lnTo>
                  <a:lnTo>
                    <a:pt x="9584735" y="963283"/>
                  </a:lnTo>
                  <a:lnTo>
                    <a:pt x="9584735" y="963279"/>
                  </a:lnTo>
                  <a:cubicBezTo>
                    <a:pt x="9584735" y="1069683"/>
                    <a:pt x="9498478" y="1155940"/>
                    <a:pt x="9392074" y="1155940"/>
                  </a:cubicBezTo>
                  <a:lnTo>
                    <a:pt x="7358761" y="1147590"/>
                  </a:lnTo>
                  <a:lnTo>
                    <a:pt x="0" y="1624551"/>
                  </a:lnTo>
                  <a:lnTo>
                    <a:pt x="3668327" y="1120338"/>
                  </a:lnTo>
                  <a:lnTo>
                    <a:pt x="1487411" y="1155940"/>
                  </a:lnTo>
                  <a:cubicBezTo>
                    <a:pt x="1381007" y="1155940"/>
                    <a:pt x="1294750" y="1069683"/>
                    <a:pt x="1294750" y="963279"/>
                  </a:cubicBezTo>
                  <a:lnTo>
                    <a:pt x="1294750" y="963283"/>
                  </a:lnTo>
                  <a:lnTo>
                    <a:pt x="1294750" y="674298"/>
                  </a:lnTo>
                  <a:lnTo>
                    <a:pt x="1294750" y="674298"/>
                  </a:lnTo>
                  <a:lnTo>
                    <a:pt x="1294750" y="1926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5252" y="3131560"/>
              <a:ext cx="432275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Использовать </a:t>
              </a:r>
              <a:r>
                <a:rPr lang="ru-RU" sz="2000" dirty="0" smtClean="0"/>
                <a:t>дифференцированную </a:t>
              </a:r>
              <a:r>
                <a:rPr lang="ru-RU" sz="2000" dirty="0"/>
                <a:t>систему оценок: поощрительная </a:t>
              </a:r>
              <a:r>
                <a:rPr lang="ru-RU" sz="2000" dirty="0" smtClean="0"/>
                <a:t>за </a:t>
              </a:r>
              <a:r>
                <a:rPr lang="ru-RU" sz="2000" dirty="0"/>
                <a:t>старание, </a:t>
              </a:r>
              <a:r>
                <a:rPr lang="ru-RU" sz="2000" dirty="0" smtClean="0"/>
                <a:t>усилия</a:t>
              </a:r>
              <a:r>
                <a:rPr lang="ru-RU" sz="2000" dirty="0"/>
                <a:t>, прилежание, за неожиданный, хотя и слабый </a:t>
              </a:r>
              <a:r>
                <a:rPr lang="ru-RU" sz="2000" dirty="0" smtClean="0"/>
                <a:t>ответ.</a:t>
              </a:r>
              <a:endParaRPr lang="ru-RU" sz="20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432749" y="3697489"/>
            <a:ext cx="4143900" cy="2213479"/>
            <a:chOff x="7432749" y="3697489"/>
            <a:chExt cx="4143900" cy="2213479"/>
          </a:xfrm>
        </p:grpSpPr>
        <p:sp>
          <p:nvSpPr>
            <p:cNvPr id="22" name="Скругленная прямоугольная выноска 21"/>
            <p:cNvSpPr/>
            <p:nvPr/>
          </p:nvSpPr>
          <p:spPr>
            <a:xfrm flipV="1">
              <a:off x="7432749" y="3697489"/>
              <a:ext cx="4143900" cy="2185718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43900" h="2185718">
                  <a:moveTo>
                    <a:pt x="132617" y="314870"/>
                  </a:moveTo>
                  <a:cubicBezTo>
                    <a:pt x="132617" y="140972"/>
                    <a:pt x="273589" y="0"/>
                    <a:pt x="447487" y="0"/>
                  </a:cubicBezTo>
                  <a:lnTo>
                    <a:pt x="801164" y="0"/>
                  </a:lnTo>
                  <a:lnTo>
                    <a:pt x="801164" y="0"/>
                  </a:lnTo>
                  <a:lnTo>
                    <a:pt x="1803985" y="0"/>
                  </a:lnTo>
                  <a:lnTo>
                    <a:pt x="3829030" y="0"/>
                  </a:lnTo>
                  <a:cubicBezTo>
                    <a:pt x="4002928" y="0"/>
                    <a:pt x="4143900" y="140972"/>
                    <a:pt x="4143900" y="314870"/>
                  </a:cubicBezTo>
                  <a:lnTo>
                    <a:pt x="4143900" y="1102025"/>
                  </a:lnTo>
                  <a:lnTo>
                    <a:pt x="4143900" y="1102025"/>
                  </a:lnTo>
                  <a:lnTo>
                    <a:pt x="4143900" y="1574321"/>
                  </a:lnTo>
                  <a:lnTo>
                    <a:pt x="4143900" y="1574315"/>
                  </a:lnTo>
                  <a:cubicBezTo>
                    <a:pt x="4143900" y="1748213"/>
                    <a:pt x="4002928" y="1889185"/>
                    <a:pt x="3829030" y="1889185"/>
                  </a:cubicBezTo>
                  <a:lnTo>
                    <a:pt x="3667291" y="1906437"/>
                  </a:lnTo>
                  <a:lnTo>
                    <a:pt x="0" y="2185718"/>
                  </a:lnTo>
                  <a:lnTo>
                    <a:pt x="1836333" y="1880558"/>
                  </a:lnTo>
                  <a:lnTo>
                    <a:pt x="447487" y="1889185"/>
                  </a:lnTo>
                  <a:cubicBezTo>
                    <a:pt x="273589" y="1889185"/>
                    <a:pt x="132617" y="1748213"/>
                    <a:pt x="132617" y="1574315"/>
                  </a:cubicBezTo>
                  <a:lnTo>
                    <a:pt x="132617" y="1574321"/>
                  </a:lnTo>
                  <a:lnTo>
                    <a:pt x="132617" y="1102025"/>
                  </a:lnTo>
                  <a:lnTo>
                    <a:pt x="132617" y="1102025"/>
                  </a:lnTo>
                  <a:lnTo>
                    <a:pt x="132617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649320" y="3971976"/>
              <a:ext cx="384337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Своевременно </a:t>
              </a:r>
              <a:r>
                <a:rPr lang="ru-RU" sz="2000" dirty="0" smtClean="0"/>
                <a:t>отмечать </a:t>
              </a:r>
              <a:r>
                <a:rPr lang="ru-RU" sz="2000" dirty="0"/>
                <a:t>успехи и достижения учеников во всех видах деятельности. Особенно важно делать это публично, чтобы все знали о поощрении именно данного </a:t>
              </a:r>
              <a:r>
                <a:rPr lang="ru-RU" sz="2000" dirty="0" smtClean="0"/>
                <a:t>ученика.</a:t>
              </a:r>
              <a:endParaRPr lang="ru-RU" sz="20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7482" y="4060064"/>
            <a:ext cx="4532636" cy="2209951"/>
            <a:chOff x="667482" y="4060064"/>
            <a:chExt cx="4532636" cy="2209951"/>
          </a:xfrm>
        </p:grpSpPr>
        <p:sp>
          <p:nvSpPr>
            <p:cNvPr id="24" name="Скругленная прямоугольная выноска 21"/>
            <p:cNvSpPr/>
            <p:nvPr/>
          </p:nvSpPr>
          <p:spPr>
            <a:xfrm flipH="1" flipV="1">
              <a:off x="667482" y="4060064"/>
              <a:ext cx="4532636" cy="2142323"/>
            </a:xfrm>
            <a:custGeom>
              <a:avLst/>
              <a:gdLst>
                <a:gd name="connsiteX0" fmla="*/ 0 w 4011283"/>
                <a:gd name="connsiteY0" fmla="*/ 314870 h 1889185"/>
                <a:gd name="connsiteX1" fmla="*/ 314870 w 4011283"/>
                <a:gd name="connsiteY1" fmla="*/ 0 h 1889185"/>
                <a:gd name="connsiteX2" fmla="*/ 668547 w 4011283"/>
                <a:gd name="connsiteY2" fmla="*/ 0 h 1889185"/>
                <a:gd name="connsiteX3" fmla="*/ 668547 w 4011283"/>
                <a:gd name="connsiteY3" fmla="*/ 0 h 1889185"/>
                <a:gd name="connsiteX4" fmla="*/ 1671368 w 4011283"/>
                <a:gd name="connsiteY4" fmla="*/ 0 h 1889185"/>
                <a:gd name="connsiteX5" fmla="*/ 3696413 w 4011283"/>
                <a:gd name="connsiteY5" fmla="*/ 0 h 1889185"/>
                <a:gd name="connsiteX6" fmla="*/ 4011283 w 4011283"/>
                <a:gd name="connsiteY6" fmla="*/ 314870 h 1889185"/>
                <a:gd name="connsiteX7" fmla="*/ 4011283 w 4011283"/>
                <a:gd name="connsiteY7" fmla="*/ 1102025 h 1889185"/>
                <a:gd name="connsiteX8" fmla="*/ 4011283 w 4011283"/>
                <a:gd name="connsiteY8" fmla="*/ 1102025 h 1889185"/>
                <a:gd name="connsiteX9" fmla="*/ 4011283 w 4011283"/>
                <a:gd name="connsiteY9" fmla="*/ 1574321 h 1889185"/>
                <a:gd name="connsiteX10" fmla="*/ 4011283 w 4011283"/>
                <a:gd name="connsiteY10" fmla="*/ 1574315 h 1889185"/>
                <a:gd name="connsiteX11" fmla="*/ 3696413 w 4011283"/>
                <a:gd name="connsiteY11" fmla="*/ 1889185 h 1889185"/>
                <a:gd name="connsiteX12" fmla="*/ 1671368 w 4011283"/>
                <a:gd name="connsiteY12" fmla="*/ 1889185 h 1889185"/>
                <a:gd name="connsiteX13" fmla="*/ 1169971 w 4011283"/>
                <a:gd name="connsiteY13" fmla="*/ 2125333 h 1889185"/>
                <a:gd name="connsiteX14" fmla="*/ 668547 w 4011283"/>
                <a:gd name="connsiteY14" fmla="*/ 1889185 h 1889185"/>
                <a:gd name="connsiteX15" fmla="*/ 314870 w 4011283"/>
                <a:gd name="connsiteY15" fmla="*/ 1889185 h 1889185"/>
                <a:gd name="connsiteX16" fmla="*/ 0 w 4011283"/>
                <a:gd name="connsiteY16" fmla="*/ 1574315 h 1889185"/>
                <a:gd name="connsiteX17" fmla="*/ 0 w 4011283"/>
                <a:gd name="connsiteY17" fmla="*/ 1574321 h 1889185"/>
                <a:gd name="connsiteX18" fmla="*/ 0 w 4011283"/>
                <a:gd name="connsiteY18" fmla="*/ 1102025 h 1889185"/>
                <a:gd name="connsiteX19" fmla="*/ 0 w 4011283"/>
                <a:gd name="connsiteY19" fmla="*/ 1102025 h 1889185"/>
                <a:gd name="connsiteX20" fmla="*/ 0 w 4011283"/>
                <a:gd name="connsiteY20" fmla="*/ 314870 h 1889185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668547 w 4011283"/>
                <a:gd name="connsiteY14" fmla="*/ 1889185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0 w 4011283"/>
                <a:gd name="connsiteY0" fmla="*/ 314870 h 2125333"/>
                <a:gd name="connsiteX1" fmla="*/ 314870 w 4011283"/>
                <a:gd name="connsiteY1" fmla="*/ 0 h 2125333"/>
                <a:gd name="connsiteX2" fmla="*/ 668547 w 4011283"/>
                <a:gd name="connsiteY2" fmla="*/ 0 h 2125333"/>
                <a:gd name="connsiteX3" fmla="*/ 668547 w 4011283"/>
                <a:gd name="connsiteY3" fmla="*/ 0 h 2125333"/>
                <a:gd name="connsiteX4" fmla="*/ 1671368 w 4011283"/>
                <a:gd name="connsiteY4" fmla="*/ 0 h 2125333"/>
                <a:gd name="connsiteX5" fmla="*/ 3696413 w 4011283"/>
                <a:gd name="connsiteY5" fmla="*/ 0 h 2125333"/>
                <a:gd name="connsiteX6" fmla="*/ 4011283 w 4011283"/>
                <a:gd name="connsiteY6" fmla="*/ 314870 h 2125333"/>
                <a:gd name="connsiteX7" fmla="*/ 4011283 w 4011283"/>
                <a:gd name="connsiteY7" fmla="*/ 1102025 h 2125333"/>
                <a:gd name="connsiteX8" fmla="*/ 4011283 w 4011283"/>
                <a:gd name="connsiteY8" fmla="*/ 1102025 h 2125333"/>
                <a:gd name="connsiteX9" fmla="*/ 4011283 w 4011283"/>
                <a:gd name="connsiteY9" fmla="*/ 1574321 h 2125333"/>
                <a:gd name="connsiteX10" fmla="*/ 4011283 w 4011283"/>
                <a:gd name="connsiteY10" fmla="*/ 1574315 h 2125333"/>
                <a:gd name="connsiteX11" fmla="*/ 3696413 w 4011283"/>
                <a:gd name="connsiteY11" fmla="*/ 1889185 h 2125333"/>
                <a:gd name="connsiteX12" fmla="*/ 2680659 w 4011283"/>
                <a:gd name="connsiteY12" fmla="*/ 1897811 h 2125333"/>
                <a:gd name="connsiteX13" fmla="*/ 1169971 w 4011283"/>
                <a:gd name="connsiteY13" fmla="*/ 2125333 h 2125333"/>
                <a:gd name="connsiteX14" fmla="*/ 1703716 w 4011283"/>
                <a:gd name="connsiteY14" fmla="*/ 1880558 h 2125333"/>
                <a:gd name="connsiteX15" fmla="*/ 314870 w 4011283"/>
                <a:gd name="connsiteY15" fmla="*/ 1889185 h 2125333"/>
                <a:gd name="connsiteX16" fmla="*/ 0 w 4011283"/>
                <a:gd name="connsiteY16" fmla="*/ 1574315 h 2125333"/>
                <a:gd name="connsiteX17" fmla="*/ 0 w 4011283"/>
                <a:gd name="connsiteY17" fmla="*/ 1574321 h 2125333"/>
                <a:gd name="connsiteX18" fmla="*/ 0 w 4011283"/>
                <a:gd name="connsiteY18" fmla="*/ 1102025 h 2125333"/>
                <a:gd name="connsiteX19" fmla="*/ 0 w 4011283"/>
                <a:gd name="connsiteY19" fmla="*/ 1102025 h 2125333"/>
                <a:gd name="connsiteX20" fmla="*/ 0 w 4011283"/>
                <a:gd name="connsiteY20" fmla="*/ 314870 h 2125333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2813276 w 4143900"/>
                <a:gd name="connsiteY12" fmla="*/ 1897811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32617 w 4143900"/>
                <a:gd name="connsiteY0" fmla="*/ 314870 h 2185718"/>
                <a:gd name="connsiteX1" fmla="*/ 447487 w 4143900"/>
                <a:gd name="connsiteY1" fmla="*/ 0 h 2185718"/>
                <a:gd name="connsiteX2" fmla="*/ 801164 w 4143900"/>
                <a:gd name="connsiteY2" fmla="*/ 0 h 2185718"/>
                <a:gd name="connsiteX3" fmla="*/ 801164 w 4143900"/>
                <a:gd name="connsiteY3" fmla="*/ 0 h 2185718"/>
                <a:gd name="connsiteX4" fmla="*/ 1803985 w 4143900"/>
                <a:gd name="connsiteY4" fmla="*/ 0 h 2185718"/>
                <a:gd name="connsiteX5" fmla="*/ 3829030 w 4143900"/>
                <a:gd name="connsiteY5" fmla="*/ 0 h 2185718"/>
                <a:gd name="connsiteX6" fmla="*/ 4143900 w 4143900"/>
                <a:gd name="connsiteY6" fmla="*/ 314870 h 2185718"/>
                <a:gd name="connsiteX7" fmla="*/ 4143900 w 4143900"/>
                <a:gd name="connsiteY7" fmla="*/ 1102025 h 2185718"/>
                <a:gd name="connsiteX8" fmla="*/ 4143900 w 4143900"/>
                <a:gd name="connsiteY8" fmla="*/ 1102025 h 2185718"/>
                <a:gd name="connsiteX9" fmla="*/ 4143900 w 4143900"/>
                <a:gd name="connsiteY9" fmla="*/ 1574321 h 2185718"/>
                <a:gd name="connsiteX10" fmla="*/ 4143900 w 4143900"/>
                <a:gd name="connsiteY10" fmla="*/ 1574315 h 2185718"/>
                <a:gd name="connsiteX11" fmla="*/ 3829030 w 4143900"/>
                <a:gd name="connsiteY11" fmla="*/ 1889185 h 2185718"/>
                <a:gd name="connsiteX12" fmla="*/ 3667291 w 4143900"/>
                <a:gd name="connsiteY12" fmla="*/ 1906437 h 2185718"/>
                <a:gd name="connsiteX13" fmla="*/ 0 w 4143900"/>
                <a:gd name="connsiteY13" fmla="*/ 2185718 h 2185718"/>
                <a:gd name="connsiteX14" fmla="*/ 1836333 w 4143900"/>
                <a:gd name="connsiteY14" fmla="*/ 1880558 h 2185718"/>
                <a:gd name="connsiteX15" fmla="*/ 447487 w 4143900"/>
                <a:gd name="connsiteY15" fmla="*/ 1889185 h 2185718"/>
                <a:gd name="connsiteX16" fmla="*/ 132617 w 4143900"/>
                <a:gd name="connsiteY16" fmla="*/ 1574315 h 2185718"/>
                <a:gd name="connsiteX17" fmla="*/ 132617 w 4143900"/>
                <a:gd name="connsiteY17" fmla="*/ 1574321 h 2185718"/>
                <a:gd name="connsiteX18" fmla="*/ 132617 w 4143900"/>
                <a:gd name="connsiteY18" fmla="*/ 1102025 h 2185718"/>
                <a:gd name="connsiteX19" fmla="*/ 132617 w 4143900"/>
                <a:gd name="connsiteY19" fmla="*/ 1102025 h 2185718"/>
                <a:gd name="connsiteX20" fmla="*/ 132617 w 4143900"/>
                <a:gd name="connsiteY20" fmla="*/ 314870 h 2185718"/>
                <a:gd name="connsiteX0" fmla="*/ 164406 w 4175689"/>
                <a:gd name="connsiteY0" fmla="*/ 314870 h 2722979"/>
                <a:gd name="connsiteX1" fmla="*/ 479276 w 4175689"/>
                <a:gd name="connsiteY1" fmla="*/ 0 h 2722979"/>
                <a:gd name="connsiteX2" fmla="*/ 832953 w 4175689"/>
                <a:gd name="connsiteY2" fmla="*/ 0 h 2722979"/>
                <a:gd name="connsiteX3" fmla="*/ 832953 w 4175689"/>
                <a:gd name="connsiteY3" fmla="*/ 0 h 2722979"/>
                <a:gd name="connsiteX4" fmla="*/ 1835774 w 4175689"/>
                <a:gd name="connsiteY4" fmla="*/ 0 h 2722979"/>
                <a:gd name="connsiteX5" fmla="*/ 3860819 w 4175689"/>
                <a:gd name="connsiteY5" fmla="*/ 0 h 2722979"/>
                <a:gd name="connsiteX6" fmla="*/ 4175689 w 4175689"/>
                <a:gd name="connsiteY6" fmla="*/ 314870 h 2722979"/>
                <a:gd name="connsiteX7" fmla="*/ 4175689 w 4175689"/>
                <a:gd name="connsiteY7" fmla="*/ 1102025 h 2722979"/>
                <a:gd name="connsiteX8" fmla="*/ 4175689 w 4175689"/>
                <a:gd name="connsiteY8" fmla="*/ 1102025 h 2722979"/>
                <a:gd name="connsiteX9" fmla="*/ 4175689 w 4175689"/>
                <a:gd name="connsiteY9" fmla="*/ 1574321 h 2722979"/>
                <a:gd name="connsiteX10" fmla="*/ 4175689 w 4175689"/>
                <a:gd name="connsiteY10" fmla="*/ 1574315 h 2722979"/>
                <a:gd name="connsiteX11" fmla="*/ 3860819 w 4175689"/>
                <a:gd name="connsiteY11" fmla="*/ 1889185 h 2722979"/>
                <a:gd name="connsiteX12" fmla="*/ 3699080 w 4175689"/>
                <a:gd name="connsiteY12" fmla="*/ 1906437 h 2722979"/>
                <a:gd name="connsiteX13" fmla="*/ 0 w 4175689"/>
                <a:gd name="connsiteY13" fmla="*/ 2722979 h 2722979"/>
                <a:gd name="connsiteX14" fmla="*/ 1868122 w 4175689"/>
                <a:gd name="connsiteY14" fmla="*/ 1880558 h 2722979"/>
                <a:gd name="connsiteX15" fmla="*/ 479276 w 4175689"/>
                <a:gd name="connsiteY15" fmla="*/ 1889185 h 2722979"/>
                <a:gd name="connsiteX16" fmla="*/ 164406 w 4175689"/>
                <a:gd name="connsiteY16" fmla="*/ 1574315 h 2722979"/>
                <a:gd name="connsiteX17" fmla="*/ 164406 w 4175689"/>
                <a:gd name="connsiteY17" fmla="*/ 1574321 h 2722979"/>
                <a:gd name="connsiteX18" fmla="*/ 164406 w 4175689"/>
                <a:gd name="connsiteY18" fmla="*/ 1102025 h 2722979"/>
                <a:gd name="connsiteX19" fmla="*/ 164406 w 4175689"/>
                <a:gd name="connsiteY19" fmla="*/ 1102025 h 2722979"/>
                <a:gd name="connsiteX20" fmla="*/ 164406 w 4175689"/>
                <a:gd name="connsiteY20" fmla="*/ 314870 h 272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75689" h="2722979">
                  <a:moveTo>
                    <a:pt x="164406" y="314870"/>
                  </a:moveTo>
                  <a:cubicBezTo>
                    <a:pt x="164406" y="140972"/>
                    <a:pt x="305378" y="0"/>
                    <a:pt x="479276" y="0"/>
                  </a:cubicBezTo>
                  <a:lnTo>
                    <a:pt x="832953" y="0"/>
                  </a:lnTo>
                  <a:lnTo>
                    <a:pt x="832953" y="0"/>
                  </a:lnTo>
                  <a:lnTo>
                    <a:pt x="1835774" y="0"/>
                  </a:lnTo>
                  <a:lnTo>
                    <a:pt x="3860819" y="0"/>
                  </a:lnTo>
                  <a:cubicBezTo>
                    <a:pt x="4034717" y="0"/>
                    <a:pt x="4175689" y="140972"/>
                    <a:pt x="4175689" y="314870"/>
                  </a:cubicBezTo>
                  <a:lnTo>
                    <a:pt x="4175689" y="1102025"/>
                  </a:lnTo>
                  <a:lnTo>
                    <a:pt x="4175689" y="1102025"/>
                  </a:lnTo>
                  <a:lnTo>
                    <a:pt x="4175689" y="1574321"/>
                  </a:lnTo>
                  <a:lnTo>
                    <a:pt x="4175689" y="1574315"/>
                  </a:lnTo>
                  <a:cubicBezTo>
                    <a:pt x="4175689" y="1748213"/>
                    <a:pt x="4034717" y="1889185"/>
                    <a:pt x="3860819" y="1889185"/>
                  </a:cubicBezTo>
                  <a:lnTo>
                    <a:pt x="3699080" y="1906437"/>
                  </a:lnTo>
                  <a:lnTo>
                    <a:pt x="0" y="2722979"/>
                  </a:lnTo>
                  <a:lnTo>
                    <a:pt x="1868122" y="1880558"/>
                  </a:lnTo>
                  <a:lnTo>
                    <a:pt x="479276" y="1889185"/>
                  </a:lnTo>
                  <a:cubicBezTo>
                    <a:pt x="305378" y="1889185"/>
                    <a:pt x="164406" y="1748213"/>
                    <a:pt x="164406" y="1574315"/>
                  </a:cubicBezTo>
                  <a:lnTo>
                    <a:pt x="164406" y="1574321"/>
                  </a:lnTo>
                  <a:lnTo>
                    <a:pt x="164406" y="1102025"/>
                  </a:lnTo>
                  <a:lnTo>
                    <a:pt x="164406" y="1102025"/>
                  </a:lnTo>
                  <a:lnTo>
                    <a:pt x="164406" y="31487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73806" y="4638799"/>
              <a:ext cx="425891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Применять на уроках задания, предполагающие </a:t>
              </a:r>
              <a:r>
                <a:rPr lang="ru-RU" sz="2000" dirty="0" err="1"/>
                <a:t>соревновательность</a:t>
              </a:r>
              <a:r>
                <a:rPr lang="ru-RU" sz="2000" dirty="0"/>
                <a:t>, развивающие сообразительность и догадку, содержащие творческие </a:t>
              </a:r>
              <a:r>
                <a:rPr lang="ru-RU" sz="2000" dirty="0" smtClean="0"/>
                <a:t>элементы.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4550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успе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692" y="745669"/>
            <a:ext cx="7992516" cy="52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89" y="318896"/>
            <a:ext cx="5900468" cy="207062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</a:rPr>
              <a:t>Успех является источником внутренних сил </a:t>
            </a:r>
            <a:r>
              <a:rPr lang="ru-RU" sz="2200" dirty="0" smtClean="0">
                <a:solidFill>
                  <a:schemeClr val="tx1"/>
                </a:solidFill>
              </a:rPr>
              <a:t>ребёнка</a:t>
            </a:r>
            <a:r>
              <a:rPr lang="ru-RU" sz="2200" dirty="0">
                <a:solidFill>
                  <a:schemeClr val="tx1"/>
                </a:solidFill>
              </a:rPr>
              <a:t>, рождающий энергию для преодоления трудностей, желания учиться. </a:t>
            </a:r>
            <a:r>
              <a:rPr lang="ru-RU" sz="2200" dirty="0" smtClean="0">
                <a:solidFill>
                  <a:schemeClr val="tx1"/>
                </a:solidFill>
              </a:rPr>
              <a:t>Ребёнок </a:t>
            </a:r>
            <a:r>
              <a:rPr lang="ru-RU" sz="2200" dirty="0">
                <a:solidFill>
                  <a:schemeClr val="tx1"/>
                </a:solidFill>
              </a:rPr>
              <a:t>испытывает уверенность в себе и внутреннее </a:t>
            </a:r>
            <a:r>
              <a:rPr lang="ru-RU" sz="2200" dirty="0" smtClean="0">
                <a:solidFill>
                  <a:schemeClr val="tx1"/>
                </a:solidFill>
              </a:rPr>
              <a:t>удовлетворение.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Успех в учёбе – завтрашний успех в жизни!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34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43" y="2142585"/>
            <a:ext cx="2915729" cy="2915729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295290" y="986645"/>
            <a:ext cx="8289985" cy="1818018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89985" h="1818018">
                <a:moveTo>
                  <a:pt x="0" y="192661"/>
                </a:moveTo>
                <a:cubicBezTo>
                  <a:pt x="0" y="86257"/>
                  <a:pt x="86257" y="0"/>
                  <a:pt x="192661" y="0"/>
                </a:cubicBezTo>
                <a:lnTo>
                  <a:pt x="1381664" y="0"/>
                </a:lnTo>
                <a:lnTo>
                  <a:pt x="1381664" y="0"/>
                </a:lnTo>
                <a:lnTo>
                  <a:pt x="3454160" y="0"/>
                </a:lnTo>
                <a:lnTo>
                  <a:pt x="8097324" y="0"/>
                </a:lnTo>
                <a:cubicBezTo>
                  <a:pt x="8203728" y="0"/>
                  <a:pt x="8289985" y="86257"/>
                  <a:pt x="8289985" y="192661"/>
                </a:cubicBezTo>
                <a:lnTo>
                  <a:pt x="8289985" y="674298"/>
                </a:lnTo>
                <a:lnTo>
                  <a:pt x="8289985" y="674298"/>
                </a:lnTo>
                <a:lnTo>
                  <a:pt x="8289985" y="963283"/>
                </a:lnTo>
                <a:lnTo>
                  <a:pt x="8289985" y="963279"/>
                </a:lnTo>
                <a:cubicBezTo>
                  <a:pt x="8289985" y="1069683"/>
                  <a:pt x="8203728" y="1155940"/>
                  <a:pt x="8097324" y="1155940"/>
                </a:cubicBezTo>
                <a:lnTo>
                  <a:pt x="3454160" y="1155940"/>
                </a:lnTo>
                <a:lnTo>
                  <a:pt x="11170" y="1818018"/>
                </a:lnTo>
                <a:lnTo>
                  <a:pt x="1381664" y="1155940"/>
                </a:lnTo>
                <a:lnTo>
                  <a:pt x="192661" y="1155940"/>
                </a:lnTo>
                <a:cubicBezTo>
                  <a:pt x="86257" y="1155940"/>
                  <a:pt x="0" y="1069683"/>
                  <a:pt x="0" y="963279"/>
                </a:cubicBezTo>
                <a:lnTo>
                  <a:pt x="0" y="963283"/>
                </a:lnTo>
                <a:lnTo>
                  <a:pt x="0" y="674298"/>
                </a:lnTo>
                <a:lnTo>
                  <a:pt x="0" y="674298"/>
                </a:lnTo>
                <a:lnTo>
                  <a:pt x="0" y="192661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— результат продуманной, подготовленной стратегии, тактики, то, что способен организовать учитель.</a:t>
            </a:r>
          </a:p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2"/>
          <p:cNvSpPr/>
          <p:nvPr/>
        </p:nvSpPr>
        <p:spPr>
          <a:xfrm>
            <a:off x="3613872" y="2246102"/>
            <a:ext cx="7876513" cy="1318763"/>
          </a:xfrm>
          <a:custGeom>
            <a:avLst/>
            <a:gdLst>
              <a:gd name="connsiteX0" fmla="*/ 0 w 8289985"/>
              <a:gd name="connsiteY0" fmla="*/ 192661 h 1155940"/>
              <a:gd name="connsiteX1" fmla="*/ 192661 w 8289985"/>
              <a:gd name="connsiteY1" fmla="*/ 0 h 1155940"/>
              <a:gd name="connsiteX2" fmla="*/ 1381664 w 8289985"/>
              <a:gd name="connsiteY2" fmla="*/ 0 h 1155940"/>
              <a:gd name="connsiteX3" fmla="*/ 1381664 w 8289985"/>
              <a:gd name="connsiteY3" fmla="*/ 0 h 1155940"/>
              <a:gd name="connsiteX4" fmla="*/ 3454160 w 8289985"/>
              <a:gd name="connsiteY4" fmla="*/ 0 h 1155940"/>
              <a:gd name="connsiteX5" fmla="*/ 8097324 w 8289985"/>
              <a:gd name="connsiteY5" fmla="*/ 0 h 1155940"/>
              <a:gd name="connsiteX6" fmla="*/ 8289985 w 8289985"/>
              <a:gd name="connsiteY6" fmla="*/ 192661 h 1155940"/>
              <a:gd name="connsiteX7" fmla="*/ 8289985 w 8289985"/>
              <a:gd name="connsiteY7" fmla="*/ 674298 h 1155940"/>
              <a:gd name="connsiteX8" fmla="*/ 8289985 w 8289985"/>
              <a:gd name="connsiteY8" fmla="*/ 674298 h 1155940"/>
              <a:gd name="connsiteX9" fmla="*/ 8289985 w 8289985"/>
              <a:gd name="connsiteY9" fmla="*/ 963283 h 1155940"/>
              <a:gd name="connsiteX10" fmla="*/ 8289985 w 8289985"/>
              <a:gd name="connsiteY10" fmla="*/ 963279 h 1155940"/>
              <a:gd name="connsiteX11" fmla="*/ 8097324 w 8289985"/>
              <a:gd name="connsiteY11" fmla="*/ 1155940 h 1155940"/>
              <a:gd name="connsiteX12" fmla="*/ 3454160 w 8289985"/>
              <a:gd name="connsiteY12" fmla="*/ 1155940 h 1155940"/>
              <a:gd name="connsiteX13" fmla="*/ 2417940 w 8289985"/>
              <a:gd name="connsiteY13" fmla="*/ 1300433 h 1155940"/>
              <a:gd name="connsiteX14" fmla="*/ 1381664 w 8289985"/>
              <a:gd name="connsiteY14" fmla="*/ 1155940 h 1155940"/>
              <a:gd name="connsiteX15" fmla="*/ 192661 w 8289985"/>
              <a:gd name="connsiteY15" fmla="*/ 1155940 h 1155940"/>
              <a:gd name="connsiteX16" fmla="*/ 0 w 8289985"/>
              <a:gd name="connsiteY16" fmla="*/ 963279 h 1155940"/>
              <a:gd name="connsiteX17" fmla="*/ 0 w 8289985"/>
              <a:gd name="connsiteY17" fmla="*/ 963283 h 1155940"/>
              <a:gd name="connsiteX18" fmla="*/ 0 w 8289985"/>
              <a:gd name="connsiteY18" fmla="*/ 674298 h 1155940"/>
              <a:gd name="connsiteX19" fmla="*/ 0 w 8289985"/>
              <a:gd name="connsiteY19" fmla="*/ 674298 h 1155940"/>
              <a:gd name="connsiteX20" fmla="*/ 0 w 8289985"/>
              <a:gd name="connsiteY20" fmla="*/ 192661 h 1155940"/>
              <a:gd name="connsiteX0" fmla="*/ 0 w 8289985"/>
              <a:gd name="connsiteY0" fmla="*/ 192661 h 1818018"/>
              <a:gd name="connsiteX1" fmla="*/ 192661 w 8289985"/>
              <a:gd name="connsiteY1" fmla="*/ 0 h 1818018"/>
              <a:gd name="connsiteX2" fmla="*/ 1381664 w 8289985"/>
              <a:gd name="connsiteY2" fmla="*/ 0 h 1818018"/>
              <a:gd name="connsiteX3" fmla="*/ 1381664 w 8289985"/>
              <a:gd name="connsiteY3" fmla="*/ 0 h 1818018"/>
              <a:gd name="connsiteX4" fmla="*/ 3454160 w 8289985"/>
              <a:gd name="connsiteY4" fmla="*/ 0 h 1818018"/>
              <a:gd name="connsiteX5" fmla="*/ 8097324 w 8289985"/>
              <a:gd name="connsiteY5" fmla="*/ 0 h 1818018"/>
              <a:gd name="connsiteX6" fmla="*/ 8289985 w 8289985"/>
              <a:gd name="connsiteY6" fmla="*/ 192661 h 1818018"/>
              <a:gd name="connsiteX7" fmla="*/ 8289985 w 8289985"/>
              <a:gd name="connsiteY7" fmla="*/ 674298 h 1818018"/>
              <a:gd name="connsiteX8" fmla="*/ 8289985 w 8289985"/>
              <a:gd name="connsiteY8" fmla="*/ 674298 h 1818018"/>
              <a:gd name="connsiteX9" fmla="*/ 8289985 w 8289985"/>
              <a:gd name="connsiteY9" fmla="*/ 963283 h 1818018"/>
              <a:gd name="connsiteX10" fmla="*/ 8289985 w 8289985"/>
              <a:gd name="connsiteY10" fmla="*/ 963279 h 1818018"/>
              <a:gd name="connsiteX11" fmla="*/ 8097324 w 8289985"/>
              <a:gd name="connsiteY11" fmla="*/ 1155940 h 1818018"/>
              <a:gd name="connsiteX12" fmla="*/ 3454160 w 8289985"/>
              <a:gd name="connsiteY12" fmla="*/ 1155940 h 1818018"/>
              <a:gd name="connsiteX13" fmla="*/ 11170 w 8289985"/>
              <a:gd name="connsiteY13" fmla="*/ 1818018 h 1818018"/>
              <a:gd name="connsiteX14" fmla="*/ 1381664 w 8289985"/>
              <a:gd name="connsiteY14" fmla="*/ 1155940 h 1818018"/>
              <a:gd name="connsiteX15" fmla="*/ 192661 w 8289985"/>
              <a:gd name="connsiteY15" fmla="*/ 1155940 h 1818018"/>
              <a:gd name="connsiteX16" fmla="*/ 0 w 8289985"/>
              <a:gd name="connsiteY16" fmla="*/ 963279 h 1818018"/>
              <a:gd name="connsiteX17" fmla="*/ 0 w 8289985"/>
              <a:gd name="connsiteY17" fmla="*/ 963283 h 1818018"/>
              <a:gd name="connsiteX18" fmla="*/ 0 w 8289985"/>
              <a:gd name="connsiteY18" fmla="*/ 674298 h 1818018"/>
              <a:gd name="connsiteX19" fmla="*/ 0 w 8289985"/>
              <a:gd name="connsiteY19" fmla="*/ 674298 h 1818018"/>
              <a:gd name="connsiteX20" fmla="*/ 0 w 8289985"/>
              <a:gd name="connsiteY20" fmla="*/ 192661 h 1818018"/>
              <a:gd name="connsiteX0" fmla="*/ 2664179 w 10954164"/>
              <a:gd name="connsiteY0" fmla="*/ 192661 h 1562498"/>
              <a:gd name="connsiteX1" fmla="*/ 2856840 w 10954164"/>
              <a:gd name="connsiteY1" fmla="*/ 0 h 1562498"/>
              <a:gd name="connsiteX2" fmla="*/ 4045843 w 10954164"/>
              <a:gd name="connsiteY2" fmla="*/ 0 h 1562498"/>
              <a:gd name="connsiteX3" fmla="*/ 4045843 w 10954164"/>
              <a:gd name="connsiteY3" fmla="*/ 0 h 1562498"/>
              <a:gd name="connsiteX4" fmla="*/ 6118339 w 10954164"/>
              <a:gd name="connsiteY4" fmla="*/ 0 h 1562498"/>
              <a:gd name="connsiteX5" fmla="*/ 10761503 w 10954164"/>
              <a:gd name="connsiteY5" fmla="*/ 0 h 1562498"/>
              <a:gd name="connsiteX6" fmla="*/ 10954164 w 10954164"/>
              <a:gd name="connsiteY6" fmla="*/ 192661 h 1562498"/>
              <a:gd name="connsiteX7" fmla="*/ 10954164 w 10954164"/>
              <a:gd name="connsiteY7" fmla="*/ 674298 h 1562498"/>
              <a:gd name="connsiteX8" fmla="*/ 10954164 w 10954164"/>
              <a:gd name="connsiteY8" fmla="*/ 674298 h 1562498"/>
              <a:gd name="connsiteX9" fmla="*/ 10954164 w 10954164"/>
              <a:gd name="connsiteY9" fmla="*/ 963283 h 1562498"/>
              <a:gd name="connsiteX10" fmla="*/ 10954164 w 10954164"/>
              <a:gd name="connsiteY10" fmla="*/ 963279 h 1562498"/>
              <a:gd name="connsiteX11" fmla="*/ 10761503 w 10954164"/>
              <a:gd name="connsiteY11" fmla="*/ 1155940 h 1562498"/>
              <a:gd name="connsiteX12" fmla="*/ 6118339 w 10954164"/>
              <a:gd name="connsiteY12" fmla="*/ 1155940 h 1562498"/>
              <a:gd name="connsiteX13" fmla="*/ 0 w 10954164"/>
              <a:gd name="connsiteY13" fmla="*/ 1562498 h 1562498"/>
              <a:gd name="connsiteX14" fmla="*/ 4045843 w 10954164"/>
              <a:gd name="connsiteY14" fmla="*/ 1155940 h 1562498"/>
              <a:gd name="connsiteX15" fmla="*/ 2856840 w 10954164"/>
              <a:gd name="connsiteY15" fmla="*/ 1155940 h 1562498"/>
              <a:gd name="connsiteX16" fmla="*/ 2664179 w 10954164"/>
              <a:gd name="connsiteY16" fmla="*/ 963279 h 1562498"/>
              <a:gd name="connsiteX17" fmla="*/ 2664179 w 10954164"/>
              <a:gd name="connsiteY17" fmla="*/ 963283 h 1562498"/>
              <a:gd name="connsiteX18" fmla="*/ 2664179 w 10954164"/>
              <a:gd name="connsiteY18" fmla="*/ 674298 h 1562498"/>
              <a:gd name="connsiteX19" fmla="*/ 2664179 w 10954164"/>
              <a:gd name="connsiteY19" fmla="*/ 674298 h 1562498"/>
              <a:gd name="connsiteX20" fmla="*/ 2664179 w 10954164"/>
              <a:gd name="connsiteY20" fmla="*/ 192661 h 156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54164" h="1562498">
                <a:moveTo>
                  <a:pt x="2664179" y="192661"/>
                </a:moveTo>
                <a:cubicBezTo>
                  <a:pt x="2664179" y="86257"/>
                  <a:pt x="2750436" y="0"/>
                  <a:pt x="2856840" y="0"/>
                </a:cubicBezTo>
                <a:lnTo>
                  <a:pt x="4045843" y="0"/>
                </a:lnTo>
                <a:lnTo>
                  <a:pt x="4045843" y="0"/>
                </a:lnTo>
                <a:lnTo>
                  <a:pt x="6118339" y="0"/>
                </a:lnTo>
                <a:lnTo>
                  <a:pt x="10761503" y="0"/>
                </a:lnTo>
                <a:cubicBezTo>
                  <a:pt x="10867907" y="0"/>
                  <a:pt x="10954164" y="86257"/>
                  <a:pt x="10954164" y="192661"/>
                </a:cubicBezTo>
                <a:lnTo>
                  <a:pt x="10954164" y="674298"/>
                </a:lnTo>
                <a:lnTo>
                  <a:pt x="10954164" y="674298"/>
                </a:lnTo>
                <a:lnTo>
                  <a:pt x="10954164" y="963283"/>
                </a:lnTo>
                <a:lnTo>
                  <a:pt x="10954164" y="963279"/>
                </a:lnTo>
                <a:cubicBezTo>
                  <a:pt x="10954164" y="1069683"/>
                  <a:pt x="10867907" y="1155940"/>
                  <a:pt x="10761503" y="1155940"/>
                </a:cubicBezTo>
                <a:lnTo>
                  <a:pt x="6118339" y="1155940"/>
                </a:lnTo>
                <a:lnTo>
                  <a:pt x="0" y="1562498"/>
                </a:lnTo>
                <a:lnTo>
                  <a:pt x="4045843" y="1155940"/>
                </a:lnTo>
                <a:lnTo>
                  <a:pt x="2856840" y="1155940"/>
                </a:lnTo>
                <a:cubicBezTo>
                  <a:pt x="2750436" y="1155940"/>
                  <a:pt x="2664179" y="1069683"/>
                  <a:pt x="2664179" y="963279"/>
                </a:cubicBezTo>
                <a:lnTo>
                  <a:pt x="2664179" y="963283"/>
                </a:lnTo>
                <a:lnTo>
                  <a:pt x="2664179" y="674298"/>
                </a:lnTo>
                <a:lnTo>
                  <a:pt x="2664179" y="674298"/>
                </a:lnTo>
                <a:lnTo>
                  <a:pt x="2664179" y="192661"/>
                </a:lnTo>
                <a:close/>
              </a:path>
            </a:pathLst>
          </a:custGeom>
          <a:gradFill flip="none" rotWithShape="1">
            <a:gsLst>
              <a:gs pos="0">
                <a:srgbClr val="B381D9">
                  <a:tint val="66000"/>
                  <a:satMod val="160000"/>
                </a:srgbClr>
              </a:gs>
              <a:gs pos="14000">
                <a:srgbClr val="B381D9">
                  <a:tint val="44500"/>
                  <a:satMod val="160000"/>
                </a:srgbClr>
              </a:gs>
              <a:gs pos="100000">
                <a:srgbClr val="B381D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Успех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удача в задуманном деле, </a:t>
            </a:r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удачное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достижение </a:t>
            </a:r>
            <a:r>
              <a:rPr lang="ru-RU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поставленной цели.</a:t>
            </a:r>
          </a:p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729858" y="3863556"/>
            <a:ext cx="7644540" cy="1614218"/>
            <a:chOff x="3729858" y="3863556"/>
            <a:chExt cx="7644540" cy="161421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 flipV="1">
              <a:off x="3729858" y="3863556"/>
              <a:ext cx="7644540" cy="1614218"/>
            </a:xfrm>
            <a:custGeom>
              <a:avLst/>
              <a:gdLst>
                <a:gd name="connsiteX0" fmla="*/ 0 w 7083823"/>
                <a:gd name="connsiteY0" fmla="*/ 219978 h 1319842"/>
                <a:gd name="connsiteX1" fmla="*/ 219978 w 7083823"/>
                <a:gd name="connsiteY1" fmla="*/ 0 h 1319842"/>
                <a:gd name="connsiteX2" fmla="*/ 1180637 w 7083823"/>
                <a:gd name="connsiteY2" fmla="*/ 0 h 1319842"/>
                <a:gd name="connsiteX3" fmla="*/ 1180637 w 7083823"/>
                <a:gd name="connsiteY3" fmla="*/ 0 h 1319842"/>
                <a:gd name="connsiteX4" fmla="*/ 2951593 w 7083823"/>
                <a:gd name="connsiteY4" fmla="*/ 0 h 1319842"/>
                <a:gd name="connsiteX5" fmla="*/ 6863845 w 7083823"/>
                <a:gd name="connsiteY5" fmla="*/ 0 h 1319842"/>
                <a:gd name="connsiteX6" fmla="*/ 7083823 w 7083823"/>
                <a:gd name="connsiteY6" fmla="*/ 219978 h 1319842"/>
                <a:gd name="connsiteX7" fmla="*/ 7083823 w 7083823"/>
                <a:gd name="connsiteY7" fmla="*/ 769908 h 1319842"/>
                <a:gd name="connsiteX8" fmla="*/ 7083823 w 7083823"/>
                <a:gd name="connsiteY8" fmla="*/ 769908 h 1319842"/>
                <a:gd name="connsiteX9" fmla="*/ 7083823 w 7083823"/>
                <a:gd name="connsiteY9" fmla="*/ 1099868 h 1319842"/>
                <a:gd name="connsiteX10" fmla="*/ 7083823 w 7083823"/>
                <a:gd name="connsiteY10" fmla="*/ 1099864 h 1319842"/>
                <a:gd name="connsiteX11" fmla="*/ 6863845 w 7083823"/>
                <a:gd name="connsiteY11" fmla="*/ 1319842 h 1319842"/>
                <a:gd name="connsiteX12" fmla="*/ 2951593 w 7083823"/>
                <a:gd name="connsiteY12" fmla="*/ 1319842 h 1319842"/>
                <a:gd name="connsiteX13" fmla="*/ 2066139 w 7083823"/>
                <a:gd name="connsiteY13" fmla="*/ 1484822 h 1319842"/>
                <a:gd name="connsiteX14" fmla="*/ 1180637 w 7083823"/>
                <a:gd name="connsiteY14" fmla="*/ 1319842 h 1319842"/>
                <a:gd name="connsiteX15" fmla="*/ 219978 w 7083823"/>
                <a:gd name="connsiteY15" fmla="*/ 1319842 h 1319842"/>
                <a:gd name="connsiteX16" fmla="*/ 0 w 7083823"/>
                <a:gd name="connsiteY16" fmla="*/ 1099864 h 1319842"/>
                <a:gd name="connsiteX17" fmla="*/ 0 w 7083823"/>
                <a:gd name="connsiteY17" fmla="*/ 1099868 h 1319842"/>
                <a:gd name="connsiteX18" fmla="*/ 0 w 7083823"/>
                <a:gd name="connsiteY18" fmla="*/ 769908 h 1319842"/>
                <a:gd name="connsiteX19" fmla="*/ 0 w 7083823"/>
                <a:gd name="connsiteY19" fmla="*/ 769908 h 1319842"/>
                <a:gd name="connsiteX20" fmla="*/ 0 w 7083823"/>
                <a:gd name="connsiteY20" fmla="*/ 219978 h 1319842"/>
                <a:gd name="connsiteX0" fmla="*/ 0 w 7083823"/>
                <a:gd name="connsiteY0" fmla="*/ 219978 h 1614218"/>
                <a:gd name="connsiteX1" fmla="*/ 219978 w 7083823"/>
                <a:gd name="connsiteY1" fmla="*/ 0 h 1614218"/>
                <a:gd name="connsiteX2" fmla="*/ 1180637 w 7083823"/>
                <a:gd name="connsiteY2" fmla="*/ 0 h 1614218"/>
                <a:gd name="connsiteX3" fmla="*/ 1180637 w 7083823"/>
                <a:gd name="connsiteY3" fmla="*/ 0 h 1614218"/>
                <a:gd name="connsiteX4" fmla="*/ 2951593 w 7083823"/>
                <a:gd name="connsiteY4" fmla="*/ 0 h 1614218"/>
                <a:gd name="connsiteX5" fmla="*/ 6863845 w 7083823"/>
                <a:gd name="connsiteY5" fmla="*/ 0 h 1614218"/>
                <a:gd name="connsiteX6" fmla="*/ 7083823 w 7083823"/>
                <a:gd name="connsiteY6" fmla="*/ 219978 h 1614218"/>
                <a:gd name="connsiteX7" fmla="*/ 7083823 w 7083823"/>
                <a:gd name="connsiteY7" fmla="*/ 769908 h 1614218"/>
                <a:gd name="connsiteX8" fmla="*/ 7083823 w 7083823"/>
                <a:gd name="connsiteY8" fmla="*/ 769908 h 1614218"/>
                <a:gd name="connsiteX9" fmla="*/ 7083823 w 7083823"/>
                <a:gd name="connsiteY9" fmla="*/ 1099868 h 1614218"/>
                <a:gd name="connsiteX10" fmla="*/ 7083823 w 7083823"/>
                <a:gd name="connsiteY10" fmla="*/ 1099864 h 1614218"/>
                <a:gd name="connsiteX11" fmla="*/ 6863845 w 7083823"/>
                <a:gd name="connsiteY11" fmla="*/ 1319842 h 1614218"/>
                <a:gd name="connsiteX12" fmla="*/ 2951593 w 7083823"/>
                <a:gd name="connsiteY12" fmla="*/ 1319842 h 1614218"/>
                <a:gd name="connsiteX13" fmla="*/ 64811 w 7083823"/>
                <a:gd name="connsiteY13" fmla="*/ 1614218 h 1614218"/>
                <a:gd name="connsiteX14" fmla="*/ 1180637 w 7083823"/>
                <a:gd name="connsiteY14" fmla="*/ 1319842 h 1614218"/>
                <a:gd name="connsiteX15" fmla="*/ 219978 w 7083823"/>
                <a:gd name="connsiteY15" fmla="*/ 1319842 h 1614218"/>
                <a:gd name="connsiteX16" fmla="*/ 0 w 7083823"/>
                <a:gd name="connsiteY16" fmla="*/ 1099864 h 1614218"/>
                <a:gd name="connsiteX17" fmla="*/ 0 w 7083823"/>
                <a:gd name="connsiteY17" fmla="*/ 1099868 h 1614218"/>
                <a:gd name="connsiteX18" fmla="*/ 0 w 7083823"/>
                <a:gd name="connsiteY18" fmla="*/ 769908 h 1614218"/>
                <a:gd name="connsiteX19" fmla="*/ 0 w 7083823"/>
                <a:gd name="connsiteY19" fmla="*/ 769908 h 1614218"/>
                <a:gd name="connsiteX20" fmla="*/ 0 w 7083823"/>
                <a:gd name="connsiteY20" fmla="*/ 219978 h 161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83823" h="1614218">
                  <a:moveTo>
                    <a:pt x="0" y="219978"/>
                  </a:moveTo>
                  <a:cubicBezTo>
                    <a:pt x="0" y="98488"/>
                    <a:pt x="98488" y="0"/>
                    <a:pt x="219978" y="0"/>
                  </a:cubicBezTo>
                  <a:lnTo>
                    <a:pt x="1180637" y="0"/>
                  </a:lnTo>
                  <a:lnTo>
                    <a:pt x="1180637" y="0"/>
                  </a:lnTo>
                  <a:lnTo>
                    <a:pt x="2951593" y="0"/>
                  </a:lnTo>
                  <a:lnTo>
                    <a:pt x="6863845" y="0"/>
                  </a:lnTo>
                  <a:cubicBezTo>
                    <a:pt x="6985335" y="0"/>
                    <a:pt x="7083823" y="98488"/>
                    <a:pt x="7083823" y="219978"/>
                  </a:cubicBezTo>
                  <a:lnTo>
                    <a:pt x="7083823" y="769908"/>
                  </a:lnTo>
                  <a:lnTo>
                    <a:pt x="7083823" y="769908"/>
                  </a:lnTo>
                  <a:lnTo>
                    <a:pt x="7083823" y="1099868"/>
                  </a:lnTo>
                  <a:lnTo>
                    <a:pt x="7083823" y="1099864"/>
                  </a:lnTo>
                  <a:cubicBezTo>
                    <a:pt x="7083823" y="1221354"/>
                    <a:pt x="6985335" y="1319842"/>
                    <a:pt x="6863845" y="1319842"/>
                  </a:cubicBezTo>
                  <a:lnTo>
                    <a:pt x="2951593" y="1319842"/>
                  </a:lnTo>
                  <a:lnTo>
                    <a:pt x="64811" y="1614218"/>
                  </a:lnTo>
                  <a:lnTo>
                    <a:pt x="1180637" y="1319842"/>
                  </a:lnTo>
                  <a:lnTo>
                    <a:pt x="219978" y="1319842"/>
                  </a:lnTo>
                  <a:cubicBezTo>
                    <a:pt x="98488" y="1319842"/>
                    <a:pt x="0" y="1221354"/>
                    <a:pt x="0" y="1099864"/>
                  </a:cubicBezTo>
                  <a:lnTo>
                    <a:pt x="0" y="1099868"/>
                  </a:lnTo>
                  <a:lnTo>
                    <a:pt x="0" y="769908"/>
                  </a:lnTo>
                  <a:lnTo>
                    <a:pt x="0" y="769908"/>
                  </a:lnTo>
                  <a:lnTo>
                    <a:pt x="0" y="2199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6A5F">
                    <a:tint val="66000"/>
                    <a:satMod val="160000"/>
                  </a:srgbClr>
                </a:gs>
                <a:gs pos="50000">
                  <a:srgbClr val="FD6A5F">
                    <a:tint val="44500"/>
                    <a:satMod val="160000"/>
                  </a:srgbClr>
                </a:gs>
                <a:gs pos="100000">
                  <a:srgbClr val="FD6A5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73259" y="4381225"/>
              <a:ext cx="7332454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Ситуация успеха </a:t>
              </a:r>
              <a:r>
                <a:rPr lang="ru-RU" sz="2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— сочетание условий, которые обеспечивают успех.</a:t>
              </a:r>
              <a:endParaRPr lang="ru-RU" sz="24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203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4884" y="1813371"/>
            <a:ext cx="5767943" cy="326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Под </a:t>
            </a:r>
            <a:r>
              <a:rPr lang="ru-RU" sz="2000" b="1" dirty="0"/>
              <a:t>ситуацией успеха </a:t>
            </a:r>
            <a:r>
              <a:rPr lang="ru-RU" sz="2000" dirty="0"/>
              <a:t>следует понимать субъективное переживание удовлетворения от процесса и результата самостоятельно выполненной деятельности. </a:t>
            </a:r>
            <a:endParaRPr lang="ru-RU" sz="20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Создание </a:t>
            </a:r>
            <a:r>
              <a:rPr lang="ru-RU" sz="2000" dirty="0"/>
              <a:t>ситуации успеха обеспечивается рядом действий, которые осуществляются в психологически комфортной атмосфере радости и одобрения, создаваемой вербальными </a:t>
            </a:r>
            <a:r>
              <a:rPr lang="ru-RU" sz="2000" dirty="0" smtClean="0"/>
              <a:t>и </a:t>
            </a:r>
            <a:r>
              <a:rPr lang="ru-RU" sz="2000" dirty="0"/>
              <a:t>невербальными </a:t>
            </a:r>
            <a:r>
              <a:rPr lang="ru-RU" sz="2000" dirty="0" smtClean="0"/>
              <a:t>средствами</a:t>
            </a:r>
            <a:r>
              <a:rPr lang="ru-RU" sz="2000" dirty="0"/>
              <a:t>. 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радостный школь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675627"/>
            <a:ext cx="4320000" cy="33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46" t="51950" r="35146" b="9811"/>
          <a:stretch/>
        </p:blipFill>
        <p:spPr bwMode="auto">
          <a:xfrm rot="21347553">
            <a:off x="6340050" y="3873477"/>
            <a:ext cx="2665563" cy="24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4" t="6603" r="55682" b="54152"/>
          <a:stretch/>
        </p:blipFill>
        <p:spPr bwMode="auto">
          <a:xfrm rot="21015573">
            <a:off x="392987" y="3687476"/>
            <a:ext cx="2941608" cy="2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4090"/>
            <a:ext cx="12192000" cy="130333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Картинки по запросу стикер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459" y="1267446"/>
            <a:ext cx="10995356" cy="38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744" y="2380820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нятие страха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59058">
            <a:off x="2806838" y="258823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успешного результата</a:t>
            </a:r>
          </a:p>
        </p:txBody>
      </p:sp>
      <p:sp>
        <p:nvSpPr>
          <p:cNvPr id="10" name="Прямоугольник 9"/>
          <p:cNvSpPr/>
          <p:nvPr/>
        </p:nvSpPr>
        <p:spPr>
          <a:xfrm rot="328567">
            <a:off x="5112642" y="2816548"/>
            <a:ext cx="2281390" cy="738664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персональная </a:t>
            </a:r>
            <a:r>
              <a:rPr lang="ru-RU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исключительность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702073">
            <a:off x="6949933" y="2052443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внесение </a:t>
            </a:r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52483">
            <a:off x="8632801" y="2497166"/>
            <a:ext cx="2464749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скрытое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инструктирование </a:t>
            </a: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способах </a:t>
            </a: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/>
            </a:r>
            <a:b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</a:br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и </a:t>
            </a:r>
            <a:r>
              <a:rPr lang="ru-RU" sz="20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формах совершения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5144" y="4159760"/>
            <a:ext cx="2475856" cy="193899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мобилизация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активности или </a:t>
            </a:r>
            <a:r>
              <a:rPr lang="ru-RU" sz="22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педагогическое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 внушение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2306" y="4491978"/>
            <a:ext cx="2141050" cy="1384995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ысокая оценка детали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6146" name="Picture 2" descr="Картинки по запросу успех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68" y="3027864"/>
            <a:ext cx="4232350" cy="28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стикеры фиолетовые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498" y="3051864"/>
            <a:ext cx="2014259" cy="19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617984">
            <a:off x="3601969" y="3334491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с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нятие страха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6826" y="2529479"/>
            <a:ext cx="5592955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омогает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преодолеть неуверенность в собственных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силах, робость, боязнь самого дела и оценки окружающих.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астроить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на необходимый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лад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может следующими фразами: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Мы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 пробуем и ищем, только так может что-то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получиться.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Люди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учатся на своих ошибках и находят другие способы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endParaRPr lang="ru-RU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Контрольная 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работа довольно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лёгкая</a:t>
            </a: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этот материал мы с вами </a:t>
            </a:r>
            <a:r>
              <a:rPr lang="ru-RU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проходили.</a:t>
            </a:r>
            <a:endParaRPr lang="ru-RU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422" y="2479442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43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уверенный ребе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11" y="2958856"/>
            <a:ext cx="4679999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Технологические операции </a:t>
            </a: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b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 </a:t>
            </a:r>
            <a:r>
              <a:rPr lang="ru-RU" sz="3600" b="1" dirty="0">
                <a:solidFill>
                  <a:srgbClr val="8238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endParaRPr lang="ru-RU" sz="3600" b="1" dirty="0">
              <a:solidFill>
                <a:srgbClr val="8238BA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9003">
            <a:off x="4213225" y="2631052"/>
            <a:ext cx="2178709" cy="2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662" r="97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1937">
            <a:off x="3980312" y="2352579"/>
            <a:ext cx="520938" cy="9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190934">
            <a:off x="3855754" y="3207927"/>
            <a:ext cx="274857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2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авансирование </a:t>
            </a:r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успешного результата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5527" y="2607029"/>
            <a:ext cx="47427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учителю выразить свою твердую убежденность в том,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справиться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задачей, а ребёнку поверить в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силы.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/>
              <a:t>Педагог должен стараться как можно чаще выражать уверенность в успехе </a:t>
            </a:r>
            <a:r>
              <a:rPr lang="ru-RU" sz="2000" dirty="0" smtClean="0"/>
              <a:t>ребёнка</a:t>
            </a:r>
            <a:r>
              <a:rPr lang="ru-RU" sz="2000" dirty="0"/>
              <a:t>: </a:t>
            </a: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вас обязательно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получиться.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даже не сомневаюсь в успешном </a:t>
            </a:r>
            <a:r>
              <a:rPr lang="ru-RU" sz="20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результате.</a:t>
            </a:r>
            <a:endParaRPr lang="ru-RU" sz="20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14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10479</TotalTime>
  <Words>1631</Words>
  <Application>Microsoft Office PowerPoint</Application>
  <PresentationFormat>Произвольный</PresentationFormat>
  <Paragraphs>210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Технологические операции создания  ситуаций успеха</vt:lpstr>
      <vt:lpstr>Система методов создания  ситуации успеха на уроке</vt:lpstr>
      <vt:lpstr>Система методов создания  ситуации успеха на уроке</vt:lpstr>
      <vt:lpstr>Система методов создания  ситуации успеха на уроке</vt:lpstr>
      <vt:lpstr>Дифференцированное обучение</vt:lpstr>
      <vt:lpstr>Дифференцированное обучение</vt:lpstr>
      <vt:lpstr>Слайд 20</vt:lpstr>
      <vt:lpstr>Дифференцированное обучение</vt:lpstr>
      <vt:lpstr>Дифференцированное обучение</vt:lpstr>
      <vt:lpstr>Слайд 23</vt:lpstr>
      <vt:lpstr>Дифференцированное обучение</vt:lpstr>
      <vt:lpstr>Подготовка ученика к выбору задания</vt:lpstr>
      <vt:lpstr>Дифференцированное обучение</vt:lpstr>
      <vt:lpstr>Дифференцированное обучение</vt:lpstr>
      <vt:lpstr>Дифференцированное обучение</vt:lpstr>
      <vt:lpstr>Метод «место на оценку» и «место на сомнение»</vt:lpstr>
      <vt:lpstr>Система методов создания  ситуации успеха на уроке</vt:lpstr>
      <vt:lpstr>Система методов создания  ситуации успеха на уроке</vt:lpstr>
      <vt:lpstr>Слайд 32</vt:lpstr>
      <vt:lpstr>Слайд 33</vt:lpstr>
      <vt:lpstr>Система методов создания  ситуации успеха на уроке</vt:lpstr>
      <vt:lpstr>Система методов создания  ситуации успеха на уроке</vt:lpstr>
      <vt:lpstr>Метод проектов</vt:lpstr>
      <vt:lpstr>Система методов создания  ситуации успеха на уроке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493</cp:revision>
  <dcterms:created xsi:type="dcterms:W3CDTF">2017-01-09T10:38:11Z</dcterms:created>
  <dcterms:modified xsi:type="dcterms:W3CDTF">2018-12-28T07:54:18Z</dcterms:modified>
</cp:coreProperties>
</file>