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37"/>
  </p:notesMasterIdLst>
  <p:sldIdLst>
    <p:sldId id="256" r:id="rId2"/>
    <p:sldId id="1531" r:id="rId3"/>
    <p:sldId id="1577" r:id="rId4"/>
    <p:sldId id="1490" r:id="rId5"/>
    <p:sldId id="1578" r:id="rId6"/>
    <p:sldId id="1489" r:id="rId7"/>
    <p:sldId id="1579" r:id="rId8"/>
    <p:sldId id="1448" r:id="rId9"/>
    <p:sldId id="1606" r:id="rId10"/>
    <p:sldId id="1582" r:id="rId11"/>
    <p:sldId id="1581" r:id="rId12"/>
    <p:sldId id="1583" r:id="rId13"/>
    <p:sldId id="1584" r:id="rId14"/>
    <p:sldId id="1585" r:id="rId15"/>
    <p:sldId id="1586" r:id="rId16"/>
    <p:sldId id="1587" r:id="rId17"/>
    <p:sldId id="1537" r:id="rId18"/>
    <p:sldId id="1588" r:id="rId19"/>
    <p:sldId id="1589" r:id="rId20"/>
    <p:sldId id="1590" r:id="rId21"/>
    <p:sldId id="1605" r:id="rId22"/>
    <p:sldId id="1591" r:id="rId23"/>
    <p:sldId id="1592" r:id="rId24"/>
    <p:sldId id="1593" r:id="rId25"/>
    <p:sldId id="1594" r:id="rId26"/>
    <p:sldId id="1595" r:id="rId27"/>
    <p:sldId id="1596" r:id="rId28"/>
    <p:sldId id="1597" r:id="rId29"/>
    <p:sldId id="1599" r:id="rId30"/>
    <p:sldId id="1598" r:id="rId31"/>
    <p:sldId id="1601" r:id="rId32"/>
    <p:sldId id="1602" r:id="rId33"/>
    <p:sldId id="1603" r:id="rId34"/>
    <p:sldId id="1604" r:id="rId35"/>
    <p:sldId id="1548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3863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3831">
          <p15:clr>
            <a:srgbClr val="A4A3A4"/>
          </p15:clr>
        </p15:guide>
        <p15:guide id="5" pos="3840">
          <p15:clr>
            <a:srgbClr val="A4A3A4"/>
          </p15:clr>
        </p15:guide>
        <p15:guide id="6" pos="38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097D"/>
    <a:srgbClr val="99CCFF"/>
    <a:srgbClr val="FFFF99"/>
    <a:srgbClr val="99FFCC"/>
    <a:srgbClr val="7C29F7"/>
    <a:srgbClr val="FF9933"/>
    <a:srgbClr val="0179C0"/>
    <a:srgbClr val="8F4D11"/>
    <a:srgbClr val="EABE78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72" autoAdjust="0"/>
    <p:restoredTop sz="88790" autoAdjust="0"/>
  </p:normalViewPr>
  <p:slideViewPr>
    <p:cSldViewPr snapToGrid="0">
      <p:cViewPr>
        <p:scale>
          <a:sx n="75" d="100"/>
          <a:sy n="75" d="100"/>
        </p:scale>
        <p:origin x="-558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8B7BC-16D7-4B3C-B01D-00C164507536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B1192-F8FD-4089-9937-AB6D7D8E5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37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16329C-BB15-431A-8248-CE2A98DA64A5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60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43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83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72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37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16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2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0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09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11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85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33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82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10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0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79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73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16329C-BB15-431A-8248-CE2A98DA64A5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98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Таня\Desktop\NOVEMBER\Сетевое взаимодействие\Исходники\tit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6"/>
            <a:ext cx="12192001" cy="68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1303873" y="633911"/>
            <a:ext cx="9584254" cy="178727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Сетевое взаимодействие как незаменимый ресурс при дистанционной форме обучения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La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599" y="420124"/>
            <a:ext cx="1863725" cy="58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90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Таня\Desktop\NOVEMBER\Сетевое взаимодействие\Исходники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41882" y="4340744"/>
            <a:ext cx="34936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Основные </a:t>
            </a:r>
            <a:r>
              <a:rPr lang="ru-RU" sz="2000" b="1" dirty="0"/>
              <a:t>направления модернизации образовательной </a:t>
            </a:r>
            <a:r>
              <a:rPr lang="ru-RU" sz="2000" b="1" dirty="0" smtClean="0"/>
              <a:t>системы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973722" y="1417300"/>
            <a:ext cx="61371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ru-RU" sz="2000" dirty="0"/>
              <a:t>формирование образовательной среды на базе «облачных» технологий</a:t>
            </a:r>
            <a:r>
              <a:rPr lang="ru-RU" sz="2000" dirty="0" smtClean="0"/>
              <a:t>;</a:t>
            </a:r>
          </a:p>
          <a:p>
            <a:pPr marL="285750" lvl="0" indent="-285750">
              <a:buFont typeface="Wingdings" pitchFamily="2" charset="2"/>
              <a:buChar char="ü"/>
            </a:pPr>
            <a:endParaRPr lang="ru-RU" sz="2000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000" dirty="0" smtClean="0"/>
              <a:t>обеспечение </a:t>
            </a:r>
            <a:r>
              <a:rPr lang="ru-RU" sz="2000" dirty="0"/>
              <a:t>всем субъектам образовательного процесса доступа к качественным образовательным ресурсам</a:t>
            </a:r>
            <a:r>
              <a:rPr lang="ru-RU" sz="2000" dirty="0" smtClean="0"/>
              <a:t>;</a:t>
            </a:r>
          </a:p>
          <a:p>
            <a:pPr marL="285750" lvl="0" indent="-285750">
              <a:buFont typeface="Wingdings" pitchFamily="2" charset="2"/>
              <a:buChar char="ü"/>
            </a:pPr>
            <a:endParaRPr lang="ru-RU" sz="2000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000" dirty="0" smtClean="0"/>
              <a:t>разработка </a:t>
            </a:r>
            <a:r>
              <a:rPr lang="ru-RU" sz="2000" dirty="0"/>
              <a:t>электронных образовательных ресурсов</a:t>
            </a:r>
            <a:r>
              <a:rPr lang="ru-RU" sz="2000" dirty="0" smtClean="0"/>
              <a:t>;</a:t>
            </a:r>
          </a:p>
          <a:p>
            <a:pPr marL="285750" lvl="0" indent="-285750">
              <a:buFont typeface="Wingdings" pitchFamily="2" charset="2"/>
              <a:buChar char="ü"/>
            </a:pPr>
            <a:endParaRPr lang="ru-RU" sz="2000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000" dirty="0" smtClean="0"/>
              <a:t>обеспечение </a:t>
            </a:r>
            <a:r>
              <a:rPr lang="ru-RU" sz="2000" dirty="0"/>
              <a:t>сетевого взаимодействия субъектов образовательного процесса</a:t>
            </a:r>
            <a:r>
              <a:rPr lang="ru-RU" sz="2000" dirty="0" smtClean="0"/>
              <a:t>;</a:t>
            </a:r>
          </a:p>
          <a:p>
            <a:pPr marL="285750" lvl="0" indent="-285750">
              <a:buFont typeface="Wingdings" pitchFamily="2" charset="2"/>
              <a:buChar char="ü"/>
            </a:pPr>
            <a:endParaRPr lang="ru-RU" sz="2000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000" dirty="0" smtClean="0"/>
              <a:t>распространение </a:t>
            </a:r>
            <a:r>
              <a:rPr lang="ru-RU" sz="2000" dirty="0"/>
              <a:t>дистанционной формы получения образования.</a:t>
            </a:r>
          </a:p>
        </p:txBody>
      </p:sp>
      <p:pic>
        <p:nvPicPr>
          <p:cNvPr id="6" name="Picture 2" descr="La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275" y="1126505"/>
            <a:ext cx="1863725" cy="58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00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Таня\Desktop\NOVEMBER\Сетевое взаимодействие\Исходники\10,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44768" y="5371079"/>
            <a:ext cx="5821525" cy="100946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72334" y="5385137"/>
            <a:ext cx="58025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Различные направления </a:t>
            </a:r>
            <a:r>
              <a:rPr lang="ru-RU" sz="2000" dirty="0"/>
              <a:t>развития образовательной среды обусловливают появление новых направлений деятельности педагога. </a:t>
            </a:r>
          </a:p>
        </p:txBody>
      </p:sp>
      <p:pic>
        <p:nvPicPr>
          <p:cNvPr id="6" name="Picture 2" descr="La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902" y="-63783"/>
            <a:ext cx="1863725" cy="58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34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Таня\Desktop\NOVEMBER\Сетевое взаимодействие\Исходники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" y="-9526"/>
            <a:ext cx="12192001" cy="68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41882" y="941936"/>
            <a:ext cx="3493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Информационно образовательная среда обучающегося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03117" y="1037755"/>
            <a:ext cx="61371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/>
              <a:t>И</a:t>
            </a:r>
            <a:r>
              <a:rPr lang="ru-RU" sz="2000" b="1" dirty="0" smtClean="0"/>
              <a:t>нтерес </a:t>
            </a:r>
            <a:r>
              <a:rPr lang="ru-RU" sz="2000" b="1" dirty="0"/>
              <a:t>ребенка к информационно-коммуникационным технологиям </a:t>
            </a:r>
            <a:r>
              <a:rPr lang="ru-RU" sz="2000" b="1" dirty="0" smtClean="0"/>
              <a:t>связан:</a:t>
            </a:r>
            <a:endParaRPr lang="ru-RU" sz="2000" dirty="0" smtClean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с</a:t>
            </a:r>
            <a:r>
              <a:rPr lang="ru-RU" sz="2000" dirty="0" smtClean="0"/>
              <a:t> игровой деятельностью;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с проведением </a:t>
            </a:r>
            <a:r>
              <a:rPr lang="ru-RU" sz="2000" dirty="0"/>
              <a:t>досуга. </a:t>
            </a:r>
            <a:endParaRPr lang="ru-RU" sz="2000" dirty="0" smtClean="0"/>
          </a:p>
          <a:p>
            <a:pPr lvl="0"/>
            <a:endParaRPr lang="ru-RU" sz="2000" dirty="0"/>
          </a:p>
          <a:p>
            <a:pPr lvl="0"/>
            <a:endParaRPr lang="ru-RU" sz="2000" b="1" dirty="0" smtClean="0"/>
          </a:p>
          <a:p>
            <a:pPr lvl="0"/>
            <a:r>
              <a:rPr lang="ru-RU" sz="2000" b="1" dirty="0" smtClean="0"/>
              <a:t>Положительный результат:</a:t>
            </a:r>
            <a:endParaRPr lang="ru-RU" sz="2000" b="1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000" dirty="0" smtClean="0"/>
              <a:t>умение </a:t>
            </a:r>
            <a:r>
              <a:rPr lang="ru-RU" sz="2000" dirty="0"/>
              <a:t>ребенка легко сосредоточиться на игровой деятельности;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000" dirty="0" smtClean="0"/>
              <a:t>развитие </a:t>
            </a:r>
            <a:r>
              <a:rPr lang="ru-RU" sz="2000" dirty="0"/>
              <a:t>умения ориентироваться в интерфейсах программ;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000" dirty="0" smtClean="0"/>
              <a:t>возможность </a:t>
            </a:r>
            <a:r>
              <a:rPr lang="ru-RU" sz="2000" dirty="0"/>
              <a:t>коммуникации со сверстниками;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000" dirty="0" smtClean="0"/>
              <a:t>реализация </a:t>
            </a:r>
            <a:r>
              <a:rPr lang="ru-RU" sz="2000" dirty="0"/>
              <a:t>возможности самообучения и </a:t>
            </a:r>
            <a:r>
              <a:rPr lang="ru-RU" sz="2000" dirty="0" err="1" smtClean="0"/>
              <a:t>взаимообучения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6" name="Picture 2" descr="La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736" y="385465"/>
            <a:ext cx="1863725" cy="58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28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Таня\Desktop\NOVEMBER\Сетевое взаимодействие\Исходники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9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7732" y="2476443"/>
            <a:ext cx="67562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критическое </a:t>
            </a:r>
            <a:r>
              <a:rPr lang="ru-RU" sz="2000" dirty="0"/>
              <a:t>и экспертное (принятие решений) </a:t>
            </a:r>
            <a:r>
              <a:rPr lang="ru-RU" sz="2000" dirty="0" smtClean="0"/>
              <a:t>мышление;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коммуникация </a:t>
            </a:r>
            <a:r>
              <a:rPr lang="ru-RU" sz="2000" dirty="0"/>
              <a:t>и сотрудничество (комплексное общение</a:t>
            </a:r>
            <a:r>
              <a:rPr lang="ru-RU" sz="2000" dirty="0" smtClean="0"/>
              <a:t>);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креативность </a:t>
            </a:r>
            <a:r>
              <a:rPr lang="ru-RU" sz="2000" dirty="0"/>
              <a:t>и новаторство (гибкость ума и изобретательность).</a:t>
            </a:r>
            <a:endParaRPr lang="ru-RU" sz="20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72365" y="2355686"/>
            <a:ext cx="2866030" cy="830997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Навыки мышления и новаторства 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56991" y="166423"/>
            <a:ext cx="9678015" cy="107721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Навыки, которые формирует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информационная </a:t>
            </a:r>
            <a:r>
              <a:rPr lang="ru-RU" sz="3200" b="1" dirty="0">
                <a:solidFill>
                  <a:srgbClr val="002060"/>
                </a:solidFill>
              </a:rPr>
              <a:t>образовательная среда </a:t>
            </a:r>
            <a:endParaRPr lang="ru-RU" sz="900" b="1" dirty="0" smtClean="0">
              <a:solidFill>
                <a:srgbClr val="002060"/>
              </a:solidFill>
            </a:endParaRPr>
          </a:p>
        </p:txBody>
      </p:sp>
      <p:pic>
        <p:nvPicPr>
          <p:cNvPr id="8" name="Picture 2" descr="La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036" y="216924"/>
            <a:ext cx="1863725" cy="58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15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Таня\Desktop\NOVEMBER\Сетевое взаимодействие\Исходники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9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7732" y="2623085"/>
            <a:ext cx="726523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информационная грамотность;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компетентность </a:t>
            </a:r>
            <a:r>
              <a:rPr lang="ru-RU" sz="2000" dirty="0"/>
              <a:t>в вопросах средств передачи информации; </a:t>
            </a:r>
            <a:endParaRPr lang="ru-RU" sz="2000" dirty="0" smtClean="0"/>
          </a:p>
          <a:p>
            <a:pPr marL="342900" indent="-342900">
              <a:buFont typeface="Wingdings" pitchFamily="2" charset="2"/>
              <a:buChar char="ü"/>
            </a:pPr>
            <a:endParaRPr lang="ru-RU" sz="2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компетентность </a:t>
            </a:r>
            <a:r>
              <a:rPr lang="ru-RU" sz="2000" dirty="0"/>
              <a:t>в область ИКТ.</a:t>
            </a:r>
            <a:endParaRPr lang="ru-RU" sz="20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72365" y="2234922"/>
            <a:ext cx="2866030" cy="830997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Навыки в области </a:t>
            </a:r>
            <a:r>
              <a:rPr lang="ru-RU" sz="2400" b="1" dirty="0" smtClean="0"/>
              <a:t>информации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56991" y="166423"/>
            <a:ext cx="9678015" cy="107721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Навыки, которые формирует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информационная </a:t>
            </a:r>
            <a:r>
              <a:rPr lang="ru-RU" sz="3200" b="1" dirty="0">
                <a:solidFill>
                  <a:srgbClr val="002060"/>
                </a:solidFill>
              </a:rPr>
              <a:t>образовательная среда </a:t>
            </a:r>
            <a:endParaRPr lang="ru-RU" sz="900" b="1" dirty="0" smtClean="0">
              <a:solidFill>
                <a:srgbClr val="002060"/>
              </a:solidFill>
            </a:endParaRPr>
          </a:p>
        </p:txBody>
      </p:sp>
      <p:pic>
        <p:nvPicPr>
          <p:cNvPr id="8" name="Picture 2" descr="La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036" y="216924"/>
            <a:ext cx="1863725" cy="58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35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Таня\Desktop\NOVEMBER\Сетевое взаимодействие\Исходники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9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7732" y="2312549"/>
            <a:ext cx="726523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гибкость и </a:t>
            </a:r>
            <a:r>
              <a:rPr lang="ru-RU" sz="2000" dirty="0" smtClean="0"/>
              <a:t>приспособляемость; 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инициативность </a:t>
            </a:r>
            <a:r>
              <a:rPr lang="ru-RU" sz="2000" dirty="0"/>
              <a:t>и </a:t>
            </a:r>
            <a:r>
              <a:rPr lang="ru-RU" sz="2000" dirty="0" smtClean="0"/>
              <a:t>самостоятельность; 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социальное взаимодействие; 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лидерство; 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ответственность</a:t>
            </a:r>
            <a:r>
              <a:rPr lang="ru-RU" sz="2000" dirty="0"/>
              <a:t>.</a:t>
            </a:r>
            <a:endParaRPr lang="ru-RU" sz="20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72364" y="2338434"/>
            <a:ext cx="3143695" cy="830997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Профессиональные и жизненные навыки 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56991" y="166423"/>
            <a:ext cx="9678015" cy="107721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Навыки, которые формирует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информационная </a:t>
            </a:r>
            <a:r>
              <a:rPr lang="ru-RU" sz="3200" b="1" dirty="0">
                <a:solidFill>
                  <a:srgbClr val="002060"/>
                </a:solidFill>
              </a:rPr>
              <a:t>образовательная среда </a:t>
            </a:r>
            <a:endParaRPr lang="ru-RU" sz="900" b="1" dirty="0" smtClean="0">
              <a:solidFill>
                <a:srgbClr val="002060"/>
              </a:solidFill>
            </a:endParaRPr>
          </a:p>
        </p:txBody>
      </p:sp>
      <p:pic>
        <p:nvPicPr>
          <p:cNvPr id="8" name="Picture 2" descr="La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036" y="216924"/>
            <a:ext cx="1863725" cy="58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66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Таня\Desktop\NOVEMBER\Сетевое взаимодействие\Исходники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99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163504" y="1538096"/>
            <a:ext cx="59128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000" b="1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общение </a:t>
            </a:r>
            <a:r>
              <a:rPr lang="ru-RU" sz="2000" dirty="0"/>
              <a:t>в социальных сетях </a:t>
            </a:r>
            <a:r>
              <a:rPr lang="ru-RU" sz="2000" dirty="0" smtClean="0"/>
              <a:t>со </a:t>
            </a:r>
            <a:r>
              <a:rPr lang="ru-RU" sz="2000" dirty="0"/>
              <a:t>значимым для ребенка </a:t>
            </a:r>
            <a:r>
              <a:rPr lang="ru-RU" sz="2000" dirty="0" smtClean="0"/>
              <a:t>человеком;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осуществление критической оценки </a:t>
            </a:r>
            <a:r>
              <a:rPr lang="ru-RU" sz="2000" dirty="0"/>
              <a:t>информации, которую можно обнаружить в сети, сортировать ее</a:t>
            </a:r>
            <a:r>
              <a:rPr lang="ru-RU" sz="2000" dirty="0" smtClean="0"/>
              <a:t>;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самовыражение в форме </a:t>
            </a:r>
            <a:r>
              <a:rPr lang="ru-RU" sz="2000" dirty="0" err="1" smtClean="0"/>
              <a:t>онлайн-дневника</a:t>
            </a:r>
            <a:r>
              <a:rPr lang="ru-RU" sz="2000" dirty="0" smtClean="0"/>
              <a:t>;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использование компьютерных игр </a:t>
            </a:r>
            <a:r>
              <a:rPr lang="ru-RU" sz="2000" dirty="0"/>
              <a:t>развивающего и образовательного характера</a:t>
            </a:r>
            <a:r>
              <a:rPr lang="ru-RU" sz="2000" dirty="0" smtClean="0"/>
              <a:t>. </a:t>
            </a:r>
            <a:endParaRPr lang="ru-RU" sz="2000" b="1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67419" y="941936"/>
            <a:ext cx="440809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Безопасное и эффективное сетевое взаимодействие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7" name="Picture 2" descr="La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636" y="651141"/>
            <a:ext cx="1863725" cy="58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50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Таня\Desktop\NOVEMBER\Сетевое взаимодействие\Исходники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2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1704" y="143905"/>
            <a:ext cx="12182476" cy="107721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Информационно образовательная </a:t>
            </a: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среда </a:t>
            </a:r>
            <a:r>
              <a:rPr lang="ru-RU" sz="3200" b="1" dirty="0">
                <a:solidFill>
                  <a:srgbClr val="002060"/>
                </a:solidFill>
              </a:rPr>
              <a:t>педагога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99732" y="2220812"/>
            <a:ext cx="726344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/>
              <a:t>Анализ потребностей педагога: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Какие виды деятельности педагога и учащегося будут поддерживаться в информационной образовательной среде?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Как информационная образовательная </a:t>
            </a:r>
            <a:r>
              <a:rPr lang="ru-RU" sz="2000" dirty="0"/>
              <a:t>среда будет влиять на образовательный процесс, какие будут изменения?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Каким </a:t>
            </a:r>
            <a:r>
              <a:rPr lang="ru-RU" sz="2000" dirty="0"/>
              <a:t>образом будет осуществляться взаимодействие субъектов образовательного процесса?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Какие </a:t>
            </a:r>
            <a:r>
              <a:rPr lang="ru-RU" sz="2000" dirty="0"/>
              <a:t>ресурсы будут использоваться?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Какие </a:t>
            </a:r>
            <a:r>
              <a:rPr lang="ru-RU" sz="2000" dirty="0"/>
              <a:t>ресурсы будут разрабатываться?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Какие </a:t>
            </a:r>
            <a:r>
              <a:rPr lang="ru-RU" sz="2000" dirty="0"/>
              <a:t>ресурсы будут использовать пользователи?</a:t>
            </a:r>
          </a:p>
          <a:p>
            <a:pPr lvl="0"/>
            <a:endParaRPr lang="ru-RU" sz="2000" dirty="0"/>
          </a:p>
        </p:txBody>
      </p:sp>
      <p:pic>
        <p:nvPicPr>
          <p:cNvPr id="6" name="Picture 2" descr="La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036" y="216924"/>
            <a:ext cx="1863725" cy="58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88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Таня\Desktop\NOVEMBER\Сетевое взаимодействие\Исходники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2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1704" y="143905"/>
            <a:ext cx="12182476" cy="107721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Информационно образовательная </a:t>
            </a: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среда </a:t>
            </a:r>
            <a:r>
              <a:rPr lang="ru-RU" sz="3200" b="1" dirty="0">
                <a:solidFill>
                  <a:srgbClr val="002060"/>
                </a:solidFill>
              </a:rPr>
              <a:t>педагога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51488" y="2358828"/>
            <a:ext cx="6788987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/>
              <a:t>Направления анализа потребностей: </a:t>
            </a:r>
          </a:p>
          <a:p>
            <a:pPr lvl="0"/>
            <a:endParaRPr lang="ru-RU" sz="1200" dirty="0" smtClean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специфика деятельности педагога;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информационные потоки;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каналы коммуникации;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программное </a:t>
            </a:r>
            <a:r>
              <a:rPr lang="ru-RU" sz="2000" dirty="0"/>
              <a:t>и техническое </a:t>
            </a:r>
            <a:r>
              <a:rPr lang="ru-RU" sz="2000" dirty="0" smtClean="0"/>
              <a:t>обеспечение.</a:t>
            </a:r>
          </a:p>
          <a:p>
            <a:pPr marL="342900" lvl="0" indent="-342900">
              <a:buFont typeface="Wingdings" pitchFamily="2" charset="2"/>
              <a:buChar char="ü"/>
            </a:pPr>
            <a:endParaRPr lang="ru-RU" sz="2000" b="1" dirty="0" smtClean="0"/>
          </a:p>
          <a:p>
            <a:pPr lvl="0"/>
            <a:r>
              <a:rPr lang="ru-RU" sz="2000" b="1" dirty="0" smtClean="0"/>
              <a:t>Специфика </a:t>
            </a:r>
            <a:r>
              <a:rPr lang="ru-RU" sz="2000" b="1" dirty="0"/>
              <a:t>деятельности педагога </a:t>
            </a:r>
            <a:r>
              <a:rPr lang="ru-RU" sz="2000" b="1" dirty="0" smtClean="0"/>
              <a:t>является начальной точкой анализа потребностей.</a:t>
            </a:r>
            <a:endParaRPr lang="ru-RU" sz="2000" b="1" dirty="0"/>
          </a:p>
        </p:txBody>
      </p:sp>
      <p:pic>
        <p:nvPicPr>
          <p:cNvPr id="6" name="Picture 2" descr="La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036" y="216924"/>
            <a:ext cx="1863725" cy="58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3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Таня\Desktop\NOVEMBER\Сетевое взаимодействие\Исходники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41882" y="1373246"/>
            <a:ext cx="349369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Задачи, которые педагогу помогает решать информационная </a:t>
            </a:r>
            <a:r>
              <a:rPr lang="ru-RU" sz="2000" b="1" dirty="0"/>
              <a:t>образовательная </a:t>
            </a:r>
            <a:r>
              <a:rPr lang="ru-RU" sz="2000" b="1" dirty="0" smtClean="0"/>
              <a:t>среда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249767" y="1047251"/>
            <a:ext cx="61371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itchFamily="2" charset="2"/>
              <a:buChar char="ü"/>
            </a:pPr>
            <a:r>
              <a:rPr lang="ru-RU" b="1" dirty="0"/>
              <a:t>п</a:t>
            </a:r>
            <a:r>
              <a:rPr lang="ru-RU" b="1" dirty="0" smtClean="0"/>
              <a:t>роектирование </a:t>
            </a:r>
            <a:r>
              <a:rPr lang="ru-RU" b="1" dirty="0"/>
              <a:t>урока: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подготовка конспекта;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разработка </a:t>
            </a:r>
            <a:r>
              <a:rPr lang="ru-RU" dirty="0"/>
              <a:t>схемы </a:t>
            </a:r>
            <a:r>
              <a:rPr lang="ru-RU" dirty="0" smtClean="0"/>
              <a:t>урока;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подготовка </a:t>
            </a:r>
            <a:r>
              <a:rPr lang="ru-RU" dirty="0"/>
              <a:t>учебных материалов;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отбор </a:t>
            </a:r>
            <a:r>
              <a:rPr lang="ru-RU" dirty="0"/>
              <a:t>электронно-образовательных </a:t>
            </a:r>
            <a:r>
              <a:rPr lang="ru-RU" dirty="0" smtClean="0"/>
              <a:t>ресурсов</a:t>
            </a:r>
            <a:r>
              <a:rPr lang="ru-RU" dirty="0"/>
              <a:t>;</a:t>
            </a:r>
            <a:endParaRPr lang="ru-RU" dirty="0" smtClean="0"/>
          </a:p>
          <a:p>
            <a:pPr marL="342900" indent="-342900">
              <a:buFontTx/>
              <a:buChar char="-"/>
            </a:pPr>
            <a:endParaRPr lang="ru-RU" sz="10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b="1" dirty="0"/>
              <a:t> </a:t>
            </a:r>
            <a:r>
              <a:rPr lang="ru-RU" b="1" dirty="0" smtClean="0"/>
              <a:t>проведение </a:t>
            </a:r>
            <a:r>
              <a:rPr lang="ru-RU" b="1" dirty="0"/>
              <a:t>урока</a:t>
            </a:r>
            <a:r>
              <a:rPr lang="ru-RU" b="1" dirty="0" smtClean="0"/>
              <a:t>:</a:t>
            </a:r>
          </a:p>
          <a:p>
            <a:pPr marL="342900" lvl="0" indent="-342900">
              <a:buFontTx/>
              <a:buChar char="-"/>
            </a:pPr>
            <a:r>
              <a:rPr lang="ru-RU" dirty="0" smtClean="0"/>
              <a:t>управление </a:t>
            </a:r>
            <a:r>
              <a:rPr lang="ru-RU" dirty="0"/>
              <a:t>деятельностью </a:t>
            </a:r>
            <a:r>
              <a:rPr lang="ru-RU" dirty="0" smtClean="0"/>
              <a:t>учащихся;</a:t>
            </a:r>
          </a:p>
          <a:p>
            <a:pPr marL="342900" lvl="0" indent="-342900">
              <a:buFontTx/>
              <a:buChar char="-"/>
            </a:pPr>
            <a:r>
              <a:rPr lang="ru-RU" dirty="0" smtClean="0"/>
              <a:t>контроль </a:t>
            </a:r>
            <a:r>
              <a:rPr lang="ru-RU" dirty="0"/>
              <a:t>результатов </a:t>
            </a:r>
            <a:r>
              <a:rPr lang="ru-RU" dirty="0" smtClean="0"/>
              <a:t>деятельности учащихся;</a:t>
            </a:r>
          </a:p>
          <a:p>
            <a:pPr marL="342900" lvl="0" indent="-342900">
              <a:buFontTx/>
              <a:buChar char="-"/>
            </a:pPr>
            <a:r>
              <a:rPr lang="ru-RU" dirty="0" smtClean="0"/>
              <a:t>объяснение материала;</a:t>
            </a:r>
          </a:p>
          <a:p>
            <a:pPr marL="342900" lvl="0" indent="-342900">
              <a:buFontTx/>
              <a:buChar char="-"/>
            </a:pPr>
            <a:endParaRPr lang="ru-RU" b="1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b="1" dirty="0" smtClean="0"/>
              <a:t>внеклассная </a:t>
            </a:r>
            <a:r>
              <a:rPr lang="ru-RU" b="1" dirty="0"/>
              <a:t>работа по </a:t>
            </a:r>
            <a:r>
              <a:rPr lang="ru-RU" b="1" dirty="0" smtClean="0"/>
              <a:t>предмету:</a:t>
            </a:r>
          </a:p>
          <a:p>
            <a:pPr marL="342900" lvl="0" indent="-342900">
              <a:buFontTx/>
              <a:buChar char="-"/>
            </a:pPr>
            <a:r>
              <a:rPr lang="ru-RU" dirty="0" smtClean="0"/>
              <a:t>организация </a:t>
            </a:r>
            <a:r>
              <a:rPr lang="ru-RU" dirty="0"/>
              <a:t>проектной деятельности </a:t>
            </a:r>
            <a:r>
              <a:rPr lang="ru-RU" dirty="0" smtClean="0"/>
              <a:t>учащихся;</a:t>
            </a:r>
          </a:p>
          <a:p>
            <a:pPr marL="342900" lvl="0" indent="-342900">
              <a:buFontTx/>
              <a:buChar char="-"/>
            </a:pPr>
            <a:r>
              <a:rPr lang="ru-RU" dirty="0" smtClean="0"/>
              <a:t>создание </a:t>
            </a:r>
            <a:r>
              <a:rPr lang="ru-RU" dirty="0"/>
              <a:t>сетевых </a:t>
            </a:r>
            <a:r>
              <a:rPr lang="ru-RU" dirty="0" smtClean="0"/>
              <a:t>сообществ;</a:t>
            </a:r>
          </a:p>
          <a:p>
            <a:pPr marL="342900" lvl="0" indent="-342900">
              <a:buFontTx/>
              <a:buChar char="-"/>
            </a:pPr>
            <a:r>
              <a:rPr lang="ru-RU" dirty="0" smtClean="0"/>
              <a:t>подготовка </a:t>
            </a:r>
            <a:r>
              <a:rPr lang="ru-RU" dirty="0"/>
              <a:t>исследовательских </a:t>
            </a:r>
            <a:r>
              <a:rPr lang="ru-RU" dirty="0" smtClean="0"/>
              <a:t>работ;</a:t>
            </a:r>
          </a:p>
          <a:p>
            <a:pPr marL="342900" lvl="0" indent="-342900">
              <a:buFontTx/>
              <a:buChar char="-"/>
            </a:pPr>
            <a:r>
              <a:rPr lang="ru-RU" dirty="0" smtClean="0"/>
              <a:t>углубление </a:t>
            </a:r>
            <a:r>
              <a:rPr lang="ru-RU" dirty="0"/>
              <a:t>и закрепление знаний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Picture 2" descr="La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436" y="5571566"/>
            <a:ext cx="1863725" cy="58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01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500"/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ня\Desktop\NOVEMBER\Сетевое взаимодействие\Исходники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0299" y="2100798"/>
            <a:ext cx="5877764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является необходимым требованием профессионального стандарта педагога</a:t>
            </a:r>
            <a:r>
              <a:rPr lang="ru-RU" sz="2000" dirty="0" smtClean="0"/>
              <a:t>;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задается социальным заказом общества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к </a:t>
            </a:r>
            <a:r>
              <a:rPr lang="ru-RU" sz="2000" dirty="0"/>
              <a:t>образовательной системе и целями образования</a:t>
            </a:r>
            <a:r>
              <a:rPr lang="ru-RU" sz="2000" dirty="0" smtClean="0"/>
              <a:t>;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неотделимо от личностного </a:t>
            </a:r>
            <a:r>
              <a:rPr lang="ru-RU" sz="2000" dirty="0" smtClean="0"/>
              <a:t>развития педагога;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определяется </a:t>
            </a:r>
            <a:r>
              <a:rPr lang="ru-RU" sz="2000" dirty="0"/>
              <a:t>качественной </a:t>
            </a:r>
            <a:r>
              <a:rPr lang="ru-RU" sz="2000" dirty="0" smtClean="0"/>
              <a:t>совокупностью: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профессионально </a:t>
            </a:r>
            <a:r>
              <a:rPr lang="ru-RU" sz="2000" dirty="0"/>
              <a:t>важных личностных </a:t>
            </a:r>
            <a:r>
              <a:rPr lang="ru-RU" sz="2000" dirty="0" smtClean="0"/>
              <a:t>качеств;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направленностью личности; 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особенностями мотивации; 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ценностными </a:t>
            </a:r>
            <a:r>
              <a:rPr lang="ru-RU" sz="2000" dirty="0"/>
              <a:t>ориентациями.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31736" y="563917"/>
            <a:ext cx="499047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/>
              <a:t>Профессиональное развитие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педагога</a:t>
            </a:r>
            <a:endParaRPr lang="ru-RU" sz="2800" b="1" dirty="0"/>
          </a:p>
        </p:txBody>
      </p:sp>
      <p:pic>
        <p:nvPicPr>
          <p:cNvPr id="6" name="Picture 2" descr="La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99" y="6173224"/>
            <a:ext cx="1863725" cy="58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22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Таня\Desktop\NOVEMBER\Сетевое взаимодействие\Исходники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41882" y="1373246"/>
            <a:ext cx="349369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Задачи, которые педагогу помогает решать информационная </a:t>
            </a:r>
            <a:r>
              <a:rPr lang="ru-RU" sz="2000" b="1" dirty="0"/>
              <a:t>образовательная </a:t>
            </a:r>
            <a:r>
              <a:rPr lang="ru-RU" sz="2000" b="1" dirty="0" smtClean="0"/>
              <a:t>среда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146255" y="1383665"/>
            <a:ext cx="613710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b="1" dirty="0"/>
              <a:t>в</a:t>
            </a:r>
            <a:r>
              <a:rPr lang="ru-RU" sz="2000" b="1" dirty="0" smtClean="0"/>
              <a:t>оспитательная работа: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планирование мероприятий;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диагностика </a:t>
            </a:r>
            <a:r>
              <a:rPr lang="ru-RU" sz="2000" dirty="0"/>
              <a:t>результативности </a:t>
            </a:r>
            <a:r>
              <a:rPr lang="ru-RU" sz="2000" dirty="0" smtClean="0"/>
              <a:t>работы;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разработка </a:t>
            </a:r>
            <a:r>
              <a:rPr lang="ru-RU" sz="2000" dirty="0"/>
              <a:t>электронных материалов для проведения </a:t>
            </a:r>
            <a:r>
              <a:rPr lang="ru-RU" sz="2000" dirty="0" smtClean="0"/>
              <a:t>мероприятий;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взаимодействие </a:t>
            </a:r>
            <a:r>
              <a:rPr lang="ru-RU" sz="2000" dirty="0"/>
              <a:t>с родителями </a:t>
            </a:r>
            <a:r>
              <a:rPr lang="ru-RU" sz="2000" dirty="0" smtClean="0"/>
              <a:t>ребенка</a:t>
            </a:r>
            <a:r>
              <a:rPr lang="ru-RU" sz="2000" dirty="0"/>
              <a:t>;</a:t>
            </a:r>
            <a:endParaRPr lang="ru-RU" sz="2000" dirty="0" smtClean="0"/>
          </a:p>
          <a:p>
            <a:pPr marL="342900" indent="-342900">
              <a:buFontTx/>
              <a:buChar char="-"/>
            </a:pPr>
            <a:endParaRPr lang="ru-RU" sz="2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b="1" dirty="0"/>
              <a:t>в</a:t>
            </a:r>
            <a:r>
              <a:rPr lang="ru-RU" sz="2000" b="1" dirty="0" smtClean="0"/>
              <a:t>едение </a:t>
            </a:r>
            <a:r>
              <a:rPr lang="ru-RU" sz="2000" b="1" dirty="0"/>
              <a:t>школьной документации: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ведение </a:t>
            </a:r>
            <a:r>
              <a:rPr lang="ru-RU" sz="2000" dirty="0"/>
              <a:t>электронного </a:t>
            </a:r>
            <a:r>
              <a:rPr lang="ru-RU" sz="2000" dirty="0" smtClean="0"/>
              <a:t>дневника;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ведение </a:t>
            </a:r>
            <a:r>
              <a:rPr lang="ru-RU" sz="2000" dirty="0"/>
              <a:t>электронных портфолио </a:t>
            </a:r>
            <a:r>
              <a:rPr lang="ru-RU" sz="2000" dirty="0" smtClean="0"/>
              <a:t>учеников;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подготовка </a:t>
            </a:r>
            <a:r>
              <a:rPr lang="ru-RU" sz="2000" dirty="0"/>
              <a:t>отчетной </a:t>
            </a:r>
            <a:r>
              <a:rPr lang="ru-RU" sz="2000" dirty="0" smtClean="0"/>
              <a:t>документации;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мониторинг </a:t>
            </a:r>
            <a:r>
              <a:rPr lang="ru-RU" sz="2000" dirty="0"/>
              <a:t>учебных достижений </a:t>
            </a:r>
            <a:r>
              <a:rPr lang="ru-RU" sz="2000" dirty="0" smtClean="0"/>
              <a:t>учащихся.</a:t>
            </a:r>
          </a:p>
        </p:txBody>
      </p:sp>
      <p:pic>
        <p:nvPicPr>
          <p:cNvPr id="7" name="Picture 2" descr="La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436" y="5571566"/>
            <a:ext cx="1863725" cy="58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6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Таня\Desktop\NOVEMBER\Сетевое взаимодействие\Исходники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41882" y="1373246"/>
            <a:ext cx="349369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Задачи, которые педагогу помогает решать информационная </a:t>
            </a:r>
            <a:r>
              <a:rPr lang="ru-RU" sz="2000" b="1" dirty="0"/>
              <a:t>образовательная </a:t>
            </a:r>
            <a:r>
              <a:rPr lang="ru-RU" sz="2000" b="1" dirty="0" smtClean="0"/>
              <a:t>среда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146255" y="1564850"/>
            <a:ext cx="613710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b="1" dirty="0" smtClean="0"/>
              <a:t>профессиональное </a:t>
            </a:r>
            <a:r>
              <a:rPr lang="ru-RU" sz="2000" b="1" dirty="0"/>
              <a:t>развитие: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регулярное </a:t>
            </a:r>
            <a:r>
              <a:rPr lang="ru-RU" sz="2000" dirty="0"/>
              <a:t>чтение сетевых </a:t>
            </a:r>
            <a:r>
              <a:rPr lang="ru-RU" sz="2000" dirty="0" smtClean="0"/>
              <a:t>ресурсов;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организация </a:t>
            </a:r>
            <a:r>
              <a:rPr lang="ru-RU" sz="2000" dirty="0"/>
              <a:t>совместной работы с другими </a:t>
            </a:r>
            <a:r>
              <a:rPr lang="ru-RU" sz="2000" dirty="0" smtClean="0"/>
              <a:t>педагогами;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участие </a:t>
            </a:r>
            <a:r>
              <a:rPr lang="ru-RU" sz="2000" dirty="0"/>
              <a:t>в профессиональных сетевых </a:t>
            </a:r>
            <a:r>
              <a:rPr lang="ru-RU" sz="2000" dirty="0" smtClean="0"/>
              <a:t>проектах;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дистанционное </a:t>
            </a:r>
            <a:r>
              <a:rPr lang="ru-RU" sz="2000" dirty="0"/>
              <a:t>повышение </a:t>
            </a:r>
            <a:r>
              <a:rPr lang="ru-RU" sz="2000" dirty="0" smtClean="0"/>
              <a:t>квалификации</a:t>
            </a:r>
            <a:r>
              <a:rPr lang="ru-RU" sz="2000" dirty="0"/>
              <a:t>;</a:t>
            </a:r>
            <a:endParaRPr lang="ru-RU" sz="2000" dirty="0" smtClean="0"/>
          </a:p>
          <a:p>
            <a:pPr marL="285750" indent="-285750">
              <a:buFontTx/>
              <a:buChar char="-"/>
            </a:pPr>
            <a:endParaRPr lang="ru-RU" sz="2000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b="1" dirty="0" smtClean="0"/>
              <a:t>тайм-менеджмент: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составление </a:t>
            </a:r>
            <a:r>
              <a:rPr lang="ru-RU" sz="2000" dirty="0"/>
              <a:t>расписания </a:t>
            </a:r>
            <a:r>
              <a:rPr lang="ru-RU" sz="2000" dirty="0" smtClean="0"/>
              <a:t>уроков;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контроль </a:t>
            </a:r>
            <a:r>
              <a:rPr lang="ru-RU" sz="2000" dirty="0"/>
              <a:t>времени выполнения задания на уроке.</a:t>
            </a:r>
          </a:p>
        </p:txBody>
      </p:sp>
      <p:pic>
        <p:nvPicPr>
          <p:cNvPr id="7" name="Picture 2" descr="La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436" y="5571566"/>
            <a:ext cx="1863725" cy="58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26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Таня\Desktop\NOVEMBER\Сетевое взаимодействие\Исходники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9" y="-899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7798" y="4343321"/>
            <a:ext cx="4241116" cy="1015663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Содержание взаимодействия участников информационной образовательной среды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678954" y="1196360"/>
            <a:ext cx="3708000" cy="70788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/>
              <a:t>поддержка учебной деятельности детей в сети Интернет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678954" y="2120513"/>
            <a:ext cx="3708000" cy="70788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/>
              <a:t>обеспечение </a:t>
            </a:r>
            <a:endParaRPr lang="ru-RU" sz="2000" dirty="0" smtClean="0"/>
          </a:p>
          <a:p>
            <a:pPr algn="ctr"/>
            <a:r>
              <a:rPr lang="ru-RU" sz="2000" dirty="0" smtClean="0"/>
              <a:t>обратной </a:t>
            </a:r>
            <a:r>
              <a:rPr lang="ru-RU" sz="2000" dirty="0"/>
              <a:t>связи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678954" y="3065659"/>
            <a:ext cx="3708000" cy="70788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/>
              <a:t>дистанционное взаимодействие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 </a:t>
            </a:r>
            <a:r>
              <a:rPr lang="ru-RU" sz="2000" dirty="0"/>
              <a:t>коллегами и </a:t>
            </a:r>
            <a:r>
              <a:rPr lang="ru-RU" sz="2000" dirty="0" smtClean="0"/>
              <a:t>учащимися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657229" y="4041328"/>
            <a:ext cx="3708000" cy="70788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/>
              <a:t>реагирование на запросы родителей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657229" y="4986474"/>
            <a:ext cx="3708000" cy="70788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/>
              <a:t>обмен методическими материалами</a:t>
            </a:r>
            <a:endParaRPr lang="ru-RU" sz="2800" dirty="0"/>
          </a:p>
        </p:txBody>
      </p:sp>
      <p:pic>
        <p:nvPicPr>
          <p:cNvPr id="13" name="Picture 2" descr="La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736" y="288366"/>
            <a:ext cx="1863725" cy="58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53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9" grpId="0" animBg="1"/>
      <p:bldP spid="10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Таня\Desktop\NOVEMBER\Сетевое взаимодействие\Исходники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9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26012" y="2064296"/>
            <a:ext cx="59904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 smtClean="0"/>
              <a:t>индивидуализация </a:t>
            </a:r>
            <a:r>
              <a:rPr lang="ru-RU" sz="2000" dirty="0"/>
              <a:t>и </a:t>
            </a:r>
            <a:r>
              <a:rPr lang="ru-RU" sz="2000" dirty="0" smtClean="0"/>
              <a:t>дифференциация </a:t>
            </a:r>
            <a:r>
              <a:rPr lang="ru-RU" sz="2000" dirty="0"/>
              <a:t>учебного </a:t>
            </a:r>
            <a:r>
              <a:rPr lang="ru-RU" sz="2000" dirty="0" smtClean="0"/>
              <a:t>процесса; 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ru-RU" sz="1000" dirty="0" smtClean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 smtClean="0"/>
              <a:t>обеспечение </a:t>
            </a:r>
            <a:r>
              <a:rPr lang="ru-RU" sz="2000" dirty="0" err="1"/>
              <a:t>деятельностного</a:t>
            </a:r>
            <a:r>
              <a:rPr lang="ru-RU" sz="2000" dirty="0"/>
              <a:t> и личностно ориентированного подходов в организации сотрудничества всех участников образовательного </a:t>
            </a:r>
            <a:r>
              <a:rPr lang="ru-RU" sz="2000" dirty="0" smtClean="0"/>
              <a:t>процесса; 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ru-RU" sz="1000" dirty="0" smtClean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 smtClean="0"/>
              <a:t>обеспечение </a:t>
            </a:r>
            <a:r>
              <a:rPr lang="ru-RU" sz="2000" dirty="0"/>
              <a:t>оперативного контроля и обратной связи, </a:t>
            </a:r>
            <a:r>
              <a:rPr lang="ru-RU" sz="2000" dirty="0" smtClean="0"/>
              <a:t>ориентация </a:t>
            </a:r>
            <a:r>
              <a:rPr lang="ru-RU" sz="2000" dirty="0"/>
              <a:t>на самообразование и профессиональное развитие </a:t>
            </a:r>
            <a:r>
              <a:rPr lang="ru-RU" sz="2000" dirty="0" smtClean="0"/>
              <a:t>педагога</a:t>
            </a:r>
            <a:r>
              <a:rPr lang="ru-RU" sz="2000" dirty="0"/>
              <a:t>;</a:t>
            </a:r>
            <a:endParaRPr lang="ru-RU" sz="2000" dirty="0" smtClean="0"/>
          </a:p>
          <a:p>
            <a:pPr marL="342900" indent="-342900" algn="just">
              <a:buFont typeface="Wingdings" pitchFamily="2" charset="2"/>
              <a:buChar char="ü"/>
            </a:pPr>
            <a:endParaRPr lang="ru-RU" sz="1000" dirty="0" smtClean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 smtClean="0"/>
              <a:t>управление </a:t>
            </a:r>
            <a:r>
              <a:rPr lang="ru-RU" sz="2000" dirty="0"/>
              <a:t>и </a:t>
            </a:r>
            <a:r>
              <a:rPr lang="ru-RU" sz="2000" dirty="0" smtClean="0"/>
              <a:t>оперативное реагирование</a:t>
            </a:r>
            <a:br>
              <a:rPr lang="ru-RU" sz="2000" dirty="0" smtClean="0"/>
            </a:br>
            <a:r>
              <a:rPr lang="ru-RU" sz="2000" dirty="0" smtClean="0"/>
              <a:t>на </a:t>
            </a:r>
            <a:r>
              <a:rPr lang="ru-RU" sz="2000" dirty="0"/>
              <a:t>потребности субъектов образовательного процесса.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19842" y="566599"/>
            <a:ext cx="6271404" cy="830997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Информационно образовательная </a:t>
            </a: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среда </a:t>
            </a:r>
            <a:r>
              <a:rPr lang="ru-RU" sz="2400" b="1" dirty="0">
                <a:solidFill>
                  <a:srgbClr val="002060"/>
                </a:solidFill>
              </a:rPr>
              <a:t>педагога</a:t>
            </a:r>
          </a:p>
        </p:txBody>
      </p:sp>
      <p:pic>
        <p:nvPicPr>
          <p:cNvPr id="7" name="Picture 2" descr="La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79" y="6276411"/>
            <a:ext cx="1863725" cy="58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29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Таня\Desktop\NOVEMBER\Сетевое взаимодействие\Исходники\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94629" y="2412678"/>
            <a:ext cx="77034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новая форма организации профессиональной деятельности в </a:t>
            </a:r>
            <a:r>
              <a:rPr lang="ru-RU" sz="2000" dirty="0" smtClean="0"/>
              <a:t>сети;</a:t>
            </a:r>
          </a:p>
          <a:p>
            <a:r>
              <a:rPr lang="ru-RU" sz="2000" dirty="0" smtClean="0"/>
              <a:t>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группа </a:t>
            </a:r>
            <a:r>
              <a:rPr lang="ru-RU" sz="2000" dirty="0"/>
              <a:t>профессионалов, работающих в одной предметной или проблемной </a:t>
            </a:r>
            <a:r>
              <a:rPr lang="ru-RU" sz="2000" dirty="0" smtClean="0"/>
              <a:t>области.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93949" y="1311962"/>
            <a:ext cx="57709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Сетевое </a:t>
            </a:r>
            <a:r>
              <a:rPr lang="ru-RU" sz="2800" b="1" dirty="0" smtClean="0">
                <a:solidFill>
                  <a:srgbClr val="002060"/>
                </a:solidFill>
              </a:rPr>
              <a:t>сообщество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6" name="Picture 2" descr="La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6936" y="730373"/>
            <a:ext cx="1863725" cy="58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85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Таня\Desktop\NOVEMBER\Сетевое взаимодействие\Исходники\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" y="0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18584" y="2576593"/>
            <a:ext cx="77034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общение </a:t>
            </a:r>
            <a:r>
              <a:rPr lang="ru-RU" sz="2000" dirty="0"/>
              <a:t>друг с </a:t>
            </a:r>
            <a:r>
              <a:rPr lang="ru-RU" sz="2000" dirty="0" smtClean="0"/>
              <a:t>другом;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решение профессиональных вопросов;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повышение профессионального уровня.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199058" y="1329215"/>
            <a:ext cx="57709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Сетевое </a:t>
            </a:r>
            <a:r>
              <a:rPr lang="ru-RU" sz="2800" b="1" dirty="0" smtClean="0">
                <a:solidFill>
                  <a:srgbClr val="002060"/>
                </a:solidFill>
              </a:rPr>
              <a:t>взаимодействие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6" name="Picture 2" descr="La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6936" y="730373"/>
            <a:ext cx="1863725" cy="58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75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Таня\Desktop\NOVEMBER\Сетевое взаимодействие\Исходники\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9" y="594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5" y="364821"/>
            <a:ext cx="12182476" cy="584775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Функции сетевых сообществ</a:t>
            </a:r>
            <a:endParaRPr lang="ru-RU" sz="20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57204" y="2700853"/>
            <a:ext cx="32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Коммуникативная функция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73603" y="2308482"/>
            <a:ext cx="700753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является ведущей для сетевых сообществ независимо от того, какие субъекты образовательного процесса в них </a:t>
            </a:r>
            <a:r>
              <a:rPr lang="ru-RU" sz="2000" dirty="0" smtClean="0"/>
              <a:t>включены; 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в структуре выделяют </a:t>
            </a:r>
            <a:r>
              <a:rPr lang="ru-RU" sz="2000" dirty="0"/>
              <a:t>два </a:t>
            </a:r>
            <a:r>
              <a:rPr lang="ru-RU" sz="2000" dirty="0" smtClean="0"/>
              <a:t>компонента: 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общение;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расширение </a:t>
            </a:r>
            <a:r>
              <a:rPr lang="ru-RU" sz="2000" dirty="0"/>
              <a:t>круга общения. </a:t>
            </a:r>
            <a:endParaRPr lang="ru-RU" sz="2000" dirty="0" smtClean="0"/>
          </a:p>
          <a:p>
            <a:pPr marL="342900" indent="-342900">
              <a:buFont typeface="Wingdings" pitchFamily="2" charset="2"/>
              <a:buChar char="ü"/>
            </a:pPr>
            <a:endParaRPr lang="ru-RU" sz="2000" dirty="0" smtClean="0"/>
          </a:p>
        </p:txBody>
      </p:sp>
      <p:pic>
        <p:nvPicPr>
          <p:cNvPr id="8" name="Picture 2" descr="La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636" y="419345"/>
            <a:ext cx="1863725" cy="58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58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Таня\Desktop\NOVEMBER\Сетевое взаимодействие\Исходники\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" y="594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5" y="364821"/>
            <a:ext cx="12182476" cy="584775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Функции сетевых сообществ</a:t>
            </a:r>
            <a:endParaRPr lang="ru-RU" sz="20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4842" y="2700853"/>
            <a:ext cx="32004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Гностическая</a:t>
            </a:r>
            <a:r>
              <a:rPr lang="ru-RU" sz="2800" b="1" dirty="0"/>
              <a:t> </a:t>
            </a:r>
            <a:endParaRPr lang="ru-RU" sz="2800" b="1" dirty="0" smtClean="0"/>
          </a:p>
          <a:p>
            <a:pPr algn="ctr"/>
            <a:r>
              <a:rPr lang="ru-RU" sz="2400" b="1" dirty="0" smtClean="0"/>
              <a:t>функция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90856" y="2049695"/>
            <a:ext cx="700753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пользователи сети интернет обладают доступом к разной информации, накопленной в сети;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получение отсортированной, проверенной, актуальной информации;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получение качественных знаний </a:t>
            </a:r>
            <a:r>
              <a:rPr lang="ru-RU" sz="2000" dirty="0"/>
              <a:t>и </a:t>
            </a:r>
            <a:r>
              <a:rPr lang="ru-RU" sz="2000" dirty="0" smtClean="0"/>
              <a:t>опыта </a:t>
            </a:r>
            <a:r>
              <a:rPr lang="ru-RU" sz="2000" dirty="0"/>
              <a:t>других членов </a:t>
            </a:r>
            <a:r>
              <a:rPr lang="ru-RU" sz="2000" dirty="0" smtClean="0"/>
              <a:t>сообщества;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презентация собственного опыта.</a:t>
            </a:r>
            <a:endParaRPr lang="ru-RU" sz="2000" dirty="0"/>
          </a:p>
          <a:p>
            <a:pPr marL="342900" indent="-342900">
              <a:buFont typeface="Wingdings" pitchFamily="2" charset="2"/>
              <a:buChar char="ü"/>
            </a:pPr>
            <a:endParaRPr lang="ru-RU" sz="2000" dirty="0" smtClean="0"/>
          </a:p>
        </p:txBody>
      </p:sp>
      <p:pic>
        <p:nvPicPr>
          <p:cNvPr id="8" name="Picture 2" descr="La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636" y="419345"/>
            <a:ext cx="1863725" cy="58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62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Таня\Desktop\NOVEMBER\Сетевое взаимодействие\Исходники\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" y="594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5" y="364821"/>
            <a:ext cx="12182476" cy="584775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Функции сетевых сообществ</a:t>
            </a:r>
            <a:endParaRPr lang="ru-RU" sz="20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48578" y="2692227"/>
            <a:ext cx="32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Функция </a:t>
            </a:r>
            <a:r>
              <a:rPr lang="ru-RU" sz="2400" b="1" dirty="0" err="1"/>
              <a:t>самопрезентации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90856" y="2049695"/>
            <a:ext cx="700753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создание виртуального </a:t>
            </a:r>
            <a:r>
              <a:rPr lang="ru-RU" sz="2000" dirty="0"/>
              <a:t>«Я</a:t>
            </a:r>
            <a:r>
              <a:rPr lang="ru-RU" sz="2000" dirty="0" smtClean="0"/>
              <a:t>»;</a:t>
            </a:r>
          </a:p>
          <a:p>
            <a:pPr marL="342900" indent="-342900"/>
            <a:endParaRPr lang="ru-RU" sz="2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особое отношение к содержанию персональной страницы и выражению мыслей. </a:t>
            </a:r>
          </a:p>
          <a:p>
            <a:endParaRPr lang="ru-RU" sz="2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создание условий </a:t>
            </a:r>
            <a:r>
              <a:rPr lang="ru-RU" sz="2000" dirty="0"/>
              <a:t>для </a:t>
            </a:r>
            <a:r>
              <a:rPr lang="ru-RU" sz="2000" dirty="0" err="1"/>
              <a:t>самоактуализации</a:t>
            </a:r>
            <a:r>
              <a:rPr lang="ru-RU" sz="2000" dirty="0"/>
              <a:t> </a:t>
            </a:r>
            <a:r>
              <a:rPr lang="ru-RU" sz="2000" dirty="0" smtClean="0"/>
              <a:t>личности; 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формирование потребности </a:t>
            </a:r>
            <a:r>
              <a:rPr lang="ru-RU" sz="2000" dirty="0"/>
              <a:t>в рефлексии.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000" dirty="0" smtClean="0"/>
          </a:p>
        </p:txBody>
      </p:sp>
      <p:pic>
        <p:nvPicPr>
          <p:cNvPr id="8" name="Picture 2" descr="La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636" y="419345"/>
            <a:ext cx="1863725" cy="58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23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Таня\Desktop\NOVEMBER\Сетевое взаимодействие\Исходники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93049" y="736546"/>
            <a:ext cx="41406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Цель сетевого сообщества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57004" y="2098800"/>
            <a:ext cx="61371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создание целостного информационного пространства</a:t>
            </a:r>
            <a:r>
              <a:rPr lang="ru-RU" sz="2000" dirty="0" smtClean="0"/>
              <a:t>;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поддержка участников сетевого взаимодействия, сотрудничество и обмен опытом</a:t>
            </a:r>
            <a:r>
              <a:rPr lang="ru-RU" sz="2000" dirty="0" smtClean="0"/>
              <a:t>;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распространение успешных педагогических идей и технологий</a:t>
            </a:r>
            <a:r>
              <a:rPr lang="ru-RU" sz="2000" dirty="0" smtClean="0"/>
              <a:t>;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осуществление формального и неформального общения в сети Интернет</a:t>
            </a:r>
            <a:r>
              <a:rPr lang="ru-RU" sz="2000" dirty="0" smtClean="0"/>
              <a:t>;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повышение компетентности участников сетевых сообществ</a:t>
            </a:r>
            <a:r>
              <a:rPr lang="ru-RU" sz="2000" dirty="0" smtClean="0"/>
              <a:t>;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поддержка новых образовательных инициатив.</a:t>
            </a:r>
          </a:p>
        </p:txBody>
      </p:sp>
      <p:pic>
        <p:nvPicPr>
          <p:cNvPr id="6" name="Picture 2" descr="La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336" y="0"/>
            <a:ext cx="1863725" cy="58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45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ня\Desktop\NOVEMBER\Сетевое взаимодействие\Исходники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6013" y="1867882"/>
            <a:ext cx="58777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создание и дельнейшее </a:t>
            </a:r>
            <a:r>
              <a:rPr lang="ru-RU" sz="2000" dirty="0" smtClean="0"/>
              <a:t>развитие информационной </a:t>
            </a:r>
            <a:r>
              <a:rPr lang="ru-RU" sz="2000" dirty="0"/>
              <a:t>образовательной </a:t>
            </a:r>
            <a:r>
              <a:rPr lang="ru-RU" sz="2000" dirty="0" smtClean="0"/>
              <a:t>среды;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внедрение </a:t>
            </a:r>
            <a:r>
              <a:rPr lang="ru-RU" sz="2000" dirty="0"/>
              <a:t>информационно-коммуникационных </a:t>
            </a:r>
            <a:r>
              <a:rPr lang="ru-RU" sz="2000" dirty="0" smtClean="0"/>
              <a:t>технологий;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407745" y="788199"/>
            <a:ext cx="41633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7097D"/>
                </a:solidFill>
              </a:rPr>
              <a:t>Требования </a:t>
            </a:r>
          </a:p>
          <a:p>
            <a:pPr algn="ctr"/>
            <a:r>
              <a:rPr lang="ru-RU" sz="2400" b="1" dirty="0" smtClean="0">
                <a:solidFill>
                  <a:srgbClr val="27097D"/>
                </a:solidFill>
              </a:rPr>
              <a:t>информационного общества</a:t>
            </a:r>
            <a:endParaRPr lang="ru-RU" sz="2400" b="1" dirty="0">
              <a:solidFill>
                <a:srgbClr val="27097D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3659" y="3458088"/>
            <a:ext cx="50176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высокая профессиональная мобильность педагогов; 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обновление способов деятельности; 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непрерывное образование на протяжении всей жизни. </a:t>
            </a:r>
          </a:p>
        </p:txBody>
      </p:sp>
      <p:pic>
        <p:nvPicPr>
          <p:cNvPr id="7" name="Picture 2" descr="La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632" y="5665224"/>
            <a:ext cx="1863725" cy="58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76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Таня\Desktop\NOVEMBER\Сетевое взаимодействие\Исходники\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774654" y="1539599"/>
            <a:ext cx="750869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 smtClean="0"/>
              <a:t>Сотрудничество </a:t>
            </a:r>
            <a:r>
              <a:rPr lang="ru-RU" sz="2000" dirty="0"/>
              <a:t>в рамках сетевого сообщества ориентировано на индивидуальном развитии и успехе каждого из его </a:t>
            </a:r>
            <a:r>
              <a:rPr lang="ru-RU" sz="2000" dirty="0" smtClean="0"/>
              <a:t>участников.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ru-RU" sz="2000" dirty="0" smtClean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 smtClean="0"/>
              <a:t>Взаимодействие </a:t>
            </a:r>
            <a:r>
              <a:rPr lang="ru-RU" sz="2000" dirty="0"/>
              <a:t>между участниками </a:t>
            </a:r>
            <a:r>
              <a:rPr lang="ru-RU" sz="2000" dirty="0" smtClean="0"/>
              <a:t>осуществляется </a:t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зависимости от </a:t>
            </a:r>
            <a:r>
              <a:rPr lang="ru-RU" sz="2000" dirty="0" smtClean="0"/>
              <a:t>потребностей, общение </a:t>
            </a:r>
            <a:r>
              <a:rPr lang="ru-RU" sz="2000" dirty="0"/>
              <a:t>может осуществляться сразу на нескольких </a:t>
            </a:r>
            <a:r>
              <a:rPr lang="ru-RU" sz="2000" dirty="0" smtClean="0"/>
              <a:t>уровнях.</a:t>
            </a:r>
          </a:p>
          <a:p>
            <a:pPr marL="342900" indent="-342900" algn="just"/>
            <a:endParaRPr lang="ru-RU" sz="2000" dirty="0" smtClean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 smtClean="0"/>
              <a:t>Участники сетевого взаимодействия самостоятельно определяют структуру общения друг с другом, имеют определенную степень свободы.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ru-RU" sz="2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Лидером может быть любой из участников, </a:t>
            </a:r>
            <a:br>
              <a:rPr lang="ru-RU" sz="2000" dirty="0" smtClean="0"/>
            </a:br>
            <a:r>
              <a:rPr lang="ru-RU" sz="2000" dirty="0" smtClean="0"/>
              <a:t>обладающий некими ресурсами и </a:t>
            </a:r>
            <a:br>
              <a:rPr lang="ru-RU" sz="2000" dirty="0" smtClean="0"/>
            </a:br>
            <a:r>
              <a:rPr lang="ru-RU" sz="2000" dirty="0" smtClean="0"/>
              <a:t>представляющий интерес для других</a:t>
            </a:r>
            <a:br>
              <a:rPr lang="ru-RU" sz="2000" dirty="0" smtClean="0"/>
            </a:br>
            <a:r>
              <a:rPr lang="ru-RU" sz="2000" dirty="0" smtClean="0"/>
              <a:t> участников сообщества.</a:t>
            </a:r>
            <a:endParaRPr lang="ru-RU" sz="2000" dirty="0"/>
          </a:p>
          <a:p>
            <a:pPr marL="342900" indent="-342900" algn="just">
              <a:buFont typeface="Wingdings" pitchFamily="2" charset="2"/>
              <a:buChar char="ü"/>
            </a:pP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02749" y="1053225"/>
            <a:ext cx="5551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Особенности сетевого взаимодействия</a:t>
            </a:r>
            <a:endParaRPr lang="ru-RU" sz="2400" dirty="0"/>
          </a:p>
        </p:txBody>
      </p:sp>
      <p:pic>
        <p:nvPicPr>
          <p:cNvPr id="8" name="Picture 2" descr="La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4269" y="762430"/>
            <a:ext cx="1863725" cy="58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62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Таня\Desktop\NOVEMBER\Сетевое взаимодействие\Исходники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7774" y="624409"/>
            <a:ext cx="43908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Отличительные особенности </a:t>
            </a:r>
            <a:r>
              <a:rPr lang="ru-RU" sz="2400" b="1" dirty="0"/>
              <a:t>сетевых сообществ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9370" y="2124678"/>
            <a:ext cx="613710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 smtClean="0"/>
              <a:t>добровольное участие;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ru-RU" sz="1000" dirty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 smtClean="0"/>
              <a:t>быстрое </a:t>
            </a:r>
            <a:r>
              <a:rPr lang="ru-RU" sz="2000" dirty="0"/>
              <a:t>реагирование на запросы участников</a:t>
            </a:r>
            <a:r>
              <a:rPr lang="ru-RU" sz="2000" dirty="0" smtClean="0"/>
              <a:t>;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ru-RU" sz="1000" dirty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 err="1" smtClean="0"/>
              <a:t>модерация</a:t>
            </a:r>
            <a:r>
              <a:rPr lang="ru-RU" sz="2000" dirty="0" smtClean="0"/>
              <a:t> </a:t>
            </a:r>
            <a:r>
              <a:rPr lang="ru-RU" sz="2000" dirty="0"/>
              <a:t>процесса общения и стимулирование участников к проявлению активности</a:t>
            </a:r>
            <a:r>
              <a:rPr lang="ru-RU" sz="2000" dirty="0" smtClean="0"/>
              <a:t>;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ru-RU" sz="1000" dirty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 smtClean="0"/>
              <a:t>возможность </a:t>
            </a:r>
            <a:r>
              <a:rPr lang="ru-RU" sz="2000" dirty="0"/>
              <a:t>выбора нужной информации из всего объема знаний</a:t>
            </a:r>
            <a:r>
              <a:rPr lang="ru-RU" sz="2000" dirty="0" smtClean="0"/>
              <a:t>;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ru-RU" sz="1000" dirty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 smtClean="0"/>
              <a:t>субъективный </a:t>
            </a:r>
            <a:r>
              <a:rPr lang="ru-RU" sz="2000" dirty="0"/>
              <a:t>опыт деятельности участников осмысляется всеми членами сетевого сообщества</a:t>
            </a:r>
            <a:r>
              <a:rPr lang="ru-RU" sz="2000" dirty="0" smtClean="0"/>
              <a:t>;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ru-RU" sz="1000" dirty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 smtClean="0"/>
              <a:t>размещенные </a:t>
            </a:r>
            <a:r>
              <a:rPr lang="ru-RU" sz="2000" dirty="0"/>
              <a:t>материалы являются актуальными и постоянно обновляются.</a:t>
            </a:r>
          </a:p>
        </p:txBody>
      </p:sp>
      <p:pic>
        <p:nvPicPr>
          <p:cNvPr id="6" name="Picture 2" descr="La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736" y="-9525"/>
            <a:ext cx="1863725" cy="58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75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Таня\Desktop\NOVEMBER\Сетевое взаимодействие\Исходники\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00680" y="1493455"/>
            <a:ext cx="2772000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Требования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к </a:t>
            </a:r>
            <a:r>
              <a:rPr lang="ru-RU" sz="2000" b="1" dirty="0"/>
              <a:t>участникам сетевого взаимодействия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45929" y="1585032"/>
            <a:ext cx="613710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Учредитель </a:t>
            </a:r>
            <a:r>
              <a:rPr lang="ru-RU" sz="2000" b="1" dirty="0"/>
              <a:t>сетевого </a:t>
            </a:r>
            <a:r>
              <a:rPr lang="ru-RU" sz="2000" b="1" dirty="0" smtClean="0"/>
              <a:t>сообщества </a:t>
            </a:r>
            <a:r>
              <a:rPr lang="ru-RU" sz="2000" dirty="0" smtClean="0"/>
              <a:t>– </a:t>
            </a:r>
            <a:r>
              <a:rPr lang="ru-RU" sz="2000" dirty="0"/>
              <a:t>модератор, который несет ответственность за: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создание </a:t>
            </a:r>
            <a:r>
              <a:rPr lang="ru-RU" sz="2000" dirty="0"/>
              <a:t>и работу портала;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специфику </a:t>
            </a:r>
            <a:r>
              <a:rPr lang="ru-RU" sz="2000" dirty="0"/>
              <a:t>сетевого сообщества и его структуру;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размещение </a:t>
            </a:r>
            <a:r>
              <a:rPr lang="ru-RU" sz="2000" dirty="0"/>
              <a:t>материалов, которые будут доступны участникам;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включение </a:t>
            </a:r>
            <a:r>
              <a:rPr lang="ru-RU" sz="2000" dirty="0"/>
              <a:t>во взаимодействие новых пользователей;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проведение </a:t>
            </a:r>
            <a:r>
              <a:rPr lang="ru-RU" sz="2000" dirty="0"/>
              <a:t>мероприятий в сети Интернет</a:t>
            </a:r>
            <a:r>
              <a:rPr lang="ru-RU" sz="2000" dirty="0" smtClean="0"/>
              <a:t>.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000" dirty="0"/>
          </a:p>
          <a:p>
            <a:r>
              <a:rPr lang="ru-RU" sz="2000" b="1" dirty="0" smtClean="0"/>
              <a:t>Эксперт </a:t>
            </a:r>
            <a:r>
              <a:rPr lang="ru-RU" sz="2000" b="1" dirty="0"/>
              <a:t>сетевого </a:t>
            </a:r>
            <a:r>
              <a:rPr lang="ru-RU" sz="2000" b="1" dirty="0" smtClean="0"/>
              <a:t>сообщества: </a:t>
            </a:r>
            <a:r>
              <a:rPr lang="ru-RU" sz="2000" dirty="0" smtClean="0"/>
              <a:t>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оценивает </a:t>
            </a:r>
            <a:r>
              <a:rPr lang="ru-RU" sz="2000" dirty="0"/>
              <a:t>размещенные в сети материалы. </a:t>
            </a:r>
          </a:p>
        </p:txBody>
      </p:sp>
      <p:pic>
        <p:nvPicPr>
          <p:cNvPr id="6" name="Picture 2" descr="La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636" y="419345"/>
            <a:ext cx="1863725" cy="58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96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Таня\Desktop\NOVEMBER\Сетевое взаимодействие\Исходники\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00680" y="1381317"/>
            <a:ext cx="2772000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Требования </a:t>
            </a:r>
            <a:br>
              <a:rPr lang="ru-RU" sz="2000" b="1" dirty="0" smtClean="0"/>
            </a:br>
            <a:r>
              <a:rPr lang="ru-RU" sz="2000" b="1" dirty="0" smtClean="0"/>
              <a:t>к содержанию </a:t>
            </a:r>
            <a:r>
              <a:rPr lang="ru-RU" sz="2000" b="1" dirty="0"/>
              <a:t>материалов сетевого сообщества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78519" y="1108984"/>
            <a:ext cx="6973852" cy="490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/>
              <a:t>с</a:t>
            </a:r>
            <a:r>
              <a:rPr lang="ru-RU" sz="2000" dirty="0" smtClean="0"/>
              <a:t>одержание </a:t>
            </a:r>
            <a:r>
              <a:rPr lang="ru-RU" sz="2000" dirty="0"/>
              <a:t>материала должно соответствовать теме и </a:t>
            </a:r>
            <a:r>
              <a:rPr lang="ru-RU" sz="2000" dirty="0" smtClean="0"/>
              <a:t>цели;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05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актуальность и востребованность информации;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050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четкий, лаконичный, грамотный язык текста, соответствующая </a:t>
            </a:r>
            <a:r>
              <a:rPr lang="ru-RU" sz="2000" dirty="0"/>
              <a:t>знаниям </a:t>
            </a:r>
            <a:r>
              <a:rPr lang="ru-RU" sz="2000" dirty="0" smtClean="0"/>
              <a:t>участников терминология;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05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информация должна сопровождаться </a:t>
            </a:r>
            <a:r>
              <a:rPr lang="ru-RU" sz="2000" dirty="0"/>
              <a:t>ссылками </a:t>
            </a:r>
            <a:r>
              <a:rPr lang="ru-RU" sz="2000" dirty="0" smtClean="0"/>
              <a:t>на </a:t>
            </a:r>
            <a:r>
              <a:rPr lang="ru-RU" sz="2000" dirty="0"/>
              <a:t>собственный опыт участников сетевого </a:t>
            </a:r>
            <a:r>
              <a:rPr lang="ru-RU" sz="2000" dirty="0" smtClean="0"/>
              <a:t>взаимодействия;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050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/>
              <a:t>м</a:t>
            </a:r>
            <a:r>
              <a:rPr lang="ru-RU" sz="2000" dirty="0" smtClean="0"/>
              <a:t>атериалы </a:t>
            </a:r>
            <a:r>
              <a:rPr lang="ru-RU" sz="2000" dirty="0"/>
              <a:t>должны содержать </a:t>
            </a:r>
            <a:r>
              <a:rPr lang="ru-RU" sz="2000" dirty="0" smtClean="0"/>
              <a:t>разработки</a:t>
            </a:r>
            <a:r>
              <a:rPr lang="ru-RU" sz="2000" dirty="0"/>
              <a:t>, которые участники </a:t>
            </a:r>
            <a:r>
              <a:rPr lang="ru-RU" sz="2000" dirty="0" smtClean="0"/>
              <a:t>могут </a:t>
            </a:r>
            <a:r>
              <a:rPr lang="ru-RU" sz="2000" dirty="0"/>
              <a:t>использовать в </a:t>
            </a:r>
            <a:r>
              <a:rPr lang="ru-RU" sz="2000" dirty="0" smtClean="0"/>
              <a:t>профессиональной деятельности;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050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/>
              <a:t>м</a:t>
            </a:r>
            <a:r>
              <a:rPr lang="ru-RU" sz="2000" dirty="0" smtClean="0"/>
              <a:t>атериалы </a:t>
            </a:r>
            <a:r>
              <a:rPr lang="ru-RU" sz="2000" dirty="0"/>
              <a:t>не должны содержать информацию со сценами сексуального характера, насилия, дискриминации, вандализма, </a:t>
            </a:r>
            <a:r>
              <a:rPr lang="ru-RU" sz="2000" dirty="0" smtClean="0"/>
              <a:t>информацию</a:t>
            </a:r>
            <a:r>
              <a:rPr lang="ru-RU" sz="2000" dirty="0"/>
              <a:t>, унижающую достоинства человека.</a:t>
            </a:r>
          </a:p>
        </p:txBody>
      </p:sp>
      <p:pic>
        <p:nvPicPr>
          <p:cNvPr id="6" name="Picture 2" descr="La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636" y="419345"/>
            <a:ext cx="1863725" cy="58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06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Таня\Desktop\NOVEMBER\Сетевое взаимодействие\Исходники\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090067" y="1176647"/>
            <a:ext cx="5813722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Платформа для сетевого </a:t>
            </a:r>
          </a:p>
          <a:p>
            <a:pPr algn="ctr"/>
            <a:r>
              <a:rPr lang="ru-RU" sz="2400" b="1" dirty="0" smtClean="0"/>
              <a:t>взаимодействия</a:t>
            </a:r>
          </a:p>
          <a:p>
            <a:pPr algn="ctr"/>
            <a:endParaRPr lang="ru-RU" sz="2400" b="1" dirty="0" smtClean="0"/>
          </a:p>
          <a:p>
            <a:endParaRPr lang="ru-RU" sz="1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удобство </a:t>
            </a:r>
            <a:r>
              <a:rPr lang="ru-RU" sz="2000" dirty="0"/>
              <a:t>регистрации для пользователей</a:t>
            </a:r>
            <a:r>
              <a:rPr lang="ru-RU" sz="2000" dirty="0" smtClean="0"/>
              <a:t>;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доступный </a:t>
            </a:r>
            <a:r>
              <a:rPr lang="ru-RU" sz="2000" dirty="0"/>
              <a:t>и понятный интерфейс</a:t>
            </a:r>
            <a:r>
              <a:rPr lang="ru-RU" sz="2000" dirty="0" smtClean="0"/>
              <a:t>;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возможность </a:t>
            </a:r>
            <a:r>
              <a:rPr lang="ru-RU" sz="2000" dirty="0"/>
              <a:t>свободно публиковать записи</a:t>
            </a:r>
            <a:r>
              <a:rPr lang="ru-RU" sz="2000" dirty="0" smtClean="0"/>
              <a:t>;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наличие </a:t>
            </a:r>
            <a:r>
              <a:rPr lang="ru-RU" sz="2000" dirty="0"/>
              <a:t>фотогалереи</a:t>
            </a:r>
            <a:r>
              <a:rPr lang="ru-RU" sz="2000" dirty="0" smtClean="0"/>
              <a:t>;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наличие </a:t>
            </a:r>
            <a:r>
              <a:rPr lang="ru-RU" sz="2000" dirty="0" smtClean="0"/>
              <a:t>возможности </a:t>
            </a:r>
            <a:r>
              <a:rPr lang="ru-RU" sz="2000" dirty="0"/>
              <a:t>комментировать материалы</a:t>
            </a:r>
            <a:r>
              <a:rPr lang="ru-RU" sz="2000" dirty="0" smtClean="0"/>
              <a:t>;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наличие </a:t>
            </a:r>
            <a:r>
              <a:rPr lang="ru-RU" sz="2000" dirty="0"/>
              <a:t>форума</a:t>
            </a:r>
            <a:r>
              <a:rPr lang="ru-RU" sz="2000" dirty="0" smtClean="0"/>
              <a:t>;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отсутствие </a:t>
            </a:r>
            <a:r>
              <a:rPr lang="ru-RU" sz="2000" dirty="0"/>
              <a:t>навязчивой рекламы.</a:t>
            </a:r>
          </a:p>
        </p:txBody>
      </p:sp>
      <p:pic>
        <p:nvPicPr>
          <p:cNvPr id="6" name="Picture 2" descr="La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636" y="419345"/>
            <a:ext cx="1863725" cy="58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44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Таня\Desktop\NOVEMBER\Сетевое взаимодействие\Исходники\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51825" y="209553"/>
            <a:ext cx="7737895" cy="107721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Критерии оценки эффективности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сетевого </a:t>
            </a:r>
            <a:r>
              <a:rPr lang="ru-RU" sz="3200" b="1" dirty="0">
                <a:solidFill>
                  <a:srgbClr val="002060"/>
                </a:solidFill>
              </a:rPr>
              <a:t>взаимодействия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36177" y="2503452"/>
            <a:ext cx="700753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количество активных участников сообщества;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продолжительность деятельности сетевого сообщества и взаимодействия;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динамика общения, рост числа активных участников; количество обсуждаемых тем;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наличие дискуссий, норм и правил сетевого поведения;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направленность на расширение сферы сотрудничества;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разнообразие видов сетевого взаимодействия;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методическая направленность взаимодействия;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использование разнообразных форм информационной деятельности.</a:t>
            </a:r>
            <a:endParaRPr lang="ru-RU" sz="2000" dirty="0"/>
          </a:p>
        </p:txBody>
      </p:sp>
      <p:pic>
        <p:nvPicPr>
          <p:cNvPr id="6" name="Picture 2" descr="La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636" y="419345"/>
            <a:ext cx="1863725" cy="58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94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ня\Desktop\OKTOBER\04 Самоуправление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" y="-9525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51008" y="2919395"/>
            <a:ext cx="4052285" cy="1015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/>
              <a:t>в</a:t>
            </a:r>
            <a:r>
              <a:rPr lang="ru-RU" sz="2000" dirty="0" smtClean="0"/>
              <a:t>ключение </a:t>
            </a:r>
            <a:r>
              <a:rPr lang="ru-RU" sz="2000" dirty="0"/>
              <a:t>в современную образовательную среду различных технических средств обучения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337516" y="2919395"/>
            <a:ext cx="4052285" cy="1015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выделение </a:t>
            </a:r>
            <a:r>
              <a:rPr lang="ru-RU" sz="2000" dirty="0"/>
              <a:t>информационной составляющей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образовательной </a:t>
            </a:r>
            <a:r>
              <a:rPr lang="ru-RU" sz="2000" dirty="0"/>
              <a:t>среды</a:t>
            </a:r>
            <a:endParaRPr lang="ru-RU" sz="2800" dirty="0"/>
          </a:p>
        </p:txBody>
      </p:sp>
      <p:sp>
        <p:nvSpPr>
          <p:cNvPr id="2" name="Стрелка вправо 1"/>
          <p:cNvSpPr/>
          <p:nvPr/>
        </p:nvSpPr>
        <p:spPr>
          <a:xfrm>
            <a:off x="5339725" y="3217667"/>
            <a:ext cx="724619" cy="508958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La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736" y="1613924"/>
            <a:ext cx="1863725" cy="58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85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ня\Desktop\OKTOBER\04 Самоуправление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" y="-9525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51008" y="2341453"/>
            <a:ext cx="4052285" cy="1015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подготовка </a:t>
            </a:r>
            <a:r>
              <a:rPr lang="ru-RU" sz="2000" dirty="0"/>
              <a:t>подрастающего поколения к жизни в информационном обществе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363394" y="2910769"/>
            <a:ext cx="4052285" cy="1015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/>
              <a:t>выделение понятия «информационная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образовательная </a:t>
            </a:r>
            <a:r>
              <a:rPr lang="ru-RU" sz="2000" dirty="0"/>
              <a:t>среда»</a:t>
            </a:r>
            <a:endParaRPr lang="ru-RU" sz="2800" dirty="0"/>
          </a:p>
        </p:txBody>
      </p:sp>
      <p:sp>
        <p:nvSpPr>
          <p:cNvPr id="2" name="Стрелка вправо 1"/>
          <p:cNvSpPr/>
          <p:nvPr/>
        </p:nvSpPr>
        <p:spPr>
          <a:xfrm>
            <a:off x="5339725" y="3165911"/>
            <a:ext cx="724619" cy="508958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51007" y="3509516"/>
            <a:ext cx="4052285" cy="1015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/>
              <a:t>внедрение в образовательный процесс информационно-коммуникационных технологий</a:t>
            </a:r>
            <a:endParaRPr lang="ru-RU" sz="2800" dirty="0"/>
          </a:p>
        </p:txBody>
      </p:sp>
      <p:pic>
        <p:nvPicPr>
          <p:cNvPr id="8" name="Picture 2" descr="La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736" y="1613924"/>
            <a:ext cx="1863725" cy="58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22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2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Таня\Desktop\NOVEMBER\Сетевое взаимодействие\Исходники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09299" y="976438"/>
            <a:ext cx="34936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Информационная образовательная среда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149973" y="882466"/>
            <a:ext cx="535700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ru-RU" sz="2000" dirty="0"/>
              <a:t>наличие педагогической системы, которая составляет ядро информационной образовательной </a:t>
            </a:r>
            <a:r>
              <a:rPr lang="ru-RU" sz="2000" dirty="0" smtClean="0"/>
              <a:t>среды;</a:t>
            </a:r>
          </a:p>
          <a:p>
            <a:pPr marL="285750" lvl="0" indent="-285750">
              <a:buFont typeface="Wingdings" pitchFamily="2" charset="2"/>
              <a:buChar char="ü"/>
            </a:pPr>
            <a:endParaRPr lang="ru-RU" sz="2000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000" dirty="0" smtClean="0"/>
              <a:t>объединение </a:t>
            </a:r>
            <a:r>
              <a:rPr lang="ru-RU" sz="2000" dirty="0"/>
              <a:t>участников образовательного процесса в сообщества</a:t>
            </a:r>
            <a:r>
              <a:rPr lang="ru-RU" sz="2000" dirty="0" smtClean="0"/>
              <a:t>;</a:t>
            </a:r>
          </a:p>
          <a:p>
            <a:pPr marL="285750" lvl="0" indent="-285750">
              <a:buFont typeface="Wingdings" pitchFamily="2" charset="2"/>
              <a:buChar char="ü"/>
            </a:pPr>
            <a:endParaRPr lang="ru-RU" sz="2000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000" dirty="0" smtClean="0"/>
              <a:t>сетевой </a:t>
            </a:r>
            <a:r>
              <a:rPr lang="ru-RU" sz="2000" dirty="0"/>
              <a:t>характер взаимодействия субъектов образовательного процесса</a:t>
            </a:r>
            <a:r>
              <a:rPr lang="ru-RU" sz="2000" dirty="0" smtClean="0"/>
              <a:t>;</a:t>
            </a:r>
          </a:p>
          <a:p>
            <a:pPr marL="285750" lvl="0" indent="-285750">
              <a:buFont typeface="Wingdings" pitchFamily="2" charset="2"/>
              <a:buChar char="ü"/>
            </a:pPr>
            <a:endParaRPr lang="ru-RU" sz="2000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000" dirty="0" smtClean="0"/>
              <a:t>использование </a:t>
            </a:r>
            <a:r>
              <a:rPr lang="ru-RU" sz="2000" dirty="0"/>
              <a:t>методов создания и работы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 </a:t>
            </a:r>
            <a:r>
              <a:rPr lang="ru-RU" sz="2000" dirty="0"/>
              <a:t>информационными ресурсами в процессе обучения и воспитания</a:t>
            </a:r>
            <a:r>
              <a:rPr lang="ru-RU" sz="2000" dirty="0" smtClean="0"/>
              <a:t>;</a:t>
            </a:r>
          </a:p>
          <a:p>
            <a:pPr marL="285750" lvl="0" indent="-285750">
              <a:buFont typeface="Wingdings" pitchFamily="2" charset="2"/>
              <a:buChar char="ü"/>
            </a:pPr>
            <a:endParaRPr lang="ru-RU" sz="2000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000" dirty="0" smtClean="0"/>
              <a:t>активность </a:t>
            </a:r>
            <a:r>
              <a:rPr lang="ru-RU" sz="2000" dirty="0"/>
              <a:t>и самостоятельность личности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процессе деятельности.</a:t>
            </a:r>
          </a:p>
        </p:txBody>
      </p:sp>
      <p:pic>
        <p:nvPicPr>
          <p:cNvPr id="6" name="Picture 2" descr="La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6936" y="432667"/>
            <a:ext cx="1863725" cy="58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41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Таня\Desktop\NOVEMBER\Сетевое взаимодействие\Исходники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80243" y="1824764"/>
            <a:ext cx="6481605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/>
              <a:t>включает материально-технические, кадровые и информационные ресурсы</a:t>
            </a:r>
            <a:r>
              <a:rPr lang="ru-RU" sz="2000" dirty="0" smtClean="0"/>
              <a:t>;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ru-RU" dirty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 smtClean="0"/>
              <a:t>позволяет </a:t>
            </a:r>
            <a:r>
              <a:rPr lang="ru-RU" sz="2000" dirty="0"/>
              <a:t>автоматизировать управленческие и педагогические процессы, согласовать обработку информации, осуществлять информационный обмен</a:t>
            </a:r>
            <a:r>
              <a:rPr lang="ru-RU" sz="2000" dirty="0" smtClean="0"/>
              <a:t>;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ru-RU" sz="2000" dirty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 smtClean="0"/>
              <a:t>предполагает </a:t>
            </a:r>
            <a:r>
              <a:rPr lang="ru-RU" sz="2000" dirty="0"/>
              <a:t>наличие нормативной базы, технического и методического сопровождения.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349460" y="589801"/>
            <a:ext cx="52838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/>
              <a:t>Информационная образовательная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среда </a:t>
            </a:r>
            <a:r>
              <a:rPr lang="ru-RU" sz="2400" b="1" dirty="0"/>
              <a:t>образовательного учреждения </a:t>
            </a:r>
          </a:p>
        </p:txBody>
      </p:sp>
      <p:pic>
        <p:nvPicPr>
          <p:cNvPr id="6" name="Picture 2" descr="La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554" y="6276411"/>
            <a:ext cx="1863725" cy="58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24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Таня\Desktop\NOVEMBER\Сетевое взаимодействие\Исходники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" y="-899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5050" y="4317443"/>
            <a:ext cx="4241116" cy="1200329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Пользователи информационной образовательной среды 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14868" y="1256735"/>
            <a:ext cx="4313192" cy="70788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администрация образовательного учреждения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808350" y="2172262"/>
            <a:ext cx="4319725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социально-психологическая служба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799724" y="2793766"/>
            <a:ext cx="4336978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педагоги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805475" y="3394740"/>
            <a:ext cx="4339853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библиотекарь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788222" y="4007214"/>
            <a:ext cx="4348480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обучающиеся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788222" y="4602437"/>
            <a:ext cx="4357106" cy="70788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родители или законные представители обучающихся</a:t>
            </a:r>
            <a:endParaRPr lang="ru-RU" sz="2800" dirty="0"/>
          </a:p>
        </p:txBody>
      </p:sp>
      <p:pic>
        <p:nvPicPr>
          <p:cNvPr id="14" name="Picture 2" descr="La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036" y="216924"/>
            <a:ext cx="1863725" cy="58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32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Таня\Desktop\NOVEMBER\Сетевое взаимодействие\Исходники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" y="-899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5050" y="4317443"/>
            <a:ext cx="4241116" cy="1323439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И</a:t>
            </a:r>
            <a:r>
              <a:rPr lang="ru-RU" sz="2000" b="1" dirty="0" smtClean="0"/>
              <a:t>нформационные потоки, которыми связаны участники</a:t>
            </a:r>
            <a:br>
              <a:rPr lang="ru-RU" sz="2000" b="1" dirty="0" smtClean="0"/>
            </a:br>
            <a:r>
              <a:rPr lang="ru-RU" sz="2000" b="1" dirty="0" smtClean="0"/>
              <a:t>информационной </a:t>
            </a:r>
            <a:r>
              <a:rPr lang="ru-RU" sz="2000" b="1" dirty="0"/>
              <a:t>образовательной среды 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678954" y="1386132"/>
            <a:ext cx="4449106" cy="70788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/>
              <a:t>планирование, организация, управление образовательным процессом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678954" y="2310285"/>
            <a:ext cx="4449106" cy="70788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/>
              <a:t>соблюдение внутренних и внешних форм отчетности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678954" y="3233713"/>
            <a:ext cx="4449106" cy="163121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/>
              <a:t>подготовка содержания образовательного процесса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соответствии с нормативными требованиями и индивидуальными запросами личности</a:t>
            </a:r>
            <a:endParaRPr lang="ru-RU" sz="2800" dirty="0"/>
          </a:p>
        </p:txBody>
      </p:sp>
      <p:pic>
        <p:nvPicPr>
          <p:cNvPr id="10" name="Picture 2" descr="La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036" y="216924"/>
            <a:ext cx="1863725" cy="58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32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 algn="ctr">
          <a:defRPr sz="3200" b="1" smtClean="0">
            <a:solidFill>
              <a:schemeClr val="accent3">
                <a:lumMod val="75000"/>
              </a:schemeClr>
            </a:solidFill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46704</TotalTime>
  <Words>1219</Words>
  <Application>Microsoft Office PowerPoint</Application>
  <PresentationFormat>Произвольный</PresentationFormat>
  <Paragraphs>302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Натуральные материалы</vt:lpstr>
      <vt:lpstr>Сетевое взаимодействие как незаменимый ресурс при дистанционной форме обучения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Екатерина</cp:lastModifiedBy>
  <cp:revision>2948</cp:revision>
  <dcterms:created xsi:type="dcterms:W3CDTF">2017-01-09T10:38:11Z</dcterms:created>
  <dcterms:modified xsi:type="dcterms:W3CDTF">2020-04-07T12:55:50Z</dcterms:modified>
</cp:coreProperties>
</file>