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62"/>
  </p:notesMasterIdLst>
  <p:sldIdLst>
    <p:sldId id="256" r:id="rId2"/>
    <p:sldId id="928" r:id="rId3"/>
    <p:sldId id="843" r:id="rId4"/>
    <p:sldId id="900" r:id="rId5"/>
    <p:sldId id="929" r:id="rId6"/>
    <p:sldId id="931" r:id="rId7"/>
    <p:sldId id="932" r:id="rId8"/>
    <p:sldId id="933" r:id="rId9"/>
    <p:sldId id="934" r:id="rId10"/>
    <p:sldId id="935" r:id="rId11"/>
    <p:sldId id="936" r:id="rId12"/>
    <p:sldId id="898" r:id="rId13"/>
    <p:sldId id="937" r:id="rId14"/>
    <p:sldId id="856" r:id="rId15"/>
    <p:sldId id="939" r:id="rId16"/>
    <p:sldId id="901" r:id="rId17"/>
    <p:sldId id="940" r:id="rId18"/>
    <p:sldId id="941" r:id="rId19"/>
    <p:sldId id="942" r:id="rId20"/>
    <p:sldId id="943" r:id="rId21"/>
    <p:sldId id="944" r:id="rId22"/>
    <p:sldId id="945" r:id="rId23"/>
    <p:sldId id="899" r:id="rId24"/>
    <p:sldId id="949" r:id="rId25"/>
    <p:sldId id="894" r:id="rId26"/>
    <p:sldId id="948" r:id="rId27"/>
    <p:sldId id="946" r:id="rId28"/>
    <p:sldId id="950" r:id="rId29"/>
    <p:sldId id="951" r:id="rId30"/>
    <p:sldId id="953" r:id="rId31"/>
    <p:sldId id="954" r:id="rId32"/>
    <p:sldId id="955" r:id="rId33"/>
    <p:sldId id="952" r:id="rId34"/>
    <p:sldId id="956" r:id="rId35"/>
    <p:sldId id="957" r:id="rId36"/>
    <p:sldId id="958" r:id="rId37"/>
    <p:sldId id="959" r:id="rId38"/>
    <p:sldId id="960" r:id="rId39"/>
    <p:sldId id="961" r:id="rId40"/>
    <p:sldId id="963" r:id="rId41"/>
    <p:sldId id="964" r:id="rId42"/>
    <p:sldId id="965" r:id="rId43"/>
    <p:sldId id="966" r:id="rId44"/>
    <p:sldId id="970" r:id="rId45"/>
    <p:sldId id="947" r:id="rId46"/>
    <p:sldId id="967" r:id="rId47"/>
    <p:sldId id="968" r:id="rId48"/>
    <p:sldId id="969" r:id="rId49"/>
    <p:sldId id="971" r:id="rId50"/>
    <p:sldId id="972" r:id="rId51"/>
    <p:sldId id="973" r:id="rId52"/>
    <p:sldId id="974" r:id="rId53"/>
    <p:sldId id="975" r:id="rId54"/>
    <p:sldId id="976" r:id="rId55"/>
    <p:sldId id="978" r:id="rId56"/>
    <p:sldId id="962" r:id="rId57"/>
    <p:sldId id="979" r:id="rId58"/>
    <p:sldId id="925" r:id="rId59"/>
    <p:sldId id="980" r:id="rId60"/>
    <p:sldId id="977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50">
          <p15:clr>
            <a:srgbClr val="A4A3A4"/>
          </p15:clr>
        </p15:guide>
        <p15:guide id="8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191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12" y="-96"/>
      </p:cViewPr>
      <p:guideLst>
        <p:guide orient="horz" pos="2160"/>
        <p:guide orient="horz" pos="2150"/>
        <p:guide pos="3863"/>
        <p:guide pos="3831"/>
        <p:guide pos="3840"/>
        <p:guide pos="383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75503" y="713273"/>
            <a:ext cx="1122829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B050"/>
                </a:solidFill>
              </a:rPr>
              <a:t>Электронные средства обучения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как </a:t>
            </a:r>
            <a:r>
              <a:rPr lang="ru-RU" sz="3400" b="1" dirty="0">
                <a:solidFill>
                  <a:srgbClr val="00B050"/>
                </a:solidFill>
              </a:rPr>
              <a:t>инструмент индивидуализации и </a:t>
            </a:r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дифференциации </a:t>
            </a:r>
            <a:r>
              <a:rPr lang="ru-RU" sz="3400" b="1" dirty="0">
                <a:solidFill>
                  <a:srgbClr val="00B050"/>
                </a:solidFill>
              </a:rPr>
              <a:t>в преподавании математики</a:t>
            </a:r>
            <a:endParaRPr lang="ru-RU" sz="3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Таня\Desktop\ЯНВАРЬ\ЭСО\гпнпл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027742"/>
            <a:ext cx="38481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аня\Desktop\ЯНВАРЬ\ЭСО\243822-P3W7uuXV-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760" y="4351284"/>
            <a:ext cx="2053328" cy="14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ДЕКАБРЬ\УЧЕБНИК\read-books-online-design_24877-383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6708" y="2395198"/>
            <a:ext cx="1794569" cy="16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4" y="3069611"/>
            <a:ext cx="5383810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УЧЕБНО-ИГРОВЫЕ  ПРОГРАММНЫЕ СРЕДСТВА: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беспечение «проигрывания» учебных ситуаций: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формирование умения </a:t>
            </a:r>
            <a:r>
              <a:rPr lang="ru-RU" sz="2000" dirty="0"/>
              <a:t>принимать оптимальное </a:t>
            </a:r>
            <a:r>
              <a:rPr lang="ru-RU" sz="2000" dirty="0" smtClean="0"/>
              <a:t>решение;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выработка </a:t>
            </a:r>
            <a:r>
              <a:rPr lang="ru-RU" sz="2000" dirty="0"/>
              <a:t>оптимальной стратегии </a:t>
            </a:r>
            <a:r>
              <a:rPr lang="ru-RU" sz="2000" dirty="0" smtClean="0"/>
              <a:t>действия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772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4" y="3356219"/>
            <a:ext cx="538381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ДОСУГОВЫЕ  ПРОГРАММНЫЕ  СРЕДСТВА: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</a:t>
            </a:r>
            <a:r>
              <a:rPr lang="ru-RU" sz="2000" dirty="0"/>
              <a:t>деятельности </a:t>
            </a:r>
            <a:r>
              <a:rPr lang="ru-RU" sz="2000" dirty="0" smtClean="0"/>
              <a:t>обучающихся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во </a:t>
            </a:r>
            <a:r>
              <a:rPr lang="ru-RU" sz="2000" dirty="0"/>
              <a:t>внеклассной </a:t>
            </a:r>
            <a:r>
              <a:rPr lang="ru-RU" sz="2000" dirty="0" smtClean="0"/>
              <a:t>работе.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410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26503" y="1474417"/>
            <a:ext cx="5531547" cy="39703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ОБЩЕДИДАКТИЧЕСКИЕ  ТРЕБОВАНИЯ  К  ЭСО: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научность;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доступность;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проблемность; 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наглядность;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системность </a:t>
            </a:r>
            <a:r>
              <a:rPr lang="ru-RU" sz="2000" dirty="0"/>
              <a:t>и </a:t>
            </a:r>
            <a:r>
              <a:rPr lang="ru-RU" sz="2000" dirty="0" smtClean="0"/>
              <a:t>последовательность представления </a:t>
            </a:r>
            <a:r>
              <a:rPr lang="ru-RU" sz="2000" dirty="0"/>
              <a:t>материала;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осознанность </a:t>
            </a:r>
            <a:r>
              <a:rPr lang="ru-RU" sz="2000" dirty="0"/>
              <a:t>обучения;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самостоятельность </a:t>
            </a:r>
            <a:r>
              <a:rPr lang="ru-RU" sz="2000" dirty="0"/>
              <a:t>и </a:t>
            </a:r>
            <a:r>
              <a:rPr lang="ru-RU" sz="2000" dirty="0" smtClean="0"/>
              <a:t>активность </a:t>
            </a:r>
            <a:r>
              <a:rPr lang="ru-RU" sz="2000" dirty="0"/>
              <a:t>деятельности;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прочность </a:t>
            </a:r>
            <a:r>
              <a:rPr lang="ru-RU" sz="2000" dirty="0"/>
              <a:t>усвоения знаний;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единство </a:t>
            </a:r>
            <a:r>
              <a:rPr lang="ru-RU" sz="2000" dirty="0"/>
              <a:t>образовательных, развивающих и воспитательных функций. </a:t>
            </a:r>
          </a:p>
        </p:txBody>
      </p:sp>
      <p:pic>
        <p:nvPicPr>
          <p:cNvPr id="6" name="Picture 2" descr="C:\Users\Таня\Desktop\ДЕКАБРЬ\Блог класса как развивающая образовательная среда\isometric-blogging-concept_23-214800744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37"/>
          <a:stretch/>
        </p:blipFill>
        <p:spPr bwMode="auto">
          <a:xfrm flipH="1">
            <a:off x="1166281" y="1537568"/>
            <a:ext cx="3978919" cy="37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60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67447" y="2020337"/>
            <a:ext cx="5531547" cy="273921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ЭРГОНОМИЧЕСКИЕ  ТРЕБОВАНИЯ  К  ЭСО: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учет </a:t>
            </a:r>
            <a:r>
              <a:rPr lang="ru-RU" sz="2000" dirty="0"/>
              <a:t>возрастных особенностей </a:t>
            </a:r>
            <a:r>
              <a:rPr lang="ru-RU" sz="2000" dirty="0" smtClean="0"/>
              <a:t>обучающихся;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</a:t>
            </a:r>
            <a:r>
              <a:rPr lang="ru-RU" sz="2000" dirty="0"/>
              <a:t>гуманного отношения к </a:t>
            </a:r>
            <a:r>
              <a:rPr lang="ru-RU" sz="2000" dirty="0" smtClean="0"/>
              <a:t>ученику;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интуитивно </a:t>
            </a:r>
            <a:r>
              <a:rPr lang="ru-RU" sz="2000" dirty="0"/>
              <a:t>понятного интерфейса </a:t>
            </a:r>
            <a:r>
              <a:rPr lang="ru-RU" sz="2000" dirty="0" smtClean="0"/>
              <a:t>ЭСО;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простоты навигации;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свободной последовательности </a:t>
            </a:r>
            <a:r>
              <a:rPr lang="ru-RU" sz="2000" dirty="0"/>
              <a:t>и </a:t>
            </a:r>
            <a:r>
              <a:rPr lang="ru-RU" sz="2000" dirty="0" smtClean="0"/>
              <a:t>темпа работы обучающегося.</a:t>
            </a:r>
            <a:endParaRPr lang="ru-RU" sz="2000" dirty="0"/>
          </a:p>
        </p:txBody>
      </p:sp>
      <p:pic>
        <p:nvPicPr>
          <p:cNvPr id="6" name="Picture 2" descr="C:\Users\Таня\Desktop\ДЕКАБРЬ\Блог класса как развивающая образовательная среда\isometric-blogging-concept_23-214800744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37"/>
          <a:stretch/>
        </p:blipFill>
        <p:spPr bwMode="auto">
          <a:xfrm flipH="1">
            <a:off x="1166281" y="1537568"/>
            <a:ext cx="3978919" cy="37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80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ДЕКАБРЬ\Блог класса как развивающая образовательная среда\monitor-set-mockup-vector_66219-12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671" y="1005616"/>
            <a:ext cx="4178964" cy="37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8902" y="1846992"/>
            <a:ext cx="514520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ru-RU" sz="1600" b="1" dirty="0" smtClean="0"/>
              <a:t>ДИДАКТИЧЕСКИЕ </a:t>
            </a:r>
          </a:p>
          <a:p>
            <a:pPr algn="ctr"/>
            <a:r>
              <a:rPr lang="ru-RU" sz="1600" b="1" dirty="0" smtClean="0"/>
              <a:t>ВОЗМОЖНОСТИ </a:t>
            </a:r>
          </a:p>
          <a:p>
            <a:pPr algn="ctr"/>
            <a:r>
              <a:rPr lang="ru-RU" sz="1600" b="1" dirty="0" smtClean="0"/>
              <a:t>ДЛЯ ПЕДАГОГА </a:t>
            </a:r>
          </a:p>
          <a:p>
            <a:pPr algn="ctr"/>
            <a:r>
              <a:rPr lang="ru-RU" sz="1600" b="1" dirty="0" smtClean="0"/>
              <a:t>ПРИ ИСПОЛЬЗОВАНИИ ЭСО</a:t>
            </a:r>
            <a:endParaRPr lang="ru-RU" sz="1600" b="1" dirty="0">
              <a:effectLst/>
            </a:endParaRPr>
          </a:p>
        </p:txBody>
      </p:sp>
      <p:pic>
        <p:nvPicPr>
          <p:cNvPr id="12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1" t="58391" r="26341" b="8585"/>
          <a:stretch/>
        </p:blipFill>
        <p:spPr bwMode="auto">
          <a:xfrm>
            <a:off x="986548" y="2801862"/>
            <a:ext cx="2546845" cy="28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98581" y="1728222"/>
            <a:ext cx="5030579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b="1" dirty="0" smtClean="0"/>
              <a:t>обратная связь</a:t>
            </a:r>
            <a:r>
              <a:rPr lang="ru-RU" dirty="0"/>
              <a:t> </a:t>
            </a:r>
            <a:r>
              <a:rPr lang="ru-RU" dirty="0" smtClean="0"/>
              <a:t>– обеспечение интерактивного диалога </a:t>
            </a:r>
            <a:r>
              <a:rPr lang="ru-RU" dirty="0"/>
              <a:t>между обучающимся и ЭСО</a:t>
            </a:r>
            <a:r>
              <a:rPr lang="ru-RU" dirty="0" smtClean="0"/>
              <a:t>;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10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b="1" dirty="0" smtClean="0"/>
              <a:t>компьютерная визуализация </a:t>
            </a:r>
            <a:r>
              <a:rPr lang="ru-RU" b="1" dirty="0"/>
              <a:t>учебной </a:t>
            </a:r>
            <a:r>
              <a:rPr lang="ru-RU" b="1" dirty="0" smtClean="0"/>
              <a:t>информации – </a:t>
            </a:r>
            <a:r>
              <a:rPr lang="ru-RU" dirty="0" smtClean="0"/>
              <a:t>реализация </a:t>
            </a:r>
            <a:r>
              <a:rPr lang="ru-RU" dirty="0"/>
              <a:t>возможностей современных средств визуализации учебного материала, представление объектов, явлений, процессов в динамике развития, во временном и пространственном движении, с сохранением возможности диалогового общения с ЭСО</a:t>
            </a:r>
            <a:r>
              <a:rPr lang="ru-RU" dirty="0" smtClean="0"/>
              <a:t>;</a:t>
            </a:r>
          </a:p>
          <a:p>
            <a:pPr lvl="0" algn="just"/>
            <a:endParaRPr lang="ru-RU" sz="10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b="1" dirty="0"/>
              <a:t>компьютерное моделирование</a:t>
            </a:r>
            <a:r>
              <a:rPr lang="ru-RU" dirty="0"/>
              <a:t> изучаемых объектов, явлений, </a:t>
            </a:r>
            <a:r>
              <a:rPr lang="ru-RU" dirty="0" smtClean="0"/>
              <a:t>процессов.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ДЕКАБРЬ\Блог класса как развивающая образовательная среда\monitor-set-mockup-vector_66219-12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671" y="1005616"/>
            <a:ext cx="4178964" cy="371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8902" y="1846992"/>
            <a:ext cx="514520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1600" b="1" dirty="0"/>
              <a:t> </a:t>
            </a:r>
            <a:r>
              <a:rPr lang="ru-RU" sz="1600" b="1" dirty="0" smtClean="0"/>
              <a:t>ДИДАКТИЧЕСКИЕ </a:t>
            </a:r>
          </a:p>
          <a:p>
            <a:pPr algn="ctr"/>
            <a:r>
              <a:rPr lang="ru-RU" sz="1600" b="1" dirty="0" smtClean="0"/>
              <a:t>ВОЗМОЖНОСТИ </a:t>
            </a:r>
          </a:p>
          <a:p>
            <a:pPr algn="ctr"/>
            <a:r>
              <a:rPr lang="ru-RU" sz="1600" b="1" dirty="0" smtClean="0"/>
              <a:t>ДЛЯ ПЕДАГОГА </a:t>
            </a:r>
          </a:p>
          <a:p>
            <a:pPr algn="ctr"/>
            <a:r>
              <a:rPr lang="ru-RU" sz="1600" b="1" dirty="0" smtClean="0"/>
              <a:t>ПРИ ИСПОЛЬЗОВАНИИ ЭСО</a:t>
            </a:r>
            <a:endParaRPr lang="ru-RU" sz="1600" b="1" dirty="0">
              <a:effectLst/>
            </a:endParaRPr>
          </a:p>
        </p:txBody>
      </p:sp>
      <p:pic>
        <p:nvPicPr>
          <p:cNvPr id="12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1" t="58391" r="26341" b="8585"/>
          <a:stretch/>
        </p:blipFill>
        <p:spPr bwMode="auto">
          <a:xfrm>
            <a:off x="986548" y="2801862"/>
            <a:ext cx="2546845" cy="28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98581" y="1728222"/>
            <a:ext cx="5030579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ru-RU" b="1" dirty="0" smtClean="0"/>
              <a:t>автоматизация </a:t>
            </a:r>
            <a:r>
              <a:rPr lang="ru-RU" b="1" dirty="0"/>
              <a:t>процессов</a:t>
            </a:r>
            <a:r>
              <a:rPr lang="ru-RU" dirty="0"/>
              <a:t> </a:t>
            </a:r>
            <a:r>
              <a:rPr lang="ru-RU" b="1" dirty="0"/>
              <a:t>вычислительной, информационно-поисковой </a:t>
            </a:r>
            <a:r>
              <a:rPr lang="ru-RU" b="1" dirty="0" smtClean="0"/>
              <a:t>деятельности</a:t>
            </a:r>
            <a:r>
              <a:rPr lang="ru-RU" dirty="0" smtClean="0"/>
              <a:t>, обработки </a:t>
            </a:r>
            <a:r>
              <a:rPr lang="ru-RU" dirty="0"/>
              <a:t>результатов учебной 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возможностью многократного повторения фрагмента или самой задачи</a:t>
            </a:r>
            <a:r>
              <a:rPr lang="ru-RU" dirty="0" smtClean="0"/>
              <a:t>;</a:t>
            </a:r>
          </a:p>
          <a:p>
            <a:pPr lvl="0" algn="just"/>
            <a:endParaRPr lang="ru-RU" sz="10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b="1" dirty="0" smtClean="0"/>
              <a:t>автоматизация </a:t>
            </a:r>
            <a:r>
              <a:rPr lang="ru-RU" b="1" dirty="0"/>
              <a:t>процессов управления учебной деятельностью и контроля</a:t>
            </a:r>
            <a:r>
              <a:rPr lang="ru-RU" dirty="0"/>
              <a:t> за результатами усвоения учебного </a:t>
            </a:r>
            <a:r>
              <a:rPr lang="ru-RU" dirty="0" smtClean="0"/>
              <a:t>материала –генерирование </a:t>
            </a:r>
            <a:r>
              <a:rPr lang="ru-RU" dirty="0"/>
              <a:t>и рассылка организационно-методических материалов, загрузка и передача их по </a:t>
            </a:r>
            <a:r>
              <a:rPr lang="ru-RU" dirty="0" smtClean="0"/>
              <a:t>сети.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621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4495" y="2844163"/>
            <a:ext cx="58284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максимальный учет </a:t>
            </a:r>
            <a:r>
              <a:rPr lang="ru-RU" sz="2000" dirty="0"/>
              <a:t>индивидуальных образовательных возможностей и потребностей </a:t>
            </a:r>
            <a:r>
              <a:rPr lang="ru-RU" sz="2000" dirty="0" smtClean="0"/>
              <a:t>обучающихся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выбор </a:t>
            </a:r>
            <a:r>
              <a:rPr lang="ru-RU" sz="2000" dirty="0"/>
              <a:t>содержания, форм, темпов и уровня </a:t>
            </a:r>
            <a:r>
              <a:rPr lang="ru-RU" sz="2000" dirty="0" smtClean="0"/>
              <a:t>подготовки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удовлетворение </a:t>
            </a:r>
            <a:r>
              <a:rPr lang="ru-RU" sz="2000" dirty="0"/>
              <a:t>образовательных </a:t>
            </a:r>
            <a:r>
              <a:rPr lang="ru-RU" sz="2000" dirty="0" smtClean="0"/>
              <a:t>потребностей;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раскрытие </a:t>
            </a:r>
            <a:r>
              <a:rPr lang="ru-RU" sz="2000" dirty="0"/>
              <a:t>творческого потенциала конкретного </a:t>
            </a:r>
            <a:r>
              <a:rPr lang="ru-RU" sz="2000" dirty="0" smtClean="0"/>
              <a:t>обучающегося.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образовательном процессе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4" descr="C:\Users\Таня\Desktop\НОЯБРЬ\Гендерная компетенстность педагога - в работе\апмвк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3" y="1758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4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471" y="3154194"/>
            <a:ext cx="3238404" cy="32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4500" y="3017161"/>
            <a:ext cx="243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МОТИВАЦИОННЫЙ </a:t>
            </a:r>
          </a:p>
          <a:p>
            <a:pPr algn="ctr"/>
            <a:r>
              <a:rPr lang="ru-RU" sz="1600" b="1" dirty="0" smtClean="0"/>
              <a:t>АСПЕКТ </a:t>
            </a:r>
            <a:endParaRPr lang="ru-RU" sz="1600" b="1" dirty="0"/>
          </a:p>
        </p:txBody>
      </p:sp>
      <p:pic>
        <p:nvPicPr>
          <p:cNvPr id="9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698" y="5172501"/>
            <a:ext cx="1355767" cy="10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08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4495" y="3021587"/>
            <a:ext cx="58284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дополнение учебника </a:t>
            </a:r>
            <a:r>
              <a:rPr lang="ru-RU" sz="2000" dirty="0"/>
              <a:t>теми элементами, которые он реализовать не </a:t>
            </a:r>
            <a:r>
              <a:rPr lang="ru-RU" sz="2000" dirty="0" smtClean="0"/>
              <a:t>может;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осуществление быстрого поиска нужной информации;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возможность оперировать найденной информацией;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обеспечение работы </a:t>
            </a:r>
            <a:r>
              <a:rPr lang="ru-RU" sz="2000" dirty="0"/>
              <a:t>с наглядными моделями труднообъяснимых </a:t>
            </a:r>
            <a:r>
              <a:rPr lang="ru-RU" sz="2000" dirty="0" smtClean="0"/>
              <a:t>процессов</a:t>
            </a:r>
            <a:r>
              <a:rPr lang="ru-RU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образовательном процессе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4" descr="C:\Users\Таня\Desktop\НОЯБРЬ\Гендерная компетенстность педагога - в работе\апмвк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3" y="1758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4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471" y="3154194"/>
            <a:ext cx="3238404" cy="32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303" y="3017161"/>
            <a:ext cx="243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СОДЕРЖАТЕЛЬНЫЙ </a:t>
            </a:r>
          </a:p>
          <a:p>
            <a:pPr algn="ctr"/>
            <a:r>
              <a:rPr lang="ru-RU" sz="1600" b="1" dirty="0" smtClean="0"/>
              <a:t>АСПЕКТ </a:t>
            </a:r>
            <a:endParaRPr lang="ru-RU" sz="1600" b="1" dirty="0"/>
          </a:p>
        </p:txBody>
      </p:sp>
      <p:pic>
        <p:nvPicPr>
          <p:cNvPr id="9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698" y="5172501"/>
            <a:ext cx="1355767" cy="10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642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4495" y="2775923"/>
            <a:ext cx="5828445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обеспечение учебно-методического сопровождения </a:t>
            </a:r>
            <a:r>
              <a:rPr lang="ru-RU" sz="2000" dirty="0"/>
              <a:t>учебного </a:t>
            </a:r>
            <a:r>
              <a:rPr lang="ru-RU" sz="2000" dirty="0" smtClean="0"/>
              <a:t>предмета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возможность применения </a:t>
            </a:r>
            <a:r>
              <a:rPr lang="ru-RU" sz="2000" dirty="0"/>
              <a:t>на всех этапах подготовки и проведения урока: </a:t>
            </a:r>
            <a:endParaRPr lang="ru-RU" sz="2000" dirty="0" smtClean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подготовка </a:t>
            </a:r>
            <a:r>
              <a:rPr lang="ru-RU" sz="2000" dirty="0"/>
              <a:t>к </a:t>
            </a:r>
            <a:r>
              <a:rPr lang="ru-RU" sz="2000" dirty="0" smtClean="0"/>
              <a:t>уроку;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объяснение </a:t>
            </a:r>
            <a:r>
              <a:rPr lang="ru-RU" sz="2000" dirty="0"/>
              <a:t>нового </a:t>
            </a:r>
            <a:r>
              <a:rPr lang="ru-RU" sz="2000" dirty="0" smtClean="0"/>
              <a:t>материала; 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закрепление </a:t>
            </a:r>
            <a:r>
              <a:rPr lang="ru-RU" sz="2000" dirty="0"/>
              <a:t>усвоенных </a:t>
            </a:r>
            <a:r>
              <a:rPr lang="ru-RU" sz="2000" dirty="0" smtClean="0"/>
              <a:t>знаний; 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процесс </a:t>
            </a:r>
            <a:r>
              <a:rPr lang="ru-RU" sz="2000" dirty="0"/>
              <a:t>контроля </a:t>
            </a:r>
            <a:r>
              <a:rPr lang="ru-RU" sz="2000" dirty="0" smtClean="0"/>
              <a:t>знаний обучающихся;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</a:t>
            </a:r>
            <a:r>
              <a:rPr lang="ru-RU" sz="2000" dirty="0"/>
              <a:t>самостоятельного изучения дополнительного </a:t>
            </a:r>
            <a:r>
              <a:rPr lang="ru-RU" sz="2000" dirty="0" smtClean="0"/>
              <a:t>материала.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образовательном процессе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4" descr="C:\Users\Таня\Desktop\НОЯБРЬ\Гендерная компетенстность педагога - в работе\апмвк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3" y="1758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4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471" y="3154194"/>
            <a:ext cx="3238404" cy="32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7628" y="2886536"/>
            <a:ext cx="2092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УЧЕБНО-</a:t>
            </a:r>
          </a:p>
          <a:p>
            <a:pPr algn="ctr"/>
            <a:r>
              <a:rPr lang="ru-RU" sz="1600" b="1" dirty="0" smtClean="0"/>
              <a:t>МЕТОДИЧЕСКИЙ</a:t>
            </a:r>
          </a:p>
          <a:p>
            <a:pPr algn="ctr"/>
            <a:r>
              <a:rPr lang="ru-RU" sz="1600" b="1" dirty="0" smtClean="0"/>
              <a:t>АСПЕКТ </a:t>
            </a:r>
            <a:endParaRPr lang="ru-RU" sz="1600" b="1" dirty="0"/>
          </a:p>
        </p:txBody>
      </p:sp>
      <p:pic>
        <p:nvPicPr>
          <p:cNvPr id="9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698" y="5172501"/>
            <a:ext cx="1355767" cy="10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20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4495" y="3382903"/>
            <a:ext cx="582844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классно-урочная модель обучения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проектно-групповая модель обучения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индивидуальная модель обучения;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внеклассная работа.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образовательном процессе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4" descr="C:\Users\Таня\Desktop\НОЯБРЬ\Гендерная компетенстность педагога - в работе\апмвк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3" y="1758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4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471" y="3154194"/>
            <a:ext cx="3238404" cy="32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1147" y="3017161"/>
            <a:ext cx="260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ОРГАНИЗАЦИОННЫЙ</a:t>
            </a:r>
          </a:p>
          <a:p>
            <a:pPr algn="ctr"/>
            <a:r>
              <a:rPr lang="ru-RU" sz="1600" b="1" dirty="0" smtClean="0"/>
              <a:t>АСПЕКТ </a:t>
            </a:r>
            <a:endParaRPr lang="ru-RU" sz="1600" b="1" dirty="0"/>
          </a:p>
        </p:txBody>
      </p:sp>
      <p:pic>
        <p:nvPicPr>
          <p:cNvPr id="9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698" y="5172501"/>
            <a:ext cx="1355767" cy="10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075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3170" y="3093548"/>
            <a:ext cx="2664000" cy="10152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ДИНАМИЧНОЕ РАЗВИТИЕ ОБЩЕСТВА 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02857" y="2625133"/>
            <a:ext cx="2664000" cy="101520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ПОВЫШЕНИЕ ЭФФЕКТИВНОСТИ И КАЧЕСТВА ОБУЧЕНИЯ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79858" y="2622121"/>
            <a:ext cx="349200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еобходимость использования информационно-компьютерных </a:t>
            </a:r>
            <a:r>
              <a:rPr lang="ru-RU" sz="2000" dirty="0"/>
              <a:t>технологий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9858" y="1657140"/>
            <a:ext cx="3492000" cy="72000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ОБРАЗОВАТЕЛЬНЫЙ ПРОЦЕСС </a:t>
            </a:r>
            <a:endParaRPr lang="ru-RU" sz="1600" b="1" dirty="0"/>
          </a:p>
        </p:txBody>
      </p:sp>
      <p:cxnSp>
        <p:nvCxnSpPr>
          <p:cNvPr id="18" name="Прямая соединительная линия 17"/>
          <p:cNvCxnSpPr>
            <a:stCxn id="16" idx="2"/>
            <a:endCxn id="13" idx="0"/>
          </p:cNvCxnSpPr>
          <p:nvPr/>
        </p:nvCxnSpPr>
        <p:spPr>
          <a:xfrm>
            <a:off x="5725858" y="2377140"/>
            <a:ext cx="0" cy="244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979858" y="3850428"/>
            <a:ext cx="349200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необходимость </a:t>
            </a:r>
            <a:r>
              <a:rPr lang="ru-RU" sz="2000" dirty="0" smtClean="0"/>
              <a:t>использования </a:t>
            </a:r>
          </a:p>
          <a:p>
            <a:pPr algn="ctr"/>
            <a:r>
              <a:rPr lang="ru-RU" sz="2000" dirty="0" smtClean="0"/>
              <a:t>электронных </a:t>
            </a:r>
            <a:r>
              <a:rPr lang="ru-RU" sz="2000" dirty="0"/>
              <a:t>средств </a:t>
            </a:r>
            <a:endParaRPr lang="ru-RU" sz="2000" dirty="0" smtClean="0"/>
          </a:p>
          <a:p>
            <a:pPr algn="ctr"/>
            <a:r>
              <a:rPr lang="ru-RU" sz="2000" dirty="0" smtClean="0"/>
              <a:t>обучения</a:t>
            </a:r>
            <a:endParaRPr lang="ru-RU" sz="2000" dirty="0"/>
          </a:p>
        </p:txBody>
      </p:sp>
      <p:sp>
        <p:nvSpPr>
          <p:cNvPr id="25" name="Стрелка вправо 24"/>
          <p:cNvSpPr/>
          <p:nvPr/>
        </p:nvSpPr>
        <p:spPr>
          <a:xfrm rot="10800000" flipH="1" flipV="1">
            <a:off x="7741522" y="2904761"/>
            <a:ext cx="566247" cy="455944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6" name="Picture 4" descr="C:\Users\Таня\Desktop\СЕНТЯБРЬ\Компетентностный подход\flat-background-with-people-and-the-city_23-214767172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7F0FB"/>
              </a:clrFrom>
              <a:clrTo>
                <a:srgbClr val="B7F0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38" b="8112"/>
          <a:stretch/>
        </p:blipFill>
        <p:spPr bwMode="auto">
          <a:xfrm>
            <a:off x="1267069" y="1506059"/>
            <a:ext cx="1735439" cy="13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Таня\Desktop\СЕНТЯБРЬ\Компетентностный подход\modern-education-concept-with-flat-design_23-214791576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31B6BF"/>
              </a:clrFrom>
              <a:clrTo>
                <a:srgbClr val="31B6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98" b="8342"/>
          <a:stretch/>
        </p:blipFill>
        <p:spPr bwMode="auto">
          <a:xfrm>
            <a:off x="8808490" y="3789678"/>
            <a:ext cx="2252733" cy="18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E:\++++05 05 РАБОЧИЙ СТОЛ\ПРЕЗЕНТАЦИИ МИНСК\Полушария\female-teachers-teach-math-in-the-classroom-cartoon-character_5541-6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CF7EE"/>
              </a:clrFrom>
              <a:clrTo>
                <a:srgbClr val="DCF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8" t="14366" r="5377" b="11456"/>
          <a:stretch/>
        </p:blipFill>
        <p:spPr bwMode="auto">
          <a:xfrm>
            <a:off x="5498680" y="4555079"/>
            <a:ext cx="1891290" cy="15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95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6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81688" y="3334315"/>
            <a:ext cx="5828445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осуществление контроля: 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/>
              <a:t>поурочный;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/>
              <a:t>тематический;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/>
              <a:t>промежуточный; </a:t>
            </a:r>
          </a:p>
          <a:p>
            <a:pPr marL="285750" lvl="0" indent="-285750">
              <a:buFontTx/>
              <a:buChar char="-"/>
            </a:pPr>
            <a:r>
              <a:rPr lang="ru-RU" sz="2000" dirty="0" smtClean="0"/>
              <a:t>итоговый.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образовательном процессе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4" descr="C:\Users\Таня\Desktop\НОЯБРЬ\Гендерная компетенстность педагога - в работе\апмвк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673" y="175815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4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471" y="3154194"/>
            <a:ext cx="3238404" cy="32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122" y="2886536"/>
            <a:ext cx="1781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КОНТРОЛЬНО-</a:t>
            </a:r>
          </a:p>
          <a:p>
            <a:pPr algn="ctr"/>
            <a:r>
              <a:rPr lang="ru-RU" sz="1600" b="1" dirty="0" smtClean="0"/>
              <a:t>ОЦЕНОЧНЫЙ</a:t>
            </a:r>
          </a:p>
          <a:p>
            <a:pPr algn="ctr"/>
            <a:r>
              <a:rPr lang="ru-RU" sz="1600" b="1" dirty="0" smtClean="0"/>
              <a:t>АСПЕКТ </a:t>
            </a:r>
            <a:endParaRPr lang="ru-RU" sz="1600" b="1" dirty="0"/>
          </a:p>
        </p:txBody>
      </p:sp>
      <p:pic>
        <p:nvPicPr>
          <p:cNvPr id="9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698" y="5172501"/>
            <a:ext cx="1355767" cy="10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02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образовательном процессе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9799" y="3089959"/>
            <a:ext cx="4811691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влияние </a:t>
            </a:r>
            <a:r>
              <a:rPr lang="ru-RU" dirty="0"/>
              <a:t>на формы и методы представления учебного материала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9798" y="4037895"/>
            <a:ext cx="4811691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влияние </a:t>
            </a:r>
            <a:r>
              <a:rPr lang="ru-RU" dirty="0" smtClean="0"/>
              <a:t>на </a:t>
            </a:r>
            <a:r>
              <a:rPr lang="ru-RU" dirty="0"/>
              <a:t>характер взаимодействия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 </a:t>
            </a:r>
            <a:r>
              <a:rPr lang="ru-RU" dirty="0"/>
              <a:t>обучающимся и педагогом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39797" y="4978423"/>
            <a:ext cx="4811691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влияние </a:t>
            </a:r>
            <a:r>
              <a:rPr lang="ru-RU" dirty="0" smtClean="0"/>
              <a:t>на </a:t>
            </a:r>
            <a:r>
              <a:rPr lang="ru-RU" dirty="0"/>
              <a:t>методику проведения занятия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целом</a:t>
            </a:r>
          </a:p>
        </p:txBody>
      </p:sp>
      <p:pic>
        <p:nvPicPr>
          <p:cNvPr id="16" name="Picture 2" descr="C:\Users\2106~1\AppData\Local\Temp\Rar$DRa0.684\505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27" t="55895" r="7672" b="29392"/>
          <a:stretch/>
        </p:blipFill>
        <p:spPr bwMode="auto">
          <a:xfrm>
            <a:off x="1334783" y="2700447"/>
            <a:ext cx="610031" cy="507039"/>
          </a:xfrm>
          <a:prstGeom prst="rect">
            <a:avLst/>
          </a:prstGeom>
          <a:noFill/>
          <a:extLst/>
        </p:spPr>
      </p:pic>
      <p:pic>
        <p:nvPicPr>
          <p:cNvPr id="18" name="Picture 2" descr="C:\Users\2106~1\AppData\Local\Temp\Rar$DRa0.684\505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27" t="55895" r="7672" b="29392"/>
          <a:stretch/>
        </p:blipFill>
        <p:spPr bwMode="auto">
          <a:xfrm>
            <a:off x="1334781" y="3784375"/>
            <a:ext cx="610031" cy="507039"/>
          </a:xfrm>
          <a:prstGeom prst="rect">
            <a:avLst/>
          </a:prstGeom>
          <a:noFill/>
          <a:extLst/>
        </p:spPr>
      </p:pic>
      <p:pic>
        <p:nvPicPr>
          <p:cNvPr id="19" name="Picture 2" descr="C:\Users\2106~1\AppData\Local\Temp\Rar$DRa0.684\505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27" t="55895" r="7672" b="29392"/>
          <a:stretch/>
        </p:blipFill>
        <p:spPr bwMode="auto">
          <a:xfrm>
            <a:off x="1334780" y="4724903"/>
            <a:ext cx="610031" cy="507039"/>
          </a:xfrm>
          <a:prstGeom prst="rect">
            <a:avLst/>
          </a:prstGeom>
          <a:noFill/>
          <a:extLst/>
        </p:spPr>
      </p:pic>
      <p:pic>
        <p:nvPicPr>
          <p:cNvPr id="5123" name="Picture 3" descr="C:\Users\Таня\Desktop\ЯНВАРЬ\ЭСО\353974-PBdcdME5S-8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166" y="3008558"/>
            <a:ext cx="4226570" cy="261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68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Таня\Desktop\ЯНВАРЬ\ЭСО\346889-PAKLKC-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34" y="228951"/>
            <a:ext cx="9552254" cy="63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89347" y="4604598"/>
            <a:ext cx="5899475" cy="15235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98531" y="4650787"/>
            <a:ext cx="57902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ЭСО не заменяют традиционные подходы к обучению,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повышают их эффективность. Для этого педагогу необходимо найти соответствующее место ЭСО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образовательном </a:t>
            </a:r>
            <a:r>
              <a:rPr lang="ru-RU" dirty="0" smtClean="0"/>
              <a:t>процессе. Любой </a:t>
            </a:r>
            <a:r>
              <a:rPr lang="ru-RU" dirty="0"/>
              <a:t>из типов </a:t>
            </a:r>
            <a:r>
              <a:rPr lang="ru-RU" dirty="0" smtClean="0"/>
              <a:t>уроков может </a:t>
            </a:r>
            <a:r>
              <a:rPr lang="ru-RU" dirty="0"/>
              <a:t>быть проведен </a:t>
            </a:r>
            <a:r>
              <a:rPr lang="ru-RU" dirty="0" smtClean="0"/>
              <a:t>с </a:t>
            </a:r>
            <a:r>
              <a:rPr lang="ru-RU" dirty="0"/>
              <a:t>использованием ЭСО.</a:t>
            </a:r>
          </a:p>
        </p:txBody>
      </p:sp>
    </p:spTree>
    <p:extLst>
      <p:ext uri="{BB962C8B-B14F-4D97-AF65-F5344CB8AC3E}">
        <p14:creationId xmlns:p14="http://schemas.microsoft.com/office/powerpoint/2010/main" xmlns="" val="193619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81984" y="1131237"/>
            <a:ext cx="6955447" cy="301621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ВАРИАНТЫ ПРОВЕДЕНИЯ УРОКОВ С ИСПОЛЬЗОВАНИЕМ ЭСО:</a:t>
            </a:r>
          </a:p>
          <a:p>
            <a:pPr algn="just"/>
            <a:endParaRPr lang="en-US" sz="1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 smtClean="0"/>
              <a:t>класс разбивается </a:t>
            </a:r>
            <a:r>
              <a:rPr lang="ru-RU" dirty="0"/>
              <a:t>на 2-3 группы</a:t>
            </a:r>
            <a:r>
              <a:rPr lang="ru-RU" dirty="0" smtClean="0"/>
              <a:t>, одна </a:t>
            </a:r>
            <a:r>
              <a:rPr lang="ru-RU" dirty="0"/>
              <a:t>из </a:t>
            </a:r>
            <a:r>
              <a:rPr lang="ru-RU" dirty="0" smtClean="0"/>
              <a:t>которых </a:t>
            </a:r>
            <a:r>
              <a:rPr lang="ru-RU" dirty="0"/>
              <a:t>направляется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компьютерный класс, а </a:t>
            </a:r>
            <a:r>
              <a:rPr lang="ru-RU" dirty="0" smtClean="0"/>
              <a:t>затем, </a:t>
            </a:r>
            <a:r>
              <a:rPr lang="ru-RU" dirty="0"/>
              <a:t>через 10-15 </a:t>
            </a:r>
            <a:r>
              <a:rPr lang="ru-RU" dirty="0" smtClean="0"/>
              <a:t>минут, </a:t>
            </a:r>
            <a:r>
              <a:rPr lang="ru-RU" dirty="0"/>
              <a:t>ее сменяет следующая</a:t>
            </a:r>
            <a:r>
              <a:rPr lang="ru-RU" dirty="0" smtClean="0"/>
              <a:t>;</a:t>
            </a:r>
          </a:p>
          <a:p>
            <a:pPr lvl="0" algn="just"/>
            <a:endParaRPr lang="ru-RU" sz="1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 smtClean="0"/>
              <a:t>вся группа обучающихся находится </a:t>
            </a:r>
            <a:r>
              <a:rPr lang="ru-RU" dirty="0"/>
              <a:t>в помещении компьютерного класса, </a:t>
            </a:r>
            <a:r>
              <a:rPr lang="ru-RU" dirty="0" smtClean="0"/>
              <a:t>непосредственно с компьютерами в </a:t>
            </a:r>
            <a:r>
              <a:rPr lang="ru-RU" dirty="0"/>
              <a:t>определенные отрезки </a:t>
            </a:r>
            <a:r>
              <a:rPr lang="ru-RU" dirty="0" smtClean="0"/>
              <a:t>времени работает </a:t>
            </a:r>
            <a:r>
              <a:rPr lang="ru-RU" dirty="0"/>
              <a:t>только </a:t>
            </a:r>
            <a:r>
              <a:rPr lang="ru-RU" dirty="0" smtClean="0"/>
              <a:t>часть </a:t>
            </a:r>
            <a:r>
              <a:rPr lang="ru-RU" dirty="0"/>
              <a:t>обучающихся</a:t>
            </a:r>
            <a:r>
              <a:rPr lang="ru-RU" dirty="0" smtClean="0"/>
              <a:t>;</a:t>
            </a:r>
          </a:p>
          <a:p>
            <a:pPr lvl="0" algn="just"/>
            <a:endParaRPr lang="ru-RU" sz="1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классе </a:t>
            </a:r>
            <a:r>
              <a:rPr lang="ru-RU" dirty="0" smtClean="0"/>
              <a:t>постоянно находятся 2-3 компьютера, </a:t>
            </a:r>
            <a:r>
              <a:rPr lang="ru-RU" dirty="0"/>
              <a:t>которые используются по мере необходимости.</a:t>
            </a:r>
          </a:p>
        </p:txBody>
      </p:sp>
      <p:pic>
        <p:nvPicPr>
          <p:cNvPr id="8" name="Picture 2" descr="C:\Users\Таня\Desktop\СЕНТЯБРЬ\Компетентностный подход\165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62" b="26469"/>
          <a:stretch/>
        </p:blipFill>
        <p:spPr bwMode="auto">
          <a:xfrm>
            <a:off x="5406718" y="4330769"/>
            <a:ext cx="3576505" cy="1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НОЯБРЬ\Гендерная компетенстность педагога - в работе\452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13" t="3374" r="71046" b="49394"/>
          <a:stretch/>
        </p:blipFill>
        <p:spPr bwMode="auto">
          <a:xfrm flipH="1">
            <a:off x="2038341" y="1899478"/>
            <a:ext cx="2462319" cy="35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92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 образовательном процессе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60626" y="2316163"/>
            <a:ext cx="3810000" cy="2540000"/>
            <a:chOff x="560626" y="2316163"/>
            <a:chExt cx="3810000" cy="2540000"/>
          </a:xfrm>
        </p:grpSpPr>
        <p:pic>
          <p:nvPicPr>
            <p:cNvPr id="1027" name="Picture 3" descr="C:\Users\Таня\Desktop\ЯНВАРЬ\ЭСО\фысфы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0626" y="2316163"/>
              <a:ext cx="3810000" cy="2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267872" y="3182079"/>
              <a:ext cx="28648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/>
                <a:t>подготовка </a:t>
              </a:r>
              <a:r>
                <a:rPr lang="ru-RU" b="1" dirty="0"/>
                <a:t>и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проведение</a:t>
              </a:r>
            </a:p>
            <a:p>
              <a:pPr algn="ctr"/>
              <a:r>
                <a:rPr lang="ru-RU" b="1" dirty="0" smtClean="0"/>
                <a:t> </a:t>
              </a:r>
              <a:r>
                <a:rPr lang="ru-RU" b="1" dirty="0"/>
                <a:t>факультативных занятий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93270" y="4065598"/>
            <a:ext cx="3810000" cy="2540000"/>
            <a:chOff x="4093270" y="4065598"/>
            <a:chExt cx="3810000" cy="2540000"/>
          </a:xfrm>
        </p:grpSpPr>
        <p:pic>
          <p:nvPicPr>
            <p:cNvPr id="1028" name="Picture 4" descr="C:\Users\Таня\Desktop\ЯНВАРЬ\ЭСО\всыв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270" y="4065598"/>
              <a:ext cx="3810000" cy="2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877214" y="4931514"/>
              <a:ext cx="193354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/>
                <a:t>организация</a:t>
              </a:r>
            </a:p>
            <a:p>
              <a:pPr algn="ctr"/>
              <a:r>
                <a:rPr lang="ru-RU" b="1" dirty="0" smtClean="0"/>
                <a:t>дистанционного </a:t>
              </a:r>
            </a:p>
            <a:p>
              <a:pPr algn="ctr"/>
              <a:r>
                <a:rPr lang="ru-RU" b="1" dirty="0" smtClean="0"/>
                <a:t>обучения</a:t>
              </a:r>
              <a:endParaRPr lang="ru-RU" b="1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739332" y="2305210"/>
            <a:ext cx="3810000" cy="2540000"/>
            <a:chOff x="7739332" y="2305210"/>
            <a:chExt cx="3810000" cy="2540000"/>
          </a:xfrm>
        </p:grpSpPr>
        <p:pic>
          <p:nvPicPr>
            <p:cNvPr id="1029" name="Picture 5" descr="C:\Users\Таня\Desktop\ЯНВАРЬ\ЭСО\апиаи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332" y="2305210"/>
              <a:ext cx="3810000" cy="2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8633322" y="3304911"/>
              <a:ext cx="18277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с</a:t>
              </a:r>
              <a:r>
                <a:rPr lang="ru-RU" b="1" dirty="0" smtClean="0"/>
                <a:t>амоподготовка</a:t>
              </a:r>
            </a:p>
            <a:p>
              <a:pPr algn="ctr"/>
              <a:r>
                <a:rPr lang="ru-RU" b="1" dirty="0" smtClean="0"/>
                <a:t>обучающихся</a:t>
              </a:r>
              <a:endParaRPr lang="ru-RU" b="1" dirty="0"/>
            </a:p>
          </p:txBody>
        </p:sp>
      </p:grpSp>
      <p:pic>
        <p:nvPicPr>
          <p:cNvPr id="12" name="Picture 2" descr="C:\Users\Таня\Desktop\ДЕКАБРЬ\УЧЕБНИК\online-education-concept_3446-659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65" b="24854"/>
          <a:stretch/>
        </p:blipFill>
        <p:spPr bwMode="auto">
          <a:xfrm>
            <a:off x="4370626" y="2458215"/>
            <a:ext cx="3396084" cy="20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32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42689" y="1360493"/>
            <a:ext cx="3492000" cy="864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ребования </a:t>
            </a:r>
            <a:r>
              <a:rPr lang="ru-RU" dirty="0"/>
              <a:t>к знаниям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умениям </a:t>
            </a:r>
            <a:r>
              <a:rPr lang="ru-RU" dirty="0"/>
              <a:t>обучающихся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1789" y="2618903"/>
            <a:ext cx="3126144" cy="830997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ВЫБОР  ПЕДАГОГОМ </a:t>
            </a:r>
            <a:br>
              <a:rPr lang="ru-RU" sz="1600" b="1" dirty="0" smtClean="0"/>
            </a:br>
            <a:r>
              <a:rPr lang="ru-RU" sz="1600" b="1" dirty="0" smtClean="0"/>
              <a:t>ФОРМЫ  И  ОБЪЕМА ИСПОЛЬЗОВАНИЯ  ЭСО</a:t>
            </a:r>
            <a:endParaRPr lang="ru-RU" sz="1600" b="1" dirty="0"/>
          </a:p>
        </p:txBody>
      </p:sp>
      <p:pic>
        <p:nvPicPr>
          <p:cNvPr id="22" name="Picture 4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E491"/>
              </a:clrFrom>
              <a:clrTo>
                <a:srgbClr val="F9E4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5" t="57745" r="6805" b="5671"/>
          <a:stretch/>
        </p:blipFill>
        <p:spPr bwMode="auto">
          <a:xfrm>
            <a:off x="6710256" y="2231554"/>
            <a:ext cx="730106" cy="7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42689" y="2424070"/>
            <a:ext cx="3492000" cy="864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возрастные </a:t>
            </a:r>
            <a:r>
              <a:rPr lang="ru-RU" dirty="0"/>
              <a:t>и </a:t>
            </a:r>
            <a:r>
              <a:rPr lang="ru-RU" dirty="0" smtClean="0"/>
              <a:t>психологические особенности обучающихся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42689" y="3514089"/>
            <a:ext cx="3492000" cy="864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уровень обученности обучающихся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42689" y="4599003"/>
            <a:ext cx="3492000" cy="864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уровень владения обучающимися</a:t>
            </a:r>
            <a:endParaRPr lang="ru-RU" b="1" dirty="0"/>
          </a:p>
          <a:p>
            <a:pPr algn="ctr"/>
            <a:r>
              <a:rPr lang="ru-RU" dirty="0" smtClean="0"/>
              <a:t> </a:t>
            </a:r>
            <a:r>
              <a:rPr lang="ru-RU" dirty="0"/>
              <a:t>компьютерной </a:t>
            </a:r>
            <a:r>
              <a:rPr lang="ru-RU" dirty="0" smtClean="0"/>
              <a:t>техникой</a:t>
            </a:r>
            <a:endParaRPr lang="ru-RU" b="1" dirty="0"/>
          </a:p>
        </p:txBody>
      </p:sp>
      <p:pic>
        <p:nvPicPr>
          <p:cNvPr id="26" name="Picture 2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789" y="3034401"/>
            <a:ext cx="3197498" cy="31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48111" y="1360493"/>
            <a:ext cx="874800" cy="864000"/>
            <a:chOff x="1248111" y="1360493"/>
            <a:chExt cx="874800" cy="864000"/>
          </a:xfrm>
        </p:grpSpPr>
        <p:sp>
          <p:nvSpPr>
            <p:cNvPr id="18" name="TextBox 17"/>
            <p:cNvSpPr txBox="1"/>
            <p:nvPr/>
          </p:nvSpPr>
          <p:spPr>
            <a:xfrm>
              <a:off x="1258911" y="1360493"/>
              <a:ext cx="864000" cy="864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1600" b="1" dirty="0"/>
            </a:p>
          </p:txBody>
        </p:sp>
        <p:pic>
          <p:nvPicPr>
            <p:cNvPr id="7170" name="Picture 2" descr="C:\Users\Таня\Desktop\ЯНВАРЬ\ЭСО\education-flat-icon-set_3446-3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86" t="7618" r="64023" b="72699"/>
            <a:stretch/>
          </p:blipFill>
          <p:spPr bwMode="auto">
            <a:xfrm>
              <a:off x="1248111" y="1492946"/>
              <a:ext cx="874800" cy="6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178392" y="3516272"/>
            <a:ext cx="944519" cy="864000"/>
            <a:chOff x="1178392" y="3516272"/>
            <a:chExt cx="944519" cy="864000"/>
          </a:xfrm>
        </p:grpSpPr>
        <p:sp>
          <p:nvSpPr>
            <p:cNvPr id="24" name="TextBox 23"/>
            <p:cNvSpPr txBox="1"/>
            <p:nvPr/>
          </p:nvSpPr>
          <p:spPr>
            <a:xfrm>
              <a:off x="1258911" y="3516272"/>
              <a:ext cx="864000" cy="864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1600" b="1" dirty="0"/>
            </a:p>
          </p:txBody>
        </p:sp>
        <p:pic>
          <p:nvPicPr>
            <p:cNvPr id="28" name="Picture 2" descr="C:\Users\Таня\Desktop\ЯНВАРЬ\ЭСО\education-flat-icon-set_3446-3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955" t="3337" r="36754" b="72851"/>
            <a:stretch/>
          </p:blipFill>
          <p:spPr bwMode="auto">
            <a:xfrm>
              <a:off x="1178392" y="3516272"/>
              <a:ext cx="874800" cy="73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1232345" y="4599003"/>
            <a:ext cx="890566" cy="864000"/>
            <a:chOff x="1232345" y="4599003"/>
            <a:chExt cx="890566" cy="864000"/>
          </a:xfrm>
        </p:grpSpPr>
        <p:sp>
          <p:nvSpPr>
            <p:cNvPr id="25" name="TextBox 24"/>
            <p:cNvSpPr txBox="1"/>
            <p:nvPr/>
          </p:nvSpPr>
          <p:spPr>
            <a:xfrm>
              <a:off x="1258911" y="4599003"/>
              <a:ext cx="864000" cy="864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1600" b="1" dirty="0"/>
            </a:p>
          </p:txBody>
        </p:sp>
        <p:pic>
          <p:nvPicPr>
            <p:cNvPr id="29" name="Picture 2" descr="C:\Users\Таня\Desktop\ЯНВАРЬ\ЭСО\education-flat-icon-set_3446-3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23" t="26946" r="64086" b="49242"/>
            <a:stretch/>
          </p:blipFill>
          <p:spPr bwMode="auto">
            <a:xfrm>
              <a:off x="1232345" y="4599003"/>
              <a:ext cx="874800" cy="73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232345" y="2424070"/>
            <a:ext cx="890566" cy="864000"/>
            <a:chOff x="1232345" y="2424070"/>
            <a:chExt cx="890566" cy="864000"/>
          </a:xfrm>
        </p:grpSpPr>
        <p:sp>
          <p:nvSpPr>
            <p:cNvPr id="19" name="TextBox 18"/>
            <p:cNvSpPr txBox="1"/>
            <p:nvPr/>
          </p:nvSpPr>
          <p:spPr>
            <a:xfrm>
              <a:off x="1258911" y="2424070"/>
              <a:ext cx="864000" cy="864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1600" b="1" dirty="0"/>
            </a:p>
          </p:txBody>
        </p:sp>
        <p:pic>
          <p:nvPicPr>
            <p:cNvPr id="27" name="Picture 2" descr="C:\Users\Таня\Desktop\ЯНВАРЬ\ЭСО\education-flat-icon-set_3446-3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4790" t="30317" r="6919" b="50000"/>
            <a:stretch/>
          </p:blipFill>
          <p:spPr bwMode="auto">
            <a:xfrm>
              <a:off x="1232345" y="2562069"/>
              <a:ext cx="874800" cy="60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7435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33172" y="1242795"/>
            <a:ext cx="5466172" cy="3279703"/>
            <a:chOff x="4633172" y="1242795"/>
            <a:chExt cx="5466172" cy="3279703"/>
          </a:xfrm>
        </p:grpSpPr>
        <p:pic>
          <p:nvPicPr>
            <p:cNvPr id="6" name="Picture 9" descr="C:\Users\Таня\Desktop\НОЯБРЬ\Формирование культуры правового и безопасного поведения\zdczd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72" y="1242795"/>
              <a:ext cx="5466172" cy="327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766359" y="1947426"/>
              <a:ext cx="5145206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en-US" b="1" dirty="0"/>
                <a:t> </a:t>
              </a:r>
              <a:r>
                <a:rPr lang="ru-RU" b="1" dirty="0"/>
                <a:t>Проведение занятий по математике подразумевает наряду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с </a:t>
              </a:r>
              <a:r>
                <a:rPr lang="ru-RU" b="1" dirty="0"/>
                <a:t>традиционными </a:t>
              </a:r>
              <a:r>
                <a:rPr lang="ru-RU" b="1" dirty="0" smtClean="0"/>
                <a:t>применение </a:t>
              </a:r>
              <a:br>
                <a:rPr lang="ru-RU" b="1" dirty="0" smtClean="0"/>
              </a:br>
              <a:r>
                <a:rPr lang="ru-RU" b="1" dirty="0" smtClean="0"/>
                <a:t>электронных </a:t>
              </a:r>
              <a:r>
                <a:rPr lang="ru-RU" b="1" dirty="0"/>
                <a:t>средств обучения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в </a:t>
              </a:r>
              <a:r>
                <a:rPr lang="ru-RU" b="1" dirty="0"/>
                <a:t>качестве дополнительных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средств </a:t>
              </a:r>
              <a:r>
                <a:rPr lang="ru-RU" b="1" dirty="0"/>
                <a:t>обучения.</a:t>
              </a:r>
              <a:endParaRPr lang="ru-RU" dirty="0"/>
            </a:p>
          </p:txBody>
        </p:sp>
      </p:grpSp>
      <p:pic>
        <p:nvPicPr>
          <p:cNvPr id="11" name="Picture 2" descr="C:\Users\Таня\Desktop\ОКТЯБРЬ\Теория поколений\cartoon-business-people-sitting-at-desk-with-laptops-communicating-at-brainstorming_33099-2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677" y="2759817"/>
            <a:ext cx="4647392" cy="30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blogging-concept_23-214800351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3" r="12589" b="19224"/>
          <a:stretch/>
        </p:blipFill>
        <p:spPr bwMode="auto">
          <a:xfrm>
            <a:off x="10201456" y="4831308"/>
            <a:ext cx="1244623" cy="13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60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ЯНВАРЬ\ЭСО\close-up-laptop-finance-documents-calculator-office-desktop_1936-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047" y="299546"/>
            <a:ext cx="9337206" cy="621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88079" y="4129498"/>
            <a:ext cx="5899475" cy="20438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2671" y="4129498"/>
            <a:ext cx="57902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Многие математические задачи, например, практическое применение дифференциальных уравнений либо дифференциала функции, а также разнообразные математические расчеты сложно представить натурально. Для упрощения восприятия и отображения явлений хорошо себя зарекомендовали схемы, таблицы, модели и графики, т.е. условно-символическое представление.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197368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17909" y="3232044"/>
            <a:ext cx="1965277" cy="196527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33734" y="5379024"/>
            <a:ext cx="2340000" cy="4680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МЕДИАТЕХНОЛОГИИ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ня\Desktop\ДЕКАБРЬ\Блог класса как развивающая образовательная среда\blogging-creative-writing-content-management_1200-42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05"/>
          <a:stretch/>
        </p:blipFill>
        <p:spPr bwMode="auto">
          <a:xfrm>
            <a:off x="5074529" y="3272988"/>
            <a:ext cx="2127679" cy="17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559650" y="1169900"/>
            <a:ext cx="3060000" cy="1477328"/>
            <a:chOff x="4559650" y="1169900"/>
            <a:chExt cx="3060000" cy="1477328"/>
          </a:xfrm>
        </p:grpSpPr>
        <p:sp>
          <p:nvSpPr>
            <p:cNvPr id="11" name="Прямоугольник 10"/>
            <p:cNvSpPr/>
            <p:nvPr/>
          </p:nvSpPr>
          <p:spPr>
            <a:xfrm flipH="1">
              <a:off x="4559650" y="1169900"/>
              <a:ext cx="3060000" cy="147732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графические ресурсы</a:t>
              </a:r>
            </a:p>
            <a:p>
              <a:pPr algn="ctr"/>
              <a:endParaRPr lang="ru-RU" b="1" dirty="0" smtClean="0"/>
            </a:p>
            <a:p>
              <a:pPr algn="ctr"/>
              <a:endParaRPr lang="ru-RU" b="1" dirty="0"/>
            </a:p>
            <a:p>
              <a:pPr algn="ctr"/>
              <a:endParaRPr lang="ru-RU" b="1" dirty="0" smtClean="0"/>
            </a:p>
            <a:p>
              <a:pPr algn="ctr"/>
              <a:endParaRPr lang="ru-RU" b="1" dirty="0"/>
            </a:p>
          </p:txBody>
        </p:sp>
        <p:pic>
          <p:nvPicPr>
            <p:cNvPr id="13" name="Picture 4" descr="C:\Users\Таня\Desktop\СЕНТЯБРЬ\Компетентностный подход\online-training_41910-18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58" t="11206" r="9471" b="21754"/>
            <a:stretch/>
          </p:blipFill>
          <p:spPr bwMode="auto">
            <a:xfrm>
              <a:off x="4927361" y="1521302"/>
              <a:ext cx="2147328" cy="108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8221780" y="3046017"/>
            <a:ext cx="3060000" cy="1477328"/>
            <a:chOff x="8221780" y="3046017"/>
            <a:chExt cx="3060000" cy="1477328"/>
          </a:xfrm>
        </p:grpSpPr>
        <p:sp>
          <p:nvSpPr>
            <p:cNvPr id="15" name="Выноска 1 (граница и черта) 14"/>
            <p:cNvSpPr/>
            <p:nvPr/>
          </p:nvSpPr>
          <p:spPr>
            <a:xfrm>
              <a:off x="8221780" y="3046017"/>
              <a:ext cx="3060000" cy="1477328"/>
            </a:xfrm>
            <a:prstGeom prst="accentBorderCallout1">
              <a:avLst>
                <a:gd name="adj1" fmla="val 18750"/>
                <a:gd name="adj2" fmla="val -8333"/>
                <a:gd name="adj3" fmla="val 73700"/>
                <a:gd name="adj4" fmla="val -26291"/>
              </a:avLst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err="1" smtClean="0"/>
                <a:t>видеоресурсы</a:t>
              </a:r>
              <a:endParaRPr lang="ru-RU" b="1" dirty="0" smtClean="0"/>
            </a:p>
            <a:p>
              <a:pPr algn="ctr"/>
              <a:endParaRPr lang="ru-RU" b="1" dirty="0"/>
            </a:p>
            <a:p>
              <a:pPr algn="ctr"/>
              <a:endParaRPr lang="ru-RU" b="1" dirty="0" smtClean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</p:txBody>
        </p:sp>
        <p:pic>
          <p:nvPicPr>
            <p:cNvPr id="16" name="Picture 3" descr="C:\Users\Таня\Desktop\ДЕКАБРЬ\Блог класса как развивающая образовательная среда\businessman-character-sharing-success-experience-through-vlog_51635-231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873" t="21952" r="13481" b="20715"/>
            <a:stretch/>
          </p:blipFill>
          <p:spPr bwMode="auto">
            <a:xfrm>
              <a:off x="9099060" y="3438363"/>
              <a:ext cx="1250847" cy="98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983561" y="3029309"/>
            <a:ext cx="3060000" cy="1494036"/>
            <a:chOff x="983561" y="3029309"/>
            <a:chExt cx="3060000" cy="1494036"/>
          </a:xfrm>
        </p:grpSpPr>
        <p:sp>
          <p:nvSpPr>
            <p:cNvPr id="14" name="Выноска 1 (граница и черта) 13"/>
            <p:cNvSpPr/>
            <p:nvPr/>
          </p:nvSpPr>
          <p:spPr>
            <a:xfrm flipH="1">
              <a:off x="983561" y="3029309"/>
              <a:ext cx="3060000" cy="1477328"/>
            </a:xfrm>
            <a:prstGeom prst="accentBorderCallout1">
              <a:avLst>
                <a:gd name="adj1" fmla="val 18750"/>
                <a:gd name="adj2" fmla="val -8333"/>
                <a:gd name="adj3" fmla="val 78390"/>
                <a:gd name="adj4" fmla="val -25744"/>
              </a:avLst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з</a:t>
              </a:r>
              <a:r>
                <a:rPr lang="ru-RU" b="1" dirty="0" smtClean="0"/>
                <a:t>вуковые ресурсы</a:t>
              </a:r>
            </a:p>
            <a:p>
              <a:pPr algn="ctr"/>
              <a:endParaRPr lang="ru-RU" b="1" dirty="0" smtClean="0"/>
            </a:p>
            <a:p>
              <a:pPr algn="ctr"/>
              <a:endParaRPr lang="ru-RU" b="1" dirty="0"/>
            </a:p>
            <a:p>
              <a:pPr algn="ctr"/>
              <a:endParaRPr lang="ru-RU" b="1" dirty="0" smtClean="0"/>
            </a:p>
            <a:p>
              <a:pPr algn="ctr"/>
              <a:endParaRPr lang="ru-RU" b="1" dirty="0"/>
            </a:p>
          </p:txBody>
        </p:sp>
        <p:pic>
          <p:nvPicPr>
            <p:cNvPr id="9218" name="Picture 2" descr="C:\Users\Таня\Desktop\ЯНВАРЬ\ЭСО\linear-audio-book-elements_1257-373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271" y="3370765"/>
              <a:ext cx="1152580" cy="11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489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5580" y="1672213"/>
            <a:ext cx="5285032" cy="320087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ПРИНЦИП  НАГЛЯДНОСТИ  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ПРИ ИСПОЛЬЗОВАНИИ   ЭСО: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повышение качества визуальной информации;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изменение способов формирования наглядной информации;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появление возможности отслеживания развития теорий, закономерностей и понятий в динамике их развития, а не только демонстрации конкретного примера. </a:t>
            </a:r>
          </a:p>
        </p:txBody>
      </p:sp>
      <p:pic>
        <p:nvPicPr>
          <p:cNvPr id="6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681" y="1654175"/>
            <a:ext cx="35179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26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98498" y="2083687"/>
            <a:ext cx="5531547" cy="255454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B050"/>
                </a:solidFill>
              </a:rPr>
              <a:t>ЭЛЕКТРОННЫЕ СРЕДСТВА ОБУЧЕНИЯ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2000" dirty="0" smtClean="0"/>
              <a:t>(</a:t>
            </a:r>
            <a:r>
              <a:rPr lang="ru-RU" sz="2000" dirty="0"/>
              <a:t>далее – ЭСО) – программные средства, в которых отражается некоторая предметная область, </a:t>
            </a:r>
            <a:r>
              <a:rPr lang="ru-RU" sz="2000" dirty="0" smtClean="0"/>
              <a:t>в </a:t>
            </a:r>
            <a:r>
              <a:rPr lang="ru-RU" sz="2000" dirty="0"/>
              <a:t>той или иной мере реализуется технология ее изучения средствами информационно-коммуникационных технологий, </a:t>
            </a:r>
            <a:r>
              <a:rPr lang="ru-RU" sz="2000" dirty="0" smtClean="0"/>
              <a:t>обеспечиваются </a:t>
            </a:r>
            <a:r>
              <a:rPr lang="ru-RU" sz="2000" dirty="0"/>
              <a:t>условия для осуществления различных видов учебной деятельности. </a:t>
            </a:r>
          </a:p>
        </p:txBody>
      </p:sp>
      <p:pic>
        <p:nvPicPr>
          <p:cNvPr id="5" name="Picture 5" descr="C:\Users\Таня\Desktop\ДЕКАБРЬ\Блог класса как развивающая образовательная среда\517887-PIYCNZ-8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285" y="1660678"/>
            <a:ext cx="4004274" cy="342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926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71094" y="3933042"/>
            <a:ext cx="1944000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СОВРЕМЕННОЕ ОБРАЗОВАНИЕ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73724" y="1621236"/>
            <a:ext cx="2808000" cy="72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ИНДИВИДУАЛИЗАЦИЯ</a:t>
            </a:r>
            <a:endParaRPr lang="ru-RU" sz="1600" b="1" dirty="0"/>
          </a:p>
        </p:txBody>
      </p:sp>
      <p:sp>
        <p:nvSpPr>
          <p:cNvPr id="16" name="Стрелка вправо 15"/>
          <p:cNvSpPr/>
          <p:nvPr/>
        </p:nvSpPr>
        <p:spPr>
          <a:xfrm rot="10800000" flipH="1" flipV="1">
            <a:off x="3371509" y="1747499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73724" y="2811709"/>
            <a:ext cx="2808000" cy="72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ДИСТАНЦИОННОСТЬ</a:t>
            </a:r>
            <a:endParaRPr lang="ru-RU" sz="1600" b="1" dirty="0"/>
          </a:p>
        </p:txBody>
      </p:sp>
      <p:sp>
        <p:nvSpPr>
          <p:cNvPr id="19" name="Стрелка вправо 18"/>
          <p:cNvSpPr/>
          <p:nvPr/>
        </p:nvSpPr>
        <p:spPr>
          <a:xfrm rot="10800000" flipH="1" flipV="1">
            <a:off x="3371509" y="2937972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73724" y="3970764"/>
            <a:ext cx="2808000" cy="72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ВАРИАТИВНОСТЬ</a:t>
            </a:r>
            <a:endParaRPr lang="ru-RU" sz="1600" b="1" dirty="0"/>
          </a:p>
        </p:txBody>
      </p:sp>
      <p:sp>
        <p:nvSpPr>
          <p:cNvPr id="25" name="Стрелка вправо 24"/>
          <p:cNvSpPr/>
          <p:nvPr/>
        </p:nvSpPr>
        <p:spPr>
          <a:xfrm rot="10800000" flipH="1" flipV="1">
            <a:off x="3371510" y="4097027"/>
            <a:ext cx="580564" cy="467473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451664" y="2166192"/>
            <a:ext cx="504967" cy="2049974"/>
          </a:xfrm>
          <a:prstGeom prst="rightBrace">
            <a:avLst>
              <a:gd name="adj1" fmla="val 32658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62442" y="2373381"/>
            <a:ext cx="311067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повышение эффективности </a:t>
            </a:r>
            <a:r>
              <a:rPr lang="ru-RU" sz="2000" dirty="0"/>
              <a:t>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качества </a:t>
            </a:r>
            <a:r>
              <a:rPr lang="ru-RU" sz="2000" dirty="0"/>
              <a:t>обучения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заметной экономией времени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935671" y="1796121"/>
            <a:ext cx="1871905" cy="1907838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 descr="E:\++++05 05 РАБОЧИЙ СТОЛ\ПРЕЗЕНТАЦИИ МИНСК\ЕДИНСТВО\ecda12ebb0d1240a1dae606d9fdb7df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314" y="1958041"/>
            <a:ext cx="1555592" cy="15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Таня\Desktop\ЯНВАРЬ\ЭСО\education-flat-icon-set_3446-3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90" t="30317" r="6919" b="50000"/>
          <a:stretch/>
        </p:blipFill>
        <p:spPr bwMode="auto">
          <a:xfrm>
            <a:off x="3997971" y="1263700"/>
            <a:ext cx="874800" cy="6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Таня\Desktop\ЯНВАРЬ\ЭСО\education-flat-icon-set_3446-3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90" t="30317" r="6919" b="50000"/>
          <a:stretch/>
        </p:blipFill>
        <p:spPr bwMode="auto">
          <a:xfrm>
            <a:off x="3983610" y="2500003"/>
            <a:ext cx="874800" cy="6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Таня\Desktop\ЯНВАРЬ\ЭСО\education-flat-icon-set_3446-3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90" t="30317" r="6919" b="50000"/>
          <a:stretch/>
        </p:blipFill>
        <p:spPr bwMode="auto">
          <a:xfrm>
            <a:off x="3983610" y="3722884"/>
            <a:ext cx="874800" cy="6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30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19" grpId="0" animBg="1"/>
      <p:bldP spid="24" grpId="0" animBg="1"/>
      <p:bldP spid="25" grpId="0" animBg="1"/>
      <p:bldP spid="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Недостатки </a:t>
            </a:r>
          </a:p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классно-урочной системы обучения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2" descr="C:\Users\Таня\Desktop\ОКТЯБРЬ\Урок семинар\337093-PAB4YC-975-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809" y="2747228"/>
            <a:ext cx="2709040" cy="27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Таня\Desktop\ОКТЯБРЬ\Урок семинар\world-book-day-banners-in-flat-style_23-214779470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73" t="52397" r="9219" b="18687"/>
          <a:stretch/>
        </p:blipFill>
        <p:spPr bwMode="auto">
          <a:xfrm>
            <a:off x="9580754" y="5324498"/>
            <a:ext cx="1588722" cy="8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39899" y="3224026"/>
            <a:ext cx="5531547" cy="193899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отсутствие возможности для реализации индивидуализации </a:t>
            </a:r>
            <a:r>
              <a:rPr lang="ru-RU" sz="2000" dirty="0" smtClean="0"/>
              <a:t>обучения;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разное время усвоения материала обучающимися;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оказание помощи не в полном объеме </a:t>
            </a:r>
            <a:br>
              <a:rPr lang="ru-RU" sz="2000" dirty="0" smtClean="0"/>
            </a:br>
            <a:r>
              <a:rPr lang="ru-RU" sz="2000" dirty="0" smtClean="0"/>
              <a:t>для слабоуспевающих детей.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7508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ОКТЯБРЬ\Партфолио\393154-PCF3ET-3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1" t="23819"/>
          <a:stretch/>
        </p:blipFill>
        <p:spPr bwMode="auto">
          <a:xfrm>
            <a:off x="0" y="0"/>
            <a:ext cx="122098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41484" y="783435"/>
            <a:ext cx="5275969" cy="5562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ПРЕИМУЩЕСТВА  ИСПОЛЬЗОВАНИЯ  ЭСО 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В ОБРАЗОВАТЕЛЬНОМ ПРОЦЕССЕ:</a:t>
            </a:r>
          </a:p>
          <a:p>
            <a:pPr algn="ctr"/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индивидуализации обучения для всех </a:t>
            </a:r>
            <a:r>
              <a:rPr lang="ru-RU" dirty="0" smtClean="0">
                <a:solidFill>
                  <a:schemeClr val="tx1"/>
                </a:solidFill>
              </a:rPr>
              <a:t>обучающихся;</a:t>
            </a:r>
          </a:p>
          <a:p>
            <a:endParaRPr lang="ru-RU" sz="10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олучение обучающимся возможности </a:t>
            </a:r>
            <a:r>
              <a:rPr lang="ru-RU" dirty="0"/>
              <a:t>самостоятельного выбора способа </a:t>
            </a:r>
            <a:r>
              <a:rPr lang="ru-RU" dirty="0" smtClean="0"/>
              <a:t>взаимодействия с учителем: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получение объяснения;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получение похвалы </a:t>
            </a:r>
            <a:r>
              <a:rPr lang="ru-RU" dirty="0"/>
              <a:t>либо </a:t>
            </a:r>
            <a:r>
              <a:rPr lang="ru-RU" dirty="0" smtClean="0"/>
              <a:t>подсказки;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получение доступа </a:t>
            </a:r>
            <a:r>
              <a:rPr lang="ru-RU" dirty="0"/>
              <a:t>к истории </a:t>
            </a:r>
            <a:r>
              <a:rPr lang="ru-RU" dirty="0" smtClean="0"/>
              <a:t>обучения;</a:t>
            </a:r>
          </a:p>
          <a:p>
            <a:endParaRPr lang="ru-RU" sz="1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осуществление построения </a:t>
            </a:r>
            <a:r>
              <a:rPr lang="ru-RU" dirty="0"/>
              <a:t>модели обучения </a:t>
            </a:r>
            <a:r>
              <a:rPr lang="ru-RU" dirty="0" smtClean="0"/>
              <a:t>путем </a:t>
            </a:r>
            <a:r>
              <a:rPr lang="ru-RU" dirty="0"/>
              <a:t>рефлексивного </a:t>
            </a:r>
            <a:r>
              <a:rPr lang="ru-RU" dirty="0" smtClean="0"/>
              <a:t>управления, </a:t>
            </a:r>
            <a:br>
              <a:rPr lang="ru-RU" dirty="0" smtClean="0"/>
            </a:br>
            <a:r>
              <a:rPr lang="ru-RU" dirty="0" smtClean="0"/>
              <a:t>оказывая </a:t>
            </a:r>
            <a:r>
              <a:rPr lang="ru-RU" dirty="0"/>
              <a:t>содействие обучающемуся,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основываясь </a:t>
            </a:r>
            <a:r>
              <a:rPr lang="ru-RU" dirty="0"/>
              <a:t>на его индивидуальных возможностях.</a:t>
            </a:r>
            <a:r>
              <a:rPr lang="ru-RU" dirty="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8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418160" y="1349697"/>
            <a:ext cx="55145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РЕКОМЕНДАЦИИ  ПЕДАГОГУ 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ПРИ  ИСПОЛЬЗОВАНИИ  ЭСО </a:t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В  ОБРАЗОВАТЕЛЬНОМ  ПРОЦЕССЕ: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хорошо продумывать применение ЭСО </a:t>
            </a:r>
            <a:br>
              <a:rPr lang="ru-RU" sz="2000" dirty="0" smtClean="0"/>
            </a:br>
            <a:r>
              <a:rPr lang="ru-RU" sz="2000" dirty="0" smtClean="0"/>
              <a:t>на занятиях;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применять соответствующую методику преподавания; </a:t>
            </a:r>
          </a:p>
          <a:p>
            <a:pPr algn="just"/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овладеть </a:t>
            </a:r>
            <a:r>
              <a:rPr lang="ru-RU" sz="2000" dirty="0"/>
              <a:t>предоставляемыми </a:t>
            </a:r>
            <a:r>
              <a:rPr lang="ru-RU" sz="2000" dirty="0" smtClean="0"/>
              <a:t>возможностями компьютерных технологий с </a:t>
            </a:r>
            <a:r>
              <a:rPr lang="ru-RU" sz="2000" dirty="0"/>
              <a:t>обязательным наличием практических </a:t>
            </a:r>
            <a:r>
              <a:rPr lang="ru-RU" sz="2000" dirty="0" smtClean="0"/>
              <a:t>навыков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организации занятия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применением компьютерных </a:t>
            </a:r>
            <a:r>
              <a:rPr lang="ru-RU" sz="2000" dirty="0" smtClean="0"/>
              <a:t>технологий</a:t>
            </a:r>
            <a:r>
              <a:rPr lang="ru-RU" sz="2000" dirty="0"/>
              <a:t>.</a:t>
            </a:r>
          </a:p>
        </p:txBody>
      </p:sp>
      <p:pic>
        <p:nvPicPr>
          <p:cNvPr id="5" name="Picture 3" descr="C:\Users\Таня\Desktop\НОЯБРЬ\Психолого-педагогическое сопровождение детей с ОВЗ\consulting-specialist-slide-template-business-data-graph-chart_1262-1291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85" t="21891" r="28191" b="20229"/>
          <a:stretch/>
        </p:blipFill>
        <p:spPr bwMode="auto">
          <a:xfrm>
            <a:off x="1559984" y="2020925"/>
            <a:ext cx="3153906" cy="31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7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ня\Desktop\ЯНВАРЬ\ЭСО\1517581294_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043" y="2687360"/>
            <a:ext cx="1724489" cy="17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63872" y="2865366"/>
            <a:ext cx="5828445" cy="252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использование </a:t>
            </a:r>
            <a:r>
              <a:rPr lang="ru-RU" dirty="0"/>
              <a:t>интерактивной </a:t>
            </a:r>
            <a:r>
              <a:rPr lang="ru-RU" dirty="0" smtClean="0"/>
              <a:t>презентации на уроке: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экономии времени;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повысить эффективность </a:t>
            </a:r>
            <a:r>
              <a:rPr lang="ru-RU" dirty="0"/>
              <a:t>учебного </a:t>
            </a:r>
            <a:r>
              <a:rPr lang="ru-RU" dirty="0" smtClean="0"/>
              <a:t>процесса.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00B050"/>
                </a:solidFill>
              </a:rPr>
              <a:t>УСЛОВИЯ ИСПОЛЬЗОВАНИЯ: </a:t>
            </a:r>
            <a:endParaRPr lang="ru-RU" sz="1600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оснащение аудитории </a:t>
            </a:r>
            <a:r>
              <a:rPr lang="ru-RU" dirty="0" smtClean="0"/>
              <a:t>компьютером;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оснащение аудитории </a:t>
            </a:r>
            <a:r>
              <a:rPr lang="ru-RU" dirty="0" smtClean="0"/>
              <a:t>мультимедийным проектором;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оснащение аудитории </a:t>
            </a:r>
            <a:r>
              <a:rPr lang="ru-RU" dirty="0" smtClean="0"/>
              <a:t>экраном.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6272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на уроке-лекции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ОКТЯБРЬ\Урок семинар\presentation-in-front-of-many-people_1325-435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7CB2B2"/>
              </a:clrFrom>
              <a:clrTo>
                <a:srgbClr val="7C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51"/>
          <a:stretch/>
        </p:blipFill>
        <p:spPr bwMode="auto">
          <a:xfrm>
            <a:off x="9360640" y="4842950"/>
            <a:ext cx="1857148" cy="13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++++05 05 РАБОЧИЙ СТОЛ\ПРЕЗЕНТАЦИИ МИНСК\ИСЛЕДОВАТЕЛЬСКАЯ ДЕЯТЕЛЬНОСТЬ\teacher_Devsz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7012" y="3535956"/>
            <a:ext cx="1903242" cy="23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66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36575" y="3112931"/>
            <a:ext cx="582844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MICROSOFT POWERPOINT:</a:t>
            </a:r>
          </a:p>
          <a:p>
            <a:endParaRPr lang="en-US" sz="10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простой интерфейс программы;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большие возможности для создания презентаций;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значительное количество </a:t>
            </a:r>
            <a:r>
              <a:rPr lang="ru-RU" sz="2000" dirty="0"/>
              <a:t>готовых </a:t>
            </a:r>
            <a:r>
              <a:rPr lang="ru-RU" sz="2000" dirty="0" smtClean="0"/>
              <a:t>шаблонов;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отсутствие  требований </a:t>
            </a:r>
            <a:br>
              <a:rPr lang="ru-RU" sz="2000" dirty="0" smtClean="0"/>
            </a:br>
            <a:r>
              <a:rPr lang="ru-RU" sz="2000" dirty="0" smtClean="0"/>
              <a:t>к специализированным знаниям.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6272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на уроке-лекции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2" descr="C:\Users\Таня\Desktop\ОКТЯБРЬ\Урок семинар\presentation-in-front-of-many-people_1325-43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7CB2B2"/>
              </a:clrFrom>
              <a:clrTo>
                <a:srgbClr val="7C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51"/>
          <a:stretch/>
        </p:blipFill>
        <p:spPr bwMode="auto">
          <a:xfrm>
            <a:off x="9360640" y="4842950"/>
            <a:ext cx="1857148" cy="13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ЯНВАРЬ\ЭСО\1517581294_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043" y="2687360"/>
            <a:ext cx="1724489" cy="17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++++05 05 РАБОЧИЙ СТОЛ\ПРЕЗЕНТАЦИИ МИНСК\ИСЛЕДОВАТЕЛЬСКАЯ ДЕЯТЕЛЬНОСТЬ\teacher_Devsz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7012" y="3535956"/>
            <a:ext cx="1903242" cy="23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96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3871" y="2867274"/>
            <a:ext cx="58284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ПРЕИМУЩЕСТВА   ИСПОЛЬЗОВАНИЯ ПРЕЗЕНТАЦИЙ:</a:t>
            </a: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повышение уровня </a:t>
            </a:r>
            <a:r>
              <a:rPr lang="ru-RU" dirty="0"/>
              <a:t>наглядности при получении новой </a:t>
            </a:r>
            <a:r>
              <a:rPr lang="ru-RU" dirty="0" smtClean="0"/>
              <a:t>информации </a:t>
            </a:r>
            <a:r>
              <a:rPr lang="ru-RU" dirty="0"/>
              <a:t>б</a:t>
            </a:r>
            <a:r>
              <a:rPr lang="ru-RU" dirty="0" smtClean="0"/>
              <a:t>лагодаря </a:t>
            </a:r>
            <a:r>
              <a:rPr lang="ru-RU" dirty="0"/>
              <a:t>мультимедийным эффектам </a:t>
            </a:r>
            <a:r>
              <a:rPr lang="ru-RU" dirty="0" smtClean="0"/>
              <a:t>презентации;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озможность </a:t>
            </a:r>
            <a:r>
              <a:rPr lang="ru-RU" dirty="0"/>
              <a:t>надолго удержать внимание </a:t>
            </a:r>
            <a:r>
              <a:rPr lang="ru-RU" dirty="0" smtClean="0"/>
              <a:t>обучающихся путем использования </a:t>
            </a:r>
            <a:r>
              <a:rPr lang="ru-RU" dirty="0"/>
              <a:t>видео, аудио-фрагментов, элементов </a:t>
            </a:r>
            <a:r>
              <a:rPr lang="ru-RU" dirty="0" smtClean="0"/>
              <a:t>анимации.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6272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на уроке-лекции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9" name="Picture 2" descr="C:\Users\Таня\Desktop\ОКТЯБРЬ\Урок семинар\presentation-in-front-of-many-people_1325-43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7CB2B2"/>
              </a:clrFrom>
              <a:clrTo>
                <a:srgbClr val="7C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51"/>
          <a:stretch/>
        </p:blipFill>
        <p:spPr bwMode="auto">
          <a:xfrm>
            <a:off x="9360640" y="4842950"/>
            <a:ext cx="1857148" cy="13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Таня\Desktop\ЯНВАРЬ\ЭСО\1517581294_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043" y="2687360"/>
            <a:ext cx="1724489" cy="17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++++05 05 РАБОЧИЙ СТОЛ\ПРЕЗЕНТАЦИИ МИНСК\ИСЛЕДОВАТЕЛЬСКАЯ ДЕЯТЕЛЬНОСТЬ\teacher_Devsz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7012" y="3535956"/>
            <a:ext cx="1903242" cy="23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45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ЯНВАРЬ\ЭСО\344814-PADG0B-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45"/>
          <a:stretch/>
        </p:blipFill>
        <p:spPr bwMode="auto">
          <a:xfrm>
            <a:off x="-42421" y="-1"/>
            <a:ext cx="122523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6194" y="1267928"/>
            <a:ext cx="5275969" cy="5562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ПСИХОЛОГИЧЕСКИЕ МЕТОДЫ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использования интерактивной презентации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уроке-лекции: </a:t>
            </a:r>
          </a:p>
          <a:p>
            <a:pPr algn="ctr"/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/>
              <a:t>р</a:t>
            </a:r>
            <a:r>
              <a:rPr lang="ru-RU" b="1" dirty="0" smtClean="0"/>
              <a:t>азглядывание: </a:t>
            </a:r>
          </a:p>
          <a:p>
            <a:pPr lvl="0" algn="just"/>
            <a:r>
              <a:rPr lang="ru-RU" dirty="0" smtClean="0"/>
              <a:t>исчезает необходимость в ходе наглядного показа визуального представления объекта на основе словесного описания;</a:t>
            </a:r>
          </a:p>
          <a:p>
            <a:pPr lvl="0"/>
            <a:endParaRPr lang="ru-RU" sz="1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визуализация:</a:t>
            </a:r>
          </a:p>
          <a:p>
            <a:pPr lvl="0"/>
            <a:r>
              <a:rPr lang="ru-RU" dirty="0" smtClean="0"/>
              <a:t>представление объекта </a:t>
            </a:r>
            <a:r>
              <a:rPr lang="ru-RU" dirty="0"/>
              <a:t>по </a:t>
            </a:r>
            <a:r>
              <a:rPr lang="ru-RU" dirty="0" smtClean="0"/>
              <a:t>словесному описанию;</a:t>
            </a:r>
          </a:p>
          <a:p>
            <a:pPr lvl="0"/>
            <a:endParaRPr lang="ru-RU" sz="1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/>
              <a:t>т</a:t>
            </a:r>
            <a:r>
              <a:rPr lang="ru-RU" b="1" dirty="0" smtClean="0"/>
              <a:t>ранспортабельность</a:t>
            </a:r>
            <a:r>
              <a:rPr lang="ru-RU" dirty="0" smtClean="0"/>
              <a:t>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более легкое обращение </a:t>
            </a:r>
            <a:r>
              <a:rPr lang="ru-RU" dirty="0"/>
              <a:t>с компактными </a:t>
            </a:r>
            <a:r>
              <a:rPr lang="ru-RU" dirty="0" smtClean="0"/>
              <a:t>электронными </a:t>
            </a:r>
            <a:r>
              <a:rPr lang="ru-RU" dirty="0"/>
              <a:t>носителями, </a:t>
            </a:r>
            <a:r>
              <a:rPr lang="ru-RU" dirty="0" smtClean="0"/>
              <a:t>по сравнению </a:t>
            </a:r>
            <a:r>
              <a:rPr lang="ru-RU" dirty="0"/>
              <a:t>с традиционными </a:t>
            </a:r>
            <a:r>
              <a:rPr lang="ru-RU" dirty="0" smtClean="0"/>
              <a:t>плакатами;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создание </a:t>
            </a:r>
            <a:r>
              <a:rPr lang="ru-RU" dirty="0"/>
              <a:t>больше возможностей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размещения информации и нахождения хорошего угла обзора.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26356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33172" y="1242795"/>
            <a:ext cx="5466172" cy="3279703"/>
            <a:chOff x="4633172" y="1242795"/>
            <a:chExt cx="5466172" cy="3279703"/>
          </a:xfrm>
        </p:grpSpPr>
        <p:pic>
          <p:nvPicPr>
            <p:cNvPr id="6" name="Picture 9" descr="C:\Users\Таня\Desktop\НОЯБРЬ\Формирование культуры правового и безопасного поведения\zdczd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72" y="1242795"/>
              <a:ext cx="5466172" cy="327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780007" y="1894853"/>
              <a:ext cx="5145206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Применение презентации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на </a:t>
              </a:r>
              <a:r>
                <a:rPr lang="ru-RU" b="1" dirty="0"/>
                <a:t>уроке-лекции означает не только обеспечение наглядности и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удобства </a:t>
              </a:r>
              <a:r>
                <a:rPr lang="ru-RU" b="1" dirty="0"/>
                <a:t>предоставления информации,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но </a:t>
              </a:r>
              <a:r>
                <a:rPr lang="ru-RU" b="1" dirty="0"/>
                <a:t>и </a:t>
              </a:r>
              <a:r>
                <a:rPr lang="ru-RU" b="1" dirty="0" smtClean="0"/>
                <a:t>экономию </a:t>
              </a:r>
              <a:r>
                <a:rPr lang="ru-RU" b="1" dirty="0"/>
                <a:t>учебного времени.</a:t>
              </a:r>
              <a:endParaRPr lang="ru-RU" dirty="0"/>
            </a:p>
          </p:txBody>
        </p:sp>
      </p:grpSp>
      <p:pic>
        <p:nvPicPr>
          <p:cNvPr id="11" name="Picture 2" descr="C:\Users\Таня\Desktop\ОКТЯБРЬ\Теория поколений\cartoon-business-people-sitting-at-desk-with-laptops-communicating-at-brainstorming_33099-2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677" y="2759817"/>
            <a:ext cx="4647392" cy="30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blogging-concept_23-214800351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3" r="12589" b="19224"/>
          <a:stretch/>
        </p:blipFill>
        <p:spPr bwMode="auto">
          <a:xfrm>
            <a:off x="10201456" y="4831308"/>
            <a:ext cx="1244623" cy="13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14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ЯНВАРЬ\ЭСО\562125-PL0JCF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829" y="364728"/>
            <a:ext cx="8534400" cy="60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45207" y="4020314"/>
            <a:ext cx="6115052" cy="2031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5207" y="4020314"/>
            <a:ext cx="61150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Компьютерные технологии помогают за короткий срок овладеть большим объемом материала, ведь для многих тем по математике требуется при объяснении строить поверхности, таблицы, графики </a:t>
            </a:r>
            <a:r>
              <a:rPr lang="ru-RU" dirty="0" smtClean="0"/>
              <a:t>С </a:t>
            </a:r>
            <a:r>
              <a:rPr lang="ru-RU" dirty="0"/>
              <a:t>помощью компьютера изложение учебного материала </a:t>
            </a:r>
            <a:r>
              <a:rPr lang="ru-RU" dirty="0" smtClean="0"/>
              <a:t>происходит </a:t>
            </a:r>
            <a:r>
              <a:rPr lang="ru-RU" dirty="0"/>
              <a:t>более наглядно. Наличие интерактивной доски предоставляет дополнительные </a:t>
            </a:r>
            <a:r>
              <a:rPr lang="ru-RU" dirty="0" smtClean="0"/>
              <a:t>возможности.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66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4" y="3413125"/>
            <a:ext cx="538381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ОБУЧАЮЩИЕ  ПРОГРАММНЫЕ  СРЕДСТВА</a:t>
            </a:r>
            <a:r>
              <a:rPr lang="ru-RU" sz="1600" dirty="0">
                <a:solidFill>
                  <a:srgbClr val="00B050"/>
                </a:solidFill>
              </a:rPr>
              <a:t>:</a:t>
            </a:r>
            <a:endParaRPr lang="ru-RU" sz="1600" dirty="0" smtClean="0">
              <a:solidFill>
                <a:srgbClr val="00B05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необходимого уровня </a:t>
            </a:r>
            <a:r>
              <a:rPr lang="ru-RU" sz="2000" dirty="0"/>
              <a:t>усвоения учебного </a:t>
            </a:r>
            <a:r>
              <a:rPr lang="ru-RU" sz="2000" dirty="0" smtClean="0"/>
              <a:t>материала.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12291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31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3871" y="2867274"/>
            <a:ext cx="5828445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ПРОГРАММЫ ДЛЯ ОБУЧЕНИЯ МАТЕМАТИКЕ: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Mathematica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NELINS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MATRICA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GRAFDBF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FUN1;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GPOI. </a:t>
            </a: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00B050"/>
                </a:solidFill>
              </a:rPr>
              <a:t>УСЛОВИЯ </a:t>
            </a:r>
            <a:r>
              <a:rPr lang="ru-RU" sz="1600" b="1" dirty="0">
                <a:solidFill>
                  <a:srgbClr val="00B050"/>
                </a:solidFill>
              </a:rPr>
              <a:t>ИСПОЛЬЗОВАНИЯ: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установка нужной программы на </a:t>
            </a:r>
            <a:r>
              <a:rPr lang="ru-RU" dirty="0" smtClean="0"/>
              <a:t>компьютер.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8192" y="91234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на уроке решения типовых задач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Таня\Desktop\ЯНВАРЬ\ЭСО\249253-P43HX8-6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17"/>
          <a:stretch/>
        </p:blipFill>
        <p:spPr bwMode="auto">
          <a:xfrm>
            <a:off x="1058318" y="2867274"/>
            <a:ext cx="3650160" cy="27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ОКТЯБРЬ\Школьная оценка\math-number-colorful-on-white-background-education-study-learning-teach-concept_39768-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581" y="5139560"/>
            <a:ext cx="1577973" cy="10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30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3871" y="3153882"/>
            <a:ext cx="5828445" cy="1969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ОСОБЕННОСТИ  ПРОГРАММ ДЛЯ ОБУЧЕНИЯ МАТЕМАТИКЕ:</a:t>
            </a: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наглядность; 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и</a:t>
            </a:r>
            <a:r>
              <a:rPr lang="ru-RU" sz="2000" dirty="0" smtClean="0"/>
              <a:t>нтерактивность;</a:t>
            </a:r>
          </a:p>
          <a:p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возможность проверки </a:t>
            </a:r>
            <a:r>
              <a:rPr lang="ru-RU" sz="2000" dirty="0"/>
              <a:t>всех этапов решения </a:t>
            </a:r>
            <a:r>
              <a:rPr lang="ru-RU" sz="2000" dirty="0" smtClean="0"/>
              <a:t>задач.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91234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на уроке решения типовых задач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2" descr="C:\Users\Таня\Desktop\ЯНВАРЬ\ЭСО\249253-P43HX8-6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17"/>
          <a:stretch/>
        </p:blipFill>
        <p:spPr bwMode="auto">
          <a:xfrm>
            <a:off x="1058318" y="2867274"/>
            <a:ext cx="3650160" cy="27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Школьная оценка\math-number-colorful-on-white-background-education-study-learning-teach-concept_39768-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6262" y="5108517"/>
            <a:ext cx="1624576" cy="10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89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3871" y="3153882"/>
            <a:ext cx="5828445" cy="22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ПРЕИМУЩЕСТВА ИСПОЛЬЗОВАНИЯ ПРОГРАММ: </a:t>
            </a:r>
            <a:endParaRPr lang="ru-RU" sz="1600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существенная экономия </a:t>
            </a:r>
            <a:r>
              <a:rPr lang="ru-RU" dirty="0" smtClean="0"/>
              <a:t>времени;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возможность рассмотреть </a:t>
            </a:r>
            <a:r>
              <a:rPr lang="ru-RU" dirty="0"/>
              <a:t>больше задач по одной теме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сравнению </a:t>
            </a:r>
            <a:r>
              <a:rPr lang="ru-RU" dirty="0"/>
              <a:t>со стандартной </a:t>
            </a:r>
            <a:r>
              <a:rPr lang="ru-RU" dirty="0" smtClean="0"/>
              <a:t>методикой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возможность обучающихся видеть </a:t>
            </a:r>
            <a:r>
              <a:rPr lang="ru-RU" dirty="0"/>
              <a:t>свои ошибки,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делать </a:t>
            </a:r>
            <a:r>
              <a:rPr lang="ru-RU" dirty="0"/>
              <a:t>их анализ и </a:t>
            </a:r>
            <a:r>
              <a:rPr lang="ru-RU" dirty="0" smtClean="0"/>
              <a:t>исправления;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возможность обучающихся </a:t>
            </a:r>
            <a:r>
              <a:rPr lang="ru-RU" dirty="0" smtClean="0"/>
              <a:t>минимизировать </a:t>
            </a:r>
            <a:r>
              <a:rPr lang="ru-RU" dirty="0"/>
              <a:t>вероятность </a:t>
            </a:r>
            <a:r>
              <a:rPr lang="ru-RU" dirty="0" smtClean="0"/>
              <a:t>совершения ошибок </a:t>
            </a:r>
            <a:r>
              <a:rPr lang="ru-RU" dirty="0"/>
              <a:t>в будущем. 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8192" y="91234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на уроке решения типовых задач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2" descr="C:\Users\Таня\Desktop\ЯНВАРЬ\ЭСО\249253-P43HX8-6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17"/>
          <a:stretch/>
        </p:blipFill>
        <p:spPr bwMode="auto">
          <a:xfrm>
            <a:off x="1058318" y="2867274"/>
            <a:ext cx="3650160" cy="27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Школьная оценка\math-number-colorful-on-white-background-education-study-learning-teach-concept_39768-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6262" y="5108517"/>
            <a:ext cx="1624576" cy="10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552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8700" y="1556322"/>
            <a:ext cx="5531547" cy="304698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Линейная алгебра и аналитическая геометрия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самостоятельного </a:t>
            </a:r>
            <a:r>
              <a:rPr lang="ru-RU" sz="2000" dirty="0"/>
              <a:t>изучения </a:t>
            </a:r>
            <a:r>
              <a:rPr lang="ru-RU" sz="2000" dirty="0" smtClean="0"/>
              <a:t>обучающимися материала;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труктура комплекса: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главы;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параграфы;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ункты (5 в каждом параграфе). </a:t>
            </a:r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ЯНВАРЬ\ЭСО\lineika_52e904c77fd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04" y="4572000"/>
            <a:ext cx="1538112" cy="1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429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8700" y="1187826"/>
            <a:ext cx="5531547" cy="36625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Линейная алгебра и аналитическая геометрия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000" b="1" dirty="0" smtClean="0"/>
              <a:t>Пункт «Основные </a:t>
            </a:r>
            <a:r>
              <a:rPr lang="ru-RU" sz="2000" b="1" dirty="0"/>
              <a:t>понятия и теоремы</a:t>
            </a:r>
            <a:r>
              <a:rPr lang="ru-RU" sz="2000" b="1" dirty="0" smtClean="0"/>
              <a:t>»: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основной теоретический материал: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определения;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формулы;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понятия; 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теоремы </a:t>
            </a:r>
            <a:r>
              <a:rPr lang="ru-RU" sz="2000" dirty="0"/>
              <a:t>без доказательств. 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б</a:t>
            </a:r>
            <a:r>
              <a:rPr lang="ru-RU" sz="2000" dirty="0" smtClean="0"/>
              <a:t>ольшое количество примеров для упрощения процесса </a:t>
            </a:r>
            <a:r>
              <a:rPr lang="ru-RU" sz="2000" dirty="0"/>
              <a:t>усвоения нового </a:t>
            </a:r>
            <a:r>
              <a:rPr lang="ru-RU" sz="2000" dirty="0" smtClean="0"/>
              <a:t>материала.</a:t>
            </a:r>
            <a:endParaRPr lang="ru-RU" sz="2000" dirty="0"/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ЯНВАРЬ\ЭСО\lineika_52e904c77fd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04" y="4572000"/>
            <a:ext cx="1538112" cy="1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8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8700" y="1378898"/>
            <a:ext cx="5531547" cy="304698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Линейная алгебра и аналитическая геометрия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000" b="1" dirty="0" smtClean="0"/>
              <a:t>Пункт «Контрольные </a:t>
            </a:r>
            <a:r>
              <a:rPr lang="ru-RU" sz="2000" b="1" dirty="0"/>
              <a:t>вопросы и задания</a:t>
            </a:r>
            <a:r>
              <a:rPr lang="ru-RU" sz="2000" b="1" dirty="0" smtClean="0"/>
              <a:t>»: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оказание </a:t>
            </a:r>
            <a:r>
              <a:rPr lang="ru-RU" sz="2000" dirty="0"/>
              <a:t>помощи обучающемуся в ходе самостоятельного усвоения нового </a:t>
            </a:r>
            <a:r>
              <a:rPr lang="ru-RU" sz="2000" dirty="0" smtClean="0"/>
              <a:t>материала;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последующий </a:t>
            </a:r>
            <a:r>
              <a:rPr lang="ru-RU" sz="2000" dirty="0"/>
              <a:t>контроль полученных </a:t>
            </a:r>
            <a:r>
              <a:rPr lang="ru-RU" sz="2000" dirty="0" smtClean="0"/>
              <a:t>знаний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аличие теоретических вопросов </a:t>
            </a:r>
            <a:r>
              <a:rPr lang="ru-RU" sz="2000" dirty="0"/>
              <a:t>и </a:t>
            </a:r>
            <a:r>
              <a:rPr lang="ru-RU" sz="2000" dirty="0" smtClean="0"/>
              <a:t>заданий, </a:t>
            </a:r>
            <a:r>
              <a:rPr lang="ru-RU" sz="2000" dirty="0"/>
              <a:t>которые не требуют громоздких вычислений.</a:t>
            </a:r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ЯНВАРЬ\ЭСО\lineika_52e904c77fd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04" y="4572000"/>
            <a:ext cx="1538112" cy="1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04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1022" y="1447133"/>
            <a:ext cx="5531547" cy="304698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Линейная алгебра и аналитическая геометрия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000" b="1" dirty="0" smtClean="0"/>
              <a:t>Пункт «Примеры </a:t>
            </a:r>
            <a:r>
              <a:rPr lang="ru-RU" sz="2000" b="1" dirty="0"/>
              <a:t>решения задач»:</a:t>
            </a:r>
            <a:endParaRPr lang="ru-RU" sz="2000" b="1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стандартные задачи темы, для решения которых используется несколько способов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применением технических приемов и наиболее рациональных </a:t>
            </a:r>
            <a:r>
              <a:rPr lang="ru-RU" sz="2000" dirty="0" smtClean="0"/>
              <a:t>решений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демонстрация графического способа решения.</a:t>
            </a:r>
            <a:endParaRPr lang="ru-RU" sz="2000" dirty="0"/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ЯНВАРЬ\ЭСО\lineika_52e904c77fd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04" y="4572000"/>
            <a:ext cx="1538112" cy="1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6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1022" y="1665501"/>
            <a:ext cx="5531547" cy="335476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Линейная алгебра и аналитическая геометрия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000" b="1" dirty="0" smtClean="0"/>
              <a:t>Пункт «Задачи </a:t>
            </a:r>
            <a:r>
              <a:rPr lang="ru-RU" sz="2000" b="1" dirty="0"/>
              <a:t>и упражнения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для </a:t>
            </a:r>
            <a:r>
              <a:rPr lang="ru-RU" sz="2000" b="1" dirty="0"/>
              <a:t>самостоятельной работы»:</a:t>
            </a:r>
            <a:endParaRPr lang="ru-RU" sz="2000" b="1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упражнения </a:t>
            </a:r>
            <a:r>
              <a:rPr lang="ru-RU" sz="2000" dirty="0"/>
              <a:t>для самостоятельного </a:t>
            </a:r>
            <a:r>
              <a:rPr lang="ru-RU" sz="2000" dirty="0" smtClean="0"/>
              <a:t>решения </a:t>
            </a:r>
            <a:br>
              <a:rPr lang="ru-RU" sz="2000" dirty="0" smtClean="0"/>
            </a:br>
            <a:r>
              <a:rPr lang="ru-RU" sz="2000" dirty="0" smtClean="0"/>
              <a:t>с целью закрепления </a:t>
            </a:r>
            <a:r>
              <a:rPr lang="ru-RU" sz="2000" dirty="0"/>
              <a:t>на практике </a:t>
            </a:r>
            <a:r>
              <a:rPr lang="ru-RU" sz="2000" dirty="0" smtClean="0"/>
              <a:t>фундаментальных способов </a:t>
            </a:r>
            <a:r>
              <a:rPr lang="ru-RU" sz="2000" dirty="0"/>
              <a:t>решения </a:t>
            </a:r>
            <a:r>
              <a:rPr lang="ru-RU" sz="2000" dirty="0" smtClean="0"/>
              <a:t>задач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указания по </a:t>
            </a:r>
            <a:r>
              <a:rPr lang="ru-RU" sz="2000" dirty="0" smtClean="0"/>
              <a:t>решению упражнений;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ответы.</a:t>
            </a:r>
            <a:endParaRPr lang="ru-RU" sz="2000" dirty="0"/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ЯНВАРЬ\ЭСО\lineika_52e904c77fd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04" y="4572000"/>
            <a:ext cx="1538112" cy="1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39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1022" y="1665501"/>
            <a:ext cx="5531547" cy="304698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Линейная алгебра и аналитическая геометрия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000" b="1" dirty="0" smtClean="0"/>
              <a:t>Пункт «Интерактивные </a:t>
            </a:r>
            <a:r>
              <a:rPr lang="ru-RU" sz="2000" b="1" dirty="0"/>
              <a:t>вопросы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для </a:t>
            </a:r>
            <a:r>
              <a:rPr lang="ru-RU" sz="2000" b="1" dirty="0"/>
              <a:t>самопроверки»:</a:t>
            </a:r>
            <a:endParaRPr lang="ru-RU" sz="2000" b="1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интерактивные задания с подсказками, направленными на помощь обучающимся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процессе самостоятельной оценки степени усвоения учебного материала. </a:t>
            </a:r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ЯНВАРЬ\ЭСО\lineika_52e904c77fd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04" y="4572000"/>
            <a:ext cx="1538112" cy="1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693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33682" y="1210337"/>
            <a:ext cx="5531547" cy="39703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Линейная алгебра и аналитическая геометрия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Структура комплекса: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 smtClean="0"/>
              <a:t>интерактивные практикумы –</a:t>
            </a:r>
            <a:r>
              <a:rPr lang="ru-RU" dirty="0"/>
              <a:t> </a:t>
            </a:r>
            <a:r>
              <a:rPr lang="ru-RU" dirty="0" smtClean="0"/>
              <a:t>тренажеры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пошаговым решением </a:t>
            </a:r>
            <a:r>
              <a:rPr lang="ru-RU" dirty="0" smtClean="0"/>
              <a:t>задач;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 smtClean="0"/>
              <a:t>контрольные тесты – выборка </a:t>
            </a:r>
            <a:r>
              <a:rPr lang="ru-RU" dirty="0"/>
              <a:t>5 заданий из </a:t>
            </a:r>
            <a:r>
              <a:rPr lang="ru-RU" dirty="0" smtClean="0"/>
              <a:t>30;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 smtClean="0"/>
              <a:t>проверочные тесты </a:t>
            </a:r>
            <a:r>
              <a:rPr lang="ru-RU" dirty="0"/>
              <a:t>– </a:t>
            </a:r>
            <a:r>
              <a:rPr lang="ru-RU" dirty="0" smtClean="0"/>
              <a:t>различные </a:t>
            </a:r>
            <a:r>
              <a:rPr lang="ru-RU" dirty="0"/>
              <a:t>варианты заданий с автоматической проверкой и занесением результатов в электронный </a:t>
            </a:r>
            <a:r>
              <a:rPr lang="ru-RU" dirty="0" smtClean="0"/>
              <a:t>журнал;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dirty="0" smtClean="0"/>
              <a:t>итоговый тест </a:t>
            </a:r>
            <a:r>
              <a:rPr lang="ru-RU" dirty="0"/>
              <a:t>– </a:t>
            </a:r>
            <a:r>
              <a:rPr lang="ru-RU" dirty="0" smtClean="0"/>
              <a:t>20 </a:t>
            </a:r>
            <a:r>
              <a:rPr lang="ru-RU" dirty="0"/>
              <a:t>случайным образом подобранных </a:t>
            </a:r>
            <a:r>
              <a:rPr lang="ru-RU" dirty="0" smtClean="0"/>
              <a:t>заданий </a:t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100 </a:t>
            </a:r>
            <a:r>
              <a:rPr lang="ru-RU" dirty="0" smtClean="0"/>
              <a:t>по </a:t>
            </a:r>
            <a:r>
              <a:rPr lang="ru-RU" dirty="0"/>
              <a:t>всему изученному курсу. </a:t>
            </a:r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ЯНВАРЬ\ЭСО\lineika_52e904c77fd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04" y="4572000"/>
            <a:ext cx="1538112" cy="15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21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4" y="3071925"/>
            <a:ext cx="538381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ПРОГРАММНЫЕ СРЕДСТВА (СИСТЕМЫ):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отработка </a:t>
            </a:r>
            <a:r>
              <a:rPr lang="ru-RU" sz="2000" dirty="0"/>
              <a:t>умений </a:t>
            </a:r>
            <a:r>
              <a:rPr lang="ru-RU" sz="2000" dirty="0" smtClean="0"/>
              <a:t>обучающихся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самоподготовка;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повторение </a:t>
            </a:r>
            <a:r>
              <a:rPr lang="ru-RU" sz="2000" dirty="0"/>
              <a:t>или закреплении учебного </a:t>
            </a:r>
            <a:r>
              <a:rPr lang="ru-RU" sz="2000" dirty="0" smtClean="0"/>
              <a:t>материала.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470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ЯНВАРЬ\НАУКА\СЕРТИФИКАТ\c071b50bfac76ea65a58d84a8e84611553az0ncq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8530" y="4553127"/>
            <a:ext cx="1588586" cy="15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978" y="1578833"/>
            <a:ext cx="5531547" cy="335476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ОБРАЗОВАТЕЛЬНЫЙ КОМПЛЕКС 1С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Высшая школа. Математический </a:t>
            </a:r>
            <a:r>
              <a:rPr lang="ru-RU" sz="2000" b="1" dirty="0" smtClean="0">
                <a:solidFill>
                  <a:srgbClr val="00B050"/>
                </a:solidFill>
              </a:rPr>
              <a:t>анализ</a:t>
            </a:r>
          </a:p>
          <a:p>
            <a:pPr algn="ctr"/>
            <a:endParaRPr lang="ru-RU" sz="1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обеспечение самостоятельного изучения обучающимися </a:t>
            </a:r>
            <a:r>
              <a:rPr lang="ru-RU" sz="2000" dirty="0" smtClean="0"/>
              <a:t>учебного материала;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подготовки </a:t>
            </a:r>
            <a:r>
              <a:rPr lang="ru-RU" sz="2000" dirty="0"/>
              <a:t>к самостоятельным и контрольным </a:t>
            </a:r>
            <a:r>
              <a:rPr lang="ru-RU" sz="2000" dirty="0" smtClean="0"/>
              <a:t>работам;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структура </a:t>
            </a:r>
            <a:r>
              <a:rPr lang="ru-RU" sz="2000" dirty="0"/>
              <a:t>комплекса: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главы;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параграфы;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пункты (5 в каждом параграфе). </a:t>
            </a:r>
          </a:p>
        </p:txBody>
      </p:sp>
      <p:pic>
        <p:nvPicPr>
          <p:cNvPr id="2050" name="Picture 2" descr="C:\Users\Таня\Desktop\ЯНВАРЬ\ЭСО\i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45" y="1686269"/>
            <a:ext cx="3453712" cy="34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25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59917" y="3023481"/>
            <a:ext cx="5828445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ПРЕИМУЩЕСТВА ИСПОЛЬЗОВАНИЯ ПРОГРАММ: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широкие возможности </a:t>
            </a:r>
            <a:r>
              <a:rPr lang="ru-RU" dirty="0"/>
              <a:t>по реализации дидактического принципа </a:t>
            </a:r>
            <a:r>
              <a:rPr lang="ru-RU" dirty="0" smtClean="0"/>
              <a:t>наглядности.</a:t>
            </a:r>
          </a:p>
          <a:p>
            <a:endParaRPr lang="ru-RU" sz="1000" dirty="0" smtClean="0"/>
          </a:p>
          <a:p>
            <a:r>
              <a:rPr lang="ru-RU" sz="1600" b="1" dirty="0" smtClean="0">
                <a:solidFill>
                  <a:srgbClr val="00B050"/>
                </a:solidFill>
              </a:rPr>
              <a:t>ПОСТРОЕНИЕ ЗАНЯТИЯ: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подготовка </a:t>
            </a:r>
            <a:r>
              <a:rPr lang="ru-RU" dirty="0"/>
              <a:t>каждым обучающимся доклада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выбранной теме </a:t>
            </a:r>
            <a:r>
              <a:rPr lang="ru-RU" dirty="0" smtClean="0"/>
              <a:t>(информационные и исследовательские темы);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опровождение доклада презентацией</a:t>
            </a:r>
            <a:r>
              <a:rPr lang="ru-RU" dirty="0"/>
              <a:t>. 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на уроке-семинаре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E:\++++05 05 РАБОЧИЙ СТОЛ\ПРЕЗЕНТАЦИИ МИНСК\ЕДИНСТВО\eca1417a088135a0e03f27b2ad9185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164" y="2817266"/>
            <a:ext cx="1789593" cy="30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++++05 05 РАБОЧИЙ СТОЛ\ПРЕЗЕНТАЦИИ МИНСК\ИССЛЕД.МЕТОД\b65eb7979cb29f8f707e77b8020729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2194" y="5071932"/>
            <a:ext cx="1118437" cy="11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275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3870" y="2839986"/>
            <a:ext cx="5828445" cy="2769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ФОРМА ПРОВЕДЕНИЯ: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компьютерный тест;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бланковый тест;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набор заданий.</a:t>
            </a:r>
          </a:p>
          <a:p>
            <a:endParaRPr lang="ru-RU" sz="1600" dirty="0"/>
          </a:p>
          <a:p>
            <a:r>
              <a:rPr lang="ru-RU" sz="1600" b="1" dirty="0" smtClean="0">
                <a:solidFill>
                  <a:srgbClr val="00B050"/>
                </a:solidFill>
              </a:rPr>
              <a:t>ПОРЯДОК ПРОВЕДЕНИЯ ТЕСТИРОВАНИЯ: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выведение педагогом текста задания </a:t>
            </a:r>
            <a:r>
              <a:rPr lang="ru-RU" dirty="0"/>
              <a:t>на экран при помощи программы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 </a:t>
            </a:r>
            <a:r>
              <a:rPr lang="ru-RU" dirty="0" err="1" smtClean="0"/>
              <a:t>Word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з</a:t>
            </a:r>
            <a:r>
              <a:rPr lang="ru-RU" dirty="0" smtClean="0"/>
              <a:t>анесение </a:t>
            </a:r>
            <a:r>
              <a:rPr lang="ru-RU" dirty="0"/>
              <a:t>обучающимися ответов в специальные бланки или </a:t>
            </a:r>
            <a:r>
              <a:rPr lang="ru-RU" dirty="0" smtClean="0"/>
              <a:t>в тетради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  <a:r>
              <a:rPr lang="ru-RU" sz="3400" b="1" dirty="0">
                <a:solidFill>
                  <a:srgbClr val="00B050"/>
                </a:solidFill>
              </a:rPr>
              <a:t/>
            </a:r>
            <a:br>
              <a:rPr lang="ru-RU" sz="3400" b="1" dirty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при проведении проверочной работы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E:\++++05 05 РАБОЧИЙ СТОЛ\ПРЕЗЕНТАЦИИ МИНСК\Вебинар молодежь\Surve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5229" y="5302213"/>
            <a:ext cx="785803" cy="7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Таня\Desktop\ЯНВАРЬ\ЭСО\243822-P3W7XV-7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083"/>
          <a:stretch/>
        </p:blipFill>
        <p:spPr bwMode="auto">
          <a:xfrm>
            <a:off x="1137914" y="3083499"/>
            <a:ext cx="3513465" cy="22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6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3871" y="3153882"/>
            <a:ext cx="582844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ВАРИАНТЫ ИСПОЛЬЗОВАНИЯ: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специальные </a:t>
            </a:r>
            <a:r>
              <a:rPr lang="ru-RU" sz="2000" dirty="0"/>
              <a:t>программы, которые входят в состав обучающих </a:t>
            </a:r>
            <a:r>
              <a:rPr lang="ru-RU" sz="2000" dirty="0" smtClean="0"/>
              <a:t>программ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самостоятельная подготовка педагогом задания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применением </a:t>
            </a:r>
            <a:r>
              <a:rPr lang="ru-RU" sz="2000" dirty="0" smtClean="0"/>
              <a:t>программного </a:t>
            </a:r>
            <a:r>
              <a:rPr lang="ru-RU" sz="2000" dirty="0"/>
              <a:t>обеспечения.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  <a:r>
              <a:rPr lang="ru-RU" sz="3400" b="1" dirty="0">
                <a:solidFill>
                  <a:srgbClr val="00B050"/>
                </a:solidFill>
              </a:rPr>
              <a:t/>
            </a:r>
            <a:br>
              <a:rPr lang="ru-RU" sz="3400" b="1" dirty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при проведении контрольной работы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3" descr="C:\Users\Таня\Desktop\ДЕКАБРЬ\Блог класса как развивающая образовательная среда\webinar-concept-with-man-in-tablet_23-214777624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3E2EC"/>
              </a:clrFrom>
              <a:clrTo>
                <a:srgbClr val="B3E2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2" b="15089"/>
          <a:stretch/>
        </p:blipFill>
        <p:spPr bwMode="auto">
          <a:xfrm>
            <a:off x="1122364" y="2974721"/>
            <a:ext cx="3705025" cy="28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Урок семинар\colorful-infographic-computer_52683-52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3A9AFE"/>
              </a:clrFrom>
              <a:clrTo>
                <a:srgbClr val="3A9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30" b="9282"/>
          <a:stretch/>
        </p:blipFill>
        <p:spPr bwMode="auto">
          <a:xfrm>
            <a:off x="10040351" y="5204275"/>
            <a:ext cx="1090075" cy="8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13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63871" y="3235770"/>
            <a:ext cx="5828445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ФОРМЫ ПРОВЕДЕНИЯ РАБОТЫ: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итоговый </a:t>
            </a:r>
            <a:r>
              <a:rPr lang="ru-RU" sz="2000" dirty="0"/>
              <a:t>тест, который содержит вопросы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пройденным </a:t>
            </a:r>
            <a:r>
              <a:rPr lang="ru-RU" sz="2000" dirty="0" smtClean="0"/>
              <a:t>темам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подготовка </a:t>
            </a:r>
            <a:r>
              <a:rPr lang="ru-RU" sz="2000" dirty="0"/>
              <a:t>презентаций по определенным темам.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953289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050"/>
                </a:solidFill>
              </a:rPr>
              <a:t>Использование </a:t>
            </a:r>
            <a:r>
              <a:rPr lang="ru-RU" sz="3400" b="1" dirty="0" smtClean="0">
                <a:solidFill>
                  <a:srgbClr val="00B050"/>
                </a:solidFill>
              </a:rPr>
              <a:t>ЭСО </a:t>
            </a:r>
            <a:r>
              <a:rPr lang="ru-RU" sz="3400" b="1" dirty="0">
                <a:solidFill>
                  <a:srgbClr val="00B050"/>
                </a:solidFill>
              </a:rPr>
              <a:t/>
            </a:r>
            <a:br>
              <a:rPr lang="ru-RU" sz="3400" b="1" dirty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при проведении зачетной работы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4698" y="5172501"/>
            <a:ext cx="1355767" cy="10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ня\Desktop\ЯНВАРЬ\ЭСО\244305-P45VU0-3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691" y="2819229"/>
            <a:ext cx="3290395" cy="28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60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33172" y="1242795"/>
            <a:ext cx="5466172" cy="3279703"/>
            <a:chOff x="4633172" y="1242795"/>
            <a:chExt cx="5466172" cy="3279703"/>
          </a:xfrm>
        </p:grpSpPr>
        <p:pic>
          <p:nvPicPr>
            <p:cNvPr id="6" name="Picture 9" descr="C:\Users\Таня\Desktop\НОЯБРЬ\Формирование культуры правового и безопасного поведения\zdczd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72" y="1242795"/>
              <a:ext cx="5466172" cy="3279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780007" y="1894853"/>
              <a:ext cx="5145206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Благодаря ЭСО в процессе управления обучением становится возможным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легкое </a:t>
              </a:r>
              <a:r>
                <a:rPr lang="ru-RU" b="1" dirty="0"/>
                <a:t>решение проблемы наглядности и расширения возможностей наглядного материала, за счет чего его легче понять. </a:t>
              </a:r>
              <a:endParaRPr lang="ru-RU" dirty="0"/>
            </a:p>
          </p:txBody>
        </p:sp>
      </p:grpSp>
      <p:pic>
        <p:nvPicPr>
          <p:cNvPr id="11" name="Picture 2" descr="C:\Users\Таня\Desktop\ОКТЯБРЬ\Теория поколений\cartoon-business-people-sitting-at-desk-with-laptops-communicating-at-brainstorming_33099-2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677" y="2759817"/>
            <a:ext cx="4647392" cy="30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ДЕКАБРЬ\Блог класса как развивающая образовательная среда\blogging-concept_23-214800351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3" r="12589" b="19224"/>
          <a:stretch/>
        </p:blipFill>
        <p:spPr bwMode="auto">
          <a:xfrm>
            <a:off x="10201456" y="4831308"/>
            <a:ext cx="1244623" cy="13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315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ЯНВАРЬ\ЭСО\1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462" y="286379"/>
            <a:ext cx="8845552" cy="62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41743" y="3562066"/>
            <a:ext cx="4845811" cy="241729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82685" y="3624321"/>
            <a:ext cx="4750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Изучая </a:t>
            </a:r>
            <a:r>
              <a:rPr lang="ru-RU" dirty="0"/>
              <a:t>математику, очень важно вместе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</a:t>
            </a:r>
            <a:r>
              <a:rPr lang="ru-RU" dirty="0"/>
              <a:t>использованием стандартных алгоритмов для получения результатов приобрести возможность понимания основного смысла решаемой задачи и сути изучаемых объектов. Достижению поставленных </a:t>
            </a:r>
            <a:r>
              <a:rPr lang="ru-RU" dirty="0" smtClean="0"/>
              <a:t>целей служит </a:t>
            </a:r>
            <a:r>
              <a:rPr lang="ru-RU" dirty="0"/>
              <a:t>сопровождение процесса обучения электронными средствами обучения.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32880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3595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Критерии проведения анализа и самоанализа </a:t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урока с использованием ЭСО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6338" y="2941618"/>
            <a:ext cx="706954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обоснованность и целесообразность использования ЭСО на уроке;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организация работы класса и каждого обучающегося с ЭСО;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деятельность учителя во время работы обучающихся с ЭСО;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деятельность обучающихся во время демонстрации учебных материалов с помощью ЭСО;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деятельность учителя после окончания работы обучающихся с ЭСО;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организация работы класса и каждого обучающегося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закреплению знаний, полученных с помощью ЭСО;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соблюдение санитарно-гигиенических норм работы с ЭСО.</a:t>
            </a:r>
          </a:p>
        </p:txBody>
      </p:sp>
      <p:pic>
        <p:nvPicPr>
          <p:cNvPr id="5" name="Picture 4" descr="E:\++++05 05 РАБОЧИЙ СТОЛ\ПРЕЗЕНТАЦИИ МИНСК\Опсный интерет\OJ91CL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3386E"/>
              </a:clrFrom>
              <a:clrTo>
                <a:srgbClr val="03386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85"/>
          <a:stretch/>
        </p:blipFill>
        <p:spPr bwMode="auto">
          <a:xfrm>
            <a:off x="1044669" y="2673944"/>
            <a:ext cx="3110843" cy="27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375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42067" y="1265373"/>
            <a:ext cx="7526770" cy="443198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ПРЕИМУЩЕСТВА  ИСПОЛЬЗОВАНИЯ  ЭСО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  ОБРАЗОВАТЕЛЬНОМ  ПРОЦЕССЕ: 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индивидуализация </a:t>
            </a:r>
            <a:r>
              <a:rPr lang="ru-RU" dirty="0"/>
              <a:t>и </a:t>
            </a:r>
            <a:r>
              <a:rPr lang="ru-RU" dirty="0" smtClean="0"/>
              <a:t>дифференциация </a:t>
            </a:r>
            <a:r>
              <a:rPr lang="ru-RU" dirty="0"/>
              <a:t>процесса </a:t>
            </a:r>
            <a:r>
              <a:rPr lang="ru-RU" dirty="0" smtClean="0"/>
              <a:t>обучения: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возможность </a:t>
            </a:r>
            <a:r>
              <a:rPr lang="ru-RU" dirty="0"/>
              <a:t>интерактивного </a:t>
            </a:r>
            <a:r>
              <a:rPr lang="ru-RU" dirty="0" smtClean="0"/>
              <a:t>диалога;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самостоятельный выбор </a:t>
            </a:r>
            <a:r>
              <a:rPr lang="ru-RU" dirty="0"/>
              <a:t>режима учебной </a:t>
            </a:r>
            <a:r>
              <a:rPr lang="ru-RU" dirty="0" smtClean="0"/>
              <a:t>деятельности;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самостоятельный выбор организационных </a:t>
            </a:r>
            <a:r>
              <a:rPr lang="ru-RU" dirty="0"/>
              <a:t>форм и методов обучения;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предоставление </a:t>
            </a:r>
            <a:r>
              <a:rPr lang="ru-RU" dirty="0"/>
              <a:t>обучающемуся инструментов исследования, конструирования, формализации знаний о предметном мире;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расширение </a:t>
            </a:r>
            <a:r>
              <a:rPr lang="ru-RU" dirty="0"/>
              <a:t>и углубление знаний и умений по изучаемой </a:t>
            </a:r>
            <a:r>
              <a:rPr lang="ru-RU" dirty="0" smtClean="0"/>
              <a:t>теме: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моделирование, имитация </a:t>
            </a:r>
            <a:r>
              <a:rPr lang="ru-RU" dirty="0"/>
              <a:t>изучаемых процессов и </a:t>
            </a:r>
            <a:r>
              <a:rPr lang="ru-RU" dirty="0" smtClean="0"/>
              <a:t>явлений;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экспериментально-исследовательской </a:t>
            </a:r>
            <a:r>
              <a:rPr lang="ru-RU" dirty="0" smtClean="0"/>
              <a:t>деятельности,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экономия </a:t>
            </a:r>
            <a:r>
              <a:rPr lang="ru-RU" dirty="0"/>
              <a:t>учебного </a:t>
            </a:r>
            <a:r>
              <a:rPr lang="ru-RU" dirty="0" smtClean="0"/>
              <a:t>времени;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автоматизация </a:t>
            </a:r>
            <a:r>
              <a:rPr lang="ru-RU" dirty="0"/>
              <a:t>рутинных операций вычислительного, поискового </a:t>
            </a:r>
            <a:r>
              <a:rPr lang="ru-RU" dirty="0" smtClean="0"/>
              <a:t>характера.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4098" name="Picture 2" descr="C:\Users\Таня\Desktop\ДЕКАБРЬ\Блог класса как развивающая образовательная среда\515374-PIL93K-3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57" y="3267588"/>
            <a:ext cx="3039455" cy="2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2106~1\AppData\Local\Temp\Rar$DRa0.919\413095-PD8MCN-69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7F9FA"/>
              </a:clrFrom>
              <a:clrTo>
                <a:srgbClr val="D7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035"/>
          <a:stretch/>
        </p:blipFill>
        <p:spPr bwMode="auto">
          <a:xfrm>
            <a:off x="1156928" y="2593075"/>
            <a:ext cx="2428712" cy="9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61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84656" y="1605594"/>
            <a:ext cx="7526770" cy="36009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ПРЕИМУЩЕСТВА  ИСПОЛЬЗОВАНИЯ  ЭСО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  ОБРАЗОВАТЕЛЬНОМ  ПРОЦЕССЕ: 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расширение </a:t>
            </a:r>
            <a:r>
              <a:rPr lang="ru-RU" dirty="0"/>
              <a:t>сферы самостоятельной деятельности </a:t>
            </a:r>
            <a:r>
              <a:rPr lang="ru-RU" dirty="0" smtClean="0"/>
              <a:t>обучающихся за счет возможности </a:t>
            </a:r>
            <a:r>
              <a:rPr lang="ru-RU" dirty="0"/>
              <a:t>организации разнообразных видов учебной </a:t>
            </a:r>
            <a:r>
              <a:rPr lang="ru-RU" dirty="0" smtClean="0"/>
              <a:t>деятельности: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экспериментально-исследовательская;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 учебно-игровая;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информационной культуры обучающихся;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повышение </a:t>
            </a:r>
            <a:r>
              <a:rPr lang="ru-RU" dirty="0"/>
              <a:t>мотивации </a:t>
            </a:r>
            <a:r>
              <a:rPr lang="ru-RU" dirty="0" smtClean="0"/>
              <a:t>к обучению: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использование компьютерной </a:t>
            </a:r>
            <a:r>
              <a:rPr lang="ru-RU" dirty="0"/>
              <a:t>визуализации изучаемых объектов и </a:t>
            </a:r>
            <a:r>
              <a:rPr lang="ru-RU" dirty="0" smtClean="0"/>
              <a:t>закономерностей;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возможность </a:t>
            </a:r>
            <a:r>
              <a:rPr lang="ru-RU" dirty="0"/>
              <a:t>управления изучаемыми </a:t>
            </a:r>
            <a:r>
              <a:rPr lang="ru-RU" dirty="0" smtClean="0"/>
              <a:t>объектами;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самостоятельный выбор </a:t>
            </a:r>
            <a:r>
              <a:rPr lang="ru-RU" dirty="0"/>
              <a:t>форм и методов обучения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Таня\Desktop\ДЕКАБРЬ\Блог класса как развивающая образовательная среда\515374-PIL93K-3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57" y="3267588"/>
            <a:ext cx="3039455" cy="2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2106~1\AppData\Local\Temp\Rar$DRa0.919\413095-PD8MCN-69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7F9FA"/>
              </a:clrFrom>
              <a:clrTo>
                <a:srgbClr val="D7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035"/>
          <a:stretch/>
        </p:blipFill>
        <p:spPr bwMode="auto">
          <a:xfrm>
            <a:off x="1156928" y="2593075"/>
            <a:ext cx="2428712" cy="9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44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4" y="3071925"/>
            <a:ext cx="5383810" cy="1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КОНТРОЛИРУЮЩИЕ ПРОГРАММНЫЕ СРЕДСТВА: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осуществление контроля </a:t>
            </a:r>
            <a:r>
              <a:rPr lang="ru-RU" sz="2000" dirty="0"/>
              <a:t>(самоконтроля) уровня </a:t>
            </a:r>
            <a:r>
              <a:rPr lang="ru-RU" sz="2000" dirty="0" smtClean="0"/>
              <a:t>овладения обучающимися </a:t>
            </a:r>
            <a:r>
              <a:rPr lang="ru-RU" sz="2000" dirty="0"/>
              <a:t>учебным </a:t>
            </a:r>
            <a:r>
              <a:rPr lang="ru-RU" sz="2000" dirty="0" smtClean="0"/>
              <a:t>материалом</a:t>
            </a:r>
            <a:r>
              <a:rPr lang="ru-RU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12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ЯНВАРЬ\ЭСО\150106-OTYSG8-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999" y="330824"/>
            <a:ext cx="9246902" cy="61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17911" y="4211386"/>
            <a:ext cx="6169643" cy="2044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5207" y="4225034"/>
            <a:ext cx="61150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Применение электронных средств обучения на разных занятиях направленно на более прочное усвоение учебного материала, сокращение времени усвоения и снижение числа ошибок. Также эффективность образовательного процесса повышается за счет творческого подхода к проведению занятий и многообразия используемых форм, методов и приемов.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86052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4" y="3009352"/>
            <a:ext cx="538381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ИНФОРМАЦИОННО-ПОИСКОВЫЕ, ИНФОРМАЦИОННО-СПРАВОЧНЫЕ ПРОГРАММНЫЕ СРЕДСТВА: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осуществление выбора </a:t>
            </a:r>
            <a:r>
              <a:rPr lang="ru-RU" sz="2000" dirty="0"/>
              <a:t>и </a:t>
            </a:r>
            <a:r>
              <a:rPr lang="ru-RU" sz="2000" dirty="0" smtClean="0"/>
              <a:t>вывода </a:t>
            </a:r>
            <a:r>
              <a:rPr lang="ru-RU" sz="2000" dirty="0"/>
              <a:t>необходимой </a:t>
            </a:r>
            <a:r>
              <a:rPr lang="ru-RU" sz="2000" dirty="0" smtClean="0"/>
              <a:t>информации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умений обучающихся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поиску </a:t>
            </a:r>
            <a:r>
              <a:rPr lang="ru-RU" sz="2000" dirty="0"/>
              <a:t>и систематизации </a:t>
            </a:r>
            <a:r>
              <a:rPr lang="ru-RU" sz="2000" dirty="0" smtClean="0"/>
              <a:t>информации.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3" y="2933131"/>
            <a:ext cx="5902425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МОДЕЛИРУЮЩИЕ  ПРОГРАММНЫЕ СРЕДСТВА: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предоставление </a:t>
            </a:r>
            <a:r>
              <a:rPr lang="ru-RU" sz="2000" dirty="0"/>
              <a:t>обучающимся </a:t>
            </a:r>
            <a:r>
              <a:rPr lang="ru-RU" sz="2000" dirty="0" smtClean="0"/>
              <a:t>основных элементов </a:t>
            </a:r>
            <a:r>
              <a:rPr lang="ru-RU" sz="2000" dirty="0"/>
              <a:t>и </a:t>
            </a:r>
            <a:r>
              <a:rPr lang="ru-RU" sz="2000" dirty="0" smtClean="0"/>
              <a:t>типов </a:t>
            </a:r>
            <a:r>
              <a:rPr lang="ru-RU" sz="2000" dirty="0"/>
              <a:t>функций </a:t>
            </a:r>
            <a:r>
              <a:rPr lang="ru-RU" sz="2000" dirty="0" smtClean="0"/>
              <a:t>для </a:t>
            </a:r>
            <a:r>
              <a:rPr lang="ru-RU" sz="2000" dirty="0"/>
              <a:t>моделирования определенной </a:t>
            </a:r>
            <a:r>
              <a:rPr lang="ru-RU" sz="2000" dirty="0" smtClean="0"/>
              <a:t>реальности;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создание </a:t>
            </a:r>
            <a:r>
              <a:rPr lang="ru-RU" sz="2000" dirty="0"/>
              <a:t>модели объекта, явления, процесса или ситуации </a:t>
            </a:r>
            <a:r>
              <a:rPr lang="ru-RU" sz="2000" dirty="0" smtClean="0"/>
              <a:t>с </a:t>
            </a:r>
            <a:r>
              <a:rPr lang="ru-RU" sz="2000" dirty="0"/>
              <a:t>целью их изучения, </a:t>
            </a:r>
            <a:r>
              <a:rPr lang="ru-RU" sz="2000" dirty="0" smtClean="0"/>
              <a:t>исследования.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77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614" y="2933131"/>
            <a:ext cx="5383810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B050"/>
                </a:solidFill>
              </a:rPr>
              <a:t>ДЕМОНСТРАЦИОННЫЕ  ПРОГРАММНЫЕ СРЕДСТВА: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наглядного представления </a:t>
            </a:r>
            <a:r>
              <a:rPr lang="ru-RU" sz="2000" dirty="0"/>
              <a:t>учебного </a:t>
            </a:r>
            <a:r>
              <a:rPr lang="ru-RU" sz="2000" dirty="0" smtClean="0"/>
              <a:t>материала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обеспечение </a:t>
            </a:r>
            <a:r>
              <a:rPr lang="ru-RU" sz="2000" dirty="0" smtClean="0"/>
              <a:t>визуализации </a:t>
            </a:r>
            <a:r>
              <a:rPr lang="ru-RU" sz="2000" dirty="0"/>
              <a:t>изучаемых явлений, процессов и взаимосвязей между </a:t>
            </a:r>
            <a:r>
              <a:rPr lang="ru-RU" sz="2000" dirty="0" smtClean="0"/>
              <a:t>объектами</a:t>
            </a:r>
            <a:r>
              <a:rPr lang="ru-RU" sz="20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47439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B050"/>
                </a:solidFill>
              </a:rPr>
              <a:t>Виды ЭСО по методическому назначению</a:t>
            </a:r>
            <a:endParaRPr lang="ru-RU" sz="1000" b="1" dirty="0" smtClean="0">
              <a:solidFill>
                <a:srgbClr val="00B050"/>
              </a:solidFill>
            </a:endParaRPr>
          </a:p>
        </p:txBody>
      </p:sp>
      <p:pic>
        <p:nvPicPr>
          <p:cNvPr id="7" name="Picture 2" descr="C:\Users\Таня\Desktop\ДЕКАБРЬ\Блог класса как развивающая образовательная среда\isometric-blogging-concept_23-214800743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5"/>
          <a:stretch/>
        </p:blipFill>
        <p:spPr bwMode="auto">
          <a:xfrm>
            <a:off x="9868187" y="4779797"/>
            <a:ext cx="1419367" cy="13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Таня\Desktop\ДЕКАБРЬ\Блог класса как развивающая образовательная среда\1656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146" y="2835013"/>
            <a:ext cx="2759786" cy="30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4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29604</TotalTime>
  <Words>1519</Words>
  <Application>Microsoft Office PowerPoint</Application>
  <PresentationFormat>Произвольный</PresentationFormat>
  <Paragraphs>380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Натуральные материалы</vt:lpstr>
      <vt:lpstr>Электронные средства обучения  как инструмент индивидуализации и  дифференциации в преподавании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1807</cp:revision>
  <dcterms:created xsi:type="dcterms:W3CDTF">2017-01-09T10:38:11Z</dcterms:created>
  <dcterms:modified xsi:type="dcterms:W3CDTF">2019-03-14T07:36:52Z</dcterms:modified>
</cp:coreProperties>
</file>