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2" r:id="rId1"/>
  </p:sldMasterIdLst>
  <p:notesMasterIdLst>
    <p:notesMasterId r:id="rId30"/>
  </p:notesMasterIdLst>
  <p:sldIdLst>
    <p:sldId id="256" r:id="rId2"/>
    <p:sldId id="1284" r:id="rId3"/>
    <p:sldId id="1285" r:id="rId4"/>
    <p:sldId id="1259" r:id="rId5"/>
    <p:sldId id="1287" r:id="rId6"/>
    <p:sldId id="1288" r:id="rId7"/>
    <p:sldId id="1289" r:id="rId8"/>
    <p:sldId id="1291" r:id="rId9"/>
    <p:sldId id="1292" r:id="rId10"/>
    <p:sldId id="1269" r:id="rId11"/>
    <p:sldId id="1293" r:id="rId12"/>
    <p:sldId id="1294" r:id="rId13"/>
    <p:sldId id="1264" r:id="rId14"/>
    <p:sldId id="1306" r:id="rId15"/>
    <p:sldId id="1295" r:id="rId16"/>
    <p:sldId id="1296" r:id="rId17"/>
    <p:sldId id="1299" r:id="rId18"/>
    <p:sldId id="1300" r:id="rId19"/>
    <p:sldId id="1307" r:id="rId20"/>
    <p:sldId id="1275" r:id="rId21"/>
    <p:sldId id="1301" r:id="rId22"/>
    <p:sldId id="1304" r:id="rId23"/>
    <p:sldId id="1308" r:id="rId24"/>
    <p:sldId id="1302" r:id="rId25"/>
    <p:sldId id="1303" r:id="rId26"/>
    <p:sldId id="1305" r:id="rId27"/>
    <p:sldId id="1297" r:id="rId28"/>
    <p:sldId id="1298" r:id="rId2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63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  <p15:guide id="4" pos="3831">
          <p15:clr>
            <a:srgbClr val="A4A3A4"/>
          </p15:clr>
        </p15:guide>
        <p15:guide id="5" pos="3840">
          <p15:clr>
            <a:srgbClr val="A4A3A4"/>
          </p15:clr>
        </p15:guide>
        <p15:guide id="6" pos="383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987"/>
    <a:srgbClr val="00B8E1"/>
    <a:srgbClr val="006600"/>
    <a:srgbClr val="FF9933"/>
    <a:srgbClr val="FFFF99"/>
    <a:srgbClr val="0179C0"/>
    <a:srgbClr val="8F4D11"/>
    <a:srgbClr val="EABE78"/>
    <a:srgbClr val="D9B247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05" autoAdjust="0"/>
    <p:restoredTop sz="88790" autoAdjust="0"/>
  </p:normalViewPr>
  <p:slideViewPr>
    <p:cSldViewPr snapToGrid="0">
      <p:cViewPr>
        <p:scale>
          <a:sx n="77" d="100"/>
          <a:sy n="77" d="100"/>
        </p:scale>
        <p:origin x="776" y="1040"/>
      </p:cViewPr>
      <p:guideLst>
        <p:guide pos="3863"/>
        <p:guide orient="horz" pos="2160"/>
        <p:guide pos="3831"/>
        <p:guide pos="3840"/>
        <p:guide pos="383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39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B8B7BC-16D7-4B3C-B01D-00C164507536}" type="datetimeFigureOut">
              <a:rPr lang="ru-RU" smtClean="0"/>
              <a:t>18.09.2019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4B1192-F8FD-4089-9937-AB6D7D8E51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6379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316329C-BB15-431A-8248-CE2A98DA64A5}" type="datetimeFigureOut">
              <a:rPr lang="ru-RU" smtClean="0"/>
              <a:pPr/>
              <a:t>18.09.2019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9608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18.09.2019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7433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18.09.2019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3831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18.09.2019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0722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18.09.2019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1375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18.09.2019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3168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18.09.2019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425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18.09.2019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3071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18.09.2019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909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18.09.2019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0116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18.09.2019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5854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18.09.2019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5339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18.09.2019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1827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18.09.2019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310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18.09.2019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5064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18.09.2019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3791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18.09.2019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4730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316329C-BB15-431A-8248-CE2A98DA64A5}" type="datetimeFigureOut">
              <a:rPr lang="ru-RU" smtClean="0"/>
              <a:pPr/>
              <a:t>18.09.2019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0981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  <p:sldLayoutId id="2147483894" r:id="rId12"/>
    <p:sldLayoutId id="2147483895" r:id="rId13"/>
    <p:sldLayoutId id="2147483896" r:id="rId14"/>
    <p:sldLayoutId id="2147483897" r:id="rId15"/>
    <p:sldLayoutId id="2147483898" r:id="rId16"/>
    <p:sldLayoutId id="2147483899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29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29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29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1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6.emf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аня\Desktop\АПРЕЛЬ\08 Использование Хэштегов\titu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417" y="-9525"/>
            <a:ext cx="12192000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 idx="4294967295"/>
          </p:nvPr>
        </p:nvSpPr>
        <p:spPr>
          <a:xfrm>
            <a:off x="1583872" y="920111"/>
            <a:ext cx="9868322" cy="1787270"/>
          </a:xfrm>
        </p:spPr>
        <p:txBody>
          <a:bodyPr>
            <a:noAutofit/>
          </a:bodyPr>
          <a:lstStyle/>
          <a:p>
            <a:r>
              <a:rPr lang="ru-RU" sz="4000" b="1" dirty="0"/>
              <a:t>Применение </a:t>
            </a:r>
            <a:r>
              <a:rPr lang="ru-RU" sz="4000" b="1" dirty="0" err="1"/>
              <a:t>хэштега</a:t>
            </a:r>
            <a:r>
              <a:rPr lang="ru-RU" sz="4000" b="1" dirty="0"/>
              <a:t> как средства анализа учебной информации</a:t>
            </a:r>
            <a:br>
              <a:rPr lang="ru-RU" sz="3600" dirty="0"/>
            </a:br>
            <a:endParaRPr lang="ru-RU" sz="3400" b="1" dirty="0">
              <a:solidFill>
                <a:srgbClr val="002060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73D6FC9-9757-354F-B68D-6F9DD86F4C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0" y="158111"/>
            <a:ext cx="2286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903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Таня\Desktop\АПРЕЛЬ\08 Использование Хэштегов\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12192000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7403" y="2288370"/>
            <a:ext cx="657367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base">
              <a:buFont typeface="Wingdings" pitchFamily="2" charset="2"/>
              <a:buChar char="ü"/>
            </a:pPr>
            <a:r>
              <a:rPr lang="ru-RU" sz="2000" dirty="0"/>
              <a:t>способствует выделению главной мысли сообщения, используя ключевые слова;</a:t>
            </a:r>
            <a:endParaRPr lang="en-US" sz="2000" dirty="0"/>
          </a:p>
          <a:p>
            <a:pPr marL="342900" indent="-342900" fontAlgn="base">
              <a:buFont typeface="Wingdings" pitchFamily="2" charset="2"/>
              <a:buChar char="ü"/>
            </a:pPr>
            <a:endParaRPr lang="ru-RU" sz="2000" dirty="0"/>
          </a:p>
          <a:p>
            <a:pPr marL="342900" indent="-342900" fontAlgn="base">
              <a:buFont typeface="Wingdings" pitchFamily="2" charset="2"/>
              <a:buChar char="ü"/>
            </a:pPr>
            <a:r>
              <a:rPr lang="ru-RU" sz="2000" dirty="0"/>
              <a:t>группирует информацию по темам;</a:t>
            </a:r>
            <a:endParaRPr lang="en-US" sz="2000" dirty="0"/>
          </a:p>
          <a:p>
            <a:pPr marL="342900" indent="-342900" fontAlgn="base">
              <a:buFont typeface="Wingdings" pitchFamily="2" charset="2"/>
              <a:buChar char="ü"/>
            </a:pPr>
            <a:endParaRPr lang="ru-RU" sz="2000" dirty="0"/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/>
              <a:t>обеспечивает быстрый поиск по интересующим темам</a:t>
            </a:r>
            <a:r>
              <a:rPr lang="en-US" sz="2000" dirty="0"/>
              <a:t>.</a:t>
            </a:r>
            <a:endParaRPr lang="ru-RU" sz="20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250601" y="1164968"/>
            <a:ext cx="511336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/>
              <a:t>ХЭШТЕГ  ОБРАЗОВАНИИ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5A467FA-E426-1848-A9CD-9262226B8D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0" y="158111"/>
            <a:ext cx="2286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089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Таня\Desktop\АПРЕЛЬ\08 Использование Хэштегов\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9525"/>
            <a:ext cx="12192000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-13649" y="122326"/>
            <a:ext cx="11535089" cy="1077218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</a:rPr>
              <a:t>Использование </a:t>
            </a:r>
            <a:r>
              <a:rPr lang="ru-RU" sz="3200" b="1" dirty="0" err="1">
                <a:solidFill>
                  <a:srgbClr val="002060"/>
                </a:solidFill>
              </a:rPr>
              <a:t>хэштега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ru-RU" sz="3200" b="1" dirty="0">
                <a:solidFill>
                  <a:srgbClr val="002060"/>
                </a:solidFill>
              </a:rPr>
              <a:t>как дидактического средства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18516" y="2208061"/>
            <a:ext cx="6192000" cy="13234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285750" indent="-285750" fontAlgn="base">
              <a:buFont typeface="Wingdings" pitchFamily="2" charset="2"/>
              <a:buChar char="ü"/>
            </a:pPr>
            <a:r>
              <a:rPr lang="ru-RU" sz="2000" dirty="0"/>
              <a:t>информационные источники, используемые </a:t>
            </a:r>
            <a:br>
              <a:rPr lang="ru-RU" sz="2000" dirty="0"/>
            </a:br>
            <a:r>
              <a:rPr lang="ru-RU" sz="2000" dirty="0"/>
              <a:t>в учебном процессе могут быть весьма объемными;</a:t>
            </a:r>
            <a:endParaRPr lang="en-US" sz="2000" dirty="0"/>
          </a:p>
          <a:p>
            <a:pPr marL="285750" indent="-285750" fontAlgn="base">
              <a:buFont typeface="Wingdings" pitchFamily="2" charset="2"/>
              <a:buChar char="ü"/>
            </a:pPr>
            <a:r>
              <a:rPr lang="ru-RU" sz="2000" dirty="0"/>
              <a:t>обучающиеся теряются, не умеют выделить главное: основную мысль, основную идею, основную фигуру.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618516" y="3840684"/>
            <a:ext cx="6192000" cy="224676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fontAlgn="base"/>
            <a:r>
              <a:rPr lang="ru-RU" sz="2000" b="1" dirty="0"/>
              <a:t>Опора для обучающихся – ключевые слова, которые можно найти:</a:t>
            </a:r>
          </a:p>
          <a:p>
            <a:pPr marL="342900" indent="-342900" fontAlgn="base">
              <a:buFont typeface="Wingdings" pitchFamily="2" charset="2"/>
              <a:buChar char="ü"/>
            </a:pPr>
            <a:r>
              <a:rPr lang="ru-RU" sz="2000" dirty="0"/>
              <a:t>в тесте (литературного произведения, параграфа учебника, статьи СМИ); </a:t>
            </a:r>
          </a:p>
          <a:p>
            <a:pPr marL="342900" indent="-342900" fontAlgn="base">
              <a:buFont typeface="Wingdings" pitchFamily="2" charset="2"/>
              <a:buChar char="ü"/>
            </a:pPr>
            <a:r>
              <a:rPr lang="ru-RU" sz="2000" dirty="0"/>
              <a:t>в устном рассказе учителя, одноклассника, приглашенного гостя;</a:t>
            </a:r>
          </a:p>
          <a:p>
            <a:pPr marL="342900" indent="-342900" fontAlgn="base">
              <a:buFont typeface="Wingdings" pitchFamily="2" charset="2"/>
              <a:buChar char="ü"/>
            </a:pPr>
            <a:r>
              <a:rPr lang="ru-RU" sz="2000" dirty="0"/>
              <a:t>в выступлении политического деятеля.  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56054C4-2BA9-1141-AD9C-C5088DBACA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0" y="158111"/>
            <a:ext cx="2286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150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Таня\Desktop\АПРЕЛЬ\08 Использование Хэштегов\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9525"/>
            <a:ext cx="12192000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585859" y="2211175"/>
            <a:ext cx="6325834" cy="39241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 fontAlgn="base"/>
            <a:r>
              <a:rPr lang="ru-RU" sz="2000" b="1" dirty="0"/>
              <a:t>Метод ключевых слов </a:t>
            </a:r>
          </a:p>
          <a:p>
            <a:pPr algn="ctr" fontAlgn="base"/>
            <a:r>
              <a:rPr lang="ru-RU" sz="2000" b="1" dirty="0"/>
              <a:t>как мнемотехнический прием</a:t>
            </a:r>
          </a:p>
          <a:p>
            <a:pPr fontAlgn="base"/>
            <a:endParaRPr lang="ru-RU" sz="1100" b="1" dirty="0"/>
          </a:p>
          <a:p>
            <a:pPr fontAlgn="base"/>
            <a:endParaRPr lang="ru-RU" sz="1100" b="1" dirty="0"/>
          </a:p>
          <a:p>
            <a:pPr fontAlgn="base"/>
            <a:endParaRPr lang="ru-RU" sz="1100" b="1" dirty="0"/>
          </a:p>
          <a:p>
            <a:pPr fontAlgn="base"/>
            <a:endParaRPr lang="ru-RU" sz="1100" b="1" dirty="0"/>
          </a:p>
          <a:p>
            <a:pPr fontAlgn="base"/>
            <a:endParaRPr lang="ru-RU" sz="1100" b="1" dirty="0"/>
          </a:p>
          <a:p>
            <a:pPr fontAlgn="base"/>
            <a:endParaRPr lang="ru-RU" sz="1100" b="1" dirty="0"/>
          </a:p>
          <a:p>
            <a:pPr fontAlgn="base"/>
            <a:endParaRPr lang="ru-RU" sz="1100" b="1" dirty="0"/>
          </a:p>
          <a:p>
            <a:pPr fontAlgn="base"/>
            <a:endParaRPr lang="ru-RU" sz="1100" b="1" dirty="0"/>
          </a:p>
          <a:p>
            <a:pPr fontAlgn="base"/>
            <a:endParaRPr lang="ru-RU" sz="1100" b="1" dirty="0"/>
          </a:p>
          <a:p>
            <a:pPr fontAlgn="base"/>
            <a:endParaRPr lang="ru-RU" sz="1100" b="1" dirty="0"/>
          </a:p>
          <a:p>
            <a:pPr fontAlgn="base"/>
            <a:endParaRPr lang="ru-RU" sz="1100" b="1" dirty="0"/>
          </a:p>
          <a:p>
            <a:pPr fontAlgn="base"/>
            <a:endParaRPr lang="ru-RU" sz="1100" b="1" dirty="0"/>
          </a:p>
          <a:p>
            <a:pPr fontAlgn="base"/>
            <a:endParaRPr lang="ru-RU" sz="1100" b="1" dirty="0"/>
          </a:p>
          <a:p>
            <a:pPr fontAlgn="base"/>
            <a:endParaRPr lang="ru-RU" sz="1100" b="1" dirty="0"/>
          </a:p>
          <a:p>
            <a:pPr fontAlgn="base"/>
            <a:endParaRPr lang="ru-RU" sz="1100" b="1" dirty="0"/>
          </a:p>
          <a:p>
            <a:pPr fontAlgn="base"/>
            <a:endParaRPr lang="ru-RU" sz="1100" b="1" dirty="0"/>
          </a:p>
          <a:p>
            <a:pPr fontAlgn="base"/>
            <a:endParaRPr lang="ru-RU" sz="1100" b="1" dirty="0"/>
          </a:p>
          <a:p>
            <a:pPr fontAlgn="base"/>
            <a:endParaRPr lang="ru-RU" sz="1100" b="1" dirty="0"/>
          </a:p>
          <a:p>
            <a:pPr fontAlgn="base"/>
            <a:endParaRPr lang="ru-RU" sz="11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-13649" y="122326"/>
            <a:ext cx="11707737" cy="1077218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</a:rPr>
              <a:t>Использование </a:t>
            </a:r>
            <a:r>
              <a:rPr lang="ru-RU" sz="3200" b="1" dirty="0" err="1">
                <a:solidFill>
                  <a:srgbClr val="002060"/>
                </a:solidFill>
              </a:rPr>
              <a:t>хэштега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ru-RU" sz="3200" b="1" dirty="0">
                <a:solidFill>
                  <a:srgbClr val="002060"/>
                </a:solidFill>
              </a:rPr>
              <a:t>как дидактического средства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694269" y="2951356"/>
            <a:ext cx="2880000" cy="70788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 fontAlgn="base"/>
            <a:r>
              <a:rPr lang="ru-RU" sz="2000" dirty="0"/>
              <a:t>выделить во фразе 1-2 ключевых слова</a:t>
            </a:r>
            <a:endParaRPr lang="ru-RU" sz="1000" dirty="0"/>
          </a:p>
        </p:txBody>
      </p:sp>
      <p:sp>
        <p:nvSpPr>
          <p:cNvPr id="12" name="TextBox 11"/>
          <p:cNvSpPr txBox="1"/>
          <p:nvPr/>
        </p:nvSpPr>
        <p:spPr>
          <a:xfrm>
            <a:off x="8814088" y="5287575"/>
            <a:ext cx="2880000" cy="70788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 fontAlgn="base"/>
            <a:r>
              <a:rPr lang="ru-RU" sz="2000" dirty="0"/>
              <a:t>по ключевым словам</a:t>
            </a:r>
          </a:p>
          <a:p>
            <a:pPr algn="ctr" fontAlgn="base"/>
            <a:r>
              <a:rPr lang="ru-RU" sz="2000" dirty="0"/>
              <a:t>восстановить фразу 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54328" y="3722470"/>
            <a:ext cx="2880000" cy="70788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 fontAlgn="base"/>
            <a:r>
              <a:rPr lang="ru-RU" sz="2000" dirty="0"/>
              <a:t>ключевое слово должно отражать смысл фразы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751985" y="4504416"/>
            <a:ext cx="2880000" cy="70788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 fontAlgn="base"/>
            <a:r>
              <a:rPr lang="ru-RU" sz="2000" dirty="0"/>
              <a:t>запомнить</a:t>
            </a:r>
            <a:endParaRPr lang="ru-RU" sz="1000" dirty="0"/>
          </a:p>
          <a:p>
            <a:pPr algn="ctr" fontAlgn="base"/>
            <a:r>
              <a:rPr lang="ru-RU" sz="2000" dirty="0"/>
              <a:t>ключевые слова </a:t>
            </a:r>
            <a:endParaRPr lang="ru-RU" sz="1000" dirty="0"/>
          </a:p>
        </p:txBody>
      </p:sp>
      <p:sp>
        <p:nvSpPr>
          <p:cNvPr id="3" name="Стрелка вниз 2"/>
          <p:cNvSpPr/>
          <p:nvPr/>
        </p:nvSpPr>
        <p:spPr>
          <a:xfrm>
            <a:off x="6721644" y="3659242"/>
            <a:ext cx="302079" cy="441896"/>
          </a:xfrm>
          <a:prstGeom prst="downArrow">
            <a:avLst/>
          </a:prstGeom>
          <a:solidFill>
            <a:srgbClr val="00B8E1"/>
          </a:solidFill>
          <a:ln>
            <a:solidFill>
              <a:srgbClr val="0049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7519305" y="4422192"/>
            <a:ext cx="302079" cy="441896"/>
          </a:xfrm>
          <a:prstGeom prst="downArrow">
            <a:avLst/>
          </a:prstGeom>
          <a:solidFill>
            <a:srgbClr val="00B8E1"/>
          </a:solidFill>
          <a:ln>
            <a:solidFill>
              <a:srgbClr val="0049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8579856" y="5221039"/>
            <a:ext cx="302079" cy="441896"/>
          </a:xfrm>
          <a:prstGeom prst="downArrow">
            <a:avLst/>
          </a:prstGeom>
          <a:solidFill>
            <a:srgbClr val="00B8E1"/>
          </a:solidFill>
          <a:ln>
            <a:solidFill>
              <a:srgbClr val="0049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1B01B230-E231-3946-B521-6A38E7EA3D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0" y="158111"/>
            <a:ext cx="2286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850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3" grpId="0" animBg="1"/>
      <p:bldP spid="15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Таня\Desktop\АПРЕЛЬ\08 Использование Хэштегов\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4842"/>
            <a:ext cx="12192001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177048" y="1037228"/>
            <a:ext cx="625295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endParaRPr lang="ru-RU" b="1" dirty="0">
              <a:solidFill>
                <a:srgbClr val="002060"/>
              </a:solidFill>
            </a:endParaRPr>
          </a:p>
          <a:p>
            <a:pPr fontAlgn="base"/>
            <a:r>
              <a:rPr lang="ru-RU" b="1" dirty="0">
                <a:solidFill>
                  <a:srgbClr val="002060"/>
                </a:solidFill>
              </a:rPr>
              <a:t>1) </a:t>
            </a:r>
            <a:r>
              <a:rPr lang="ru-RU" dirty="0"/>
              <a:t>Чтение текста, систематизация его по разделам.</a:t>
            </a:r>
          </a:p>
          <a:p>
            <a:pPr fontAlgn="base"/>
            <a:endParaRPr lang="ru-RU" b="1" dirty="0">
              <a:solidFill>
                <a:srgbClr val="002060"/>
              </a:solidFill>
            </a:endParaRPr>
          </a:p>
          <a:p>
            <a:pPr fontAlgn="base"/>
            <a:r>
              <a:rPr lang="ru-RU" b="1" dirty="0">
                <a:solidFill>
                  <a:srgbClr val="002060"/>
                </a:solidFill>
              </a:rPr>
              <a:t>2) </a:t>
            </a:r>
            <a:r>
              <a:rPr lang="ru-RU" dirty="0"/>
              <a:t>Выбор для каждого раздела текста ключевого слова:</a:t>
            </a:r>
          </a:p>
          <a:p>
            <a:pPr marL="285750" indent="-285750" fontAlgn="base">
              <a:buFont typeface="Wingdings" pitchFamily="2" charset="2"/>
              <a:buChar char="ü"/>
            </a:pPr>
            <a:r>
              <a:rPr lang="ru-RU" dirty="0"/>
              <a:t>не следует выбирать слишком мало ключевых слов, чтобы не упустить ни одного существенного раздела текста;</a:t>
            </a:r>
          </a:p>
          <a:p>
            <a:pPr marL="285750" indent="-285750" fontAlgn="base">
              <a:buFont typeface="Wingdings" pitchFamily="2" charset="2"/>
              <a:buChar char="ü"/>
            </a:pPr>
            <a:r>
              <a:rPr lang="ru-RU" dirty="0"/>
              <a:t>не следует использовать много ключевых слов, чтобы цепочка не стала слишком длинной.</a:t>
            </a:r>
          </a:p>
          <a:p>
            <a:pPr marL="285750" indent="-285750" fontAlgn="base">
              <a:buFont typeface="Wingdings" pitchFamily="2" charset="2"/>
              <a:buChar char="ü"/>
            </a:pPr>
            <a:endParaRPr lang="ru-RU" dirty="0"/>
          </a:p>
          <a:p>
            <a:r>
              <a:rPr lang="ru-RU" b="1" dirty="0">
                <a:solidFill>
                  <a:srgbClr val="002060"/>
                </a:solidFill>
              </a:rPr>
              <a:t>3) </a:t>
            </a:r>
            <a:r>
              <a:rPr lang="ru-RU" dirty="0"/>
              <a:t>Ключевое слово должно способствовать воспроизведению соответствующего раздела текста.</a:t>
            </a:r>
          </a:p>
          <a:p>
            <a:endParaRPr lang="ru-RU" dirty="0"/>
          </a:p>
          <a:p>
            <a:r>
              <a:rPr lang="ru-RU" b="1" dirty="0">
                <a:solidFill>
                  <a:srgbClr val="002060"/>
                </a:solidFill>
              </a:rPr>
              <a:t>4) </a:t>
            </a:r>
            <a:r>
              <a:rPr lang="ru-RU" dirty="0"/>
              <a:t>Запись ключевых слов в определённой последовательности.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2732" y="1379956"/>
            <a:ext cx="3944253" cy="830997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</a:rPr>
              <a:t>Этапы поиска </a:t>
            </a:r>
            <a:br>
              <a:rPr lang="ru-RU" sz="2400" b="1" dirty="0">
                <a:solidFill>
                  <a:srgbClr val="002060"/>
                </a:solidFill>
              </a:rPr>
            </a:br>
            <a:r>
              <a:rPr lang="ru-RU" sz="2400" b="1" dirty="0">
                <a:solidFill>
                  <a:srgbClr val="002060"/>
                </a:solidFill>
              </a:rPr>
              <a:t>ключевых слов</a:t>
            </a:r>
            <a:endParaRPr lang="ru-RU" sz="700" b="1" dirty="0">
              <a:solidFill>
                <a:srgbClr val="002060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73F2C2C-AB0D-EE42-A161-EE82F639FA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0" y="158111"/>
            <a:ext cx="2286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975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Таня\Desktop\АПРЕЛЬ\08 Использование Хэштегов\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4842"/>
            <a:ext cx="12192001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62732" y="1379956"/>
            <a:ext cx="3944253" cy="830997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</a:rPr>
              <a:t>Работа с ключевыми словами </a:t>
            </a:r>
            <a:endParaRPr lang="ru-RU" sz="700" b="1" dirty="0">
              <a:solidFill>
                <a:srgbClr val="00206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241470" y="1516517"/>
            <a:ext cx="5821137" cy="3844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4987"/>
                </a:solidFill>
                <a:ea typeface="Calibri" panose="020F0502020204030204" pitchFamily="34" charset="0"/>
              </a:rPr>
              <a:t>Цель</a:t>
            </a:r>
            <a:r>
              <a:rPr lang="ru-RU" dirty="0">
                <a:solidFill>
                  <a:srgbClr val="004987"/>
                </a:solidFill>
                <a:ea typeface="Calibri" panose="020F0502020204030204" pitchFamily="34" charset="0"/>
              </a:rPr>
              <a:t>: </a:t>
            </a:r>
            <a:r>
              <a:rPr lang="ru-RU" dirty="0">
                <a:ea typeface="Calibri" panose="020F0502020204030204" pitchFamily="34" charset="0"/>
              </a:rPr>
              <a:t>определение основной мысли, идеи автора.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4987"/>
                </a:solidFill>
                <a:ea typeface="Calibri" panose="020F0502020204030204" pitchFamily="34" charset="0"/>
              </a:rPr>
              <a:t>Задача: </a:t>
            </a:r>
            <a:r>
              <a:rPr lang="ru-RU" dirty="0">
                <a:ea typeface="Calibri" panose="020F0502020204030204" pitchFamily="34" charset="0"/>
              </a:rPr>
              <a:t>из записанных слов выбрать те, которые станут основой для </a:t>
            </a:r>
            <a:r>
              <a:rPr lang="ru-RU" dirty="0" err="1">
                <a:ea typeface="Calibri" panose="020F0502020204030204" pitchFamily="34" charset="0"/>
              </a:rPr>
              <a:t>хэштега</a:t>
            </a:r>
            <a:r>
              <a:rPr lang="ru-RU" dirty="0">
                <a:ea typeface="Calibri" panose="020F0502020204030204" pitchFamily="34" charset="0"/>
              </a:rPr>
              <a:t>. </a:t>
            </a:r>
          </a:p>
          <a:p>
            <a:pPr algn="just">
              <a:lnSpc>
                <a:spcPct val="115000"/>
              </a:lnSpc>
            </a:pPr>
            <a:r>
              <a:rPr lang="ru-RU" b="1" dirty="0">
                <a:solidFill>
                  <a:srgbClr val="004987"/>
                </a:solidFill>
                <a:ea typeface="Calibri" panose="020F0502020204030204" pitchFamily="34" charset="0"/>
              </a:rPr>
              <a:t>Действия: </a:t>
            </a:r>
            <a:r>
              <a:rPr lang="ru-RU" dirty="0">
                <a:ea typeface="Calibri" panose="020F0502020204030204" pitchFamily="34" charset="0"/>
              </a:rPr>
              <a:t>двойное ранжирование: </a:t>
            </a:r>
          </a:p>
          <a:p>
            <a:pPr marL="285750" indent="-285750" algn="just">
              <a:lnSpc>
                <a:spcPct val="115000"/>
              </a:lnSpc>
              <a:buFontTx/>
              <a:buChar char="-"/>
            </a:pPr>
            <a:r>
              <a:rPr lang="ru-RU" dirty="0">
                <a:ea typeface="Calibri" panose="020F0502020204030204" pitchFamily="34" charset="0"/>
              </a:rPr>
              <a:t>при интеллектуальном исследовании текста выбираются ключевые слова;</a:t>
            </a:r>
          </a:p>
          <a:p>
            <a:pPr marL="285750" indent="-285750" algn="just">
              <a:lnSpc>
                <a:spcPct val="115000"/>
              </a:lnSpc>
              <a:buFontTx/>
              <a:buChar char="-"/>
            </a:pPr>
            <a:r>
              <a:rPr lang="ru-RU" dirty="0">
                <a:ea typeface="Calibri" panose="020F0502020204030204" pitchFamily="34" charset="0"/>
              </a:rPr>
              <a:t>из ключевых слов выбираются слова, которые являются основными и станут </a:t>
            </a:r>
            <a:r>
              <a:rPr lang="ru-RU" dirty="0" err="1">
                <a:ea typeface="Calibri" panose="020F0502020204030204" pitchFamily="34" charset="0"/>
              </a:rPr>
              <a:t>хэштегом</a:t>
            </a:r>
            <a:r>
              <a:rPr lang="ru-RU" dirty="0">
                <a:ea typeface="Calibri" panose="020F0502020204030204" pitchFamily="34" charset="0"/>
              </a:rPr>
              <a:t>.</a:t>
            </a:r>
            <a:endParaRPr lang="ru-RU" sz="1600" dirty="0"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3200" b="1" dirty="0">
                <a:solidFill>
                  <a:srgbClr val="C00000"/>
                </a:solidFill>
                <a:ea typeface="Calibri" panose="020F0502020204030204" pitchFamily="34" charset="0"/>
              </a:rPr>
              <a:t>!</a:t>
            </a:r>
            <a:r>
              <a:rPr lang="ru-RU" dirty="0">
                <a:ea typeface="Calibri" panose="020F0502020204030204" pitchFamily="34" charset="0"/>
              </a:rPr>
              <a:t> В первоначальном варианте слов может быть больше двадцати (все зависит от объема и типа текста), </a:t>
            </a:r>
            <a:br>
              <a:rPr lang="ru-RU" dirty="0">
                <a:ea typeface="Calibri" panose="020F0502020204030204" pitchFamily="34" charset="0"/>
              </a:rPr>
            </a:br>
            <a:r>
              <a:rPr lang="ru-RU" dirty="0">
                <a:ea typeface="Calibri" panose="020F0502020204030204" pitchFamily="34" charset="0"/>
              </a:rPr>
              <a:t>в итоге должно остаться не более десяти. </a:t>
            </a:r>
            <a:endParaRPr lang="ru-RU" sz="1600" dirty="0">
              <a:effectLst/>
              <a:ea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E77562E-2631-3146-9FD3-C6E4BAFECA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0" y="158111"/>
            <a:ext cx="2286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945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Таня\Desktop\АПРЕЛЬ\08 Использование Хэштегов\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4842"/>
            <a:ext cx="12192001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177048" y="1249541"/>
            <a:ext cx="601496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Цель: </a:t>
            </a:r>
            <a:r>
              <a:rPr lang="ru-RU" dirty="0"/>
              <a:t>запомнить информацию.</a:t>
            </a:r>
          </a:p>
          <a:p>
            <a:endParaRPr lang="ru-RU" dirty="0"/>
          </a:p>
          <a:p>
            <a:r>
              <a:rPr lang="ru-RU" b="1" dirty="0">
                <a:solidFill>
                  <a:srgbClr val="002060"/>
                </a:solidFill>
              </a:rPr>
              <a:t>5) </a:t>
            </a:r>
            <a:r>
              <a:rPr lang="ru-RU" dirty="0"/>
              <a:t>Постановка вопроса к каждому ключевому слову </a:t>
            </a:r>
            <a:br>
              <a:rPr lang="ru-RU" dirty="0"/>
            </a:br>
            <a:r>
              <a:rPr lang="ru-RU" dirty="0"/>
              <a:t>в соответствии с тем, в какой мере оно взаимосвязано </a:t>
            </a:r>
            <a:br>
              <a:rPr lang="ru-RU" dirty="0"/>
            </a:br>
            <a:r>
              <a:rPr lang="ru-RU" dirty="0"/>
              <a:t>с соответствующим разделом текста;</a:t>
            </a:r>
          </a:p>
          <a:p>
            <a:endParaRPr lang="ru-RU" dirty="0"/>
          </a:p>
          <a:p>
            <a:r>
              <a:rPr lang="ru-RU" b="1" dirty="0">
                <a:solidFill>
                  <a:srgbClr val="002060"/>
                </a:solidFill>
              </a:rPr>
              <a:t>6) </a:t>
            </a:r>
            <a:r>
              <a:rPr lang="ru-RU" dirty="0"/>
              <a:t>Постановка вопроса, в какой взаимосвязи находятся </a:t>
            </a:r>
            <a:br>
              <a:rPr lang="ru-RU" dirty="0"/>
            </a:br>
            <a:r>
              <a:rPr lang="ru-RU" dirty="0"/>
              <a:t>два соседних ключевых слова;</a:t>
            </a:r>
          </a:p>
          <a:p>
            <a:endParaRPr lang="ru-RU" dirty="0"/>
          </a:p>
          <a:p>
            <a:r>
              <a:rPr lang="ru-RU" b="1" dirty="0">
                <a:solidFill>
                  <a:srgbClr val="002060"/>
                </a:solidFill>
              </a:rPr>
              <a:t>7) </a:t>
            </a:r>
            <a:r>
              <a:rPr lang="ru-RU" dirty="0"/>
              <a:t>Соединение каждого ключевого слова со своим разделом текста и с последующим ключевым словом всю цепочку ключевых слов, до тех пор, пока текст не запомнится основательно.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2732" y="1379956"/>
            <a:ext cx="3944253" cy="830997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</a:rPr>
              <a:t>Этапы поиска </a:t>
            </a:r>
            <a:br>
              <a:rPr lang="ru-RU" sz="2400" b="1" dirty="0">
                <a:solidFill>
                  <a:srgbClr val="002060"/>
                </a:solidFill>
              </a:rPr>
            </a:br>
            <a:r>
              <a:rPr lang="ru-RU" sz="2400" b="1" dirty="0">
                <a:solidFill>
                  <a:srgbClr val="002060"/>
                </a:solidFill>
              </a:rPr>
              <a:t>ключевых слов</a:t>
            </a:r>
            <a:endParaRPr lang="ru-RU" sz="700" b="1" dirty="0">
              <a:solidFill>
                <a:srgbClr val="002060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2E0D40C-95B5-9943-9320-823CD9E590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0" y="158111"/>
            <a:ext cx="2286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395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Таня\Desktop\АПРЕЛЬ\08 Использование Хэштегов\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9525"/>
            <a:ext cx="12192000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077589" y="3102828"/>
            <a:ext cx="5427764" cy="22698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just" fontAlgn="base"/>
            <a:r>
              <a:rPr lang="ru-RU" sz="2000" b="1" dirty="0"/>
              <a:t>Эффективность метода ключевых слов обеспечивается:</a:t>
            </a:r>
          </a:p>
          <a:p>
            <a:pPr fontAlgn="base"/>
            <a:endParaRPr lang="ru-RU" sz="1050" b="1" dirty="0"/>
          </a:p>
          <a:p>
            <a:pPr marL="342900" indent="-342900" fontAlgn="base">
              <a:buFont typeface="Wingdings" pitchFamily="2" charset="2"/>
              <a:buChar char="ü"/>
            </a:pPr>
            <a:r>
              <a:rPr lang="ru-RU" sz="2000" dirty="0"/>
              <a:t>длительной тренировкой;</a:t>
            </a:r>
          </a:p>
          <a:p>
            <a:pPr marL="342900" indent="-342900" fontAlgn="base">
              <a:buFont typeface="Wingdings" pitchFamily="2" charset="2"/>
              <a:buChar char="ü"/>
            </a:pPr>
            <a:endParaRPr lang="ru-RU" sz="1100" dirty="0"/>
          </a:p>
          <a:p>
            <a:pPr marL="342900" indent="-342900" fontAlgn="base">
              <a:buFont typeface="Wingdings" pitchFamily="2" charset="2"/>
              <a:buChar char="ü"/>
            </a:pPr>
            <a:r>
              <a:rPr lang="ru-RU" sz="2000" dirty="0"/>
              <a:t>подбором материала, который должен соответствовать возрасту и подготовке обучающихся.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-13649" y="122326"/>
            <a:ext cx="11751220" cy="1077218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</a:rPr>
              <a:t>Использование </a:t>
            </a:r>
            <a:r>
              <a:rPr lang="ru-RU" sz="3200" b="1" dirty="0" err="1">
                <a:solidFill>
                  <a:srgbClr val="002060"/>
                </a:solidFill>
              </a:rPr>
              <a:t>хэштега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ru-RU" sz="3200" b="1" dirty="0">
                <a:solidFill>
                  <a:srgbClr val="002060"/>
                </a:solidFill>
              </a:rPr>
              <a:t>как дидактического средства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DAE9F96-5D9D-3444-ACBB-17B64CFD83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0" y="158111"/>
            <a:ext cx="2286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211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Таня\Desktop\АПРЕЛЬ\08 Использование Хэштегов\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898714" y="2418099"/>
            <a:ext cx="60149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2000" b="1" dirty="0"/>
              <a:t>1. Формулировка задания для обучающихся. </a:t>
            </a:r>
          </a:p>
          <a:p>
            <a:pPr marL="457200" indent="-457200" fontAlgn="base">
              <a:buAutoNum type="arabicPeriod"/>
            </a:pPr>
            <a:endParaRPr lang="ru-RU" sz="2000" b="1" dirty="0"/>
          </a:p>
          <a:p>
            <a:pPr marL="285750" indent="-285750" fontAlgn="base">
              <a:buFont typeface="Wingdings" pitchFamily="2" charset="2"/>
              <a:buChar char="ü"/>
            </a:pPr>
            <a:r>
              <a:rPr lang="ru-RU" sz="2000" dirty="0"/>
              <a:t>найдите ключевые слова в тексте;</a:t>
            </a:r>
          </a:p>
          <a:p>
            <a:pPr marL="285750" indent="-285750" fontAlgn="base">
              <a:buFont typeface="Wingdings" pitchFamily="2" charset="2"/>
              <a:buChar char="ü"/>
            </a:pPr>
            <a:r>
              <a:rPr lang="ru-RU" sz="2000" dirty="0"/>
              <a:t>придумайте хэштег к тексту.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13649" y="122326"/>
            <a:ext cx="11900849" cy="1077218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</a:rPr>
              <a:t>Разница между созданием </a:t>
            </a:r>
            <a:r>
              <a:rPr lang="ru-RU" sz="3200" b="1" dirty="0" err="1">
                <a:solidFill>
                  <a:srgbClr val="002060"/>
                </a:solidFill>
              </a:rPr>
              <a:t>хэштега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ru-RU" sz="3200" b="1" dirty="0">
                <a:solidFill>
                  <a:srgbClr val="002060"/>
                </a:solidFill>
              </a:rPr>
              <a:t>и поиском ключевых слов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601890" y="4213355"/>
            <a:ext cx="40351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2000" b="1" dirty="0"/>
              <a:t>Какой из вариантов заданий вызовет больший отклик у детей?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B5E46D4-964F-EE44-92B8-EF2B627F93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0" y="158111"/>
            <a:ext cx="2286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777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Таня\Desktop\АПРЕЛЬ\08 Использование Хэштегов\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898368" y="2132817"/>
            <a:ext cx="6014969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2000" b="1" dirty="0"/>
              <a:t>2. Особенности конструирования.</a:t>
            </a:r>
          </a:p>
          <a:p>
            <a:pPr fontAlgn="base"/>
            <a:endParaRPr lang="ru-RU" sz="2000" b="1" dirty="0"/>
          </a:p>
          <a:p>
            <a:pPr fontAlgn="base"/>
            <a:r>
              <a:rPr lang="ru-RU" b="1" dirty="0" err="1"/>
              <a:t>Хэштег</a:t>
            </a:r>
            <a:r>
              <a:rPr lang="ru-RU" b="1" dirty="0"/>
              <a:t> должен быть</a:t>
            </a:r>
            <a:r>
              <a:rPr lang="be-BY" b="1" dirty="0"/>
              <a:t>:</a:t>
            </a:r>
            <a:r>
              <a:rPr lang="ru-RU" b="1" dirty="0"/>
              <a:t> </a:t>
            </a:r>
            <a:endParaRPr lang="en-US" b="1" dirty="0"/>
          </a:p>
          <a:p>
            <a:pPr marL="285750" indent="-285750" fontAlgn="base">
              <a:buFont typeface="Garamond" panose="02020404030301010803" pitchFamily="18" charset="0"/>
              <a:buChar char="–"/>
            </a:pPr>
            <a:r>
              <a:rPr lang="ru-RU" dirty="0"/>
              <a:t>кратким; </a:t>
            </a:r>
            <a:endParaRPr lang="en-US" dirty="0"/>
          </a:p>
          <a:p>
            <a:pPr marL="285750" indent="-285750" fontAlgn="base">
              <a:buFont typeface="Garamond" panose="02020404030301010803" pitchFamily="18" charset="0"/>
              <a:buChar char="–"/>
            </a:pPr>
            <a:r>
              <a:rPr lang="ru-RU" dirty="0"/>
              <a:t>четким; </a:t>
            </a:r>
            <a:endParaRPr lang="en-US" dirty="0"/>
          </a:p>
          <a:p>
            <a:pPr marL="285750" indent="-285750" fontAlgn="base">
              <a:buFont typeface="Garamond" panose="02020404030301010803" pitchFamily="18" charset="0"/>
              <a:buChar char="–"/>
            </a:pPr>
            <a:r>
              <a:rPr lang="ru-RU" dirty="0"/>
              <a:t>последовательным.</a:t>
            </a:r>
          </a:p>
          <a:p>
            <a:pPr fontAlgn="base"/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-13649" y="122326"/>
            <a:ext cx="12067104" cy="1077218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</a:rPr>
              <a:t>Разница между созданием </a:t>
            </a:r>
            <a:r>
              <a:rPr lang="ru-RU" sz="3200" b="1" dirty="0" err="1">
                <a:solidFill>
                  <a:srgbClr val="002060"/>
                </a:solidFill>
              </a:rPr>
              <a:t>хэштега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ru-RU" sz="3200" b="1" dirty="0">
                <a:solidFill>
                  <a:srgbClr val="002060"/>
                </a:solidFill>
              </a:rPr>
              <a:t>и поиском ключевых слов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555921" y="4225698"/>
            <a:ext cx="45720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b="1" dirty="0"/>
              <a:t>Основной особенностью </a:t>
            </a:r>
            <a:r>
              <a:rPr lang="ru-RU" b="1" dirty="0" err="1"/>
              <a:t>хештега</a:t>
            </a:r>
            <a:r>
              <a:rPr lang="ru-RU" b="1" dirty="0"/>
              <a:t> и условием его эффективности</a:t>
            </a:r>
            <a:r>
              <a:rPr lang="ru-RU" dirty="0"/>
              <a:t>  </a:t>
            </a:r>
            <a:r>
              <a:rPr lang="ru-RU" b="1" dirty="0"/>
              <a:t>является уникальность.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0210765-6E76-C948-B18C-4DE85A57FD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0" y="158111"/>
            <a:ext cx="2286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000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Таня\Desktop\АПРЕЛЬ\08 Использование Хэштегов\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0176" y="2002209"/>
            <a:ext cx="540301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b="1" dirty="0"/>
              <a:t>Педагог может усложнить задание </a:t>
            </a:r>
            <a:br>
              <a:rPr lang="ru-RU" b="1" dirty="0"/>
            </a:br>
            <a:r>
              <a:rPr lang="ru-RU" b="1" dirty="0"/>
              <a:t>для обучающихся по созданию </a:t>
            </a:r>
            <a:r>
              <a:rPr lang="ru-RU" b="1" dirty="0" err="1"/>
              <a:t>хештега</a:t>
            </a:r>
            <a:r>
              <a:rPr lang="ru-RU" b="1" dirty="0"/>
              <a:t>:</a:t>
            </a:r>
          </a:p>
          <a:p>
            <a:pPr fontAlgn="base"/>
            <a:endParaRPr lang="ru-RU" b="1" dirty="0"/>
          </a:p>
          <a:p>
            <a:pPr marL="285750" indent="-285750" fontAlgn="base">
              <a:buFont typeface="Garamond" panose="02020404030301010803" pitchFamily="18" charset="0"/>
              <a:buChar char="–"/>
            </a:pPr>
            <a:r>
              <a:rPr lang="ru-RU" dirty="0"/>
              <a:t>составить хэштег из слов, которых нет </a:t>
            </a:r>
            <a:br>
              <a:rPr lang="ru-RU" dirty="0"/>
            </a:br>
            <a:r>
              <a:rPr lang="ru-RU" dirty="0"/>
              <a:t>в собранной ими цепочке, сохранив общий смысл;</a:t>
            </a:r>
          </a:p>
          <a:p>
            <a:pPr fontAlgn="base"/>
            <a:endParaRPr lang="ru-RU" dirty="0"/>
          </a:p>
          <a:p>
            <a:pPr marL="285750" indent="-285750" fontAlgn="base">
              <a:buFont typeface="Garamond" panose="02020404030301010803" pitchFamily="18" charset="0"/>
              <a:buChar char="–"/>
            </a:pPr>
            <a:r>
              <a:rPr lang="ru-RU" dirty="0"/>
              <a:t>составить </a:t>
            </a:r>
            <a:r>
              <a:rPr lang="ru-RU" dirty="0" err="1"/>
              <a:t>хэштег</a:t>
            </a:r>
            <a:r>
              <a:rPr lang="ru-RU" dirty="0"/>
              <a:t> так, чтобы заинтересовать определенную аудиторию.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-13649" y="122326"/>
            <a:ext cx="11983976" cy="1077218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</a:rPr>
              <a:t>Разница между созданием </a:t>
            </a:r>
            <a:r>
              <a:rPr lang="ru-RU" sz="3200" b="1" dirty="0" err="1">
                <a:solidFill>
                  <a:srgbClr val="002060"/>
                </a:solidFill>
              </a:rPr>
              <a:t>хэштега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ru-RU" sz="3200" b="1" dirty="0">
                <a:solidFill>
                  <a:srgbClr val="002060"/>
                </a:solidFill>
              </a:rPr>
              <a:t>и поиском ключевых слов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9A14345-DC12-964D-A8D3-06F842372F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0" y="158111"/>
            <a:ext cx="2286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205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аня\Desktop\АПРЕЛЬ\08 Использование Хэштегов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577"/>
            <a:ext cx="12192000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972873" y="5056672"/>
            <a:ext cx="6697170" cy="707886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</a:rPr>
              <a:t>ХЭШТЕГ</a:t>
            </a:r>
            <a:r>
              <a:rPr lang="ru-RU" sz="2000" dirty="0"/>
              <a:t> – символ, популярный среди </a:t>
            </a:r>
            <a:br>
              <a:rPr lang="ru-RU" sz="2000" dirty="0"/>
            </a:br>
            <a:r>
              <a:rPr lang="ru-RU" sz="2000" dirty="0"/>
              <a:t>пользователей социальных сетей. </a:t>
            </a:r>
            <a:endParaRPr lang="ru-RU" sz="2000" b="1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71C9DE7-039D-2C43-91CA-0FDF867CF8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0" y="158111"/>
            <a:ext cx="2286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308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Таня\Desktop\АПРЕЛЬ\08 Использование Хэштегов\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4763"/>
            <a:ext cx="12192000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404192" y="2187184"/>
            <a:ext cx="6264642" cy="22467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fontAlgn="base"/>
            <a:r>
              <a:rPr lang="ru-RU" sz="2000" b="1" dirty="0"/>
              <a:t>Педагог предлагает обучающимся:</a:t>
            </a:r>
          </a:p>
          <a:p>
            <a:pPr lvl="0" fontAlgn="base"/>
            <a:endParaRPr lang="ru-RU" sz="2000" b="1" dirty="0"/>
          </a:p>
          <a:p>
            <a:pPr marL="342900" lvl="0" indent="-342900" fontAlgn="base">
              <a:buFont typeface="Wingdings" pitchFamily="2" charset="2"/>
              <a:buChar char="ü"/>
            </a:pPr>
            <a:r>
              <a:rPr lang="ru-RU" sz="2000" dirty="0"/>
              <a:t>прочитать отрывок текста; </a:t>
            </a:r>
          </a:p>
          <a:p>
            <a:pPr marL="342900" lvl="0" indent="-342900" fontAlgn="base">
              <a:buFont typeface="Wingdings" pitchFamily="2" charset="2"/>
              <a:buChar char="ü"/>
            </a:pPr>
            <a:endParaRPr lang="ru-RU" sz="2000" dirty="0"/>
          </a:p>
          <a:p>
            <a:pPr marL="342900" lvl="0" indent="-342900" fontAlgn="base">
              <a:buFont typeface="Wingdings" pitchFamily="2" charset="2"/>
              <a:buChar char="ü"/>
            </a:pPr>
            <a:r>
              <a:rPr lang="ru-RU" sz="2000" dirty="0"/>
              <a:t>проработать текст по методу ключевых слов;</a:t>
            </a:r>
          </a:p>
          <a:p>
            <a:pPr marL="342900" lvl="0" indent="-342900" fontAlgn="base">
              <a:buFont typeface="Wingdings" pitchFamily="2" charset="2"/>
              <a:buChar char="ü"/>
            </a:pPr>
            <a:endParaRPr lang="ru-RU" sz="2000" dirty="0"/>
          </a:p>
          <a:p>
            <a:pPr marL="342900" lvl="0" indent="-342900" fontAlgn="base">
              <a:buFont typeface="Wingdings" pitchFamily="2" charset="2"/>
              <a:buChar char="ü"/>
            </a:pPr>
            <a:r>
              <a:rPr lang="ru-RU" sz="2000" dirty="0"/>
              <a:t>составить хэштег из ключевых слов.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02820" y="325811"/>
            <a:ext cx="7386357" cy="584775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</a:rPr>
              <a:t>Задания с </a:t>
            </a:r>
            <a:r>
              <a:rPr lang="ru-RU" sz="3200" b="1" dirty="0" err="1">
                <a:solidFill>
                  <a:srgbClr val="002060"/>
                </a:solidFill>
              </a:rPr>
              <a:t>хэштегами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209" y="5145206"/>
            <a:ext cx="1345085" cy="1744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2835" y="4796506"/>
            <a:ext cx="1247355" cy="1563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298D72D-9C41-5644-822A-139E695428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0" y="158111"/>
            <a:ext cx="2286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352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Таня\Desktop\АПРЕЛЬ\08 Использование Хэштегов\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9525"/>
            <a:ext cx="12192000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746913" y="1911913"/>
            <a:ext cx="8618316" cy="42473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7200" algn="just" fontAlgn="base"/>
            <a:r>
              <a:rPr lang="ru-RU" b="1" i="1" dirty="0" err="1">
                <a:solidFill>
                  <a:srgbClr val="002060"/>
                </a:solidFill>
              </a:rPr>
              <a:t>Хэштег</a:t>
            </a:r>
            <a:r>
              <a:rPr lang="ru-RU" b="1" i="1" dirty="0">
                <a:solidFill>
                  <a:srgbClr val="002060"/>
                </a:solidFill>
              </a:rPr>
              <a:t> (или </a:t>
            </a:r>
            <a:r>
              <a:rPr lang="ru-RU" b="1" i="1" dirty="0" err="1">
                <a:solidFill>
                  <a:srgbClr val="002060"/>
                </a:solidFill>
              </a:rPr>
              <a:t>хештег</a:t>
            </a:r>
            <a:r>
              <a:rPr lang="ru-RU" b="1" i="1" dirty="0">
                <a:solidFill>
                  <a:srgbClr val="002060"/>
                </a:solidFill>
              </a:rPr>
              <a:t>) </a:t>
            </a:r>
            <a:r>
              <a:rPr lang="ru-RU" i="1" dirty="0"/>
              <a:t>происходит от английского слова </a:t>
            </a:r>
            <a:r>
              <a:rPr lang="ru-RU" b="1" i="1" dirty="0">
                <a:solidFill>
                  <a:srgbClr val="002060"/>
                </a:solidFill>
              </a:rPr>
              <a:t>«</a:t>
            </a:r>
            <a:r>
              <a:rPr lang="ru-RU" b="1" i="1" dirty="0" err="1">
                <a:solidFill>
                  <a:srgbClr val="002060"/>
                </a:solidFill>
              </a:rPr>
              <a:t>hashtag</a:t>
            </a:r>
            <a:r>
              <a:rPr lang="ru-RU" b="1" i="1" dirty="0">
                <a:solidFill>
                  <a:srgbClr val="002060"/>
                </a:solidFill>
              </a:rPr>
              <a:t>»</a:t>
            </a:r>
            <a:r>
              <a:rPr lang="ru-RU" i="1" dirty="0"/>
              <a:t>, которое состоит из 2 слов: </a:t>
            </a:r>
            <a:r>
              <a:rPr lang="ru-RU" b="1" i="1" dirty="0" err="1">
                <a:solidFill>
                  <a:srgbClr val="002060"/>
                </a:solidFill>
              </a:rPr>
              <a:t>hash</a:t>
            </a:r>
            <a:r>
              <a:rPr lang="ru-RU" i="1" dirty="0"/>
              <a:t> – символ «решетка» и </a:t>
            </a:r>
            <a:r>
              <a:rPr lang="ru-RU" b="1" i="1" dirty="0" err="1">
                <a:solidFill>
                  <a:srgbClr val="002060"/>
                </a:solidFill>
              </a:rPr>
              <a:t>tag</a:t>
            </a:r>
            <a:r>
              <a:rPr lang="ru-RU" i="1" dirty="0"/>
              <a:t> –  метка. Можно встретить такой перевод слова </a:t>
            </a:r>
            <a:r>
              <a:rPr lang="ru-RU" b="1" i="1" dirty="0">
                <a:solidFill>
                  <a:srgbClr val="002060"/>
                </a:solidFill>
              </a:rPr>
              <a:t>«</a:t>
            </a:r>
            <a:r>
              <a:rPr lang="ru-RU" b="1" i="1" dirty="0" err="1">
                <a:solidFill>
                  <a:srgbClr val="002060"/>
                </a:solidFill>
              </a:rPr>
              <a:t>hashtag</a:t>
            </a:r>
            <a:r>
              <a:rPr lang="ru-RU" b="1" i="1" dirty="0">
                <a:solidFill>
                  <a:srgbClr val="002060"/>
                </a:solidFill>
              </a:rPr>
              <a:t>» </a:t>
            </a:r>
            <a:r>
              <a:rPr lang="ru-RU" i="1" dirty="0"/>
              <a:t>как «распределительная метка». </a:t>
            </a:r>
            <a:r>
              <a:rPr lang="ru-RU" b="1" i="1" dirty="0">
                <a:solidFill>
                  <a:srgbClr val="002060"/>
                </a:solidFill>
              </a:rPr>
              <a:t>Хэштег</a:t>
            </a:r>
            <a:r>
              <a:rPr lang="ru-RU" i="1" dirty="0"/>
              <a:t> – это знак решетки </a:t>
            </a:r>
            <a:r>
              <a:rPr lang="ru-RU" b="1" i="1" dirty="0">
                <a:solidFill>
                  <a:srgbClr val="002060"/>
                </a:solidFill>
              </a:rPr>
              <a:t>#</a:t>
            </a:r>
            <a:r>
              <a:rPr lang="ru-RU" i="1" dirty="0"/>
              <a:t>, после которого может быть любое слово. Сочетание решетки и слова (или слов без пробелов) дает такой эффект, что эта комбинация автоматически превращается в ссылку. Если кликнуть по </a:t>
            </a:r>
            <a:r>
              <a:rPr lang="ru-RU" i="1" dirty="0" err="1"/>
              <a:t>хэштегу</a:t>
            </a:r>
            <a:r>
              <a:rPr lang="ru-RU" i="1" dirty="0"/>
              <a:t>-ссылке, откроется подборка всех сообщений (как ваших, так и чужих), в которых присутствует этот хэштег.  Или можно ввести хэштег в поиск, например, в строку поиска в социальной сети, после чего будут найдены все сообщения с таким </a:t>
            </a:r>
            <a:r>
              <a:rPr lang="ru-RU" i="1" dirty="0" err="1"/>
              <a:t>хэштегом</a:t>
            </a:r>
            <a:r>
              <a:rPr lang="ru-RU" i="1" dirty="0"/>
              <a:t>. Про сообщения, записи, публикации, содержащие один хэштег или несколько, говорят, что они «помечены </a:t>
            </a:r>
            <a:r>
              <a:rPr lang="ru-RU" i="1" dirty="0" err="1"/>
              <a:t>хэштегом</a:t>
            </a:r>
            <a:r>
              <a:rPr lang="ru-RU" i="1" dirty="0"/>
              <a:t>». </a:t>
            </a:r>
          </a:p>
          <a:p>
            <a:pPr indent="457200" algn="just" fontAlgn="base"/>
            <a:r>
              <a:rPr lang="ru-RU" i="1" dirty="0"/>
              <a:t>Вы спросите: </a:t>
            </a:r>
            <a:r>
              <a:rPr lang="ru-RU" b="1" i="1" dirty="0">
                <a:solidFill>
                  <a:srgbClr val="002060"/>
                </a:solidFill>
              </a:rPr>
              <a:t>как пометить сообщение </a:t>
            </a:r>
            <a:r>
              <a:rPr lang="ru-RU" b="1" i="1" dirty="0" err="1">
                <a:solidFill>
                  <a:srgbClr val="002060"/>
                </a:solidFill>
              </a:rPr>
              <a:t>хэштегом</a:t>
            </a:r>
            <a:r>
              <a:rPr lang="ru-RU" b="1" i="1" dirty="0">
                <a:solidFill>
                  <a:srgbClr val="002060"/>
                </a:solidFill>
              </a:rPr>
              <a:t>? </a:t>
            </a:r>
            <a:r>
              <a:rPr lang="ru-RU" i="1" dirty="0"/>
              <a:t>Нужно просто в сообщение написать один хэштег. Можно вставить несколько разных </a:t>
            </a:r>
            <a:r>
              <a:rPr lang="ru-RU" i="1" dirty="0" err="1"/>
              <a:t>хэштегов</a:t>
            </a:r>
            <a:r>
              <a:rPr lang="ru-RU" i="1" dirty="0"/>
              <a:t>.  </a:t>
            </a:r>
            <a:r>
              <a:rPr lang="ru-RU" i="1" dirty="0" err="1"/>
              <a:t>Хэштеги</a:t>
            </a:r>
            <a:r>
              <a:rPr lang="ru-RU" i="1" dirty="0"/>
              <a:t> можно писать в начале сообщения, в конце или в середине. </a:t>
            </a:r>
          </a:p>
          <a:p>
            <a:pPr indent="457200" algn="just" fontAlgn="base"/>
            <a:r>
              <a:rPr lang="ru-RU" i="1" dirty="0" err="1"/>
              <a:t>Хэштеги</a:t>
            </a:r>
            <a:r>
              <a:rPr lang="ru-RU" i="1" dirty="0"/>
              <a:t> применяются, в основном, в социальных сетях. Их используют простые пользователи, но наиболее активно применяются маркетологами, вебмастерами, специалистами по продвижению в социальных сетях бренда компании, товара, услуги, сайта или чего-то другого.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02820" y="399325"/>
            <a:ext cx="7386357" cy="584775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</a:rPr>
              <a:t>Задания с </a:t>
            </a:r>
            <a:r>
              <a:rPr lang="ru-RU" sz="3200" b="1" dirty="0" err="1">
                <a:solidFill>
                  <a:srgbClr val="002060"/>
                </a:solidFill>
              </a:rPr>
              <a:t>хэштегами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332155" y="1392950"/>
            <a:ext cx="14478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7200" algn="ctr" fontAlgn="base"/>
            <a:r>
              <a:rPr lang="ru-RU" b="1" dirty="0">
                <a:solidFill>
                  <a:srgbClr val="002060"/>
                </a:solidFill>
              </a:rPr>
              <a:t>ТЕКСТ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0AF1E6C-8235-5042-BD7C-10ED1319B1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0" y="158111"/>
            <a:ext cx="2286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656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Таня\Desktop\АПРЕЛЬ\08 Использование Хэштегов\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4763"/>
            <a:ext cx="12192000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475839" y="2655568"/>
            <a:ext cx="6501168" cy="21236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fontAlgn="base"/>
            <a:r>
              <a:rPr lang="ru-RU" b="1" dirty="0"/>
              <a:t>Ключевые слова </a:t>
            </a:r>
          </a:p>
          <a:p>
            <a:pPr lvl="0" fontAlgn="base"/>
            <a:endParaRPr lang="ru-RU" sz="1000" b="1" dirty="0"/>
          </a:p>
          <a:p>
            <a:pPr lvl="0" fontAlgn="base"/>
            <a:r>
              <a:rPr lang="ru-RU" dirty="0"/>
              <a:t>решетка – ссылка – сообщение −социальные сети – продвижение.</a:t>
            </a:r>
          </a:p>
          <a:p>
            <a:pPr lvl="0" fontAlgn="base"/>
            <a:endParaRPr lang="ru-RU" sz="1000" dirty="0"/>
          </a:p>
          <a:p>
            <a:pPr lvl="0" fontAlgn="base"/>
            <a:endParaRPr lang="ru-RU" b="1" dirty="0"/>
          </a:p>
          <a:p>
            <a:pPr lvl="0" algn="ctr" fontAlgn="base"/>
            <a:r>
              <a:rPr lang="ru-RU" b="1" dirty="0" err="1"/>
              <a:t>Хэштеги</a:t>
            </a:r>
            <a:endParaRPr lang="ru-RU" b="1" dirty="0"/>
          </a:p>
          <a:p>
            <a:pPr lvl="0" algn="ctr" fontAlgn="base"/>
            <a:endParaRPr lang="ru-RU" sz="1050" b="1" dirty="0"/>
          </a:p>
          <a:p>
            <a:pPr lvl="0" algn="ctr" fontAlgn="base"/>
            <a:r>
              <a:rPr lang="ru-RU" b="1" dirty="0"/>
              <a:t> </a:t>
            </a:r>
            <a:r>
              <a:rPr lang="ru-RU" dirty="0"/>
              <a:t>#</a:t>
            </a:r>
            <a:r>
              <a:rPr lang="ru-RU" b="1" dirty="0" err="1">
                <a:solidFill>
                  <a:srgbClr val="002060"/>
                </a:solidFill>
              </a:rPr>
              <a:t>решеткасообщение</a:t>
            </a:r>
            <a:r>
              <a:rPr lang="ru-RU" dirty="0"/>
              <a:t> ;    #</a:t>
            </a:r>
            <a:r>
              <a:rPr lang="ru-RU" b="1" dirty="0" err="1">
                <a:solidFill>
                  <a:srgbClr val="002060"/>
                </a:solidFill>
              </a:rPr>
              <a:t>решеткапродвижение</a:t>
            </a:r>
            <a:endParaRPr lang="ru-RU" b="1" dirty="0">
              <a:solidFill>
                <a:srgbClr val="002060"/>
              </a:solidFill>
            </a:endParaRPr>
          </a:p>
          <a:p>
            <a:pPr lvl="0" fontAlgn="base"/>
            <a:endParaRPr lang="ru-RU" sz="1000" dirty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7700" y="5370220"/>
            <a:ext cx="1150582" cy="1492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0182" y="5083788"/>
            <a:ext cx="969137" cy="1214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402820" y="325811"/>
            <a:ext cx="7386357" cy="584775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</a:rPr>
              <a:t>Задания с </a:t>
            </a:r>
            <a:r>
              <a:rPr lang="ru-RU" sz="3200" b="1" dirty="0" err="1">
                <a:solidFill>
                  <a:srgbClr val="002060"/>
                </a:solidFill>
              </a:rPr>
              <a:t>хэштегами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62A4345-2A2D-8942-8E2B-47EAE07E0E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0" y="158111"/>
            <a:ext cx="2286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423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Таня\Desktop\АПРЕЛЬ\08 Использование Хэштегов\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4763"/>
            <a:ext cx="12192000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247239" y="1697257"/>
            <a:ext cx="6944760" cy="30162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fontAlgn="base"/>
            <a:endParaRPr lang="ru-RU" sz="1000" dirty="0"/>
          </a:p>
          <a:p>
            <a:pPr lvl="0" fontAlgn="base"/>
            <a:r>
              <a:rPr lang="ru-RU" b="1" dirty="0"/>
              <a:t>Вариант 1. </a:t>
            </a:r>
          </a:p>
          <a:p>
            <a:pPr lvl="0" fontAlgn="base"/>
            <a:r>
              <a:rPr lang="ru-RU" b="1" dirty="0"/>
              <a:t>Учащиеся в ходе выполнения задания должны пояснить: </a:t>
            </a:r>
          </a:p>
          <a:p>
            <a:pPr marL="285750" lvl="0" indent="-285750" fontAlgn="base">
              <a:buFont typeface="Garamond" panose="02020404030301010803" pitchFamily="18" charset="0"/>
              <a:buChar char="–"/>
            </a:pPr>
            <a:r>
              <a:rPr lang="ru-RU" dirty="0"/>
              <a:t>почему именно эти слова являются ключевыми;</a:t>
            </a:r>
          </a:p>
          <a:p>
            <a:pPr marL="285750" lvl="0" indent="-285750" fontAlgn="base">
              <a:buFont typeface="Garamond" panose="02020404030301010803" pitchFamily="18" charset="0"/>
              <a:buChar char="–"/>
            </a:pPr>
            <a:r>
              <a:rPr lang="ru-RU" dirty="0"/>
              <a:t>почему именно эти слова использованы для хештега. </a:t>
            </a:r>
          </a:p>
          <a:p>
            <a:pPr lvl="0" fontAlgn="base"/>
            <a:endParaRPr lang="ru-RU" b="1" dirty="0"/>
          </a:p>
          <a:p>
            <a:pPr lvl="0" fontAlgn="base"/>
            <a:r>
              <a:rPr lang="ru-RU" b="1" dirty="0"/>
              <a:t>Вариант 2.</a:t>
            </a:r>
          </a:p>
          <a:p>
            <a:pPr lvl="0" fontAlgn="base"/>
            <a:r>
              <a:rPr lang="ru-RU" b="1" dirty="0"/>
              <a:t>Учащиеся анализируют </a:t>
            </a:r>
            <a:r>
              <a:rPr lang="ru-RU" b="1" dirty="0" err="1"/>
              <a:t>хэштег</a:t>
            </a:r>
            <a:r>
              <a:rPr lang="ru-RU" b="1" dirty="0"/>
              <a:t> </a:t>
            </a:r>
            <a:r>
              <a:rPr lang="ru-RU" b="1" i="1" dirty="0">
                <a:solidFill>
                  <a:srgbClr val="002060"/>
                </a:solidFill>
              </a:rPr>
              <a:t>#</a:t>
            </a:r>
            <a:r>
              <a:rPr lang="ru-RU" b="1" i="1" dirty="0" err="1">
                <a:solidFill>
                  <a:srgbClr val="002060"/>
                </a:solidFill>
              </a:rPr>
              <a:t>решеткаждусообщениядляпродвижения</a:t>
            </a:r>
            <a:r>
              <a:rPr lang="ru-RU" i="1" dirty="0"/>
              <a:t>  </a:t>
            </a:r>
            <a:r>
              <a:rPr lang="ru-RU" b="1" dirty="0"/>
              <a:t>и определяют: </a:t>
            </a:r>
            <a:br>
              <a:rPr lang="ru-RU" b="1" dirty="0"/>
            </a:br>
            <a:r>
              <a:rPr lang="ru-RU" dirty="0"/>
              <a:t>какая информация могла бы стать содержанием для файла </a:t>
            </a:r>
            <a:br>
              <a:rPr lang="ru-RU" dirty="0"/>
            </a:br>
            <a:r>
              <a:rPr lang="ru-RU" dirty="0"/>
              <a:t>с таким </a:t>
            </a:r>
            <a:r>
              <a:rPr lang="ru-RU" dirty="0" err="1"/>
              <a:t>хэштегом</a:t>
            </a:r>
            <a:r>
              <a:rPr lang="ru-RU" dirty="0"/>
              <a:t>.</a:t>
            </a: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7700" y="5370220"/>
            <a:ext cx="1150582" cy="1492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0182" y="5083788"/>
            <a:ext cx="969137" cy="1214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402820" y="325811"/>
            <a:ext cx="7386357" cy="584775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</a:rPr>
              <a:t>Задания с </a:t>
            </a:r>
            <a:r>
              <a:rPr lang="ru-RU" sz="3200" b="1" dirty="0" err="1">
                <a:solidFill>
                  <a:srgbClr val="002060"/>
                </a:solidFill>
              </a:rPr>
              <a:t>хэштегами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C349A15-FE41-B148-B601-1F91F64AA2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0" y="158111"/>
            <a:ext cx="2286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474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Таня\Desktop\АПРЕЛЬ\08 Использование Хэштегов\10,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0"/>
            <a:ext cx="12192001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404192" y="2023410"/>
            <a:ext cx="6264642" cy="22467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base"/>
            <a:r>
              <a:rPr lang="ru-RU" sz="2000" b="1" dirty="0"/>
              <a:t>Педагог определяет условия составления </a:t>
            </a:r>
            <a:r>
              <a:rPr lang="ru-RU" sz="2000" b="1" dirty="0" err="1"/>
              <a:t>хэштега</a:t>
            </a:r>
            <a:r>
              <a:rPr lang="ru-RU" sz="2000" b="1" dirty="0"/>
              <a:t>: </a:t>
            </a:r>
          </a:p>
          <a:p>
            <a:pPr fontAlgn="base"/>
            <a:endParaRPr lang="ru-RU" sz="2000" b="1" dirty="0"/>
          </a:p>
          <a:p>
            <a:pPr marL="457200" indent="-457200" fontAlgn="base">
              <a:buFont typeface="Wingdings" pitchFamily="2" charset="2"/>
              <a:buChar char="ü"/>
            </a:pPr>
            <a:r>
              <a:rPr lang="ru-RU" sz="2000" dirty="0"/>
              <a:t>должен отражать основной смысл романа;</a:t>
            </a:r>
          </a:p>
          <a:p>
            <a:pPr marL="457200" indent="-457200" fontAlgn="base">
              <a:buFont typeface="Wingdings" pitchFamily="2" charset="2"/>
              <a:buChar char="ü"/>
            </a:pPr>
            <a:r>
              <a:rPr lang="ru-RU" sz="2000" dirty="0"/>
              <a:t>должен отражать характер отношений влюбленных;</a:t>
            </a:r>
          </a:p>
          <a:p>
            <a:pPr marL="457200" indent="-457200" fontAlgn="base">
              <a:buFont typeface="Wingdings" pitchFamily="2" charset="2"/>
              <a:buChar char="ü"/>
            </a:pPr>
            <a:r>
              <a:rPr lang="ru-RU" sz="2000" dirty="0"/>
              <a:t>использовать слова из названия романа;</a:t>
            </a:r>
          </a:p>
          <a:p>
            <a:pPr marL="457200" indent="-457200" fontAlgn="base">
              <a:buFont typeface="Wingdings" pitchFamily="2" charset="2"/>
              <a:buChar char="ü"/>
            </a:pPr>
            <a:r>
              <a:rPr lang="ru-RU" sz="2000" dirty="0"/>
              <a:t>использовать фамилию автора;</a:t>
            </a:r>
          </a:p>
          <a:p>
            <a:pPr marL="457200" indent="-457200" fontAlgn="base">
              <a:buFont typeface="Wingdings" pitchFamily="2" charset="2"/>
              <a:buChar char="ü"/>
            </a:pPr>
            <a:r>
              <a:rPr lang="ru-RU" sz="2000" dirty="0"/>
              <a:t>использовать только существительные.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6957" y="5421487"/>
            <a:ext cx="4625097" cy="707886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 fontAlgn="base"/>
            <a:r>
              <a:rPr lang="ru-RU" sz="2000" b="1" dirty="0"/>
              <a:t>Иллюстрация к роману </a:t>
            </a:r>
            <a:br>
              <a:rPr lang="ru-RU" sz="2000" b="1" dirty="0"/>
            </a:br>
            <a:r>
              <a:rPr lang="ru-RU" sz="2000" b="1" dirty="0"/>
              <a:t>А.С. Пушкина «Капитанская дочка»</a:t>
            </a: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431" y="4901211"/>
            <a:ext cx="1745835" cy="1988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402820" y="325811"/>
            <a:ext cx="7386357" cy="584775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</a:rPr>
              <a:t>Задания с </a:t>
            </a:r>
            <a:r>
              <a:rPr lang="ru-RU" sz="3200" b="1" dirty="0" err="1">
                <a:solidFill>
                  <a:srgbClr val="002060"/>
                </a:solidFill>
              </a:rPr>
              <a:t>хэштегами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8785F46-900B-2A41-B100-CE660554AD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0" y="158111"/>
            <a:ext cx="2286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597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Таня\Desktop\АПРЕЛЬ\08 Использование Хэштегов\10,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-9525"/>
            <a:ext cx="12192000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141399" y="1958245"/>
            <a:ext cx="7131281" cy="39703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base"/>
            <a:r>
              <a:rPr lang="ru-RU" b="1" dirty="0"/>
              <a:t>Обучающиеся:</a:t>
            </a:r>
          </a:p>
          <a:p>
            <a:pPr marL="285750" indent="-285750" fontAlgn="base">
              <a:buFont typeface="Wingdings" pitchFamily="2" charset="2"/>
              <a:buChar char="ü"/>
            </a:pPr>
            <a:r>
              <a:rPr lang="ru-RU" dirty="0"/>
              <a:t>исследуют по методу ключевых слов материал по теме;</a:t>
            </a:r>
          </a:p>
          <a:p>
            <a:pPr marL="285750" indent="-285750" fontAlgn="base">
              <a:buFont typeface="Wingdings" pitchFamily="2" charset="2"/>
              <a:buChar char="ü"/>
            </a:pPr>
            <a:r>
              <a:rPr lang="ru-RU" dirty="0"/>
              <a:t>составляют из ключевых слов </a:t>
            </a:r>
            <a:r>
              <a:rPr lang="ru-RU" dirty="0" err="1"/>
              <a:t>хэштеги</a:t>
            </a:r>
            <a:r>
              <a:rPr lang="ru-RU" dirty="0"/>
              <a:t>;</a:t>
            </a:r>
          </a:p>
          <a:p>
            <a:pPr marL="285750" indent="-285750" fontAlgn="base">
              <a:buFont typeface="Wingdings" pitchFamily="2" charset="2"/>
              <a:buChar char="ü"/>
            </a:pPr>
            <a:r>
              <a:rPr lang="ru-RU" dirty="0"/>
              <a:t>подбирают события в истории России, которые можно было бы сгруппировать под придуманными </a:t>
            </a:r>
            <a:r>
              <a:rPr lang="ru-RU" dirty="0" err="1"/>
              <a:t>хэштегами</a:t>
            </a:r>
            <a:r>
              <a:rPr lang="ru-RU" dirty="0"/>
              <a:t>. </a:t>
            </a:r>
          </a:p>
          <a:p>
            <a:pPr fontAlgn="base"/>
            <a:endParaRPr lang="ru-RU" dirty="0"/>
          </a:p>
          <a:p>
            <a:pPr fontAlgn="base"/>
            <a:r>
              <a:rPr lang="ru-RU" b="1" dirty="0"/>
              <a:t>Варианты:</a:t>
            </a:r>
          </a:p>
          <a:p>
            <a:pPr marL="285750" indent="-285750" fontAlgn="base">
              <a:buFont typeface="Wingdings" pitchFamily="2" charset="2"/>
              <a:buChar char="ü"/>
            </a:pPr>
            <a:r>
              <a:rPr lang="ru-RU" b="1" dirty="0">
                <a:solidFill>
                  <a:srgbClr val="002060"/>
                </a:solidFill>
              </a:rPr>
              <a:t>#Горбачев_1985 </a:t>
            </a:r>
            <a:r>
              <a:rPr lang="ru-RU" dirty="0"/>
              <a:t>(данный хэштег может использоваться только </a:t>
            </a:r>
            <a:br>
              <a:rPr lang="ru-RU" dirty="0"/>
            </a:br>
            <a:r>
              <a:rPr lang="ru-RU" dirty="0"/>
              <a:t>в отношении событий 1985 г., но учащимся можно предложить </a:t>
            </a:r>
            <a:br>
              <a:rPr lang="ru-RU" dirty="0"/>
            </a:br>
            <a:r>
              <a:rPr lang="ru-RU" dirty="0"/>
              <a:t>к </a:t>
            </a:r>
            <a:r>
              <a:rPr lang="ru-RU" dirty="0" err="1"/>
              <a:t>хештегу</a:t>
            </a:r>
            <a:r>
              <a:rPr lang="ru-RU" dirty="0"/>
              <a:t> подобрать фотографии, воспоминания, публикации СМИ);</a:t>
            </a:r>
          </a:p>
          <a:p>
            <a:pPr marL="285750" indent="-285750" fontAlgn="base">
              <a:buFont typeface="Wingdings" pitchFamily="2" charset="2"/>
              <a:buChar char="ü"/>
            </a:pPr>
            <a:r>
              <a:rPr lang="ru-RU" b="1" dirty="0">
                <a:solidFill>
                  <a:srgbClr val="002060"/>
                </a:solidFill>
              </a:rPr>
              <a:t>#</a:t>
            </a:r>
            <a:r>
              <a:rPr lang="ru-RU" b="1" dirty="0" err="1">
                <a:solidFill>
                  <a:srgbClr val="002060"/>
                </a:solidFill>
              </a:rPr>
              <a:t>Перестройкагласность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dirty="0"/>
              <a:t>(буржуазные реформы Александра </a:t>
            </a:r>
            <a:r>
              <a:rPr lang="en-US" dirty="0"/>
              <a:t>II</a:t>
            </a:r>
            <a:r>
              <a:rPr lang="ru-RU" dirty="0"/>
              <a:t>)</a:t>
            </a:r>
          </a:p>
          <a:p>
            <a:pPr marL="285750" indent="-285750" fontAlgn="base">
              <a:buFont typeface="Wingdings" pitchFamily="2" charset="2"/>
              <a:buChar char="ü"/>
            </a:pPr>
            <a:r>
              <a:rPr lang="ru-RU" b="1" dirty="0">
                <a:solidFill>
                  <a:srgbClr val="002060"/>
                </a:solidFill>
              </a:rPr>
              <a:t>#</a:t>
            </a:r>
            <a:r>
              <a:rPr lang="ru-RU" b="1" dirty="0" err="1">
                <a:solidFill>
                  <a:srgbClr val="002060"/>
                </a:solidFill>
              </a:rPr>
              <a:t>Перестройкацерковь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dirty="0"/>
              <a:t> (реформы патриарха Никона)</a:t>
            </a:r>
          </a:p>
          <a:p>
            <a:pPr marL="285750" indent="-285750" fontAlgn="base">
              <a:buFont typeface="Wingdings" pitchFamily="2" charset="2"/>
              <a:buChar char="ü"/>
            </a:pPr>
            <a:r>
              <a:rPr lang="ru-RU" b="1" dirty="0">
                <a:solidFill>
                  <a:srgbClr val="002060"/>
                </a:solidFill>
              </a:rPr>
              <a:t>#</a:t>
            </a:r>
            <a:r>
              <a:rPr lang="ru-RU" b="1" dirty="0" err="1">
                <a:solidFill>
                  <a:srgbClr val="002060"/>
                </a:solidFill>
              </a:rPr>
              <a:t>Свободавыбор</a:t>
            </a:r>
            <a:r>
              <a:rPr lang="ru-RU" b="1" dirty="0"/>
              <a:t> </a:t>
            </a:r>
            <a:r>
              <a:rPr lang="ru-RU" dirty="0"/>
              <a:t>(восстание декабристов, </a:t>
            </a:r>
            <a:br>
              <a:rPr lang="ru-RU" dirty="0"/>
            </a:br>
            <a:r>
              <a:rPr lang="ru-RU" dirty="0"/>
              <a:t>восстание </a:t>
            </a:r>
            <a:r>
              <a:rPr lang="ru-RU" dirty="0" err="1"/>
              <a:t>Болотникова</a:t>
            </a:r>
            <a:r>
              <a:rPr lang="ru-RU" dirty="0"/>
              <a:t>, октябрьские события 1917 г.)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6957" y="5257715"/>
            <a:ext cx="4625097" cy="707886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 fontAlgn="base"/>
            <a:r>
              <a:rPr lang="ru-RU" sz="2000" b="1" dirty="0"/>
              <a:t>Изучение темы </a:t>
            </a:r>
            <a:br>
              <a:rPr lang="ru-RU" sz="2000" b="1" dirty="0"/>
            </a:br>
            <a:r>
              <a:rPr lang="ru-RU" sz="2000" b="1" dirty="0"/>
              <a:t>«Политика перестройки»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02820" y="325811"/>
            <a:ext cx="7386357" cy="584775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</a:rPr>
              <a:t>Задания с </a:t>
            </a:r>
            <a:r>
              <a:rPr lang="ru-RU" sz="3200" b="1" dirty="0" err="1">
                <a:solidFill>
                  <a:srgbClr val="002060"/>
                </a:solidFill>
              </a:rPr>
              <a:t>хэштегами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07B7AE6-B5FC-FF43-86CB-26BB2706EB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0" y="158111"/>
            <a:ext cx="2286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522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Таня\Desktop\АПРЕЛЬ\08 Использование Хэштегов\10,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0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281359" y="1941522"/>
            <a:ext cx="6787807" cy="39703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base"/>
            <a:r>
              <a:rPr lang="ru-RU" b="1" dirty="0"/>
              <a:t>Задание:</a:t>
            </a:r>
          </a:p>
          <a:p>
            <a:pPr fontAlgn="base"/>
            <a:r>
              <a:rPr lang="ru-RU" dirty="0"/>
              <a:t>Выбрать один их </a:t>
            </a:r>
            <a:r>
              <a:rPr lang="ru-RU" dirty="0" err="1"/>
              <a:t>хештегов</a:t>
            </a:r>
            <a:r>
              <a:rPr lang="ru-RU" dirty="0"/>
              <a:t>:</a:t>
            </a:r>
          </a:p>
          <a:p>
            <a:pPr marL="285750" indent="-285750" fontAlgn="base">
              <a:buFont typeface="Garamond" panose="02020404030301010803" pitchFamily="18" charset="0"/>
              <a:buChar char="–"/>
            </a:pPr>
            <a:r>
              <a:rPr lang="ru-RU" i="1" dirty="0">
                <a:solidFill>
                  <a:srgbClr val="002060"/>
                </a:solidFill>
              </a:rPr>
              <a:t> #</a:t>
            </a:r>
            <a:r>
              <a:rPr lang="ru-RU" i="1" dirty="0" err="1">
                <a:solidFill>
                  <a:srgbClr val="002060"/>
                </a:solidFill>
              </a:rPr>
              <a:t>конфликтизбегание</a:t>
            </a:r>
            <a:r>
              <a:rPr lang="ru-RU" i="1" dirty="0">
                <a:solidFill>
                  <a:srgbClr val="002060"/>
                </a:solidFill>
              </a:rPr>
              <a:t>;</a:t>
            </a:r>
          </a:p>
          <a:p>
            <a:pPr marL="285750" indent="-285750" fontAlgn="base">
              <a:buFont typeface="Garamond" panose="02020404030301010803" pitchFamily="18" charset="0"/>
              <a:buChar char="–"/>
            </a:pPr>
            <a:r>
              <a:rPr lang="ru-RU" i="1" dirty="0">
                <a:solidFill>
                  <a:srgbClr val="002060"/>
                </a:solidFill>
              </a:rPr>
              <a:t> #</a:t>
            </a:r>
            <a:r>
              <a:rPr lang="ru-RU" i="1" dirty="0" err="1">
                <a:solidFill>
                  <a:srgbClr val="002060"/>
                </a:solidFill>
              </a:rPr>
              <a:t>конфликтприспособление</a:t>
            </a:r>
            <a:r>
              <a:rPr lang="ru-RU" i="1" dirty="0">
                <a:solidFill>
                  <a:srgbClr val="002060"/>
                </a:solidFill>
              </a:rPr>
              <a:t>;</a:t>
            </a:r>
          </a:p>
          <a:p>
            <a:pPr marL="285750" indent="-285750" fontAlgn="base">
              <a:buFont typeface="Garamond" panose="02020404030301010803" pitchFamily="18" charset="0"/>
              <a:buChar char="–"/>
            </a:pPr>
            <a:r>
              <a:rPr lang="ru-RU" i="1" dirty="0">
                <a:solidFill>
                  <a:srgbClr val="002060"/>
                </a:solidFill>
              </a:rPr>
              <a:t> #</a:t>
            </a:r>
            <a:r>
              <a:rPr lang="ru-RU" i="1" dirty="0" err="1">
                <a:solidFill>
                  <a:srgbClr val="002060"/>
                </a:solidFill>
              </a:rPr>
              <a:t>конфликтсоперничество</a:t>
            </a:r>
            <a:r>
              <a:rPr lang="ru-RU" i="1" dirty="0">
                <a:solidFill>
                  <a:srgbClr val="002060"/>
                </a:solidFill>
              </a:rPr>
              <a:t>;</a:t>
            </a:r>
          </a:p>
          <a:p>
            <a:pPr marL="285750" indent="-285750" fontAlgn="base">
              <a:buFont typeface="Garamond" panose="02020404030301010803" pitchFamily="18" charset="0"/>
              <a:buChar char="–"/>
            </a:pPr>
            <a:r>
              <a:rPr lang="ru-RU" i="1" dirty="0">
                <a:solidFill>
                  <a:srgbClr val="002060"/>
                </a:solidFill>
              </a:rPr>
              <a:t> #</a:t>
            </a:r>
            <a:r>
              <a:rPr lang="ru-RU" i="1" dirty="0" err="1">
                <a:solidFill>
                  <a:srgbClr val="002060"/>
                </a:solidFill>
              </a:rPr>
              <a:t>конфликткомпромисс</a:t>
            </a:r>
            <a:r>
              <a:rPr lang="ru-RU" i="1" dirty="0">
                <a:solidFill>
                  <a:srgbClr val="002060"/>
                </a:solidFill>
              </a:rPr>
              <a:t>;</a:t>
            </a:r>
          </a:p>
          <a:p>
            <a:pPr marL="285750" indent="-285750" fontAlgn="base">
              <a:buFont typeface="Garamond" panose="02020404030301010803" pitchFamily="18" charset="0"/>
              <a:buChar char="–"/>
            </a:pPr>
            <a:r>
              <a:rPr lang="ru-RU" i="1" dirty="0">
                <a:solidFill>
                  <a:srgbClr val="002060"/>
                </a:solidFill>
              </a:rPr>
              <a:t> #</a:t>
            </a:r>
            <a:r>
              <a:rPr lang="ru-RU" i="1" dirty="0" err="1">
                <a:solidFill>
                  <a:srgbClr val="002060"/>
                </a:solidFill>
              </a:rPr>
              <a:t>конфликтсотрудничество</a:t>
            </a:r>
            <a:r>
              <a:rPr lang="ru-RU" i="1" dirty="0">
                <a:solidFill>
                  <a:srgbClr val="002060"/>
                </a:solidFill>
              </a:rPr>
              <a:t>.</a:t>
            </a:r>
          </a:p>
          <a:p>
            <a:pPr marL="285750" indent="-285750" fontAlgn="base">
              <a:buFontTx/>
              <a:buChar char="-"/>
            </a:pPr>
            <a:endParaRPr lang="ru-RU" dirty="0"/>
          </a:p>
          <a:p>
            <a:r>
              <a:rPr lang="ru-RU" b="1" dirty="0"/>
              <a:t>2. Обучающиеся:</a:t>
            </a:r>
          </a:p>
          <a:p>
            <a:r>
              <a:rPr lang="ru-RU" dirty="0"/>
              <a:t>выбирают один из </a:t>
            </a:r>
            <a:r>
              <a:rPr lang="ru-RU" dirty="0" err="1"/>
              <a:t>хэштегов</a:t>
            </a:r>
            <a:r>
              <a:rPr lang="ru-RU" dirty="0"/>
              <a:t> и соответственно группу, в которой будут работать. </a:t>
            </a:r>
          </a:p>
          <a:p>
            <a:endParaRPr lang="ru-RU" dirty="0"/>
          </a:p>
          <a:p>
            <a:r>
              <a:rPr lang="ru-RU" b="1" dirty="0"/>
              <a:t>3. </a:t>
            </a:r>
            <a:r>
              <a:rPr lang="ru-RU" dirty="0"/>
              <a:t>Предлагаются конфликтные ситуации, которые необходимо решить группе соответствующим способом.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37778" y="5009126"/>
            <a:ext cx="4625097" cy="101566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 fontAlgn="base"/>
            <a:r>
              <a:rPr lang="ru-RU" sz="2000" b="1" dirty="0"/>
              <a:t>Изучение темы </a:t>
            </a:r>
            <a:br>
              <a:rPr lang="ru-RU" sz="2000" b="1" dirty="0"/>
            </a:br>
            <a:r>
              <a:rPr lang="ru-RU" sz="2000" b="1" dirty="0"/>
              <a:t>«Конфликты в межличностных отношениях»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02820" y="399325"/>
            <a:ext cx="7386357" cy="584775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</a:rPr>
              <a:t>Задания с </a:t>
            </a:r>
            <a:r>
              <a:rPr lang="ru-RU" sz="3200" b="1" dirty="0" err="1">
                <a:solidFill>
                  <a:srgbClr val="002060"/>
                </a:solidFill>
              </a:rPr>
              <a:t>хэштегами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8D4B280-9A90-A242-A6AA-5B46D1576A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0" y="158111"/>
            <a:ext cx="2286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168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Таня\Desktop\АПРЕЛЬ\08 Использование Хэштегов\1,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1" y="-9525"/>
            <a:ext cx="12192000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308635" y="910585"/>
            <a:ext cx="5409778" cy="216735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04171" y="982025"/>
            <a:ext cx="5205061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Не следует бояться использовать нестандартные приемы в учебном процессе, особенно, если они хорошо знакомы, понятны и нравятся обучающимся. </a:t>
            </a:r>
          </a:p>
          <a:p>
            <a:pPr algn="just"/>
            <a:r>
              <a:rPr lang="ru-RU" dirty="0"/>
              <a:t>Важным воспитательным моментом будет проговорить с обучающимися этику использования </a:t>
            </a:r>
            <a:r>
              <a:rPr lang="ru-RU" dirty="0" err="1"/>
              <a:t>хэштегов</a:t>
            </a:r>
            <a:r>
              <a:rPr lang="ru-RU" dirty="0"/>
              <a:t>.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6A692B0-51BC-A642-A00C-B7CB5556D4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0" y="158111"/>
            <a:ext cx="2286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232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Таня\Desktop\АПРЕЛЬ\08 Использование Хэштегов\1,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" y="4123"/>
            <a:ext cx="12192001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627969" y="4539809"/>
            <a:ext cx="6697170" cy="1754326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>
                <a:solidFill>
                  <a:srgbClr val="002060"/>
                </a:solidFill>
              </a:rPr>
              <a:t>ХЭШТЕГ</a:t>
            </a:r>
            <a:r>
              <a:rPr lang="ru-RU" dirty="0"/>
              <a:t> можно рассматривать в качестве маркеров, которые лишь с достаточной степенью вероятности отражают общую тематику сообщения. </a:t>
            </a:r>
          </a:p>
          <a:p>
            <a:pPr algn="just"/>
            <a:r>
              <a:rPr lang="ru-RU" sz="1600" b="1" dirty="0">
                <a:solidFill>
                  <a:srgbClr val="002060"/>
                </a:solidFill>
              </a:rPr>
              <a:t>ХЭШТЕГ</a:t>
            </a:r>
            <a:r>
              <a:rPr lang="ru-RU" dirty="0"/>
              <a:t> является коммуникативной единицей в информационном пространстве, следовательно, одним из пунктов по формированию </a:t>
            </a:r>
            <a:r>
              <a:rPr lang="ru-RU" dirty="0" err="1"/>
              <a:t>медиаграмотности</a:t>
            </a:r>
            <a:r>
              <a:rPr lang="ru-RU" dirty="0"/>
              <a:t>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284AB9D-BC58-A949-8185-05FCBB842B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0" y="158111"/>
            <a:ext cx="2286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521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Таня\Desktop\АПРЕЛЬ\08 Использование Хэштегов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1" y="-4423"/>
            <a:ext cx="12192000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969005" y="1968757"/>
            <a:ext cx="3669736" cy="1323439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  <a:prstDash val="solid"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2000" dirty="0"/>
              <a:t>«работает» по принципу «ключевого слова»,</a:t>
            </a:r>
            <a:br>
              <a:rPr lang="ru-RU" sz="2000" dirty="0"/>
            </a:br>
            <a:r>
              <a:rPr lang="ru-RU" sz="2000" dirty="0"/>
              <a:t>позволяя выделить основное </a:t>
            </a:r>
            <a:br>
              <a:rPr lang="ru-RU" sz="2000" dirty="0"/>
            </a:br>
            <a:r>
              <a:rPr lang="ru-RU" sz="2000" dirty="0"/>
              <a:t>в учебной информации</a:t>
            </a:r>
            <a:endParaRPr lang="ru-RU" sz="2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984647" y="3963081"/>
            <a:ext cx="3668400" cy="1296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  <a:prstDash val="solid"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2000" dirty="0"/>
              <a:t>позволяет осуществлять быстрый поиск информации</a:t>
            </a:r>
            <a:endParaRPr lang="ru-RU" sz="2000" b="1" dirty="0"/>
          </a:p>
        </p:txBody>
      </p:sp>
      <p:sp>
        <p:nvSpPr>
          <p:cNvPr id="14" name="Стрелка вправо 13"/>
          <p:cNvSpPr/>
          <p:nvPr/>
        </p:nvSpPr>
        <p:spPr>
          <a:xfrm>
            <a:off x="7747671" y="3171529"/>
            <a:ext cx="773429" cy="515619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8633639" y="2876461"/>
            <a:ext cx="2999824" cy="1015663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  <a:prstDash val="solid"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2000" b="1" dirty="0"/>
              <a:t>мотивационный стимул</a:t>
            </a:r>
          </a:p>
          <a:p>
            <a:pPr algn="ctr"/>
            <a:r>
              <a:rPr lang="ru-RU" sz="2000" b="1" dirty="0"/>
              <a:t>активизации учебного процесса</a:t>
            </a:r>
          </a:p>
        </p:txBody>
      </p:sp>
      <p:sp>
        <p:nvSpPr>
          <p:cNvPr id="3" name="Овал 2"/>
          <p:cNvSpPr/>
          <p:nvPr/>
        </p:nvSpPr>
        <p:spPr>
          <a:xfrm>
            <a:off x="788965" y="1755735"/>
            <a:ext cx="2684395" cy="2684395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1033163" y="4738952"/>
            <a:ext cx="2196000" cy="51077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1"/>
            </a:solidFill>
            <a:prstDash val="solid"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2400" b="1" dirty="0"/>
              <a:t>ХЭШТЕГ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610" y="1982491"/>
            <a:ext cx="1774991" cy="2217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FDBAF69-D1A9-034B-ABAC-9B99954111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0" y="158111"/>
            <a:ext cx="2286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123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Таня\Desktop\АПРЕЛЬ\08 Использование Хэштегов\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768337" y="1528286"/>
            <a:ext cx="4363200" cy="707886"/>
          </a:xfrm>
          <a:prstGeom prst="rect">
            <a:avLst/>
          </a:prstGeom>
          <a:solidFill>
            <a:schemeClr val="bg1"/>
          </a:solidFill>
          <a:ln w="19050">
            <a:solidFill>
              <a:srgbClr val="D9B247"/>
            </a:solidFill>
            <a:prstDash val="solid"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2000" dirty="0"/>
              <a:t>реализация </a:t>
            </a:r>
            <a:br>
              <a:rPr lang="ru-RU" sz="2000" dirty="0"/>
            </a:br>
            <a:r>
              <a:rPr lang="ru-RU" sz="2000" dirty="0"/>
              <a:t>игровой функции</a:t>
            </a:r>
            <a:endParaRPr lang="ru-RU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1511234" y="1945993"/>
            <a:ext cx="2843328" cy="830997"/>
          </a:xfrm>
          <a:prstGeom prst="rect">
            <a:avLst/>
          </a:prstGeom>
          <a:noFill/>
          <a:ln w="19050">
            <a:noFill/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КОММУНИКАТИВНЫЕ ВОЗМОЖНОСТИ ХЭШТЕГОВ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5768337" y="2683087"/>
            <a:ext cx="4363200" cy="707886"/>
          </a:xfrm>
          <a:prstGeom prst="rect">
            <a:avLst/>
          </a:prstGeom>
          <a:solidFill>
            <a:schemeClr val="bg1"/>
          </a:solidFill>
          <a:ln w="19050">
            <a:solidFill>
              <a:srgbClr val="D9B247"/>
            </a:solidFill>
            <a:prstDash val="solid"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2000" dirty="0"/>
              <a:t>реализация </a:t>
            </a:r>
            <a:br>
              <a:rPr lang="ru-RU" sz="2000" dirty="0"/>
            </a:br>
            <a:r>
              <a:rPr lang="ru-RU" sz="2000" dirty="0"/>
              <a:t>эстетической функции</a:t>
            </a:r>
            <a:endParaRPr lang="ru-RU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5768337" y="3837888"/>
            <a:ext cx="4363200" cy="707886"/>
          </a:xfrm>
          <a:prstGeom prst="rect">
            <a:avLst/>
          </a:prstGeom>
          <a:solidFill>
            <a:schemeClr val="bg1"/>
          </a:solidFill>
          <a:ln w="19050">
            <a:solidFill>
              <a:srgbClr val="D9B247"/>
            </a:solidFill>
            <a:prstDash val="solid"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2000" dirty="0"/>
              <a:t>реализация </a:t>
            </a:r>
            <a:br>
              <a:rPr lang="ru-RU" sz="2000" dirty="0"/>
            </a:br>
            <a:r>
              <a:rPr lang="ru-RU" sz="2000" dirty="0"/>
              <a:t>функции </a:t>
            </a:r>
            <a:r>
              <a:rPr lang="ru-RU" sz="2000" dirty="0" err="1"/>
              <a:t>самопрезентации</a:t>
            </a:r>
            <a:r>
              <a:rPr lang="ru-RU" sz="2000" dirty="0"/>
              <a:t> </a:t>
            </a:r>
            <a:endParaRPr lang="ru-RU" sz="2400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81206A3-C7A8-E247-BD63-6D044EA4F7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0" y="158111"/>
            <a:ext cx="2286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041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Таня\Desktop\АПРЕЛЬ\08 Использование Хэштегов\5,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1" y="-9525"/>
            <a:ext cx="12192000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02445" y="2001137"/>
            <a:ext cx="8870103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1600" b="1" dirty="0">
                <a:solidFill>
                  <a:srgbClr val="002060"/>
                </a:solidFill>
              </a:rPr>
              <a:t>ХЭШТЕГ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b="1" dirty="0">
                <a:solidFill>
                  <a:srgbClr val="002060"/>
                </a:solidFill>
              </a:rPr>
              <a:t>(от англ. </a:t>
            </a:r>
            <a:r>
              <a:rPr lang="ru-RU" sz="2000" b="1" dirty="0" err="1">
                <a:solidFill>
                  <a:srgbClr val="002060"/>
                </a:solidFill>
              </a:rPr>
              <a:t>hashtag</a:t>
            </a:r>
            <a:r>
              <a:rPr lang="ru-RU" sz="2000" b="1" dirty="0">
                <a:solidFill>
                  <a:srgbClr val="002060"/>
                </a:solidFill>
              </a:rPr>
              <a:t>) </a:t>
            </a:r>
            <a:r>
              <a:rPr lang="ru-RU" sz="2000" dirty="0"/>
              <a:t>– описание для содержания. </a:t>
            </a:r>
          </a:p>
          <a:p>
            <a:pPr fontAlgn="base"/>
            <a:endParaRPr lang="ru-RU" sz="1600" b="1" dirty="0">
              <a:solidFill>
                <a:srgbClr val="002060"/>
              </a:solidFill>
            </a:endParaRPr>
          </a:p>
          <a:p>
            <a:pPr fontAlgn="base"/>
            <a:r>
              <a:rPr lang="ru-RU" sz="1600" b="1" dirty="0">
                <a:solidFill>
                  <a:srgbClr val="002060"/>
                </a:solidFill>
              </a:rPr>
              <a:t>ХЭШТЕГ </a:t>
            </a:r>
            <a:r>
              <a:rPr lang="ru-RU" sz="2000" dirty="0"/>
              <a:t>помогает пользователям, которые интересуются определенной темой, быстро находить сообщения по этой  теме. </a:t>
            </a:r>
          </a:p>
          <a:p>
            <a:pPr fontAlgn="base"/>
            <a:endParaRPr lang="ru-RU" sz="2000" dirty="0"/>
          </a:p>
          <a:p>
            <a:pPr fontAlgn="base"/>
            <a:r>
              <a:rPr lang="ru-RU" sz="1600" b="1" dirty="0">
                <a:solidFill>
                  <a:srgbClr val="002060"/>
                </a:solidFill>
              </a:rPr>
              <a:t>ХЭШТЕГ</a:t>
            </a:r>
            <a:r>
              <a:rPr lang="ru-RU" sz="2000" dirty="0"/>
              <a:t>  фраза, написанная без пробелов (слитно) или слово, в начале которых ставится решетка </a:t>
            </a:r>
            <a:r>
              <a:rPr lang="ru-RU" sz="2000" b="1" dirty="0">
                <a:solidFill>
                  <a:srgbClr val="002060"/>
                </a:solidFill>
              </a:rPr>
              <a:t>(#)</a:t>
            </a:r>
            <a:r>
              <a:rPr lang="ru-RU" sz="2000" dirty="0"/>
              <a:t>.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196229" y="1219735"/>
            <a:ext cx="577096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</a:rPr>
              <a:t>ПОНЯТИЕ ХЭШТЕГА</a:t>
            </a:r>
          </a:p>
        </p:txBody>
      </p:sp>
      <p:grpSp>
        <p:nvGrpSpPr>
          <p:cNvPr id="9" name="Группа 8"/>
          <p:cNvGrpSpPr/>
          <p:nvPr/>
        </p:nvGrpSpPr>
        <p:grpSpPr>
          <a:xfrm>
            <a:off x="4088304" y="4186351"/>
            <a:ext cx="2514138" cy="1187770"/>
            <a:chOff x="4088304" y="4186351"/>
            <a:chExt cx="2514138" cy="1187770"/>
          </a:xfrm>
        </p:grpSpPr>
        <p:pic>
          <p:nvPicPr>
            <p:cNvPr id="5126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088304" y="4186351"/>
              <a:ext cx="2514138" cy="11877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Прямоугольник 6"/>
            <p:cNvSpPr/>
            <p:nvPr/>
          </p:nvSpPr>
          <p:spPr>
            <a:xfrm rot="21015622">
              <a:off x="4423340" y="4562042"/>
              <a:ext cx="186781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000" b="1" dirty="0">
                  <a:solidFill>
                    <a:schemeClr val="accent3">
                      <a:lumMod val="75000"/>
                    </a:schemeClr>
                  </a:solidFill>
                </a:rPr>
                <a:t>#образование </a:t>
              </a: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6944592" y="4763081"/>
            <a:ext cx="2597311" cy="1176906"/>
            <a:chOff x="6944592" y="4763081"/>
            <a:chExt cx="2597311" cy="1176906"/>
          </a:xfrm>
        </p:grpSpPr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78169">
              <a:off x="6944592" y="4763081"/>
              <a:ext cx="2597311" cy="11769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Прямоугольник 13"/>
            <p:cNvSpPr/>
            <p:nvPr/>
          </p:nvSpPr>
          <p:spPr>
            <a:xfrm rot="577118">
              <a:off x="7334952" y="5043651"/>
              <a:ext cx="179889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/>
              <a:r>
                <a:rPr lang="ru-RU" sz="2000" b="1" dirty="0">
                  <a:solidFill>
                    <a:srgbClr val="002060"/>
                  </a:solidFill>
                </a:rPr>
                <a:t>#</a:t>
              </a:r>
              <a:r>
                <a:rPr lang="ru-RU" sz="2000" b="1" dirty="0" err="1">
                  <a:solidFill>
                    <a:srgbClr val="002060"/>
                  </a:solidFill>
                </a:rPr>
                <a:t>Ученье_свет</a:t>
              </a:r>
              <a:endParaRPr lang="ru-RU" sz="2000" b="1" dirty="0">
                <a:solidFill>
                  <a:srgbClr val="002060"/>
                </a:solidFill>
              </a:endParaRPr>
            </a:p>
          </p:txBody>
        </p:sp>
      </p:grp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45981D4-D373-1640-989D-948F3FD732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0" y="158111"/>
            <a:ext cx="2286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953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Таня\Desktop\АПРЕЛЬ\08 Использование Хэштегов\5,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1" y="0"/>
            <a:ext cx="12192000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57729" y="2124903"/>
            <a:ext cx="8007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r>
              <a:rPr lang="ru-RU" sz="2000" dirty="0"/>
              <a:t>Символ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2000" dirty="0"/>
              <a:t>придуман в 2007 г. Крисом </a:t>
            </a:r>
            <a:r>
              <a:rPr lang="ru-RU" sz="2000" dirty="0" err="1"/>
              <a:t>Мессином</a:t>
            </a:r>
            <a:r>
              <a:rPr lang="ru-RU" sz="2000" dirty="0"/>
              <a:t> для упрощения навигации и общения.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196229" y="1219735"/>
            <a:ext cx="577096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</a:rPr>
              <a:t>ИСТОРИЯ ПОЯВЛЕНИЯ ХЭШТЕГА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357729" y="3053893"/>
            <a:ext cx="7842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r>
              <a:rPr lang="ru-RU" sz="2000" dirty="0"/>
              <a:t>Журналисты использовали хэштег  </a:t>
            </a:r>
            <a:r>
              <a:rPr lang="ru-RU" sz="2000" b="1" dirty="0">
                <a:solidFill>
                  <a:srgbClr val="002060"/>
                </a:solidFill>
              </a:rPr>
              <a:t>#</a:t>
            </a:r>
            <a:r>
              <a:rPr lang="ru-RU" sz="2000" b="1" dirty="0" err="1">
                <a:solidFill>
                  <a:srgbClr val="002060"/>
                </a:solidFill>
              </a:rPr>
              <a:t>SanDiegoFire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dirty="0"/>
              <a:t>для того, чтобы выделять </a:t>
            </a:r>
            <a:r>
              <a:rPr lang="ru-RU" sz="2000" dirty="0" err="1"/>
              <a:t>твиты</a:t>
            </a:r>
            <a:r>
              <a:rPr lang="ru-RU" sz="2000" dirty="0"/>
              <a:t> о серии лесных пожаров в Сан-Диего.</a:t>
            </a:r>
          </a:p>
        </p:txBody>
      </p:sp>
      <p:pic>
        <p:nvPicPr>
          <p:cNvPr id="6146" name="Picture 2" descr="ÐÐ°ÑÑÐ¸Ð½ÐºÐ¸ Ð¿Ð¾ Ð·Ð°Ð¿ÑÐ¾ÑÑ #SanDiegoFi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9167" y="4130819"/>
            <a:ext cx="1663098" cy="1663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ÐÐ°ÑÑÐ¸Ð½ÐºÐ¸ Ð¿Ð¾ Ð·Ð°Ð¿ÑÐ¾ÑÑ #SanDiegoFir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649"/>
          <a:stretch/>
        </p:blipFill>
        <p:spPr bwMode="auto">
          <a:xfrm>
            <a:off x="3745448" y="4130819"/>
            <a:ext cx="2024734" cy="1680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Группа 3"/>
          <p:cNvGrpSpPr/>
          <p:nvPr/>
        </p:nvGrpSpPr>
        <p:grpSpPr>
          <a:xfrm>
            <a:off x="7858452" y="4173327"/>
            <a:ext cx="2521696" cy="1041682"/>
            <a:chOff x="7858452" y="4173327"/>
            <a:chExt cx="2521696" cy="1041682"/>
          </a:xfrm>
        </p:grpSpPr>
        <p:pic>
          <p:nvPicPr>
            <p:cNvPr id="6149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40186">
              <a:off x="7858452" y="4173327"/>
              <a:ext cx="2521696" cy="10416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" name="Прямоугольник 16"/>
            <p:cNvSpPr/>
            <p:nvPr/>
          </p:nvSpPr>
          <p:spPr>
            <a:xfrm rot="820968">
              <a:off x="8157964" y="4418277"/>
              <a:ext cx="198573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000" b="1" dirty="0">
                  <a:solidFill>
                    <a:schemeClr val="accent2"/>
                  </a:solidFill>
                </a:rPr>
                <a:t>#</a:t>
              </a:r>
              <a:r>
                <a:rPr lang="ru-RU" sz="2000" b="1" dirty="0" err="1">
                  <a:solidFill>
                    <a:schemeClr val="accent2"/>
                  </a:solidFill>
                </a:rPr>
                <a:t>SanDiegoFire</a:t>
              </a:r>
              <a:r>
                <a:rPr lang="ru-RU" sz="2000" b="1" dirty="0">
                  <a:solidFill>
                    <a:schemeClr val="accent2"/>
                  </a:solidFill>
                </a:rPr>
                <a:t>  </a:t>
              </a:r>
            </a:p>
          </p:txBody>
        </p:sp>
      </p:grp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494F69E-3232-8B44-B8D6-295AF37869F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0" y="158111"/>
            <a:ext cx="2286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745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Таня\Desktop\АПРЕЛЬ\08 Использование Хэштегов\5,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1" y="0"/>
            <a:ext cx="12192000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638548" y="2211028"/>
            <a:ext cx="67266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2000" b="1" dirty="0"/>
              <a:t>В 2010 г</a:t>
            </a:r>
            <a:r>
              <a:rPr lang="ru-RU" sz="2000" dirty="0"/>
              <a:t>. </a:t>
            </a:r>
            <a:r>
              <a:rPr lang="ru-RU" sz="1600" b="1" dirty="0">
                <a:solidFill>
                  <a:srgbClr val="002060"/>
                </a:solidFill>
              </a:rPr>
              <a:t>ХЭШТЕГИ</a:t>
            </a:r>
            <a:r>
              <a:rPr lang="ru-RU" sz="2000" dirty="0"/>
              <a:t> приобрели популярность в </a:t>
            </a:r>
            <a:r>
              <a:rPr lang="ru-RU" sz="2000" dirty="0" err="1"/>
              <a:t>Twitter</a:t>
            </a:r>
            <a:r>
              <a:rPr lang="ru-RU" sz="2000" dirty="0"/>
              <a:t>.</a:t>
            </a:r>
          </a:p>
          <a:p>
            <a:pPr algn="just" fontAlgn="base"/>
            <a:r>
              <a:rPr lang="ru-RU" sz="2000" dirty="0"/>
              <a:t>Сегодня </a:t>
            </a:r>
            <a:r>
              <a:rPr lang="ru-RU" sz="1600" b="1" dirty="0">
                <a:solidFill>
                  <a:srgbClr val="002060"/>
                </a:solidFill>
              </a:rPr>
              <a:t>ХЭШТЕГИ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dirty="0"/>
              <a:t>используются и на различных социальных платформах, </a:t>
            </a:r>
            <a:r>
              <a:rPr lang="ru-RU" sz="2000" b="1" dirty="0" err="1">
                <a:solidFill>
                  <a:srgbClr val="002060"/>
                </a:solidFill>
              </a:rPr>
              <a:t>Instagram</a:t>
            </a:r>
            <a:r>
              <a:rPr lang="ru-RU" sz="2000" b="1" dirty="0">
                <a:solidFill>
                  <a:srgbClr val="002060"/>
                </a:solidFill>
              </a:rPr>
              <a:t>, </a:t>
            </a:r>
            <a:r>
              <a:rPr lang="ru-RU" sz="2000" b="1" dirty="0" err="1">
                <a:solidFill>
                  <a:srgbClr val="002060"/>
                </a:solidFill>
              </a:rPr>
              <a:t>Facebook</a:t>
            </a:r>
            <a:r>
              <a:rPr lang="ru-RU" sz="2000" b="1" dirty="0">
                <a:solidFill>
                  <a:srgbClr val="002060"/>
                </a:solidFill>
              </a:rPr>
              <a:t>, </a:t>
            </a:r>
            <a:r>
              <a:rPr lang="ru-RU" sz="2000" b="1" dirty="0" err="1">
                <a:solidFill>
                  <a:srgbClr val="002060"/>
                </a:solidFill>
              </a:rPr>
              <a:t>Pinterest</a:t>
            </a:r>
            <a:r>
              <a:rPr lang="ru-RU" sz="2000" b="1" dirty="0">
                <a:solidFill>
                  <a:srgbClr val="002060"/>
                </a:solidFill>
              </a:rPr>
              <a:t>, </a:t>
            </a:r>
            <a:r>
              <a:rPr lang="ru-RU" sz="2000" b="1" dirty="0" err="1">
                <a:solidFill>
                  <a:srgbClr val="002060"/>
                </a:solidFill>
              </a:rPr>
              <a:t>Tumblr</a:t>
            </a:r>
            <a:r>
              <a:rPr lang="ru-RU" sz="2000" b="1" dirty="0">
                <a:solidFill>
                  <a:srgbClr val="002060"/>
                </a:solidFill>
              </a:rPr>
              <a:t>, </a:t>
            </a:r>
            <a:r>
              <a:rPr lang="ru-RU" sz="2000" b="1" dirty="0" err="1">
                <a:solidFill>
                  <a:srgbClr val="002060"/>
                </a:solidFill>
              </a:rPr>
              <a:t>YouTube</a:t>
            </a:r>
            <a:r>
              <a:rPr lang="ru-RU" sz="2000" b="1" dirty="0">
                <a:solidFill>
                  <a:srgbClr val="002060"/>
                </a:solidFill>
              </a:rPr>
              <a:t>, </a:t>
            </a:r>
            <a:r>
              <a:rPr lang="ru-RU" sz="2000" b="1" dirty="0" err="1">
                <a:solidFill>
                  <a:srgbClr val="002060"/>
                </a:solidFill>
              </a:rPr>
              <a:t>Google</a:t>
            </a:r>
            <a:r>
              <a:rPr lang="ru-RU" sz="2000" b="1" dirty="0">
                <a:solidFill>
                  <a:srgbClr val="002060"/>
                </a:solidFill>
              </a:rPr>
              <a:t> +</a:t>
            </a:r>
            <a:r>
              <a:rPr lang="en-US" sz="2000" dirty="0"/>
              <a:t>.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57013" y="4187206"/>
            <a:ext cx="43268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r>
              <a:rPr lang="ru-RU" sz="2000" b="1" dirty="0"/>
              <a:t>В 2014 г. </a:t>
            </a:r>
            <a:r>
              <a:rPr lang="ru-RU" sz="2000" dirty="0"/>
              <a:t>слово </a:t>
            </a:r>
            <a:r>
              <a:rPr lang="ru-RU" sz="1600" b="1" dirty="0">
                <a:solidFill>
                  <a:srgbClr val="002060"/>
                </a:solidFill>
              </a:rPr>
              <a:t>«ХЭШТЕГ» </a:t>
            </a:r>
            <a:r>
              <a:rPr lang="ru-RU" sz="2000" dirty="0"/>
              <a:t>было добавлено в Оксфордский словарь, получив официальный статус. </a:t>
            </a:r>
          </a:p>
        </p:txBody>
      </p:sp>
      <p:pic>
        <p:nvPicPr>
          <p:cNvPr id="7170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2688" y="3724300"/>
            <a:ext cx="2052803" cy="2052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Social media logotype collection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93"/>
          <a:stretch/>
        </p:blipFill>
        <p:spPr bwMode="auto">
          <a:xfrm>
            <a:off x="1646723" y="2124903"/>
            <a:ext cx="1912995" cy="1599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196229" y="1219735"/>
            <a:ext cx="577096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</a:rPr>
              <a:t>ИСТОРИЯ ПОЯВЛЕНИЯ ХЭШТЕГА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165357F-CFCA-7D47-B303-BC3138AA47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0" y="158111"/>
            <a:ext cx="2286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491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Таня\Desktop\АПРЕЛЬ\08 Использование Хэштегов\5,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" y="0"/>
            <a:ext cx="12192000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34853" y="2384298"/>
            <a:ext cx="801539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r>
              <a:rPr lang="ru-RU" sz="2000" b="1" dirty="0"/>
              <a:t>В 2011 г. </a:t>
            </a:r>
            <a:r>
              <a:rPr lang="ru-RU" sz="2000" dirty="0"/>
              <a:t>команда</a:t>
            </a:r>
            <a:r>
              <a:rPr lang="ru-RU" sz="2000" b="1" dirty="0"/>
              <a:t>  </a:t>
            </a:r>
            <a:r>
              <a:rPr lang="ru-RU" sz="2000" dirty="0" err="1"/>
              <a:t>Audi</a:t>
            </a:r>
            <a:r>
              <a:rPr lang="ru-RU" sz="2000" dirty="0"/>
              <a:t> запустила компанию: пятерым счастливчикам, которые чаще остальных используют </a:t>
            </a:r>
            <a:r>
              <a:rPr lang="ru-RU" sz="2000" dirty="0" err="1"/>
              <a:t>хэштег</a:t>
            </a:r>
            <a:r>
              <a:rPr lang="ru-RU" sz="2000" dirty="0"/>
              <a:t> </a:t>
            </a:r>
            <a:r>
              <a:rPr lang="ru-RU" sz="2000" b="1" dirty="0">
                <a:solidFill>
                  <a:srgbClr val="002060"/>
                </a:solidFill>
              </a:rPr>
              <a:t>#WantAnR8 </a:t>
            </a:r>
            <a:r>
              <a:rPr lang="ru-RU" sz="2000" dirty="0"/>
              <a:t>позволят пользоваться машиной в течении недели.</a:t>
            </a:r>
          </a:p>
          <a:p>
            <a:pPr algn="ctr" fontAlgn="base"/>
            <a:r>
              <a:rPr lang="ru-RU" sz="2000" i="1" dirty="0"/>
              <a:t>В первые 24 часа 50 тысяч человек воспользовались </a:t>
            </a:r>
            <a:r>
              <a:rPr lang="ru-RU" sz="2000" i="1" dirty="0" err="1"/>
              <a:t>хэштегом</a:t>
            </a:r>
            <a:r>
              <a:rPr lang="ru-RU" sz="2000" i="1" dirty="0"/>
              <a:t>. </a:t>
            </a:r>
          </a:p>
          <a:p>
            <a:pPr algn="ctr" fontAlgn="base"/>
            <a:r>
              <a:rPr lang="ru-RU" sz="2000" i="1" dirty="0"/>
              <a:t>Число подписчиков в официальном аккаунте бренда выросло </a:t>
            </a:r>
            <a:br>
              <a:rPr lang="ru-RU" sz="2000" i="1" dirty="0"/>
            </a:br>
            <a:r>
              <a:rPr lang="ru-RU" sz="2000" i="1" dirty="0"/>
              <a:t>на 200 % уже в первую неделю </a:t>
            </a:r>
            <a:r>
              <a:rPr lang="ru-RU" sz="2000" i="1" dirty="0" err="1"/>
              <a:t>промоакции</a:t>
            </a:r>
            <a:r>
              <a:rPr lang="ru-RU" sz="2000" i="1" dirty="0"/>
              <a:t>.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820674" y="1233915"/>
            <a:ext cx="651085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</a:rPr>
              <a:t>СФЕРА ПРИМЕНЕНИЯ ХЭШТЕГА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048000" y="543522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/>
            <a:r>
              <a:rPr lang="ru-RU" b="1" dirty="0"/>
              <a:t>Через год генеральный директор </a:t>
            </a:r>
            <a:r>
              <a:rPr lang="ru-RU" b="1" dirty="0" err="1"/>
              <a:t>Twitter</a:t>
            </a:r>
            <a:r>
              <a:rPr lang="ru-RU" b="1" dirty="0"/>
              <a:t> Дик </a:t>
            </a:r>
            <a:r>
              <a:rPr lang="ru-RU" b="1" dirty="0" err="1"/>
              <a:t>Костоло</a:t>
            </a:r>
            <a:r>
              <a:rPr lang="ru-RU" b="1" dirty="0"/>
              <a:t> назвал эту акцию самой успешной кампанией </a:t>
            </a:r>
            <a:r>
              <a:rPr lang="ru-RU" b="1" dirty="0" err="1"/>
              <a:t>соцсети</a:t>
            </a:r>
            <a:r>
              <a:rPr lang="ru-RU" b="1" dirty="0"/>
              <a:t>.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4744502" y="4391037"/>
            <a:ext cx="2233073" cy="976439"/>
            <a:chOff x="3678018" y="4163076"/>
            <a:chExt cx="2233073" cy="976439"/>
          </a:xfrm>
        </p:grpSpPr>
        <p:pic>
          <p:nvPicPr>
            <p:cNvPr id="8197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526948" flipH="1">
              <a:off x="3678018" y="4163076"/>
              <a:ext cx="2233073" cy="9764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" name="Прямоугольник 15"/>
            <p:cNvSpPr/>
            <p:nvPr/>
          </p:nvSpPr>
          <p:spPr>
            <a:xfrm rot="21314292">
              <a:off x="3973521" y="4468385"/>
              <a:ext cx="152253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000" b="1" dirty="0">
                  <a:solidFill>
                    <a:srgbClr val="7030A0"/>
                  </a:solidFill>
                </a:rPr>
                <a:t>#</a:t>
              </a:r>
              <a:r>
                <a:rPr lang="en-US" sz="2000" b="1" dirty="0">
                  <a:solidFill>
                    <a:srgbClr val="7030A0"/>
                  </a:solidFill>
                </a:rPr>
                <a:t>WantAnR8</a:t>
              </a:r>
              <a:endParaRPr lang="ru-RU" sz="2000" b="1" dirty="0">
                <a:solidFill>
                  <a:srgbClr val="7030A0"/>
                </a:solidFill>
              </a:endParaRPr>
            </a:p>
          </p:txBody>
        </p:sp>
      </p:grpSp>
      <p:pic>
        <p:nvPicPr>
          <p:cNvPr id="8198" name="Picture 6" descr="C:\Users\Таня\Desktop\АПРЕЛЬ\08 Использование Хэштегов\Без имени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4077" y="4017677"/>
            <a:ext cx="1498428" cy="14984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440805" y="1915200"/>
            <a:ext cx="4583634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rgbClr val="002060"/>
                </a:solidFill>
              </a:rPr>
              <a:t>Реклама и маркетинг 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A2A8408-4EA2-BC4B-82D0-3563319419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0" y="158111"/>
            <a:ext cx="2286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607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2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7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Таня\Desktop\АПРЕЛЬ\08 Использование Хэштегов\5,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" y="0"/>
            <a:ext cx="12192000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49839" y="2413472"/>
            <a:ext cx="801539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r>
              <a:rPr lang="ru-RU" sz="2000" dirty="0"/>
              <a:t>Сотрудники благотворительной организации </a:t>
            </a:r>
            <a:r>
              <a:rPr lang="ru-RU" sz="2000" b="1" dirty="0" err="1"/>
              <a:t>Make</a:t>
            </a:r>
            <a:r>
              <a:rPr lang="ru-RU" sz="2000" b="1" dirty="0"/>
              <a:t>-A-</a:t>
            </a:r>
            <a:r>
              <a:rPr lang="ru-RU" sz="2000" b="1" dirty="0" err="1"/>
              <a:t>Wish</a:t>
            </a:r>
            <a:r>
              <a:rPr lang="ru-RU" sz="2000" b="1" dirty="0"/>
              <a:t> </a:t>
            </a:r>
            <a:r>
              <a:rPr lang="ru-RU" sz="2000" dirty="0"/>
              <a:t>решили исполнить мечту больного лейкемией мальчика </a:t>
            </a:r>
            <a:r>
              <a:rPr lang="ru-RU" sz="2000" dirty="0" err="1"/>
              <a:t>Майлса</a:t>
            </a:r>
            <a:r>
              <a:rPr lang="ru-RU" sz="2000" dirty="0"/>
              <a:t> Скотта, который хотел почувствовать себя супергероем. Использовав хэштег </a:t>
            </a:r>
            <a:r>
              <a:rPr lang="ru-RU" sz="2000" b="1" dirty="0">
                <a:solidFill>
                  <a:srgbClr val="002060"/>
                </a:solidFill>
              </a:rPr>
              <a:t>#</a:t>
            </a:r>
            <a:r>
              <a:rPr lang="ru-RU" sz="2000" b="1" dirty="0" err="1">
                <a:solidFill>
                  <a:srgbClr val="002060"/>
                </a:solidFill>
              </a:rPr>
              <a:t>SFBatKid</a:t>
            </a:r>
            <a:r>
              <a:rPr lang="ru-RU" sz="2000" b="1" dirty="0">
                <a:solidFill>
                  <a:srgbClr val="002060"/>
                </a:solidFill>
              </a:rPr>
              <a:t>, </a:t>
            </a:r>
            <a:r>
              <a:rPr lang="ru-RU" sz="2000" dirty="0"/>
              <a:t>организация получила поддержку.</a:t>
            </a:r>
          </a:p>
          <a:p>
            <a:pPr algn="ctr" fontAlgn="base"/>
            <a:r>
              <a:rPr lang="ru-RU" sz="2000" i="1" dirty="0"/>
              <a:t>Было</a:t>
            </a:r>
            <a:r>
              <a:rPr lang="ru-RU" sz="2000" dirty="0"/>
              <a:t> </a:t>
            </a:r>
            <a:r>
              <a:rPr lang="ru-RU" sz="2000" i="1" dirty="0"/>
              <a:t>опубликовано около 500000 </a:t>
            </a:r>
            <a:r>
              <a:rPr lang="ru-RU" sz="2000" i="1" dirty="0" err="1"/>
              <a:t>твитов</a:t>
            </a:r>
            <a:r>
              <a:rPr lang="ru-RU" sz="2000" i="1" dirty="0"/>
              <a:t>.</a:t>
            </a:r>
          </a:p>
          <a:p>
            <a:pPr algn="ctr" fontAlgn="base"/>
            <a:r>
              <a:rPr lang="ru-RU" sz="2000" i="1" dirty="0"/>
              <a:t>Тысячи людей вышли на улицы Сан-Франциско, чтобы воссоздать знаменитый фильм про </a:t>
            </a:r>
            <a:r>
              <a:rPr lang="ru-RU" sz="2000" i="1" dirty="0" err="1"/>
              <a:t>Бэтмена</a:t>
            </a:r>
            <a:r>
              <a:rPr lang="ru-RU" sz="2000" i="1" dirty="0"/>
              <a:t>.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3781777" y="5030108"/>
            <a:ext cx="2197152" cy="1002640"/>
            <a:chOff x="3812014" y="4691891"/>
            <a:chExt cx="2197152" cy="1002640"/>
          </a:xfrm>
        </p:grpSpPr>
        <p:pic>
          <p:nvPicPr>
            <p:cNvPr id="921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2014" y="4691891"/>
              <a:ext cx="2197152" cy="1002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" name="Прямоугольник 15"/>
            <p:cNvSpPr/>
            <p:nvPr/>
          </p:nvSpPr>
          <p:spPr>
            <a:xfrm rot="21314292">
              <a:off x="4165767" y="4873813"/>
              <a:ext cx="140775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000" b="1" dirty="0">
                  <a:solidFill>
                    <a:srgbClr val="006600"/>
                  </a:solidFill>
                </a:rPr>
                <a:t>#</a:t>
              </a:r>
              <a:r>
                <a:rPr lang="en-US" sz="2000" b="1" dirty="0" err="1">
                  <a:solidFill>
                    <a:srgbClr val="006600"/>
                  </a:solidFill>
                </a:rPr>
                <a:t>SFBatKid</a:t>
              </a:r>
              <a:endParaRPr lang="ru-RU" sz="2000" b="1" dirty="0">
                <a:solidFill>
                  <a:srgbClr val="006600"/>
                </a:solidFill>
              </a:endParaRPr>
            </a:p>
          </p:txBody>
        </p:sp>
      </p:grpSp>
      <p:pic>
        <p:nvPicPr>
          <p:cNvPr id="9222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214" y="4398798"/>
            <a:ext cx="2769015" cy="15109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820674" y="1233915"/>
            <a:ext cx="651085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</a:rPr>
              <a:t>СФЕРА ПРИМЕНЕНИЯ ХЭШТЕГА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40805" y="1915200"/>
            <a:ext cx="4583634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rgbClr val="002060"/>
                </a:solidFill>
              </a:rPr>
              <a:t>Социальные проекты 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F996E8C-40AE-914D-9110-BA3BAFAE9D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0" y="158111"/>
            <a:ext cx="2286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474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>
    <a:txDef>
      <a:spPr>
        <a:noFill/>
        <a:ln>
          <a:noFill/>
        </a:ln>
      </a:spPr>
      <a:bodyPr wrap="square" rtlCol="0">
        <a:spAutoFit/>
      </a:bodyPr>
      <a:lstStyle>
        <a:defPPr algn="ctr">
          <a:defRPr sz="3200" b="1" smtClean="0">
            <a:solidFill>
              <a:schemeClr val="accent3">
                <a:lumMod val="75000"/>
              </a:schemeClr>
            </a:solidFill>
          </a:defRPr>
        </a:defPPr>
      </a:lstStyle>
      <a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a:style>
    </a:txDef>
  </a:objectDefaults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42926</TotalTime>
  <Words>982</Words>
  <Application>Microsoft Macintosh PowerPoint</Application>
  <PresentationFormat>Широкоэкранный</PresentationFormat>
  <Paragraphs>207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3" baseType="lpstr">
      <vt:lpstr>Arial</vt:lpstr>
      <vt:lpstr>Calibri</vt:lpstr>
      <vt:lpstr>Garamond</vt:lpstr>
      <vt:lpstr>Wingdings</vt:lpstr>
      <vt:lpstr>Натуральные материалы</vt:lpstr>
      <vt:lpstr>Применение хэштега как средства анализа учебной информации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Андрей Свиридков</cp:lastModifiedBy>
  <cp:revision>2536</cp:revision>
  <dcterms:created xsi:type="dcterms:W3CDTF">2017-01-09T10:38:11Z</dcterms:created>
  <dcterms:modified xsi:type="dcterms:W3CDTF">2019-09-18T13:50:18Z</dcterms:modified>
</cp:coreProperties>
</file>