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373" r:id="rId2"/>
    <p:sldId id="408" r:id="rId3"/>
    <p:sldId id="407" r:id="rId4"/>
    <p:sldId id="409" r:id="rId5"/>
    <p:sldId id="410" r:id="rId6"/>
    <p:sldId id="369" r:id="rId7"/>
    <p:sldId id="370" r:id="rId8"/>
    <p:sldId id="411" r:id="rId9"/>
    <p:sldId id="412" r:id="rId10"/>
    <p:sldId id="377" r:id="rId11"/>
    <p:sldId id="413" r:id="rId12"/>
    <p:sldId id="371" r:id="rId13"/>
    <p:sldId id="379" r:id="rId14"/>
    <p:sldId id="382" r:id="rId15"/>
    <p:sldId id="383" r:id="rId16"/>
    <p:sldId id="380" r:id="rId17"/>
    <p:sldId id="381" r:id="rId18"/>
    <p:sldId id="414" r:id="rId19"/>
    <p:sldId id="415" r:id="rId20"/>
    <p:sldId id="384" r:id="rId21"/>
    <p:sldId id="390" r:id="rId22"/>
    <p:sldId id="416" r:id="rId23"/>
    <p:sldId id="417" r:id="rId24"/>
    <p:sldId id="391" r:id="rId25"/>
    <p:sldId id="392" r:id="rId26"/>
    <p:sldId id="385" r:id="rId27"/>
    <p:sldId id="418" r:id="rId28"/>
    <p:sldId id="419" r:id="rId29"/>
    <p:sldId id="420" r:id="rId30"/>
    <p:sldId id="421" r:id="rId31"/>
    <p:sldId id="422" r:id="rId32"/>
    <p:sldId id="401" r:id="rId33"/>
    <p:sldId id="403" r:id="rId34"/>
    <p:sldId id="404" r:id="rId35"/>
    <p:sldId id="40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2CB2"/>
    <a:srgbClr val="FF3300"/>
    <a:srgbClr val="9999FF"/>
    <a:srgbClr val="CCCCFF"/>
    <a:srgbClr val="FFCC66"/>
    <a:srgbClr val="84D6A5"/>
    <a:srgbClr val="FF9900"/>
    <a:srgbClr val="FFCC99"/>
    <a:srgbClr val="FFFF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59543" autoAdjust="0"/>
  </p:normalViewPr>
  <p:slideViewPr>
    <p:cSldViewPr>
      <p:cViewPr>
        <p:scale>
          <a:sx n="70" d="100"/>
          <a:sy n="70" d="100"/>
        </p:scale>
        <p:origin x="-792" y="-168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21012-5721-402A-9FFB-A5B5A886E1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C7F5E7-A202-43B9-AA7E-E6E9DFE90E49}">
      <dgm:prSet phldrT="[Текст]"/>
      <dgm:spPr/>
      <dgm:t>
        <a:bodyPr/>
        <a:lstStyle/>
        <a:p>
          <a:r>
            <a:rPr lang="ru-RU" dirty="0" smtClean="0"/>
            <a:t>проектирование</a:t>
          </a:r>
          <a:endParaRPr lang="ru-RU" dirty="0"/>
        </a:p>
      </dgm:t>
    </dgm:pt>
    <dgm:pt modelId="{C03E5DD4-7729-4B40-AB69-0A685A98E09D}" type="parTrans" cxnId="{8AAF6427-658F-460B-BBBF-6B12DF83FD27}">
      <dgm:prSet/>
      <dgm:spPr/>
      <dgm:t>
        <a:bodyPr/>
        <a:lstStyle/>
        <a:p>
          <a:endParaRPr lang="ru-RU"/>
        </a:p>
      </dgm:t>
    </dgm:pt>
    <dgm:pt modelId="{A39AECD1-3AD6-4D9D-B695-6415CB9FDDED}" type="sibTrans" cxnId="{8AAF6427-658F-460B-BBBF-6B12DF83FD27}">
      <dgm:prSet/>
      <dgm:spPr/>
      <dgm:t>
        <a:bodyPr/>
        <a:lstStyle/>
        <a:p>
          <a:endParaRPr lang="ru-RU"/>
        </a:p>
      </dgm:t>
    </dgm:pt>
    <dgm:pt modelId="{4DAE43D3-D2D4-4540-9C3B-62824B5350E6}">
      <dgm:prSet phldrT="[Текст]"/>
      <dgm:spPr/>
      <dgm:t>
        <a:bodyPr/>
        <a:lstStyle/>
        <a:p>
          <a:r>
            <a:rPr lang="ru-RU" dirty="0" smtClean="0"/>
            <a:t>организационно-деятельностный </a:t>
          </a:r>
          <a:endParaRPr lang="ru-RU" dirty="0"/>
        </a:p>
      </dgm:t>
    </dgm:pt>
    <dgm:pt modelId="{6278250C-E97C-4ABE-8D4A-4133E98FEE3C}" type="parTrans" cxnId="{CFE55452-9888-4C10-B98D-491D8BDEBF6C}">
      <dgm:prSet/>
      <dgm:spPr/>
      <dgm:t>
        <a:bodyPr/>
        <a:lstStyle/>
        <a:p>
          <a:endParaRPr lang="ru-RU"/>
        </a:p>
      </dgm:t>
    </dgm:pt>
    <dgm:pt modelId="{5B2FBEE4-A048-4A5B-BC2D-C59AC4F7BA43}" type="sibTrans" cxnId="{CFE55452-9888-4C10-B98D-491D8BDEBF6C}">
      <dgm:prSet/>
      <dgm:spPr/>
      <dgm:t>
        <a:bodyPr/>
        <a:lstStyle/>
        <a:p>
          <a:endParaRPr lang="ru-RU"/>
        </a:p>
      </dgm:t>
    </dgm:pt>
    <dgm:pt modelId="{76CD33C6-4F55-4C73-9CD5-96B8105F56E4}">
      <dgm:prSet phldrT="[Текст]"/>
      <dgm:spPr/>
      <dgm:t>
        <a:bodyPr/>
        <a:lstStyle/>
        <a:p>
          <a:r>
            <a:rPr lang="ru-RU" dirty="0" smtClean="0"/>
            <a:t>контрольно-управленческий</a:t>
          </a:r>
          <a:endParaRPr lang="ru-RU" dirty="0"/>
        </a:p>
      </dgm:t>
    </dgm:pt>
    <dgm:pt modelId="{C7A2483C-F68B-4C2A-B04F-9C8E544FD563}" type="parTrans" cxnId="{2575C6C3-C558-4181-823A-413124F4D427}">
      <dgm:prSet/>
      <dgm:spPr/>
      <dgm:t>
        <a:bodyPr/>
        <a:lstStyle/>
        <a:p>
          <a:endParaRPr lang="ru-RU"/>
        </a:p>
      </dgm:t>
    </dgm:pt>
    <dgm:pt modelId="{3BB70C7F-EB72-4CA6-811C-54A5AC2C45BB}" type="sibTrans" cxnId="{2575C6C3-C558-4181-823A-413124F4D427}">
      <dgm:prSet/>
      <dgm:spPr/>
      <dgm:t>
        <a:bodyPr/>
        <a:lstStyle/>
        <a:p>
          <a:endParaRPr lang="ru-RU"/>
        </a:p>
      </dgm:t>
    </dgm:pt>
    <dgm:pt modelId="{56595249-9937-49E1-9E27-625E78980101}">
      <dgm:prSet/>
      <dgm:spPr/>
      <dgm:t>
        <a:bodyPr/>
        <a:lstStyle/>
        <a:p>
          <a:r>
            <a:rPr lang="ru-RU" dirty="0" smtClean="0"/>
            <a:t>конструирование</a:t>
          </a:r>
          <a:endParaRPr lang="ru-RU" dirty="0"/>
        </a:p>
      </dgm:t>
    </dgm:pt>
    <dgm:pt modelId="{1A5D4DDB-940D-4FCA-9F48-3467E2EE649B}" type="parTrans" cxnId="{B5D0BE9C-829E-4A05-922F-F790182B86FD}">
      <dgm:prSet/>
      <dgm:spPr/>
      <dgm:t>
        <a:bodyPr/>
        <a:lstStyle/>
        <a:p>
          <a:endParaRPr lang="ru-RU"/>
        </a:p>
      </dgm:t>
    </dgm:pt>
    <dgm:pt modelId="{7FD361B6-00A2-41A5-9A21-E2284378630B}" type="sibTrans" cxnId="{B5D0BE9C-829E-4A05-922F-F790182B86FD}">
      <dgm:prSet/>
      <dgm:spPr/>
      <dgm:t>
        <a:bodyPr/>
        <a:lstStyle/>
        <a:p>
          <a:endParaRPr lang="ru-RU"/>
        </a:p>
      </dgm:t>
    </dgm:pt>
    <dgm:pt modelId="{4C49DF75-38EC-4981-9BD9-E637DE433A7C}">
      <dgm:prSet/>
      <dgm:spPr/>
      <dgm:t>
        <a:bodyPr/>
        <a:lstStyle/>
        <a:p>
          <a:r>
            <a:rPr lang="ru-RU" dirty="0" smtClean="0"/>
            <a:t>диагностирование</a:t>
          </a:r>
          <a:endParaRPr lang="ru-RU" dirty="0"/>
        </a:p>
      </dgm:t>
    </dgm:pt>
    <dgm:pt modelId="{452D1518-1635-4782-918B-2B1485D59B2D}" type="parTrans" cxnId="{D3A6E5EC-271E-438C-975A-70A2EC0BABAA}">
      <dgm:prSet/>
      <dgm:spPr/>
      <dgm:t>
        <a:bodyPr/>
        <a:lstStyle/>
        <a:p>
          <a:endParaRPr lang="ru-RU"/>
        </a:p>
      </dgm:t>
    </dgm:pt>
    <dgm:pt modelId="{3E7C969A-DC5F-470D-B9DF-F6F48F64BAFF}" type="sibTrans" cxnId="{D3A6E5EC-271E-438C-975A-70A2EC0BABAA}">
      <dgm:prSet/>
      <dgm:spPr/>
      <dgm:t>
        <a:bodyPr/>
        <a:lstStyle/>
        <a:p>
          <a:endParaRPr lang="ru-RU"/>
        </a:p>
      </dgm:t>
    </dgm:pt>
    <dgm:pt modelId="{1E5A06B4-F9F3-4DA7-BE8E-44499C1DD977}">
      <dgm:prSet/>
      <dgm:spPr/>
      <dgm:t>
        <a:bodyPr/>
        <a:lstStyle/>
        <a:p>
          <a:r>
            <a:rPr lang="ru-RU" dirty="0" smtClean="0"/>
            <a:t>целеполагание</a:t>
          </a:r>
          <a:endParaRPr lang="ru-RU" dirty="0"/>
        </a:p>
      </dgm:t>
    </dgm:pt>
    <dgm:pt modelId="{C90EEF96-0C46-4D9A-A76D-91E7D5C99D51}" type="parTrans" cxnId="{825E1E95-D36D-46BD-B133-0CA6EF38B919}">
      <dgm:prSet/>
      <dgm:spPr/>
      <dgm:t>
        <a:bodyPr/>
        <a:lstStyle/>
        <a:p>
          <a:endParaRPr lang="ru-RU"/>
        </a:p>
      </dgm:t>
    </dgm:pt>
    <dgm:pt modelId="{41513BB3-D252-4EDC-AD49-B27E5727508E}" type="sibTrans" cxnId="{825E1E95-D36D-46BD-B133-0CA6EF38B919}">
      <dgm:prSet/>
      <dgm:spPr/>
      <dgm:t>
        <a:bodyPr/>
        <a:lstStyle/>
        <a:p>
          <a:endParaRPr lang="ru-RU"/>
        </a:p>
      </dgm:t>
    </dgm:pt>
    <dgm:pt modelId="{FA56C5E2-0B6C-44D9-B274-8C5CFA0E2FBE}" type="pres">
      <dgm:prSet presAssocID="{60221012-5721-402A-9FFB-A5B5A886E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F70064-2B17-4198-B8D8-AB5384995457}" type="pres">
      <dgm:prSet presAssocID="{60221012-5721-402A-9FFB-A5B5A886E198}" presName="Name1" presStyleCnt="0"/>
      <dgm:spPr/>
    </dgm:pt>
    <dgm:pt modelId="{E2E6CC91-3139-4D70-8445-D203F1926B73}" type="pres">
      <dgm:prSet presAssocID="{60221012-5721-402A-9FFB-A5B5A886E198}" presName="cycle" presStyleCnt="0"/>
      <dgm:spPr/>
    </dgm:pt>
    <dgm:pt modelId="{0C5F6A93-D98C-48DA-AF9D-77A5B46048E7}" type="pres">
      <dgm:prSet presAssocID="{60221012-5721-402A-9FFB-A5B5A886E198}" presName="srcNode" presStyleLbl="node1" presStyleIdx="0" presStyleCnt="6"/>
      <dgm:spPr/>
    </dgm:pt>
    <dgm:pt modelId="{3B79E1FE-5B28-4D42-B541-F1242889173A}" type="pres">
      <dgm:prSet presAssocID="{60221012-5721-402A-9FFB-A5B5A886E198}" presName="conn" presStyleLbl="parChTrans1D2" presStyleIdx="0" presStyleCnt="1"/>
      <dgm:spPr/>
      <dgm:t>
        <a:bodyPr/>
        <a:lstStyle/>
        <a:p>
          <a:endParaRPr lang="ru-RU"/>
        </a:p>
      </dgm:t>
    </dgm:pt>
    <dgm:pt modelId="{48166E6A-312F-4E1C-A09A-9D668047668E}" type="pres">
      <dgm:prSet presAssocID="{60221012-5721-402A-9FFB-A5B5A886E198}" presName="extraNode" presStyleLbl="node1" presStyleIdx="0" presStyleCnt="6"/>
      <dgm:spPr/>
    </dgm:pt>
    <dgm:pt modelId="{6BE1C7F0-AB99-4458-AACD-71454543E849}" type="pres">
      <dgm:prSet presAssocID="{60221012-5721-402A-9FFB-A5B5A886E198}" presName="dstNode" presStyleLbl="node1" presStyleIdx="0" presStyleCnt="6"/>
      <dgm:spPr/>
    </dgm:pt>
    <dgm:pt modelId="{75C06D36-EAF2-4DD8-A8A5-6244C03D9170}" type="pres">
      <dgm:prSet presAssocID="{4C49DF75-38EC-4981-9BD9-E637DE433A7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3309-F9A2-4DA8-AAE4-9A8D33D65C42}" type="pres">
      <dgm:prSet presAssocID="{4C49DF75-38EC-4981-9BD9-E637DE433A7C}" presName="accent_1" presStyleCnt="0"/>
      <dgm:spPr/>
    </dgm:pt>
    <dgm:pt modelId="{D4B45031-6718-4155-9C56-646CF2759F14}" type="pres">
      <dgm:prSet presAssocID="{4C49DF75-38EC-4981-9BD9-E637DE433A7C}" presName="accentRepeatNode" presStyleLbl="solidFgAcc1" presStyleIdx="0" presStyleCnt="6"/>
      <dgm:spPr>
        <a:solidFill>
          <a:srgbClr val="FFFF00"/>
        </a:solidFill>
        <a:ln>
          <a:solidFill>
            <a:srgbClr val="FFC000"/>
          </a:solidFill>
        </a:ln>
      </dgm:spPr>
    </dgm:pt>
    <dgm:pt modelId="{7089AD6B-ED80-4AAF-9334-7694CECD0EBD}" type="pres">
      <dgm:prSet presAssocID="{1E5A06B4-F9F3-4DA7-BE8E-44499C1DD97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72D5-17A3-4CCE-AD4B-35C171CD9F97}" type="pres">
      <dgm:prSet presAssocID="{1E5A06B4-F9F3-4DA7-BE8E-44499C1DD977}" presName="accent_2" presStyleCnt="0"/>
      <dgm:spPr/>
    </dgm:pt>
    <dgm:pt modelId="{1C6D4D00-D2E2-4F39-8CE7-1B57D5E26321}" type="pres">
      <dgm:prSet presAssocID="{1E5A06B4-F9F3-4DA7-BE8E-44499C1DD977}" presName="accentRepeatNode" presStyleLbl="solidFgAcc1" presStyleIdx="1" presStyleCnt="6"/>
      <dgm:spPr>
        <a:solidFill>
          <a:srgbClr val="66CCFF"/>
        </a:solidFill>
        <a:ln>
          <a:solidFill>
            <a:srgbClr val="0070C0"/>
          </a:solidFill>
        </a:ln>
      </dgm:spPr>
    </dgm:pt>
    <dgm:pt modelId="{7E8EBC5A-01BD-4E4A-86A6-E696C698E8E9}" type="pres">
      <dgm:prSet presAssocID="{13C7F5E7-A202-43B9-AA7E-E6E9DFE90E4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143D-8CB1-4E8A-8495-5875348ACF48}" type="pres">
      <dgm:prSet presAssocID="{13C7F5E7-A202-43B9-AA7E-E6E9DFE90E49}" presName="accent_3" presStyleCnt="0"/>
      <dgm:spPr/>
    </dgm:pt>
    <dgm:pt modelId="{F32CC181-0D79-4681-8F4F-0FB2EDBDBA6D}" type="pres">
      <dgm:prSet presAssocID="{13C7F5E7-A202-43B9-AA7E-E6E9DFE90E49}" presName="accentRepeatNode" presStyleLbl="solidFgAcc1" presStyleIdx="2" presStyleCnt="6"/>
      <dgm:spPr>
        <a:solidFill>
          <a:srgbClr val="FF0000"/>
        </a:solidFill>
      </dgm:spPr>
    </dgm:pt>
    <dgm:pt modelId="{C08DB506-E1E1-4A8B-9939-F2193099574E}" type="pres">
      <dgm:prSet presAssocID="{56595249-9937-49E1-9E27-625E7898010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1E89-CF01-4029-9660-E7B6C56BBA6A}" type="pres">
      <dgm:prSet presAssocID="{56595249-9937-49E1-9E27-625E78980101}" presName="accent_4" presStyleCnt="0"/>
      <dgm:spPr/>
    </dgm:pt>
    <dgm:pt modelId="{4BC9F97B-03CA-4153-9F50-4F6A96CBC6DF}" type="pres">
      <dgm:prSet presAssocID="{56595249-9937-49E1-9E27-625E78980101}" presName="accentRepeatNode" presStyleLbl="solidFgAcc1" presStyleIdx="3" presStyleCnt="6"/>
      <dgm:spPr>
        <a:solidFill>
          <a:srgbClr val="8F45C7"/>
        </a:solidFill>
        <a:ln>
          <a:solidFill>
            <a:srgbClr val="660066"/>
          </a:solidFill>
        </a:ln>
      </dgm:spPr>
    </dgm:pt>
    <dgm:pt modelId="{43627BE2-E44B-4D7E-8E04-2F0CBAA973A8}" type="pres">
      <dgm:prSet presAssocID="{4DAE43D3-D2D4-4540-9C3B-62824B5350E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F66AE-B178-450B-AAEC-4AE2A29C297C}" type="pres">
      <dgm:prSet presAssocID="{4DAE43D3-D2D4-4540-9C3B-62824B5350E6}" presName="accent_5" presStyleCnt="0"/>
      <dgm:spPr/>
    </dgm:pt>
    <dgm:pt modelId="{5CFB7E65-DD90-4DAF-BEDE-3646445AB5EA}" type="pres">
      <dgm:prSet presAssocID="{4DAE43D3-D2D4-4540-9C3B-62824B5350E6}" presName="accentRepeatNode" presStyleLbl="solidFgAcc1" presStyleIdx="4" presStyleCnt="6"/>
      <dgm:spPr>
        <a:solidFill>
          <a:srgbClr val="FF6600"/>
        </a:solidFill>
      </dgm:spPr>
    </dgm:pt>
    <dgm:pt modelId="{90D7224D-04E7-41DF-BC75-F9A37E17D0CA}" type="pres">
      <dgm:prSet presAssocID="{76CD33C6-4F55-4C73-9CD5-96B8105F56E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E192A-23F7-4B98-8B7F-A24E0D485AB7}" type="pres">
      <dgm:prSet presAssocID="{76CD33C6-4F55-4C73-9CD5-96B8105F56E4}" presName="accent_6" presStyleCnt="0"/>
      <dgm:spPr/>
    </dgm:pt>
    <dgm:pt modelId="{E46251BC-67E8-4E67-8B69-DEBC71ED7AFF}" type="pres">
      <dgm:prSet presAssocID="{76CD33C6-4F55-4C73-9CD5-96B8105F56E4}" presName="accentRepeatNode" presStyleLbl="solidFgAcc1" presStyleIdx="5" presStyleCnt="6"/>
      <dgm:spPr>
        <a:solidFill>
          <a:srgbClr val="00B050"/>
        </a:solidFill>
        <a:ln>
          <a:solidFill>
            <a:schemeClr val="accent6">
              <a:lumMod val="75000"/>
            </a:schemeClr>
          </a:solidFill>
        </a:ln>
      </dgm:spPr>
    </dgm:pt>
  </dgm:ptLst>
  <dgm:cxnLst>
    <dgm:cxn modelId="{8AAF6427-658F-460B-BBBF-6B12DF83FD27}" srcId="{60221012-5721-402A-9FFB-A5B5A886E198}" destId="{13C7F5E7-A202-43B9-AA7E-E6E9DFE90E49}" srcOrd="2" destOrd="0" parTransId="{C03E5DD4-7729-4B40-AB69-0A685A98E09D}" sibTransId="{A39AECD1-3AD6-4D9D-B695-6415CB9FDDED}"/>
    <dgm:cxn modelId="{B5D0BE9C-829E-4A05-922F-F790182B86FD}" srcId="{60221012-5721-402A-9FFB-A5B5A886E198}" destId="{56595249-9937-49E1-9E27-625E78980101}" srcOrd="3" destOrd="0" parTransId="{1A5D4DDB-940D-4FCA-9F48-3467E2EE649B}" sibTransId="{7FD361B6-00A2-41A5-9A21-E2284378630B}"/>
    <dgm:cxn modelId="{9A488486-549E-42EF-915B-51275EAE7B21}" type="presOf" srcId="{56595249-9937-49E1-9E27-625E78980101}" destId="{C08DB506-E1E1-4A8B-9939-F2193099574E}" srcOrd="0" destOrd="0" presId="urn:microsoft.com/office/officeart/2008/layout/VerticalCurvedList"/>
    <dgm:cxn modelId="{A7D8C585-23AD-4D66-94E9-77808F987D0D}" type="presOf" srcId="{13C7F5E7-A202-43B9-AA7E-E6E9DFE90E49}" destId="{7E8EBC5A-01BD-4E4A-86A6-E696C698E8E9}" srcOrd="0" destOrd="0" presId="urn:microsoft.com/office/officeart/2008/layout/VerticalCurvedList"/>
    <dgm:cxn modelId="{C8BA022D-C4D3-4343-9539-096B8509EE04}" type="presOf" srcId="{60221012-5721-402A-9FFB-A5B5A886E198}" destId="{FA56C5E2-0B6C-44D9-B274-8C5CFA0E2FBE}" srcOrd="0" destOrd="0" presId="urn:microsoft.com/office/officeart/2008/layout/VerticalCurvedList"/>
    <dgm:cxn modelId="{5E990F29-A1C1-4BDB-BE7B-63AD425DFFAD}" type="presOf" srcId="{1E5A06B4-F9F3-4DA7-BE8E-44499C1DD977}" destId="{7089AD6B-ED80-4AAF-9334-7694CECD0EBD}" srcOrd="0" destOrd="0" presId="urn:microsoft.com/office/officeart/2008/layout/VerticalCurvedList"/>
    <dgm:cxn modelId="{7AF27F22-A787-4B4B-A9C1-CAD7649BD1A5}" type="presOf" srcId="{76CD33C6-4F55-4C73-9CD5-96B8105F56E4}" destId="{90D7224D-04E7-41DF-BC75-F9A37E17D0CA}" srcOrd="0" destOrd="0" presId="urn:microsoft.com/office/officeart/2008/layout/VerticalCurvedList"/>
    <dgm:cxn modelId="{B16DF17D-7777-4020-931B-0296B619B6C9}" type="presOf" srcId="{4C49DF75-38EC-4981-9BD9-E637DE433A7C}" destId="{75C06D36-EAF2-4DD8-A8A5-6244C03D9170}" srcOrd="0" destOrd="0" presId="urn:microsoft.com/office/officeart/2008/layout/VerticalCurvedList"/>
    <dgm:cxn modelId="{CFE55452-9888-4C10-B98D-491D8BDEBF6C}" srcId="{60221012-5721-402A-9FFB-A5B5A886E198}" destId="{4DAE43D3-D2D4-4540-9C3B-62824B5350E6}" srcOrd="4" destOrd="0" parTransId="{6278250C-E97C-4ABE-8D4A-4133E98FEE3C}" sibTransId="{5B2FBEE4-A048-4A5B-BC2D-C59AC4F7BA43}"/>
    <dgm:cxn modelId="{D3A6E5EC-271E-438C-975A-70A2EC0BABAA}" srcId="{60221012-5721-402A-9FFB-A5B5A886E198}" destId="{4C49DF75-38EC-4981-9BD9-E637DE433A7C}" srcOrd="0" destOrd="0" parTransId="{452D1518-1635-4782-918B-2B1485D59B2D}" sibTransId="{3E7C969A-DC5F-470D-B9DF-F6F48F64BAFF}"/>
    <dgm:cxn modelId="{2575C6C3-C558-4181-823A-413124F4D427}" srcId="{60221012-5721-402A-9FFB-A5B5A886E198}" destId="{76CD33C6-4F55-4C73-9CD5-96B8105F56E4}" srcOrd="5" destOrd="0" parTransId="{C7A2483C-F68B-4C2A-B04F-9C8E544FD563}" sibTransId="{3BB70C7F-EB72-4CA6-811C-54A5AC2C45BB}"/>
    <dgm:cxn modelId="{65003D6B-BDB0-4C79-9FC3-0F93164716E3}" type="presOf" srcId="{4DAE43D3-D2D4-4540-9C3B-62824B5350E6}" destId="{43627BE2-E44B-4D7E-8E04-2F0CBAA973A8}" srcOrd="0" destOrd="0" presId="urn:microsoft.com/office/officeart/2008/layout/VerticalCurvedList"/>
    <dgm:cxn modelId="{825E1E95-D36D-46BD-B133-0CA6EF38B919}" srcId="{60221012-5721-402A-9FFB-A5B5A886E198}" destId="{1E5A06B4-F9F3-4DA7-BE8E-44499C1DD977}" srcOrd="1" destOrd="0" parTransId="{C90EEF96-0C46-4D9A-A76D-91E7D5C99D51}" sibTransId="{41513BB3-D252-4EDC-AD49-B27E5727508E}"/>
    <dgm:cxn modelId="{AEA8C3C2-F515-4204-BDE4-4AADE863AD94}" type="presOf" srcId="{3E7C969A-DC5F-470D-B9DF-F6F48F64BAFF}" destId="{3B79E1FE-5B28-4D42-B541-F1242889173A}" srcOrd="0" destOrd="0" presId="urn:microsoft.com/office/officeart/2008/layout/VerticalCurvedList"/>
    <dgm:cxn modelId="{10955C00-E0B4-40AF-A68F-94C8D4D462C2}" type="presParOf" srcId="{FA56C5E2-0B6C-44D9-B274-8C5CFA0E2FBE}" destId="{2DF70064-2B17-4198-B8D8-AB5384995457}" srcOrd="0" destOrd="0" presId="urn:microsoft.com/office/officeart/2008/layout/VerticalCurvedList"/>
    <dgm:cxn modelId="{7D41A37D-661F-40B6-9810-040EF0EFC2CD}" type="presParOf" srcId="{2DF70064-2B17-4198-B8D8-AB5384995457}" destId="{E2E6CC91-3139-4D70-8445-D203F1926B73}" srcOrd="0" destOrd="0" presId="urn:microsoft.com/office/officeart/2008/layout/VerticalCurvedList"/>
    <dgm:cxn modelId="{4523AA2E-A43E-46E6-B7A9-D4B3D35B31ED}" type="presParOf" srcId="{E2E6CC91-3139-4D70-8445-D203F1926B73}" destId="{0C5F6A93-D98C-48DA-AF9D-77A5B46048E7}" srcOrd="0" destOrd="0" presId="urn:microsoft.com/office/officeart/2008/layout/VerticalCurvedList"/>
    <dgm:cxn modelId="{E8FE9F23-9761-4DBA-A76F-2E4BB0283199}" type="presParOf" srcId="{E2E6CC91-3139-4D70-8445-D203F1926B73}" destId="{3B79E1FE-5B28-4D42-B541-F1242889173A}" srcOrd="1" destOrd="0" presId="urn:microsoft.com/office/officeart/2008/layout/VerticalCurvedList"/>
    <dgm:cxn modelId="{56545E03-CAD3-4A6E-AAEF-D6A93F719444}" type="presParOf" srcId="{E2E6CC91-3139-4D70-8445-D203F1926B73}" destId="{48166E6A-312F-4E1C-A09A-9D668047668E}" srcOrd="2" destOrd="0" presId="urn:microsoft.com/office/officeart/2008/layout/VerticalCurvedList"/>
    <dgm:cxn modelId="{D6E101B3-1C23-4934-BE03-1719EE8013E4}" type="presParOf" srcId="{E2E6CC91-3139-4D70-8445-D203F1926B73}" destId="{6BE1C7F0-AB99-4458-AACD-71454543E849}" srcOrd="3" destOrd="0" presId="urn:microsoft.com/office/officeart/2008/layout/VerticalCurvedList"/>
    <dgm:cxn modelId="{7EF301E4-EFB9-439F-AC80-5A60BE4ABEF5}" type="presParOf" srcId="{2DF70064-2B17-4198-B8D8-AB5384995457}" destId="{75C06D36-EAF2-4DD8-A8A5-6244C03D9170}" srcOrd="1" destOrd="0" presId="urn:microsoft.com/office/officeart/2008/layout/VerticalCurvedList"/>
    <dgm:cxn modelId="{9CA5D6D7-8DDF-454D-A674-941879E53039}" type="presParOf" srcId="{2DF70064-2B17-4198-B8D8-AB5384995457}" destId="{1B303309-F9A2-4DA8-AAE4-9A8D33D65C42}" srcOrd="2" destOrd="0" presId="urn:microsoft.com/office/officeart/2008/layout/VerticalCurvedList"/>
    <dgm:cxn modelId="{FB8B9410-B08C-4681-AA08-E4E73A3AE8E2}" type="presParOf" srcId="{1B303309-F9A2-4DA8-AAE4-9A8D33D65C42}" destId="{D4B45031-6718-4155-9C56-646CF2759F14}" srcOrd="0" destOrd="0" presId="urn:microsoft.com/office/officeart/2008/layout/VerticalCurvedList"/>
    <dgm:cxn modelId="{0D812961-BFA8-4920-9D40-D3EF52FFCD1C}" type="presParOf" srcId="{2DF70064-2B17-4198-B8D8-AB5384995457}" destId="{7089AD6B-ED80-4AAF-9334-7694CECD0EBD}" srcOrd="3" destOrd="0" presId="urn:microsoft.com/office/officeart/2008/layout/VerticalCurvedList"/>
    <dgm:cxn modelId="{A1BF4FCC-7C4A-4D9C-B532-98C27DE2438F}" type="presParOf" srcId="{2DF70064-2B17-4198-B8D8-AB5384995457}" destId="{556D72D5-17A3-4CCE-AD4B-35C171CD9F97}" srcOrd="4" destOrd="0" presId="urn:microsoft.com/office/officeart/2008/layout/VerticalCurvedList"/>
    <dgm:cxn modelId="{B131A58A-9EB0-4623-954B-0C55422B41F7}" type="presParOf" srcId="{556D72D5-17A3-4CCE-AD4B-35C171CD9F97}" destId="{1C6D4D00-D2E2-4F39-8CE7-1B57D5E26321}" srcOrd="0" destOrd="0" presId="urn:microsoft.com/office/officeart/2008/layout/VerticalCurvedList"/>
    <dgm:cxn modelId="{E60C6350-F124-483F-A4BC-ED58D8C0C092}" type="presParOf" srcId="{2DF70064-2B17-4198-B8D8-AB5384995457}" destId="{7E8EBC5A-01BD-4E4A-86A6-E696C698E8E9}" srcOrd="5" destOrd="0" presId="urn:microsoft.com/office/officeart/2008/layout/VerticalCurvedList"/>
    <dgm:cxn modelId="{D9E22FD7-5FF1-43F7-8CC9-310F1A552D38}" type="presParOf" srcId="{2DF70064-2B17-4198-B8D8-AB5384995457}" destId="{2800143D-8CB1-4E8A-8495-5875348ACF48}" srcOrd="6" destOrd="0" presId="urn:microsoft.com/office/officeart/2008/layout/VerticalCurvedList"/>
    <dgm:cxn modelId="{2E7DC4A6-2780-4826-8E37-6D727CCCA3A5}" type="presParOf" srcId="{2800143D-8CB1-4E8A-8495-5875348ACF48}" destId="{F32CC181-0D79-4681-8F4F-0FB2EDBDBA6D}" srcOrd="0" destOrd="0" presId="urn:microsoft.com/office/officeart/2008/layout/VerticalCurvedList"/>
    <dgm:cxn modelId="{72F60EBD-7858-4CEE-B45F-84B9F7217513}" type="presParOf" srcId="{2DF70064-2B17-4198-B8D8-AB5384995457}" destId="{C08DB506-E1E1-4A8B-9939-F2193099574E}" srcOrd="7" destOrd="0" presId="urn:microsoft.com/office/officeart/2008/layout/VerticalCurvedList"/>
    <dgm:cxn modelId="{7D288274-52ED-463A-9E9D-E1DB077A515C}" type="presParOf" srcId="{2DF70064-2B17-4198-B8D8-AB5384995457}" destId="{7B761E89-CF01-4029-9660-E7B6C56BBA6A}" srcOrd="8" destOrd="0" presId="urn:microsoft.com/office/officeart/2008/layout/VerticalCurvedList"/>
    <dgm:cxn modelId="{73587484-A9C8-4F51-9ECE-265185F8F339}" type="presParOf" srcId="{7B761E89-CF01-4029-9660-E7B6C56BBA6A}" destId="{4BC9F97B-03CA-4153-9F50-4F6A96CBC6DF}" srcOrd="0" destOrd="0" presId="urn:microsoft.com/office/officeart/2008/layout/VerticalCurvedList"/>
    <dgm:cxn modelId="{265E8625-9AE4-48E7-BFA9-9905CEE25BB9}" type="presParOf" srcId="{2DF70064-2B17-4198-B8D8-AB5384995457}" destId="{43627BE2-E44B-4D7E-8E04-2F0CBAA973A8}" srcOrd="9" destOrd="0" presId="urn:microsoft.com/office/officeart/2008/layout/VerticalCurvedList"/>
    <dgm:cxn modelId="{BADAF04D-CC80-4391-9062-BF24BA5F4AF8}" type="presParOf" srcId="{2DF70064-2B17-4198-B8D8-AB5384995457}" destId="{1CEF66AE-B178-450B-AAEC-4AE2A29C297C}" srcOrd="10" destOrd="0" presId="urn:microsoft.com/office/officeart/2008/layout/VerticalCurvedList"/>
    <dgm:cxn modelId="{7B385908-0D1E-4343-84F9-65C05BC80F55}" type="presParOf" srcId="{1CEF66AE-B178-450B-AAEC-4AE2A29C297C}" destId="{5CFB7E65-DD90-4DAF-BEDE-3646445AB5EA}" srcOrd="0" destOrd="0" presId="urn:microsoft.com/office/officeart/2008/layout/VerticalCurvedList"/>
    <dgm:cxn modelId="{A4EE6D9B-3101-4865-BB46-B86C46C67C1C}" type="presParOf" srcId="{2DF70064-2B17-4198-B8D8-AB5384995457}" destId="{90D7224D-04E7-41DF-BC75-F9A37E17D0CA}" srcOrd="11" destOrd="0" presId="urn:microsoft.com/office/officeart/2008/layout/VerticalCurvedList"/>
    <dgm:cxn modelId="{B8CB8375-6401-4F71-83F7-FAEE411A4CCF}" type="presParOf" srcId="{2DF70064-2B17-4198-B8D8-AB5384995457}" destId="{A51E192A-23F7-4B98-8B7F-A24E0D485AB7}" srcOrd="12" destOrd="0" presId="urn:microsoft.com/office/officeart/2008/layout/VerticalCurvedList"/>
    <dgm:cxn modelId="{196A4940-63E6-4708-AD6E-9BB414D95C64}" type="presParOf" srcId="{A51E192A-23F7-4B98-8B7F-A24E0D485AB7}" destId="{E46251BC-67E8-4E67-8B69-DEBC71ED7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21012-5721-402A-9FFB-A5B5A886E1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C7F5E7-A202-43B9-AA7E-E6E9DFE90E49}">
      <dgm:prSet phldrT="[Текст]"/>
      <dgm:spPr/>
      <dgm:t>
        <a:bodyPr/>
        <a:lstStyle/>
        <a:p>
          <a:r>
            <a:rPr lang="ru-RU" dirty="0" smtClean="0"/>
            <a:t>постановка цели и анализ сложившейся ситуации</a:t>
          </a:r>
          <a:endParaRPr lang="ru-RU" dirty="0"/>
        </a:p>
      </dgm:t>
    </dgm:pt>
    <dgm:pt modelId="{C03E5DD4-7729-4B40-AB69-0A685A98E09D}" type="parTrans" cxnId="{8AAF6427-658F-460B-BBBF-6B12DF83FD27}">
      <dgm:prSet/>
      <dgm:spPr/>
      <dgm:t>
        <a:bodyPr/>
        <a:lstStyle/>
        <a:p>
          <a:endParaRPr lang="ru-RU"/>
        </a:p>
      </dgm:t>
    </dgm:pt>
    <dgm:pt modelId="{A39AECD1-3AD6-4D9D-B695-6415CB9FDDED}" type="sibTrans" cxnId="{8AAF6427-658F-460B-BBBF-6B12DF83FD27}">
      <dgm:prSet/>
      <dgm:spPr/>
      <dgm:t>
        <a:bodyPr/>
        <a:lstStyle/>
        <a:p>
          <a:endParaRPr lang="ru-RU"/>
        </a:p>
      </dgm:t>
    </dgm:pt>
    <dgm:pt modelId="{56595249-9937-49E1-9E27-625E78980101}">
      <dgm:prSet/>
      <dgm:spPr/>
      <dgm:t>
        <a:bodyPr/>
        <a:lstStyle/>
        <a:p>
          <a:r>
            <a:rPr lang="ru-RU" dirty="0" smtClean="0"/>
            <a:t>социализированная оценка ученика</a:t>
          </a:r>
          <a:endParaRPr lang="ru-RU" dirty="0"/>
        </a:p>
      </dgm:t>
    </dgm:pt>
    <dgm:pt modelId="{1A5D4DDB-940D-4FCA-9F48-3467E2EE649B}" type="parTrans" cxnId="{B5D0BE9C-829E-4A05-922F-F790182B86FD}">
      <dgm:prSet/>
      <dgm:spPr/>
      <dgm:t>
        <a:bodyPr/>
        <a:lstStyle/>
        <a:p>
          <a:endParaRPr lang="ru-RU"/>
        </a:p>
      </dgm:t>
    </dgm:pt>
    <dgm:pt modelId="{7FD361B6-00A2-41A5-9A21-E2284378630B}" type="sibTrans" cxnId="{B5D0BE9C-829E-4A05-922F-F790182B86FD}">
      <dgm:prSet/>
      <dgm:spPr/>
      <dgm:t>
        <a:bodyPr/>
        <a:lstStyle/>
        <a:p>
          <a:endParaRPr lang="ru-RU"/>
        </a:p>
      </dgm:t>
    </dgm:pt>
    <dgm:pt modelId="{4C49DF75-38EC-4981-9BD9-E637DE433A7C}">
      <dgm:prSet/>
      <dgm:spPr/>
      <dgm:t>
        <a:bodyPr/>
        <a:lstStyle/>
        <a:p>
          <a:r>
            <a:rPr lang="ru-RU" dirty="0" smtClean="0"/>
            <a:t>научно обоснованные социализированные требования</a:t>
          </a:r>
          <a:endParaRPr lang="ru-RU" dirty="0"/>
        </a:p>
      </dgm:t>
    </dgm:pt>
    <dgm:pt modelId="{452D1518-1635-4782-918B-2B1485D59B2D}" type="parTrans" cxnId="{D3A6E5EC-271E-438C-975A-70A2EC0BABAA}">
      <dgm:prSet/>
      <dgm:spPr/>
      <dgm:t>
        <a:bodyPr/>
        <a:lstStyle/>
        <a:p>
          <a:endParaRPr lang="ru-RU"/>
        </a:p>
      </dgm:t>
    </dgm:pt>
    <dgm:pt modelId="{3E7C969A-DC5F-470D-B9DF-F6F48F64BAFF}" type="sibTrans" cxnId="{D3A6E5EC-271E-438C-975A-70A2EC0BABAA}">
      <dgm:prSet/>
      <dgm:spPr/>
      <dgm:t>
        <a:bodyPr/>
        <a:lstStyle/>
        <a:p>
          <a:endParaRPr lang="ru-RU"/>
        </a:p>
      </dgm:t>
    </dgm:pt>
    <dgm:pt modelId="{1E5A06B4-F9F3-4DA7-BE8E-44499C1DD977}">
      <dgm:prSet/>
      <dgm:spPr/>
      <dgm:t>
        <a:bodyPr/>
        <a:lstStyle/>
        <a:p>
          <a:r>
            <a:rPr lang="ru-RU" dirty="0" smtClean="0"/>
            <a:t>передача социального опыта</a:t>
          </a:r>
          <a:endParaRPr lang="ru-RU" dirty="0"/>
        </a:p>
      </dgm:t>
    </dgm:pt>
    <dgm:pt modelId="{C90EEF96-0C46-4D9A-A76D-91E7D5C99D51}" type="parTrans" cxnId="{825E1E95-D36D-46BD-B133-0CA6EF38B919}">
      <dgm:prSet/>
      <dgm:spPr/>
      <dgm:t>
        <a:bodyPr/>
        <a:lstStyle/>
        <a:p>
          <a:endParaRPr lang="ru-RU"/>
        </a:p>
      </dgm:t>
    </dgm:pt>
    <dgm:pt modelId="{41513BB3-D252-4EDC-AD49-B27E5727508E}" type="sibTrans" cxnId="{825E1E95-D36D-46BD-B133-0CA6EF38B919}">
      <dgm:prSet/>
      <dgm:spPr/>
      <dgm:t>
        <a:bodyPr/>
        <a:lstStyle/>
        <a:p>
          <a:endParaRPr lang="ru-RU"/>
        </a:p>
      </dgm:t>
    </dgm:pt>
    <dgm:pt modelId="{FA56C5E2-0B6C-44D9-B274-8C5CFA0E2FBE}" type="pres">
      <dgm:prSet presAssocID="{60221012-5721-402A-9FFB-A5B5A886E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F70064-2B17-4198-B8D8-AB5384995457}" type="pres">
      <dgm:prSet presAssocID="{60221012-5721-402A-9FFB-A5B5A886E198}" presName="Name1" presStyleCnt="0"/>
      <dgm:spPr/>
    </dgm:pt>
    <dgm:pt modelId="{E2E6CC91-3139-4D70-8445-D203F1926B73}" type="pres">
      <dgm:prSet presAssocID="{60221012-5721-402A-9FFB-A5B5A886E198}" presName="cycle" presStyleCnt="0"/>
      <dgm:spPr/>
    </dgm:pt>
    <dgm:pt modelId="{0C5F6A93-D98C-48DA-AF9D-77A5B46048E7}" type="pres">
      <dgm:prSet presAssocID="{60221012-5721-402A-9FFB-A5B5A886E198}" presName="srcNode" presStyleLbl="node1" presStyleIdx="0" presStyleCnt="4"/>
      <dgm:spPr/>
    </dgm:pt>
    <dgm:pt modelId="{3B79E1FE-5B28-4D42-B541-F1242889173A}" type="pres">
      <dgm:prSet presAssocID="{60221012-5721-402A-9FFB-A5B5A886E198}" presName="conn" presStyleLbl="parChTrans1D2" presStyleIdx="0" presStyleCnt="1"/>
      <dgm:spPr/>
      <dgm:t>
        <a:bodyPr/>
        <a:lstStyle/>
        <a:p>
          <a:endParaRPr lang="ru-RU"/>
        </a:p>
      </dgm:t>
    </dgm:pt>
    <dgm:pt modelId="{48166E6A-312F-4E1C-A09A-9D668047668E}" type="pres">
      <dgm:prSet presAssocID="{60221012-5721-402A-9FFB-A5B5A886E198}" presName="extraNode" presStyleLbl="node1" presStyleIdx="0" presStyleCnt="4"/>
      <dgm:spPr/>
    </dgm:pt>
    <dgm:pt modelId="{6BE1C7F0-AB99-4458-AACD-71454543E849}" type="pres">
      <dgm:prSet presAssocID="{60221012-5721-402A-9FFB-A5B5A886E198}" presName="dstNode" presStyleLbl="node1" presStyleIdx="0" presStyleCnt="4"/>
      <dgm:spPr/>
    </dgm:pt>
    <dgm:pt modelId="{75C06D36-EAF2-4DD8-A8A5-6244C03D9170}" type="pres">
      <dgm:prSet presAssocID="{4C49DF75-38EC-4981-9BD9-E637DE433A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3309-F9A2-4DA8-AAE4-9A8D33D65C42}" type="pres">
      <dgm:prSet presAssocID="{4C49DF75-38EC-4981-9BD9-E637DE433A7C}" presName="accent_1" presStyleCnt="0"/>
      <dgm:spPr/>
    </dgm:pt>
    <dgm:pt modelId="{D4B45031-6718-4155-9C56-646CF2759F14}" type="pres">
      <dgm:prSet presAssocID="{4C49DF75-38EC-4981-9BD9-E637DE433A7C}" presName="accentRepeatNode" presStyleLbl="solidFgAcc1" presStyleIdx="0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7089AD6B-ED80-4AAF-9334-7694CECD0EBD}" type="pres">
      <dgm:prSet presAssocID="{1E5A06B4-F9F3-4DA7-BE8E-44499C1DD9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72D5-17A3-4CCE-AD4B-35C171CD9F97}" type="pres">
      <dgm:prSet presAssocID="{1E5A06B4-F9F3-4DA7-BE8E-44499C1DD977}" presName="accent_2" presStyleCnt="0"/>
      <dgm:spPr/>
    </dgm:pt>
    <dgm:pt modelId="{1C6D4D00-D2E2-4F39-8CE7-1B57D5E26321}" type="pres">
      <dgm:prSet presAssocID="{1E5A06B4-F9F3-4DA7-BE8E-44499C1DD977}" presName="accentRepeatNode" presStyleLbl="solidFgAcc1" presStyleIdx="1" presStyleCnt="4"/>
      <dgm:spPr>
        <a:solidFill>
          <a:srgbClr val="66CCFF"/>
        </a:solidFill>
        <a:ln>
          <a:solidFill>
            <a:srgbClr val="0070C0"/>
          </a:solidFill>
        </a:ln>
      </dgm:spPr>
    </dgm:pt>
    <dgm:pt modelId="{7E8EBC5A-01BD-4E4A-86A6-E696C698E8E9}" type="pres">
      <dgm:prSet presAssocID="{13C7F5E7-A202-43B9-AA7E-E6E9DFE90E4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143D-8CB1-4E8A-8495-5875348ACF48}" type="pres">
      <dgm:prSet presAssocID="{13C7F5E7-A202-43B9-AA7E-E6E9DFE90E49}" presName="accent_3" presStyleCnt="0"/>
      <dgm:spPr/>
    </dgm:pt>
    <dgm:pt modelId="{F32CC181-0D79-4681-8F4F-0FB2EDBDBA6D}" type="pres">
      <dgm:prSet presAssocID="{13C7F5E7-A202-43B9-AA7E-E6E9DFE90E49}" presName="accentRepeatNode" presStyleLbl="solidFgAcc1" presStyleIdx="2" presStyleCnt="4"/>
      <dgm:spPr>
        <a:solidFill>
          <a:srgbClr val="FF0000"/>
        </a:solidFill>
      </dgm:spPr>
    </dgm:pt>
    <dgm:pt modelId="{C08DB506-E1E1-4A8B-9939-F2193099574E}" type="pres">
      <dgm:prSet presAssocID="{56595249-9937-49E1-9E27-625E7898010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1E89-CF01-4029-9660-E7B6C56BBA6A}" type="pres">
      <dgm:prSet presAssocID="{56595249-9937-49E1-9E27-625E78980101}" presName="accent_4" presStyleCnt="0"/>
      <dgm:spPr/>
    </dgm:pt>
    <dgm:pt modelId="{4BC9F97B-03CA-4153-9F50-4F6A96CBC6DF}" type="pres">
      <dgm:prSet presAssocID="{56595249-9937-49E1-9E27-625E78980101}" presName="accentRepeatNode" presStyleLbl="solidFgAcc1" presStyleIdx="3" presStyleCnt="4"/>
      <dgm:spPr>
        <a:solidFill>
          <a:srgbClr val="00B050"/>
        </a:solidFill>
        <a:ln>
          <a:solidFill>
            <a:srgbClr val="660066"/>
          </a:solidFill>
        </a:ln>
      </dgm:spPr>
      <dgm:t>
        <a:bodyPr/>
        <a:lstStyle/>
        <a:p>
          <a:endParaRPr lang="ru-RU"/>
        </a:p>
      </dgm:t>
    </dgm:pt>
  </dgm:ptLst>
  <dgm:cxnLst>
    <dgm:cxn modelId="{1091BE71-3283-4B19-BFD8-7E2EABD70A1D}" type="presOf" srcId="{56595249-9937-49E1-9E27-625E78980101}" destId="{C08DB506-E1E1-4A8B-9939-F2193099574E}" srcOrd="0" destOrd="0" presId="urn:microsoft.com/office/officeart/2008/layout/VerticalCurvedList"/>
    <dgm:cxn modelId="{8AAF6427-658F-460B-BBBF-6B12DF83FD27}" srcId="{60221012-5721-402A-9FFB-A5B5A886E198}" destId="{13C7F5E7-A202-43B9-AA7E-E6E9DFE90E49}" srcOrd="2" destOrd="0" parTransId="{C03E5DD4-7729-4B40-AB69-0A685A98E09D}" sibTransId="{A39AECD1-3AD6-4D9D-B695-6415CB9FDDED}"/>
    <dgm:cxn modelId="{B5D0BE9C-829E-4A05-922F-F790182B86FD}" srcId="{60221012-5721-402A-9FFB-A5B5A886E198}" destId="{56595249-9937-49E1-9E27-625E78980101}" srcOrd="3" destOrd="0" parTransId="{1A5D4DDB-940D-4FCA-9F48-3467E2EE649B}" sibTransId="{7FD361B6-00A2-41A5-9A21-E2284378630B}"/>
    <dgm:cxn modelId="{9EF86248-3C3F-4B19-8C0C-2DE37A57113A}" type="presOf" srcId="{13C7F5E7-A202-43B9-AA7E-E6E9DFE90E49}" destId="{7E8EBC5A-01BD-4E4A-86A6-E696C698E8E9}" srcOrd="0" destOrd="0" presId="urn:microsoft.com/office/officeart/2008/layout/VerticalCurvedList"/>
    <dgm:cxn modelId="{B38A55FB-2C76-4C1D-949A-9E36B773963D}" type="presOf" srcId="{4C49DF75-38EC-4981-9BD9-E637DE433A7C}" destId="{75C06D36-EAF2-4DD8-A8A5-6244C03D9170}" srcOrd="0" destOrd="0" presId="urn:microsoft.com/office/officeart/2008/layout/VerticalCurvedList"/>
    <dgm:cxn modelId="{8BB1EB39-81AB-4F7D-9BC5-2C696642133C}" type="presOf" srcId="{60221012-5721-402A-9FFB-A5B5A886E198}" destId="{FA56C5E2-0B6C-44D9-B274-8C5CFA0E2FBE}" srcOrd="0" destOrd="0" presId="urn:microsoft.com/office/officeart/2008/layout/VerticalCurvedList"/>
    <dgm:cxn modelId="{AD71F337-63F7-44A8-B817-12B15C85DC34}" type="presOf" srcId="{1E5A06B4-F9F3-4DA7-BE8E-44499C1DD977}" destId="{7089AD6B-ED80-4AAF-9334-7694CECD0EBD}" srcOrd="0" destOrd="0" presId="urn:microsoft.com/office/officeart/2008/layout/VerticalCurvedList"/>
    <dgm:cxn modelId="{93EB1E76-FAE7-4BFB-B4D3-D8BA704D5343}" type="presOf" srcId="{3E7C969A-DC5F-470D-B9DF-F6F48F64BAFF}" destId="{3B79E1FE-5B28-4D42-B541-F1242889173A}" srcOrd="0" destOrd="0" presId="urn:microsoft.com/office/officeart/2008/layout/VerticalCurvedList"/>
    <dgm:cxn modelId="{D3A6E5EC-271E-438C-975A-70A2EC0BABAA}" srcId="{60221012-5721-402A-9FFB-A5B5A886E198}" destId="{4C49DF75-38EC-4981-9BD9-E637DE433A7C}" srcOrd="0" destOrd="0" parTransId="{452D1518-1635-4782-918B-2B1485D59B2D}" sibTransId="{3E7C969A-DC5F-470D-B9DF-F6F48F64BAFF}"/>
    <dgm:cxn modelId="{825E1E95-D36D-46BD-B133-0CA6EF38B919}" srcId="{60221012-5721-402A-9FFB-A5B5A886E198}" destId="{1E5A06B4-F9F3-4DA7-BE8E-44499C1DD977}" srcOrd="1" destOrd="0" parTransId="{C90EEF96-0C46-4D9A-A76D-91E7D5C99D51}" sibTransId="{41513BB3-D252-4EDC-AD49-B27E5727508E}"/>
    <dgm:cxn modelId="{4BCC874A-C9C4-418F-9E68-7FAE4D88B11F}" type="presParOf" srcId="{FA56C5E2-0B6C-44D9-B274-8C5CFA0E2FBE}" destId="{2DF70064-2B17-4198-B8D8-AB5384995457}" srcOrd="0" destOrd="0" presId="urn:microsoft.com/office/officeart/2008/layout/VerticalCurvedList"/>
    <dgm:cxn modelId="{3EF2A2CF-75FD-4B8C-801C-CF9B54EB6304}" type="presParOf" srcId="{2DF70064-2B17-4198-B8D8-AB5384995457}" destId="{E2E6CC91-3139-4D70-8445-D203F1926B73}" srcOrd="0" destOrd="0" presId="urn:microsoft.com/office/officeart/2008/layout/VerticalCurvedList"/>
    <dgm:cxn modelId="{7EC9249B-8235-4231-B4BD-0CA6A0008C02}" type="presParOf" srcId="{E2E6CC91-3139-4D70-8445-D203F1926B73}" destId="{0C5F6A93-D98C-48DA-AF9D-77A5B46048E7}" srcOrd="0" destOrd="0" presId="urn:microsoft.com/office/officeart/2008/layout/VerticalCurvedList"/>
    <dgm:cxn modelId="{E213AD3F-04EC-46EF-A6C3-E7A2DE63D24D}" type="presParOf" srcId="{E2E6CC91-3139-4D70-8445-D203F1926B73}" destId="{3B79E1FE-5B28-4D42-B541-F1242889173A}" srcOrd="1" destOrd="0" presId="urn:microsoft.com/office/officeart/2008/layout/VerticalCurvedList"/>
    <dgm:cxn modelId="{B4012B0D-232B-4701-A12A-7E4743F20E1E}" type="presParOf" srcId="{E2E6CC91-3139-4D70-8445-D203F1926B73}" destId="{48166E6A-312F-4E1C-A09A-9D668047668E}" srcOrd="2" destOrd="0" presId="urn:microsoft.com/office/officeart/2008/layout/VerticalCurvedList"/>
    <dgm:cxn modelId="{6078ED95-C765-4591-8212-3F4E34709915}" type="presParOf" srcId="{E2E6CC91-3139-4D70-8445-D203F1926B73}" destId="{6BE1C7F0-AB99-4458-AACD-71454543E849}" srcOrd="3" destOrd="0" presId="urn:microsoft.com/office/officeart/2008/layout/VerticalCurvedList"/>
    <dgm:cxn modelId="{12A3F633-87E6-4751-9B7E-1E58EE2B6FF1}" type="presParOf" srcId="{2DF70064-2B17-4198-B8D8-AB5384995457}" destId="{75C06D36-EAF2-4DD8-A8A5-6244C03D9170}" srcOrd="1" destOrd="0" presId="urn:microsoft.com/office/officeart/2008/layout/VerticalCurvedList"/>
    <dgm:cxn modelId="{1580E71C-A8BA-40FD-BD24-9080738B53E4}" type="presParOf" srcId="{2DF70064-2B17-4198-B8D8-AB5384995457}" destId="{1B303309-F9A2-4DA8-AAE4-9A8D33D65C42}" srcOrd="2" destOrd="0" presId="urn:microsoft.com/office/officeart/2008/layout/VerticalCurvedList"/>
    <dgm:cxn modelId="{2FCF971D-7A26-4AF4-96CF-C4BC4CA9667B}" type="presParOf" srcId="{1B303309-F9A2-4DA8-AAE4-9A8D33D65C42}" destId="{D4B45031-6718-4155-9C56-646CF2759F14}" srcOrd="0" destOrd="0" presId="urn:microsoft.com/office/officeart/2008/layout/VerticalCurvedList"/>
    <dgm:cxn modelId="{E7F377EA-84E0-4C80-A22F-E68DA928B45C}" type="presParOf" srcId="{2DF70064-2B17-4198-B8D8-AB5384995457}" destId="{7089AD6B-ED80-4AAF-9334-7694CECD0EBD}" srcOrd="3" destOrd="0" presId="urn:microsoft.com/office/officeart/2008/layout/VerticalCurvedList"/>
    <dgm:cxn modelId="{FCD3432B-37AD-42A6-AFA2-C23730A2C732}" type="presParOf" srcId="{2DF70064-2B17-4198-B8D8-AB5384995457}" destId="{556D72D5-17A3-4CCE-AD4B-35C171CD9F97}" srcOrd="4" destOrd="0" presId="urn:microsoft.com/office/officeart/2008/layout/VerticalCurvedList"/>
    <dgm:cxn modelId="{3A5019E8-C422-4EBA-ADC6-F3F5FB470C00}" type="presParOf" srcId="{556D72D5-17A3-4CCE-AD4B-35C171CD9F97}" destId="{1C6D4D00-D2E2-4F39-8CE7-1B57D5E26321}" srcOrd="0" destOrd="0" presId="urn:microsoft.com/office/officeart/2008/layout/VerticalCurvedList"/>
    <dgm:cxn modelId="{910EA88F-9C85-4CA7-A783-1B4D7F2D0C34}" type="presParOf" srcId="{2DF70064-2B17-4198-B8D8-AB5384995457}" destId="{7E8EBC5A-01BD-4E4A-86A6-E696C698E8E9}" srcOrd="5" destOrd="0" presId="urn:microsoft.com/office/officeart/2008/layout/VerticalCurvedList"/>
    <dgm:cxn modelId="{B20138D7-61B7-4E9B-AB0E-5C34019C192E}" type="presParOf" srcId="{2DF70064-2B17-4198-B8D8-AB5384995457}" destId="{2800143D-8CB1-4E8A-8495-5875348ACF48}" srcOrd="6" destOrd="0" presId="urn:microsoft.com/office/officeart/2008/layout/VerticalCurvedList"/>
    <dgm:cxn modelId="{267E261F-638D-44B7-847B-E1E3804B55F9}" type="presParOf" srcId="{2800143D-8CB1-4E8A-8495-5875348ACF48}" destId="{F32CC181-0D79-4681-8F4F-0FB2EDBDBA6D}" srcOrd="0" destOrd="0" presId="urn:microsoft.com/office/officeart/2008/layout/VerticalCurvedList"/>
    <dgm:cxn modelId="{72ABB9D0-8C9D-46EA-915D-E2FD9A99E7D8}" type="presParOf" srcId="{2DF70064-2B17-4198-B8D8-AB5384995457}" destId="{C08DB506-E1E1-4A8B-9939-F2193099574E}" srcOrd="7" destOrd="0" presId="urn:microsoft.com/office/officeart/2008/layout/VerticalCurvedList"/>
    <dgm:cxn modelId="{599A5956-1A4F-4B13-9018-63D4B1AAA160}" type="presParOf" srcId="{2DF70064-2B17-4198-B8D8-AB5384995457}" destId="{7B761E89-CF01-4029-9660-E7B6C56BBA6A}" srcOrd="8" destOrd="0" presId="urn:microsoft.com/office/officeart/2008/layout/VerticalCurvedList"/>
    <dgm:cxn modelId="{95A77493-5675-42CB-B954-D41DFEA666CE}" type="presParOf" srcId="{7B761E89-CF01-4029-9660-E7B6C56BBA6A}" destId="{4BC9F97B-03CA-4153-9F50-4F6A96CBC6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9E1FE-5B28-4D42-B541-F1242889173A}">
      <dsp:nvSpPr>
        <dsp:cNvPr id="0" name=""/>
        <dsp:cNvSpPr/>
      </dsp:nvSpPr>
      <dsp:spPr>
        <a:xfrm>
          <a:off x="-4089680" y="-627687"/>
          <a:ext cx="4873322" cy="4873322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6D36-EAF2-4DD8-A8A5-6244C03D9170}">
      <dsp:nvSpPr>
        <dsp:cNvPr id="0" name=""/>
        <dsp:cNvSpPr/>
      </dsp:nvSpPr>
      <dsp:spPr>
        <a:xfrm>
          <a:off x="293030" y="190521"/>
          <a:ext cx="3931409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диагностирование</a:t>
          </a:r>
          <a:endParaRPr lang="ru-RU" sz="1600" kern="1200" dirty="0"/>
        </a:p>
      </dsp:txBody>
      <dsp:txXfrm>
        <a:off x="293030" y="190521"/>
        <a:ext cx="3931409" cy="380897"/>
      </dsp:txXfrm>
    </dsp:sp>
    <dsp:sp modelId="{D4B45031-6718-4155-9C56-646CF2759F14}">
      <dsp:nvSpPr>
        <dsp:cNvPr id="0" name=""/>
        <dsp:cNvSpPr/>
      </dsp:nvSpPr>
      <dsp:spPr>
        <a:xfrm>
          <a:off x="54969" y="142908"/>
          <a:ext cx="476121" cy="47612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AD6B-ED80-4AAF-9334-7694CECD0EBD}">
      <dsp:nvSpPr>
        <dsp:cNvPr id="0" name=""/>
        <dsp:cNvSpPr/>
      </dsp:nvSpPr>
      <dsp:spPr>
        <a:xfrm>
          <a:off x="606345" y="761795"/>
          <a:ext cx="3618095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целеполагание</a:t>
          </a:r>
          <a:endParaRPr lang="ru-RU" sz="1600" kern="1200" dirty="0"/>
        </a:p>
      </dsp:txBody>
      <dsp:txXfrm>
        <a:off x="606345" y="761795"/>
        <a:ext cx="3618095" cy="380897"/>
      </dsp:txXfrm>
    </dsp:sp>
    <dsp:sp modelId="{1C6D4D00-D2E2-4F39-8CE7-1B57D5E26321}">
      <dsp:nvSpPr>
        <dsp:cNvPr id="0" name=""/>
        <dsp:cNvSpPr/>
      </dsp:nvSpPr>
      <dsp:spPr>
        <a:xfrm>
          <a:off x="368284" y="714182"/>
          <a:ext cx="476121" cy="476121"/>
        </a:xfrm>
        <a:prstGeom prst="ellipse">
          <a:avLst/>
        </a:prstGeom>
        <a:solidFill>
          <a:srgbClr val="66CCFF"/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EBC5A-01BD-4E4A-86A6-E696C698E8E9}">
      <dsp:nvSpPr>
        <dsp:cNvPr id="0" name=""/>
        <dsp:cNvSpPr/>
      </dsp:nvSpPr>
      <dsp:spPr>
        <a:xfrm>
          <a:off x="749615" y="1333069"/>
          <a:ext cx="3474824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</a:t>
          </a:r>
          <a:endParaRPr lang="ru-RU" sz="1600" kern="1200" dirty="0"/>
        </a:p>
      </dsp:txBody>
      <dsp:txXfrm>
        <a:off x="749615" y="1333069"/>
        <a:ext cx="3474824" cy="380897"/>
      </dsp:txXfrm>
    </dsp:sp>
    <dsp:sp modelId="{F32CC181-0D79-4681-8F4F-0FB2EDBDBA6D}">
      <dsp:nvSpPr>
        <dsp:cNvPr id="0" name=""/>
        <dsp:cNvSpPr/>
      </dsp:nvSpPr>
      <dsp:spPr>
        <a:xfrm>
          <a:off x="511554" y="1285456"/>
          <a:ext cx="476121" cy="476121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B506-E1E1-4A8B-9939-F2193099574E}">
      <dsp:nvSpPr>
        <dsp:cNvPr id="0" name=""/>
        <dsp:cNvSpPr/>
      </dsp:nvSpPr>
      <dsp:spPr>
        <a:xfrm>
          <a:off x="749615" y="1903981"/>
          <a:ext cx="3474824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конструирование</a:t>
          </a:r>
          <a:endParaRPr lang="ru-RU" sz="1600" kern="1200" dirty="0"/>
        </a:p>
      </dsp:txBody>
      <dsp:txXfrm>
        <a:off x="749615" y="1903981"/>
        <a:ext cx="3474824" cy="380897"/>
      </dsp:txXfrm>
    </dsp:sp>
    <dsp:sp modelId="{4BC9F97B-03CA-4153-9F50-4F6A96CBC6DF}">
      <dsp:nvSpPr>
        <dsp:cNvPr id="0" name=""/>
        <dsp:cNvSpPr/>
      </dsp:nvSpPr>
      <dsp:spPr>
        <a:xfrm>
          <a:off x="511554" y="1856369"/>
          <a:ext cx="476121" cy="476121"/>
        </a:xfrm>
        <a:prstGeom prst="ellipse">
          <a:avLst/>
        </a:prstGeom>
        <a:solidFill>
          <a:srgbClr val="8F45C7"/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27BE2-E44B-4D7E-8E04-2F0CBAA973A8}">
      <dsp:nvSpPr>
        <dsp:cNvPr id="0" name=""/>
        <dsp:cNvSpPr/>
      </dsp:nvSpPr>
      <dsp:spPr>
        <a:xfrm>
          <a:off x="606345" y="2475255"/>
          <a:ext cx="3618095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организационно-деятельностный </a:t>
          </a:r>
          <a:endParaRPr lang="ru-RU" sz="1600" kern="1200" dirty="0"/>
        </a:p>
      </dsp:txBody>
      <dsp:txXfrm>
        <a:off x="606345" y="2475255"/>
        <a:ext cx="3618095" cy="380897"/>
      </dsp:txXfrm>
    </dsp:sp>
    <dsp:sp modelId="{5CFB7E65-DD90-4DAF-BEDE-3646445AB5EA}">
      <dsp:nvSpPr>
        <dsp:cNvPr id="0" name=""/>
        <dsp:cNvSpPr/>
      </dsp:nvSpPr>
      <dsp:spPr>
        <a:xfrm>
          <a:off x="368284" y="2427643"/>
          <a:ext cx="476121" cy="476121"/>
        </a:xfrm>
        <a:prstGeom prst="ellipse">
          <a:avLst/>
        </a:prstGeom>
        <a:solidFill>
          <a:srgbClr val="FF6600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7224D-04E7-41DF-BC75-F9A37E17D0CA}">
      <dsp:nvSpPr>
        <dsp:cNvPr id="0" name=""/>
        <dsp:cNvSpPr/>
      </dsp:nvSpPr>
      <dsp:spPr>
        <a:xfrm>
          <a:off x="293030" y="3046529"/>
          <a:ext cx="3931409" cy="38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контрольно-управленческий</a:t>
          </a:r>
          <a:endParaRPr lang="ru-RU" sz="1600" kern="1200" dirty="0"/>
        </a:p>
      </dsp:txBody>
      <dsp:txXfrm>
        <a:off x="293030" y="3046529"/>
        <a:ext cx="3931409" cy="380897"/>
      </dsp:txXfrm>
    </dsp:sp>
    <dsp:sp modelId="{E46251BC-67E8-4E67-8B69-DEBC71ED7AFF}">
      <dsp:nvSpPr>
        <dsp:cNvPr id="0" name=""/>
        <dsp:cNvSpPr/>
      </dsp:nvSpPr>
      <dsp:spPr>
        <a:xfrm>
          <a:off x="54969" y="2998917"/>
          <a:ext cx="476121" cy="476121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9E1FE-5B28-4D42-B541-F1242889173A}">
      <dsp:nvSpPr>
        <dsp:cNvPr id="0" name=""/>
        <dsp:cNvSpPr/>
      </dsp:nvSpPr>
      <dsp:spPr>
        <a:xfrm>
          <a:off x="-3619397" y="-556191"/>
          <a:ext cx="4314660" cy="4314660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6D36-EAF2-4DD8-A8A5-6244C03D9170}">
      <dsp:nvSpPr>
        <dsp:cNvPr id="0" name=""/>
        <dsp:cNvSpPr/>
      </dsp:nvSpPr>
      <dsp:spPr>
        <a:xfrm>
          <a:off x="364472" y="246191"/>
          <a:ext cx="4407572" cy="492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научно обоснованные социализированные требования</a:t>
          </a:r>
          <a:endParaRPr lang="ru-RU" sz="1500" kern="1200" dirty="0"/>
        </a:p>
      </dsp:txBody>
      <dsp:txXfrm>
        <a:off x="364472" y="246191"/>
        <a:ext cx="4407572" cy="492638"/>
      </dsp:txXfrm>
    </dsp:sp>
    <dsp:sp modelId="{D4B45031-6718-4155-9C56-646CF2759F14}">
      <dsp:nvSpPr>
        <dsp:cNvPr id="0" name=""/>
        <dsp:cNvSpPr/>
      </dsp:nvSpPr>
      <dsp:spPr>
        <a:xfrm>
          <a:off x="56573" y="184611"/>
          <a:ext cx="615797" cy="61579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AD6B-ED80-4AAF-9334-7694CECD0EBD}">
      <dsp:nvSpPr>
        <dsp:cNvPr id="0" name=""/>
        <dsp:cNvSpPr/>
      </dsp:nvSpPr>
      <dsp:spPr>
        <a:xfrm>
          <a:off x="646912" y="985276"/>
          <a:ext cx="4125131" cy="492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передача социального опыта</a:t>
          </a:r>
          <a:endParaRPr lang="ru-RU" sz="1500" kern="1200" dirty="0"/>
        </a:p>
      </dsp:txBody>
      <dsp:txXfrm>
        <a:off x="646912" y="985276"/>
        <a:ext cx="4125131" cy="492638"/>
      </dsp:txXfrm>
    </dsp:sp>
    <dsp:sp modelId="{1C6D4D00-D2E2-4F39-8CE7-1B57D5E26321}">
      <dsp:nvSpPr>
        <dsp:cNvPr id="0" name=""/>
        <dsp:cNvSpPr/>
      </dsp:nvSpPr>
      <dsp:spPr>
        <a:xfrm>
          <a:off x="339014" y="923696"/>
          <a:ext cx="615797" cy="615797"/>
        </a:xfrm>
        <a:prstGeom prst="ellipse">
          <a:avLst/>
        </a:prstGeom>
        <a:solidFill>
          <a:srgbClr val="66CCFF"/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EBC5A-01BD-4E4A-86A6-E696C698E8E9}">
      <dsp:nvSpPr>
        <dsp:cNvPr id="0" name=""/>
        <dsp:cNvSpPr/>
      </dsp:nvSpPr>
      <dsp:spPr>
        <a:xfrm>
          <a:off x="646912" y="1724362"/>
          <a:ext cx="4125131" cy="492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постановка цели и анализ сложившейся ситуации</a:t>
          </a:r>
          <a:endParaRPr lang="ru-RU" sz="1500" kern="1200" dirty="0"/>
        </a:p>
      </dsp:txBody>
      <dsp:txXfrm>
        <a:off x="646912" y="1724362"/>
        <a:ext cx="4125131" cy="492638"/>
      </dsp:txXfrm>
    </dsp:sp>
    <dsp:sp modelId="{F32CC181-0D79-4681-8F4F-0FB2EDBDBA6D}">
      <dsp:nvSpPr>
        <dsp:cNvPr id="0" name=""/>
        <dsp:cNvSpPr/>
      </dsp:nvSpPr>
      <dsp:spPr>
        <a:xfrm>
          <a:off x="339014" y="1662782"/>
          <a:ext cx="615797" cy="61579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B506-E1E1-4A8B-9939-F2193099574E}">
      <dsp:nvSpPr>
        <dsp:cNvPr id="0" name=""/>
        <dsp:cNvSpPr/>
      </dsp:nvSpPr>
      <dsp:spPr>
        <a:xfrm>
          <a:off x="364472" y="2463447"/>
          <a:ext cx="4407572" cy="492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социализированная оценка ученика</a:t>
          </a:r>
          <a:endParaRPr lang="ru-RU" sz="1500" kern="1200" dirty="0"/>
        </a:p>
      </dsp:txBody>
      <dsp:txXfrm>
        <a:off x="364472" y="2463447"/>
        <a:ext cx="4407572" cy="492638"/>
      </dsp:txXfrm>
    </dsp:sp>
    <dsp:sp modelId="{4BC9F97B-03CA-4153-9F50-4F6A96CBC6DF}">
      <dsp:nvSpPr>
        <dsp:cNvPr id="0" name=""/>
        <dsp:cNvSpPr/>
      </dsp:nvSpPr>
      <dsp:spPr>
        <a:xfrm>
          <a:off x="56573" y="2401867"/>
          <a:ext cx="615797" cy="615797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429A-85E2-431D-AA9D-F330C6C91FC6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4B6F-915D-4456-888F-74B876506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3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82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11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54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415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00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324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56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177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421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0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1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3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505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663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6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5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6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28.12.2018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84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11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67408" y="548680"/>
            <a:ext cx="10729192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Социализация личности школьника в ходе образовательного процесса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541297" y="2164454"/>
            <a:ext cx="7141017" cy="3807187"/>
            <a:chOff x="2541297" y="2164454"/>
            <a:chExt cx="7141017" cy="380718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6744072" y="2564904"/>
              <a:ext cx="1368153" cy="71905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30" name="Picture 6" descr="Картинки по запросу профессии картинк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164454"/>
              <a:ext cx="3205963" cy="106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8048130" y="3039891"/>
              <a:ext cx="1278732" cy="1195068"/>
              <a:chOff x="8256240" y="4466922"/>
              <a:chExt cx="1440160" cy="1338341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256240" y="4466922"/>
                <a:ext cx="1440160" cy="133834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6" name="Picture 12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8593"/>
              <a:stretch/>
            </p:blipFill>
            <p:spPr bwMode="auto">
              <a:xfrm>
                <a:off x="8417668" y="4595776"/>
                <a:ext cx="1117301" cy="1080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8256240" y="4624179"/>
              <a:ext cx="1426074" cy="1347462"/>
              <a:chOff x="8103133" y="2792821"/>
              <a:chExt cx="1426074" cy="134746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8103133" y="2792821"/>
                <a:ext cx="1426074" cy="13474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3" descr="C:\Users\Tanya\Desktop\Вебинар молодежь\p17drpcjethqe153f31hkq9dul9-detail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8192" y="2930890"/>
                <a:ext cx="1295956" cy="1071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2541297" y="4362185"/>
              <a:ext cx="1213759" cy="1152128"/>
              <a:chOff x="1559495" y="2564904"/>
              <a:chExt cx="1213759" cy="1152128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559495" y="2564904"/>
                <a:ext cx="1213759" cy="1152128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313" y="2669641"/>
                <a:ext cx="1096120" cy="834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2587993" y="2610229"/>
              <a:ext cx="1426074" cy="1347462"/>
              <a:chOff x="2587993" y="2610229"/>
              <a:chExt cx="1426074" cy="1347462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2587993" y="2610229"/>
                <a:ext cx="1426074" cy="134746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66">
                      <a:tint val="66000"/>
                      <a:satMod val="160000"/>
                    </a:srgbClr>
                  </a:gs>
                  <a:gs pos="50000">
                    <a:srgbClr val="FFCC66">
                      <a:tint val="44500"/>
                      <a:satMod val="160000"/>
                    </a:srgbClr>
                  </a:gs>
                  <a:gs pos="100000">
                    <a:srgbClr val="FFCC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Picture 9" descr="Картинки по запросу студент картинки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2334"/>
              <a:stretch/>
            </p:blipFill>
            <p:spPr bwMode="auto">
              <a:xfrm flipH="1">
                <a:off x="2754514" y="2695827"/>
                <a:ext cx="1093029" cy="111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0" name="Прямая соединительная линия 19"/>
            <p:cNvCxnSpPr>
              <a:stCxn id="8" idx="0"/>
              <a:endCxn id="27" idx="4"/>
            </p:cNvCxnSpPr>
            <p:nvPr/>
          </p:nvCxnSpPr>
          <p:spPr>
            <a:xfrm flipV="1">
              <a:off x="3148177" y="3957691"/>
              <a:ext cx="152853" cy="4044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143672" y="3429000"/>
              <a:ext cx="4904458" cy="9085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8736593" y="4159938"/>
              <a:ext cx="232684" cy="46424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4727849" y="3039891"/>
              <a:ext cx="3959647" cy="15842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014068" y="2852936"/>
              <a:ext cx="1649884" cy="37214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6495163" y="2683825"/>
              <a:ext cx="2192331" cy="1940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3165000" y="2695827"/>
              <a:ext cx="2138912" cy="166635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673" y="3342111"/>
              <a:ext cx="2714475" cy="256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0089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ÐÐ°ÑÑÐ¸Ð½ÐºÐ¸ Ð¿Ð¾ Ð·Ð°Ð¿ÑÐ¾ÑÑ ÐºÐ°ÑÑÐ¸Ð½ÐºÐ¸ ÑÑÐ¸ÑÐµÐ»Ñ Ð¼ÑÐ»ÑÑ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Выноска 2 38"/>
          <p:cNvSpPr/>
          <p:nvPr/>
        </p:nvSpPr>
        <p:spPr>
          <a:xfrm>
            <a:off x="8050582" y="3921894"/>
            <a:ext cx="3240000" cy="1044000"/>
          </a:xfrm>
          <a:prstGeom prst="borderCallout2">
            <a:avLst>
              <a:gd name="adj1" fmla="val 36928"/>
              <a:gd name="adj2" fmla="val -6470"/>
              <a:gd name="adj3" fmla="val 35276"/>
              <a:gd name="adj4" fmla="val -15602"/>
              <a:gd name="adj5" fmla="val 2508"/>
              <a:gd name="adj6" fmla="val -284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проектные </a:t>
            </a:r>
            <a:r>
              <a:rPr lang="ru-RU" b="1" i="1" dirty="0">
                <a:solidFill>
                  <a:schemeClr val="tx1"/>
                </a:solidFill>
              </a:rPr>
              <a:t>площадки </a:t>
            </a:r>
            <a:r>
              <a:rPr lang="ru-RU" dirty="0" smtClean="0">
                <a:solidFill>
                  <a:schemeClr val="tx1"/>
                </a:solidFill>
              </a:rPr>
              <a:t>реализация инновационных проектов, направленных </a:t>
            </a:r>
            <a:r>
              <a:rPr lang="ru-RU" dirty="0">
                <a:solidFill>
                  <a:schemeClr val="tx1"/>
                </a:solidFill>
              </a:rPr>
              <a:t>на социализацию личности</a:t>
            </a:r>
            <a:endParaRPr lang="ru-RU" dirty="0"/>
          </a:p>
        </p:txBody>
      </p:sp>
      <p:sp>
        <p:nvSpPr>
          <p:cNvPr id="40" name="Выноска 2 39"/>
          <p:cNvSpPr/>
          <p:nvPr/>
        </p:nvSpPr>
        <p:spPr>
          <a:xfrm flipH="1">
            <a:off x="911424" y="3926730"/>
            <a:ext cx="3240000" cy="1044000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3684"/>
              <a:gd name="adj6" fmla="val -27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открытая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образовательная среда</a:t>
            </a:r>
          </a:p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chemeClr val="tx1"/>
                </a:solidFill>
              </a:rPr>
              <a:t>сотрудничество ОУ с другими социальными институтами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Выноска 2 58"/>
          <p:cNvSpPr/>
          <p:nvPr/>
        </p:nvSpPr>
        <p:spPr>
          <a:xfrm flipH="1">
            <a:off x="911784" y="2204863"/>
            <a:ext cx="3240000" cy="1440000"/>
          </a:xfrm>
          <a:prstGeom prst="borderCallout2">
            <a:avLst>
              <a:gd name="adj1" fmla="val 33726"/>
              <a:gd name="adj2" fmla="val -7534"/>
              <a:gd name="adj3" fmla="val 34325"/>
              <a:gd name="adj4" fmla="val -15868"/>
              <a:gd name="adj5" fmla="val 48447"/>
              <a:gd name="adj6" fmla="val -300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общественная </a:t>
            </a:r>
            <a:r>
              <a:rPr lang="ru-RU" b="1" i="1" dirty="0">
                <a:solidFill>
                  <a:schemeClr val="tx1"/>
                </a:solidFill>
              </a:rPr>
              <a:t>жизнь </a:t>
            </a:r>
            <a:r>
              <a:rPr lang="ru-RU" b="1" i="1" dirty="0" smtClean="0">
                <a:solidFill>
                  <a:schemeClr val="tx1"/>
                </a:solidFill>
              </a:rPr>
              <a:t>ОУ</a:t>
            </a:r>
          </a:p>
          <a:p>
            <a:pPr algn="ctr">
              <a:lnSpc>
                <a:spcPts val="2000"/>
              </a:lnSpc>
            </a:pPr>
            <a:r>
              <a:rPr lang="ru-RU" dirty="0">
                <a:solidFill>
                  <a:schemeClr val="tx1"/>
                </a:solidFill>
              </a:rPr>
              <a:t>деятельность </a:t>
            </a:r>
            <a:r>
              <a:rPr lang="ru-RU" dirty="0" smtClean="0">
                <a:solidFill>
                  <a:schemeClr val="tx1"/>
                </a:solidFill>
              </a:rPr>
              <a:t>детских объединений, клубов, кружков, </a:t>
            </a:r>
            <a:r>
              <a:rPr lang="ru-RU" dirty="0">
                <a:solidFill>
                  <a:schemeClr val="tx1"/>
                </a:solidFill>
              </a:rPr>
              <a:t>взаимодействие детей, педагогов, родителей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0" name="Выноска 2 59"/>
          <p:cNvSpPr/>
          <p:nvPr/>
        </p:nvSpPr>
        <p:spPr>
          <a:xfrm>
            <a:off x="8040576" y="2182676"/>
            <a:ext cx="3240000" cy="1440000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50454"/>
              <a:gd name="adj6" fmla="val -29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сотрудничество </a:t>
            </a:r>
          </a:p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chemeClr val="tx1"/>
                </a:solidFill>
              </a:rPr>
              <a:t>отношения</a:t>
            </a:r>
            <a:r>
              <a:rPr lang="ru-RU" dirty="0">
                <a:solidFill>
                  <a:schemeClr val="tx1"/>
                </a:solidFill>
              </a:rPr>
              <a:t>, возникшие в процессе совместной деятельности взрослых и </a:t>
            </a:r>
            <a:r>
              <a:rPr lang="ru-RU" dirty="0" smtClean="0">
                <a:solidFill>
                  <a:schemeClr val="tx1"/>
                </a:solidFill>
              </a:rPr>
              <a:t>детей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как основа их развития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Выноска 2 60"/>
          <p:cNvSpPr/>
          <p:nvPr/>
        </p:nvSpPr>
        <p:spPr>
          <a:xfrm flipH="1">
            <a:off x="4438537" y="4907352"/>
            <a:ext cx="3348371" cy="1296143"/>
          </a:xfrm>
          <a:prstGeom prst="borderCallout2">
            <a:avLst>
              <a:gd name="adj1" fmla="val -27838"/>
              <a:gd name="adj2" fmla="val 57105"/>
              <a:gd name="adj3" fmla="val -28504"/>
              <a:gd name="adj4" fmla="val 38723"/>
              <a:gd name="adj5" fmla="val -8962"/>
              <a:gd name="adj6" fmla="val 497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самоопределение личности</a:t>
            </a:r>
          </a:p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chemeClr val="tx1"/>
                </a:solidFill>
              </a:rPr>
              <a:t>сознательный выбор собственной </a:t>
            </a:r>
            <a:r>
              <a:rPr lang="ru-RU" dirty="0">
                <a:solidFill>
                  <a:schemeClr val="tx1"/>
                </a:solidFill>
              </a:rPr>
              <a:t>позиции, целей и средств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в конкретных жизненных обстоятельствах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094341" y="913450"/>
            <a:ext cx="1429267" cy="6480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11624" y="902147"/>
            <a:ext cx="1429267" cy="6480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СЕМЬЯ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362980" y="901919"/>
            <a:ext cx="2206135" cy="6480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ИНСТИТУТЫ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023" y="77757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46639" y="704625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42" name="Picture 2" descr="Картинки по запросу скобка фигурная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599" y="1779373"/>
            <a:ext cx="6644802" cy="4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072031" y="2572010"/>
            <a:ext cx="2193965" cy="1905618"/>
            <a:chOff x="5072031" y="2572010"/>
            <a:chExt cx="2193965" cy="190561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072031" y="2572010"/>
              <a:ext cx="2193965" cy="1905618"/>
              <a:chOff x="4051470" y="3035637"/>
              <a:chExt cx="3309741" cy="2776039"/>
            </a:xfrm>
          </p:grpSpPr>
          <p:sp>
            <p:nvSpPr>
              <p:cNvPr id="42" name="Шестиугольник 41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6743092" y="4079534"/>
                <a:ext cx="618119" cy="528468"/>
                <a:chOff x="8256240" y="4595774"/>
                <a:chExt cx="1440160" cy="1209486"/>
              </a:xfrm>
            </p:grpSpPr>
            <p:sp>
              <p:nvSpPr>
                <p:cNvPr id="57" name="Овал 56"/>
                <p:cNvSpPr/>
                <p:nvPr/>
              </p:nvSpPr>
              <p:spPr>
                <a:xfrm>
                  <a:off x="8256240" y="4595774"/>
                  <a:ext cx="1440160" cy="12094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4" name="Овал 43"/>
              <p:cNvSpPr/>
              <p:nvPr/>
            </p:nvSpPr>
            <p:spPr>
              <a:xfrm>
                <a:off x="6264321" y="5301209"/>
                <a:ext cx="567785" cy="51046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55" name="Овал 54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051470" y="4144724"/>
                <a:ext cx="682097" cy="639298"/>
                <a:chOff x="2587993" y="2610229"/>
                <a:chExt cx="1426074" cy="1203685"/>
              </a:xfrm>
            </p:grpSpPr>
            <p:sp>
              <p:nvSpPr>
                <p:cNvPr id="53" name="Овал 52"/>
                <p:cNvSpPr/>
                <p:nvPr/>
              </p:nvSpPr>
              <p:spPr>
                <a:xfrm>
                  <a:off x="2587993" y="2610229"/>
                  <a:ext cx="1426074" cy="12036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4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0415" y="3350526"/>
                <a:ext cx="1750744" cy="1536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6192737" y="3035637"/>
                <a:ext cx="613466" cy="528429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94134"/>
                <a:ext cx="518353" cy="493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Блок-схема: альтернативный процесс 66"/>
            <p:cNvSpPr/>
            <p:nvPr/>
          </p:nvSpPr>
          <p:spPr>
            <a:xfrm>
              <a:off x="5469786" y="3759184"/>
              <a:ext cx="1418302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232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76672"/>
            <a:ext cx="828092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5720" y="1916832"/>
            <a:ext cx="4608512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Социализация</a:t>
            </a:r>
            <a:r>
              <a:rPr lang="ru-RU" sz="2000" dirty="0"/>
              <a:t> </a:t>
            </a:r>
            <a:r>
              <a:rPr lang="ru-RU" sz="2000" dirty="0" smtClean="0"/>
              <a:t>– процесс </a:t>
            </a:r>
            <a:r>
              <a:rPr lang="ru-RU" sz="2000" dirty="0"/>
              <a:t>становления </a:t>
            </a:r>
            <a:r>
              <a:rPr lang="ru-RU" sz="2000" dirty="0" smtClean="0"/>
              <a:t>личности посредством усвоения </a:t>
            </a:r>
            <a:r>
              <a:rPr lang="ru-RU" sz="2000" dirty="0"/>
              <a:t>родного  языка, социальных ценностей, норм, установок, образцов поведения, культуры, присущих данному </a:t>
            </a:r>
            <a:r>
              <a:rPr lang="ru-RU" sz="2000" dirty="0" smtClean="0"/>
              <a:t>обществу или общности; воспроизводство личностью </a:t>
            </a:r>
            <a:r>
              <a:rPr lang="ru-RU" sz="2000" dirty="0"/>
              <a:t>социальных связей и социального опыта.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4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408887" y="1858251"/>
            <a:ext cx="3309741" cy="2866893"/>
            <a:chOff x="4439816" y="3005901"/>
            <a:chExt cx="3309741" cy="2866893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439816" y="3005901"/>
              <a:ext cx="3309741" cy="2866893"/>
              <a:chOff x="4051470" y="3005901"/>
              <a:chExt cx="3309741" cy="2866893"/>
            </a:xfrm>
          </p:grpSpPr>
          <p:sp>
            <p:nvSpPr>
              <p:cNvPr id="32" name="Шестиугольник 31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6743092" y="4023233"/>
                <a:ext cx="618119" cy="584769"/>
                <a:chOff x="8256240" y="4466922"/>
                <a:chExt cx="1440160" cy="1338341"/>
              </a:xfrm>
            </p:grpSpPr>
            <p:sp>
              <p:nvSpPr>
                <p:cNvPr id="47" name="Овал 46"/>
                <p:cNvSpPr/>
                <p:nvPr/>
              </p:nvSpPr>
              <p:spPr>
                <a:xfrm>
                  <a:off x="8256240" y="4466922"/>
                  <a:ext cx="1440160" cy="13383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8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" name="Овал 33"/>
              <p:cNvSpPr/>
              <p:nvPr/>
            </p:nvSpPr>
            <p:spPr>
              <a:xfrm>
                <a:off x="6264321" y="5301208"/>
                <a:ext cx="567785" cy="571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45" name="Овал 44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051470" y="4144725"/>
                <a:ext cx="682097" cy="715661"/>
                <a:chOff x="2587993" y="2610229"/>
                <a:chExt cx="1426074" cy="1347462"/>
              </a:xfrm>
            </p:grpSpPr>
            <p:sp>
              <p:nvSpPr>
                <p:cNvPr id="43" name="Овал 42"/>
                <p:cNvSpPr/>
                <p:nvPr/>
              </p:nvSpPr>
              <p:spPr>
                <a:xfrm>
                  <a:off x="2587993" y="2610229"/>
                  <a:ext cx="1426074" cy="1347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4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674" y="3283916"/>
                <a:ext cx="1750743" cy="172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Овал 37"/>
              <p:cNvSpPr/>
              <p:nvPr/>
            </p:nvSpPr>
            <p:spPr>
              <a:xfrm>
                <a:off x="6192737" y="3005901"/>
                <a:ext cx="613466" cy="558165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Овал 4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68844"/>
                <a:ext cx="518353" cy="51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Блок-схема: альтернативный процесс 30"/>
            <p:cNvSpPr/>
            <p:nvPr/>
          </p:nvSpPr>
          <p:spPr>
            <a:xfrm>
              <a:off x="5138605" y="4915551"/>
              <a:ext cx="1934657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Пятиугольник 48"/>
          <p:cNvSpPr/>
          <p:nvPr/>
        </p:nvSpPr>
        <p:spPr>
          <a:xfrm>
            <a:off x="911423" y="2730724"/>
            <a:ext cx="1800000" cy="61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ПРОЦЕСС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0" name="Пятиугольник 49"/>
          <p:cNvSpPr/>
          <p:nvPr/>
        </p:nvSpPr>
        <p:spPr>
          <a:xfrm flipH="1">
            <a:off x="9447324" y="2727456"/>
            <a:ext cx="1800000" cy="61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РЕЗУЛЬТАТ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2472950" y="3686483"/>
            <a:ext cx="2232000" cy="72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личности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 flipH="1">
            <a:off x="7441182" y="3674678"/>
            <a:ext cx="2232000" cy="72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член общества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504" y="391361"/>
            <a:ext cx="9145016" cy="6091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31904" y="4509120"/>
            <a:ext cx="6768752" cy="185717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 условиях введения ФГОС особенно актуальной является проблема социализации  школьников. В </a:t>
            </a:r>
            <a:r>
              <a:rPr lang="ru-RU" dirty="0" smtClean="0"/>
              <a:t>школьном </a:t>
            </a:r>
            <a:r>
              <a:rPr lang="ru-RU" dirty="0"/>
              <a:t>возрасте происходит ряд психофизических изменений в развитии </a:t>
            </a:r>
            <a:r>
              <a:rPr lang="ru-RU" dirty="0" smtClean="0"/>
              <a:t>ребенка: меняются </a:t>
            </a:r>
            <a:r>
              <a:rPr lang="ru-RU" dirty="0"/>
              <a:t>ведущий вид </a:t>
            </a:r>
            <a:r>
              <a:rPr lang="ru-RU" dirty="0" smtClean="0"/>
              <a:t>деятельности; </a:t>
            </a:r>
            <a:r>
              <a:rPr lang="ru-RU" dirty="0"/>
              <a:t>социальная группа, в которую входит </a:t>
            </a:r>
            <a:r>
              <a:rPr lang="ru-RU" dirty="0" smtClean="0"/>
              <a:t>ребенок; </a:t>
            </a:r>
            <a:r>
              <a:rPr lang="ru-RU" dirty="0"/>
              <a:t>сущность позиции, которую занимает ребенок в глазах окружающих и самого себя.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амки черно белы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77017" y="228050"/>
            <a:ext cx="2946631" cy="654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261265" y="2348880"/>
            <a:ext cx="5263000" cy="1879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2000" i="1" dirty="0" smtClean="0">
                <a:solidFill>
                  <a:schemeClr val="tx2"/>
                </a:solidFill>
              </a:rPr>
              <a:t>Высшая </a:t>
            </a:r>
            <a:r>
              <a:rPr lang="ru-RU" sz="2000" i="1" dirty="0">
                <a:solidFill>
                  <a:schemeClr val="tx2"/>
                </a:solidFill>
              </a:rPr>
              <a:t>цель образования – высоконравственный, творческий, компетентный гражданин </a:t>
            </a:r>
            <a:r>
              <a:rPr lang="ru-RU" sz="2000" i="1" dirty="0" smtClean="0">
                <a:solidFill>
                  <a:schemeClr val="tx2"/>
                </a:solidFill>
              </a:rPr>
              <a:t>России, принимающий </a:t>
            </a:r>
            <a:r>
              <a:rPr lang="ru-RU" sz="2000" i="1" dirty="0">
                <a:solidFill>
                  <a:schemeClr val="tx2"/>
                </a:solidFill>
              </a:rPr>
              <a:t>судьбу Отечества </a:t>
            </a:r>
            <a:r>
              <a:rPr lang="ru-RU" sz="2000" i="1" dirty="0" smtClean="0">
                <a:solidFill>
                  <a:schemeClr val="tx2"/>
                </a:solidFill>
              </a:rPr>
              <a:t>как </a:t>
            </a:r>
            <a:r>
              <a:rPr lang="ru-RU" sz="2000" i="1" dirty="0">
                <a:solidFill>
                  <a:schemeClr val="tx2"/>
                </a:solidFill>
              </a:rPr>
              <a:t>свою личную,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i="1" dirty="0" smtClean="0">
                <a:solidFill>
                  <a:schemeClr val="tx2"/>
                </a:solidFill>
              </a:rPr>
              <a:t>осознающий </a:t>
            </a:r>
            <a:r>
              <a:rPr lang="ru-RU" sz="2000" i="1" dirty="0">
                <a:solidFill>
                  <a:schemeClr val="tx2"/>
                </a:solidFill>
              </a:rPr>
              <a:t>ответственность за настоящее и будущее своей страны, укорененный в духовных и культурных традициях российского народа.</a:t>
            </a:r>
            <a:endParaRPr lang="ru-RU" sz="1600" i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874569"/>
            <a:ext cx="2412509" cy="31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2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88088" y="1880776"/>
            <a:ext cx="4439017" cy="3546578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2949535" y="3140968"/>
            <a:ext cx="3240000" cy="1170431"/>
          </a:xfrm>
          <a:prstGeom prst="homePlat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Задачи </a:t>
            </a:r>
            <a:r>
              <a:rPr lang="ru-RU" dirty="0">
                <a:solidFill>
                  <a:schemeClr val="tx1"/>
                </a:solidFill>
              </a:rPr>
              <a:t>Концепции </a:t>
            </a:r>
            <a:r>
              <a:rPr lang="ru-RU" dirty="0" smtClean="0">
                <a:solidFill>
                  <a:schemeClr val="tx1"/>
                </a:solidFill>
              </a:rPr>
              <a:t>духовно-нравственного </a:t>
            </a:r>
            <a:r>
              <a:rPr lang="ru-RU" dirty="0">
                <a:solidFill>
                  <a:schemeClr val="tx1"/>
                </a:solidFill>
              </a:rPr>
              <a:t>развития и воспитания личности гражданина России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958526" y="4725144"/>
            <a:ext cx="3240359" cy="1200968"/>
          </a:xfrm>
          <a:prstGeom prst="homePlat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Требования ФГОС к результатам освоения основной образовательной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151" y="3068960"/>
            <a:ext cx="1116973" cy="1435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25" y="4899051"/>
            <a:ext cx="1696275" cy="758497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2847725" y="1700912"/>
            <a:ext cx="3240000" cy="936000"/>
          </a:xfrm>
          <a:prstGeom prst="homePlat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Национальный воспитательный идеал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764" y="1124744"/>
            <a:ext cx="1099371" cy="160364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744072" y="2436356"/>
            <a:ext cx="2363524" cy="228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Задачи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 воспитания 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           и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социализации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  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11415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1"/>
          <a:stretch/>
        </p:blipFill>
        <p:spPr>
          <a:xfrm>
            <a:off x="1343472" y="374996"/>
            <a:ext cx="9505056" cy="57439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1269" y="4509120"/>
            <a:ext cx="5544616" cy="20882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dirty="0"/>
              <a:t>Социализация в школе начинается с  младших школьников и продолжается до окончания школы. Задача школы —  создать все необходимые условия для успешной социализации учащихся.  </a:t>
            </a:r>
            <a:r>
              <a:rPr lang="ru-RU" dirty="0" smtClean="0"/>
              <a:t>Педагоги </a:t>
            </a:r>
            <a:r>
              <a:rPr lang="ru-RU" dirty="0"/>
              <a:t>должны </a:t>
            </a:r>
            <a:r>
              <a:rPr lang="ru-RU" dirty="0" smtClean="0"/>
              <a:t>знать </a:t>
            </a:r>
            <a:r>
              <a:rPr lang="ru-RU" dirty="0"/>
              <a:t>и понимать, что нужно дать ученику для его безболезненного вхождения во взрослую жизнь, какими качествами личности он должен для этого обладать.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426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288692" y="4188966"/>
            <a:ext cx="3277911" cy="1720250"/>
            <a:chOff x="829556" y="3825956"/>
            <a:chExt cx="3277911" cy="1720250"/>
          </a:xfrm>
        </p:grpSpPr>
        <p:pic>
          <p:nvPicPr>
            <p:cNvPr id="1536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578036">
              <a:off x="829556" y="3825956"/>
              <a:ext cx="2087563" cy="172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1726772" y="3857989"/>
              <a:ext cx="2380695" cy="1392707"/>
              <a:chOff x="1809308" y="3573016"/>
              <a:chExt cx="2380695" cy="1392707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991544" y="3933056"/>
                <a:ext cx="2016224" cy="936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36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308" y="3573016"/>
                <a:ext cx="2380695" cy="1392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Заголовок 3"/>
          <p:cNvSpPr txBox="1">
            <a:spLocks/>
          </p:cNvSpPr>
          <p:nvPr/>
        </p:nvSpPr>
        <p:spPr>
          <a:xfrm>
            <a:off x="767408" y="914822"/>
            <a:ext cx="10657184" cy="17251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2C2CB2"/>
                </a:solidFill>
              </a:rPr>
              <a:t>Социализация учащихся </a:t>
            </a:r>
            <a:endParaRPr lang="ru-RU" sz="3200" b="1" dirty="0" smtClean="0">
              <a:solidFill>
                <a:srgbClr val="2C2CB2"/>
              </a:solidFill>
            </a:endParaRPr>
          </a:p>
          <a:p>
            <a:r>
              <a:rPr lang="ru-RU" sz="3200" b="1" dirty="0" smtClean="0">
                <a:solidFill>
                  <a:srgbClr val="2C2CB2"/>
                </a:solidFill>
              </a:rPr>
              <a:t>как </a:t>
            </a:r>
            <a:r>
              <a:rPr lang="ru-RU" sz="3200" b="1" dirty="0">
                <a:solidFill>
                  <a:srgbClr val="2C2CB2"/>
                </a:solidFill>
              </a:rPr>
              <a:t>компонент реализации ФГОС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1944" y="2512839"/>
            <a:ext cx="5951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способности к духовному </a:t>
            </a:r>
            <a:r>
              <a:rPr lang="ru-RU" dirty="0" smtClean="0"/>
              <a:t>развитию,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реализация </a:t>
            </a:r>
            <a:r>
              <a:rPr lang="ru-RU" dirty="0"/>
              <a:t>творческого </a:t>
            </a:r>
            <a:r>
              <a:rPr lang="ru-RU" dirty="0" smtClean="0"/>
              <a:t>потенциала;</a:t>
            </a:r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укрепление нравственности;</a:t>
            </a:r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основ </a:t>
            </a:r>
            <a:r>
              <a:rPr lang="ru-RU" dirty="0" smtClean="0"/>
              <a:t>морали;</a:t>
            </a:r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основ нравственного самосознания личности (совести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принятие </a:t>
            </a:r>
            <a:r>
              <a:rPr lang="ru-RU" dirty="0"/>
              <a:t>обучающимся базовых общенациональных </a:t>
            </a:r>
            <a:r>
              <a:rPr lang="ru-RU" dirty="0" smtClean="0"/>
              <a:t>ценностей и </a:t>
            </a:r>
            <a:r>
              <a:rPr lang="ru-RU" dirty="0"/>
              <a:t>этнических духовных традиций;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эстетических потребностей, ценностей и </a:t>
            </a:r>
            <a:r>
              <a:rPr lang="ru-RU" dirty="0" smtClean="0"/>
              <a:t>чувств.</a:t>
            </a:r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1132307" y="2825041"/>
            <a:ext cx="3456384" cy="1065044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ФОРМИРОВАНИЕ ЛИЧНОСТНОЙ КУЛЬТУРЫ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26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67408" y="914822"/>
            <a:ext cx="10657184" cy="17251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2C2CB2"/>
                </a:solidFill>
              </a:rPr>
              <a:t>Социализация учащихся </a:t>
            </a:r>
            <a:endParaRPr lang="ru-RU" sz="3200" b="1" dirty="0" smtClean="0">
              <a:solidFill>
                <a:srgbClr val="2C2CB2"/>
              </a:solidFill>
            </a:endParaRPr>
          </a:p>
          <a:p>
            <a:r>
              <a:rPr lang="ru-RU" sz="3200" b="1" dirty="0" smtClean="0">
                <a:solidFill>
                  <a:srgbClr val="2C2CB2"/>
                </a:solidFill>
              </a:rPr>
              <a:t>как </a:t>
            </a:r>
            <a:r>
              <a:rPr lang="ru-RU" sz="3200" b="1" dirty="0">
                <a:solidFill>
                  <a:srgbClr val="2C2CB2"/>
                </a:solidFill>
              </a:rPr>
              <a:t>компонент реализации ФГОС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1132307" y="2825041"/>
            <a:ext cx="3456384" cy="1065044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ФОРМИРОВАНИЕ СОЦИАЛЬНОЙ  КУЛЬТУРЫ</a:t>
            </a:r>
            <a:endParaRPr lang="ru-RU" sz="1600" b="1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890085"/>
            <a:ext cx="2216934" cy="21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63952" y="2605432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основ российской гражданской идентичности;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/>
              <a:t>пробуждение веры в Россию, чувства личной ответственности за Отечество;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/>
              <a:t>формирование патриотизма и гражданской солидарности;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навыков организации и осуществления сотрудничества с педагогами, сверстниками, родителями, старшими детьми в решении общих </a:t>
            </a:r>
            <a:r>
              <a:rPr lang="ru-RU" dirty="0" smtClean="0"/>
              <a:t>проблем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28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67408" y="914822"/>
            <a:ext cx="10657184" cy="17251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2C2CB2"/>
                </a:solidFill>
              </a:rPr>
              <a:t>Социализация учащихся </a:t>
            </a:r>
            <a:endParaRPr lang="ru-RU" sz="3200" b="1" dirty="0" smtClean="0">
              <a:solidFill>
                <a:srgbClr val="2C2CB2"/>
              </a:solidFill>
            </a:endParaRPr>
          </a:p>
          <a:p>
            <a:r>
              <a:rPr lang="ru-RU" sz="3200" b="1" dirty="0" smtClean="0">
                <a:solidFill>
                  <a:srgbClr val="2C2CB2"/>
                </a:solidFill>
              </a:rPr>
              <a:t>как </a:t>
            </a:r>
            <a:r>
              <a:rPr lang="ru-RU" sz="3200" b="1" dirty="0">
                <a:solidFill>
                  <a:srgbClr val="2C2CB2"/>
                </a:solidFill>
              </a:rPr>
              <a:t>компонент реализации ФГОС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1132307" y="2825041"/>
            <a:ext cx="3456384" cy="1065044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ФОРМИРОВАНИЕ </a:t>
            </a:r>
          </a:p>
          <a:p>
            <a:pPr algn="ctr"/>
            <a:r>
              <a:rPr lang="ru-RU" sz="1600" b="1" dirty="0" smtClean="0"/>
              <a:t>СЕМЕЙНОЙ  КУЛЬТУРЫ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3945679"/>
            <a:ext cx="3688152" cy="20760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47616" y="3159173"/>
            <a:ext cx="568863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отношения к семье </a:t>
            </a:r>
            <a:r>
              <a:rPr lang="ru-RU" dirty="0" smtClean="0"/>
              <a:t>как </a:t>
            </a:r>
            <a:r>
              <a:rPr lang="ru-RU" dirty="0"/>
              <a:t>к основе российского общества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формирование почтительного </a:t>
            </a:r>
            <a:r>
              <a:rPr lang="ru-RU" dirty="0"/>
              <a:t>отношения к родителям</a:t>
            </a:r>
            <a:r>
              <a:rPr lang="ru-RU" dirty="0" smtClean="0"/>
              <a:t>, осознанного</a:t>
            </a:r>
            <a:r>
              <a:rPr lang="ru-RU" dirty="0"/>
              <a:t>, заботливого отношения к старшим и </a:t>
            </a:r>
            <a:r>
              <a:rPr lang="ru-RU" dirty="0" smtClean="0"/>
              <a:t>младшим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001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83432" y="620688"/>
            <a:ext cx="1022513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Факторы социализации человека</a:t>
            </a:r>
            <a:endParaRPr lang="be-BY" sz="3200" dirty="0">
              <a:solidFill>
                <a:srgbClr val="2C2CB2"/>
              </a:solidFill>
            </a:endParaRPr>
          </a:p>
        </p:txBody>
      </p:sp>
      <p:sp>
        <p:nvSpPr>
          <p:cNvPr id="5" name="Выноска 2 4"/>
          <p:cNvSpPr/>
          <p:nvPr/>
        </p:nvSpPr>
        <p:spPr>
          <a:xfrm>
            <a:off x="8256240" y="2852936"/>
            <a:ext cx="2952328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607"/>
              <a:gd name="adj6" fmla="val -273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микросреда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близкое </a:t>
            </a:r>
            <a:r>
              <a:rPr lang="ru-RU" dirty="0">
                <a:solidFill>
                  <a:schemeClr val="tx1"/>
                </a:solidFill>
              </a:rPr>
              <a:t>окружение </a:t>
            </a:r>
            <a:r>
              <a:rPr lang="ru-RU" dirty="0" smtClean="0">
                <a:solidFill>
                  <a:schemeClr val="tx1"/>
                </a:solidFill>
              </a:rPr>
              <a:t>человека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0" name="Выноска 2 39"/>
          <p:cNvSpPr/>
          <p:nvPr/>
        </p:nvSpPr>
        <p:spPr>
          <a:xfrm>
            <a:off x="8317333" y="4869160"/>
            <a:ext cx="2952328" cy="864096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3684"/>
              <a:gd name="adj6" fmla="val -27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мезосистема </a:t>
            </a:r>
            <a:r>
              <a:rPr lang="ru-RU" dirty="0">
                <a:solidFill>
                  <a:schemeClr val="tx1"/>
                </a:solidFill>
              </a:rPr>
              <a:t>взаимоотношения между школой, семьей, улицей</a:t>
            </a:r>
          </a:p>
        </p:txBody>
      </p:sp>
      <p:sp>
        <p:nvSpPr>
          <p:cNvPr id="76" name="Выноска 2 75"/>
          <p:cNvSpPr/>
          <p:nvPr/>
        </p:nvSpPr>
        <p:spPr>
          <a:xfrm flipH="1">
            <a:off x="839416" y="2895973"/>
            <a:ext cx="2952328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576"/>
              <a:gd name="adj6" fmla="val -285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экзосистема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общественные </a:t>
            </a:r>
            <a:r>
              <a:rPr lang="ru-RU" dirty="0">
                <a:solidFill>
                  <a:schemeClr val="tx1"/>
                </a:solidFill>
              </a:rPr>
              <a:t>институты, органы власти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7" name="Выноска 2 76"/>
          <p:cNvSpPr/>
          <p:nvPr/>
        </p:nvSpPr>
        <p:spPr>
          <a:xfrm flipH="1">
            <a:off x="911424" y="4813641"/>
            <a:ext cx="2808312" cy="1080120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12269"/>
              <a:gd name="adj6" fmla="val -334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макросистема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нормы </a:t>
            </a:r>
            <a:r>
              <a:rPr lang="ru-RU" dirty="0" smtClean="0">
                <a:solidFill>
                  <a:schemeClr val="tx1"/>
                </a:solidFill>
              </a:rPr>
              <a:t>культуры, мировоззренческие </a:t>
            </a:r>
            <a:r>
              <a:rPr lang="ru-RU" dirty="0">
                <a:solidFill>
                  <a:schemeClr val="tx1"/>
                </a:solidFill>
              </a:rPr>
              <a:t>и идеологичес­кие позиции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28748" y="1908341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(И</a:t>
            </a:r>
            <a:r>
              <a:rPr lang="ru-RU" b="1" dirty="0"/>
              <a:t>. </a:t>
            </a:r>
            <a:r>
              <a:rPr lang="ru-RU" b="1" dirty="0" err="1" smtClean="0"/>
              <a:t>Бронфенбреннер</a:t>
            </a:r>
            <a:r>
              <a:rPr lang="ru-RU" b="1" dirty="0" smtClean="0"/>
              <a:t>)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439816" y="3005901"/>
            <a:ext cx="3309741" cy="2866893"/>
            <a:chOff x="4439816" y="3005901"/>
            <a:chExt cx="3309741" cy="286689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439816" y="3005901"/>
              <a:ext cx="3309741" cy="2866893"/>
              <a:chOff x="4051470" y="3005901"/>
              <a:chExt cx="3309741" cy="2866893"/>
            </a:xfrm>
          </p:grpSpPr>
          <p:sp>
            <p:nvSpPr>
              <p:cNvPr id="6" name="Шестиугольник 5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6743092" y="4023233"/>
                <a:ext cx="618119" cy="584769"/>
                <a:chOff x="8256240" y="4466922"/>
                <a:chExt cx="1440160" cy="1338341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8256240" y="4466922"/>
                  <a:ext cx="1440160" cy="13383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5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2" name="Овал 61"/>
              <p:cNvSpPr/>
              <p:nvPr/>
            </p:nvSpPr>
            <p:spPr>
              <a:xfrm>
                <a:off x="6264321" y="5301208"/>
                <a:ext cx="567785" cy="571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60" name="Овал 59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Группа 48"/>
              <p:cNvGrpSpPr/>
              <p:nvPr/>
            </p:nvGrpSpPr>
            <p:grpSpPr>
              <a:xfrm>
                <a:off x="4051470" y="4144725"/>
                <a:ext cx="682097" cy="715661"/>
                <a:chOff x="2587993" y="2610229"/>
                <a:chExt cx="1426074" cy="1347462"/>
              </a:xfrm>
            </p:grpSpPr>
            <p:sp>
              <p:nvSpPr>
                <p:cNvPr id="58" name="Овал 57"/>
                <p:cNvSpPr/>
                <p:nvPr/>
              </p:nvSpPr>
              <p:spPr>
                <a:xfrm>
                  <a:off x="2587993" y="2610229"/>
                  <a:ext cx="1426074" cy="1347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674" y="3283916"/>
                <a:ext cx="1750743" cy="172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Овал 66"/>
              <p:cNvSpPr/>
              <p:nvPr/>
            </p:nvSpPr>
            <p:spPr>
              <a:xfrm>
                <a:off x="6192737" y="3005901"/>
                <a:ext cx="613466" cy="558165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4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9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68844"/>
                <a:ext cx="518353" cy="51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Блок-схема: альтернативный процесс 27"/>
            <p:cNvSpPr/>
            <p:nvPr/>
          </p:nvSpPr>
          <p:spPr>
            <a:xfrm>
              <a:off x="5138605" y="4915551"/>
              <a:ext cx="1934657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211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76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513" y="540633"/>
            <a:ext cx="9932974" cy="5633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4653136"/>
            <a:ext cx="5688632" cy="195340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Образовательное </a:t>
            </a:r>
            <a:r>
              <a:rPr lang="ru-RU" dirty="0"/>
              <a:t>учреждение может конкретизировать общие задачи воспитания и социализации обучающихся для более полного достижения национального воспитательного идеала с учетом национальных и региональных условий и особенностей организации образовательного процесса, потребностей обучающихся и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678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3432" y="949750"/>
            <a:ext cx="10225136" cy="11521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Условия успешности социализации личности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sp>
        <p:nvSpPr>
          <p:cNvPr id="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ÐÐ°ÑÑÐ¸Ð½ÐºÐ¸ Ð¿Ð¾ Ð·Ð°Ð¿ÑÐ¾ÑÑ ÐºÐ°ÑÑÐ¸Ð½ÐºÐ¸ ÑÑÐ¸ÑÐµÐ»Ñ Ð¼ÑÐ»ÑÑ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441129" y="2931884"/>
            <a:ext cx="3309741" cy="2866893"/>
            <a:chOff x="4439816" y="3005901"/>
            <a:chExt cx="3309741" cy="286689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439816" y="3005901"/>
              <a:ext cx="3309741" cy="2866893"/>
              <a:chOff x="4051470" y="3005901"/>
              <a:chExt cx="3309741" cy="2866893"/>
            </a:xfrm>
          </p:grpSpPr>
          <p:sp>
            <p:nvSpPr>
              <p:cNvPr id="16" name="Шестиугольник 15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6743092" y="4023233"/>
                <a:ext cx="618119" cy="584769"/>
                <a:chOff x="8256240" y="4466922"/>
                <a:chExt cx="1440160" cy="1338341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8256240" y="4466922"/>
                  <a:ext cx="1440160" cy="13383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Овал 17"/>
              <p:cNvSpPr/>
              <p:nvPr/>
            </p:nvSpPr>
            <p:spPr>
              <a:xfrm>
                <a:off x="6264321" y="5301208"/>
                <a:ext cx="567785" cy="571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Группа 23"/>
              <p:cNvGrpSpPr/>
              <p:nvPr/>
            </p:nvGrpSpPr>
            <p:grpSpPr>
              <a:xfrm>
                <a:off x="4051470" y="4144725"/>
                <a:ext cx="682097" cy="715661"/>
                <a:chOff x="2587993" y="2610229"/>
                <a:chExt cx="1426074" cy="1347462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2587993" y="2610229"/>
                  <a:ext cx="1426074" cy="1347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674" y="3283916"/>
                <a:ext cx="1750743" cy="172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Овал 27"/>
              <p:cNvSpPr/>
              <p:nvPr/>
            </p:nvSpPr>
            <p:spPr>
              <a:xfrm>
                <a:off x="6192737" y="3005901"/>
                <a:ext cx="613466" cy="558165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68844"/>
                <a:ext cx="518353" cy="51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Блок-схема: альтернативный процесс 14"/>
            <p:cNvSpPr/>
            <p:nvPr/>
          </p:nvSpPr>
          <p:spPr>
            <a:xfrm>
              <a:off x="5138605" y="4915551"/>
              <a:ext cx="1934657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Пятиугольник 38"/>
          <p:cNvSpPr/>
          <p:nvPr/>
        </p:nvSpPr>
        <p:spPr>
          <a:xfrm>
            <a:off x="1055438" y="2924944"/>
            <a:ext cx="3348000" cy="72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состояние психического здоровья детей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839416" y="3949216"/>
            <a:ext cx="3348000" cy="90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обеспечение </a:t>
            </a:r>
            <a:r>
              <a:rPr lang="ru-RU" sz="2000" dirty="0"/>
              <a:t>психологического комфорта в коллективе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 flipH="1">
            <a:off x="7968208" y="3959958"/>
            <a:ext cx="3348000" cy="90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обеспечение </a:t>
            </a:r>
            <a:r>
              <a:rPr lang="ru-RU" sz="2000" dirty="0"/>
              <a:t>взаимодействия педагогов и родителей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3" name="Пятиугольник 42"/>
          <p:cNvSpPr/>
          <p:nvPr/>
        </p:nvSpPr>
        <p:spPr>
          <a:xfrm flipH="1">
            <a:off x="7680176" y="5157192"/>
            <a:ext cx="3348000" cy="90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мониторинг показателей </a:t>
            </a:r>
            <a:r>
              <a:rPr lang="ru-RU" sz="2000" dirty="0"/>
              <a:t>здоровья, воспитания и </a:t>
            </a:r>
            <a:r>
              <a:rPr lang="ru-RU" sz="2000" dirty="0" smtClean="0"/>
              <a:t>развития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1055439" y="5157192"/>
            <a:ext cx="3348000" cy="864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построение отношений партнёрского сотрудничества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 flipH="1">
            <a:off x="7795422" y="2924944"/>
            <a:ext cx="3348000" cy="720000"/>
          </a:xfrm>
          <a:prstGeom prst="homePlat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наличие эмоционально-комфортной атмосферы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01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295402" y="476672"/>
            <a:ext cx="9601196" cy="18093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2CB2"/>
                </a:solidFill>
              </a:rPr>
              <a:t>Результаты социализации</a:t>
            </a:r>
            <a:endParaRPr lang="ru-RU" sz="32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669" y="5085184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ПЕРВЫЙ УРОВЕНЬ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464" y="3066135"/>
            <a:ext cx="1236929" cy="20190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9896" y="2564904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приобретение </a:t>
            </a:r>
            <a:r>
              <a:rPr lang="ru-RU" sz="2000" dirty="0" smtClean="0"/>
              <a:t>социальных </a:t>
            </a:r>
            <a:r>
              <a:rPr lang="ru-RU" sz="2000" dirty="0"/>
              <a:t>знаний (об общественных нормах, устройстве общества, о социально одобряемых и неодобряемых формах поведения в обществе и </a:t>
            </a:r>
            <a:r>
              <a:rPr lang="ru-RU" sz="2000" dirty="0" smtClean="0"/>
              <a:t>т.п.);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первичное понимание </a:t>
            </a:r>
            <a:r>
              <a:rPr lang="ru-RU" sz="2000" dirty="0"/>
              <a:t>социальной реальности и повседневной жизни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 </a:t>
            </a:r>
            <a:r>
              <a:rPr lang="ru-RU" sz="2000" dirty="0" smtClean="0"/>
              <a:t>Особое </a:t>
            </a:r>
            <a:r>
              <a:rPr lang="ru-RU" sz="2000" dirty="0"/>
              <a:t>значение имеет взаимодействие ученика </a:t>
            </a:r>
            <a:r>
              <a:rPr lang="ru-RU" sz="2000" dirty="0" smtClean="0"/>
              <a:t>с педагогами </a:t>
            </a:r>
            <a:r>
              <a:rPr lang="ru-RU" sz="2000" dirty="0"/>
              <a:t>как значимыми для него носителями положительного социального знания и повседневного опыта.  </a:t>
            </a:r>
          </a:p>
        </p:txBody>
      </p:sp>
    </p:spTree>
    <p:extLst>
      <p:ext uri="{BB962C8B-B14F-4D97-AF65-F5344CB8AC3E}">
        <p14:creationId xmlns:p14="http://schemas.microsoft.com/office/powerpoint/2010/main" xmlns="" val="149454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295402" y="476672"/>
            <a:ext cx="9601196" cy="18093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2CB2"/>
                </a:solidFill>
              </a:rPr>
              <a:t>Результаты социализации</a:t>
            </a:r>
            <a:endParaRPr lang="ru-RU" sz="32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589" y="5229200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584" y="2564904"/>
            <a:ext cx="1236929" cy="20190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9896" y="2564904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ценностное отношение к социальной реальности в целом. </a:t>
            </a:r>
          </a:p>
          <a:p>
            <a:endParaRPr lang="ru-RU" sz="2000" dirty="0" smtClean="0"/>
          </a:p>
          <a:p>
            <a:r>
              <a:rPr lang="ru-RU" sz="2000" dirty="0" smtClean="0"/>
              <a:t>Особое значение имеет взаимодействие учащихся между собой на уровне класса, школы, где ребенок получает (или не получает) первое практическое подтверждение приобретенных социальных знаний, начинает их ценить (или отвергает).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3552" y="4509120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ВТОРОЙ УРОВЕНЬ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295402" y="476672"/>
            <a:ext cx="9601196" cy="18093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2CB2"/>
                </a:solidFill>
              </a:rPr>
              <a:t>Результаты социализации</a:t>
            </a:r>
            <a:endParaRPr lang="ru-RU" sz="32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601" y="5661248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6622" y="4941168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39616" y="4241112"/>
            <a:ext cx="2520280" cy="720080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ТРЕТИЙ УРОВЕНЬ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832" y="2590847"/>
            <a:ext cx="1104070" cy="1802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23992" y="2809951"/>
            <a:ext cx="55337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получение </a:t>
            </a:r>
            <a:r>
              <a:rPr lang="ru-RU" sz="2000" dirty="0" smtClean="0"/>
              <a:t>опыта </a:t>
            </a:r>
            <a:r>
              <a:rPr lang="ru-RU" sz="2000" dirty="0"/>
              <a:t>самостоятельного общественного действия. 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Только в </a:t>
            </a:r>
            <a:r>
              <a:rPr lang="ru-RU" sz="2000" dirty="0"/>
              <a:t>открытом социуме, за пределами </a:t>
            </a:r>
            <a:r>
              <a:rPr lang="ru-RU" sz="2000" dirty="0" smtClean="0"/>
              <a:t>школы</a:t>
            </a:r>
            <a:r>
              <a:rPr lang="ru-RU" sz="2000" dirty="0"/>
              <a:t>, для других, </a:t>
            </a:r>
            <a:r>
              <a:rPr lang="ru-RU" sz="2000" dirty="0" smtClean="0"/>
              <a:t>часто </a:t>
            </a:r>
            <a:r>
              <a:rPr lang="ru-RU" sz="2000" dirty="0"/>
              <a:t>незнакомых людей, которые </a:t>
            </a:r>
            <a:r>
              <a:rPr lang="ru-RU" sz="2000" dirty="0" smtClean="0"/>
              <a:t>не </a:t>
            </a:r>
            <a:r>
              <a:rPr lang="ru-RU" sz="2000" dirty="0"/>
              <a:t>обязательно положительно к нему настроены, подросток действительно становится (а не просто узнает о том, как стать) социальным деятелем.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26326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61650" y="905373"/>
            <a:ext cx="10268699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Принципы социально-ориентированного образования</a:t>
            </a:r>
            <a:endParaRPr lang="be-BY" sz="3200" dirty="0">
              <a:solidFill>
                <a:srgbClr val="2C2CB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2389" y="2048678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переход к субъект-субъектным отношениям между преподавателем и </a:t>
            </a:r>
            <a:r>
              <a:rPr lang="ru-RU" dirty="0" smtClean="0"/>
              <a:t>обучающимися, уважение </a:t>
            </a:r>
            <a:r>
              <a:rPr lang="ru-RU" dirty="0"/>
              <a:t>каждого </a:t>
            </a:r>
            <a:r>
              <a:rPr lang="ru-RU" dirty="0" smtClean="0"/>
              <a:t>обучающегося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199456" y="2048678"/>
            <a:ext cx="2776857" cy="508574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уманистическая направленность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2391" y="2748203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обучение и воспитание с учётом </a:t>
            </a:r>
            <a:r>
              <a:rPr lang="ru-RU" dirty="0" smtClean="0"/>
              <a:t>индивидуальных особенностей</a:t>
            </a:r>
            <a:r>
              <a:rPr lang="ru-RU" dirty="0"/>
              <a:t>, восприятие </a:t>
            </a:r>
            <a:r>
              <a:rPr lang="ru-RU" dirty="0" smtClean="0"/>
              <a:t>детей как </a:t>
            </a:r>
            <a:r>
              <a:rPr lang="ru-RU" dirty="0"/>
              <a:t>части природы, </a:t>
            </a:r>
            <a:r>
              <a:rPr lang="ru-RU" dirty="0" smtClean="0"/>
              <a:t>единственной </a:t>
            </a:r>
            <a:r>
              <a:rPr lang="ru-RU" dirty="0"/>
              <a:t>и </a:t>
            </a:r>
            <a:r>
              <a:rPr lang="ru-RU" dirty="0" smtClean="0"/>
              <a:t>неповторимой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199456" y="2748203"/>
            <a:ext cx="2741385" cy="49933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Природосообразность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199456" y="3487456"/>
            <a:ext cx="2741385" cy="49933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Культуросообразность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199456" y="4171531"/>
            <a:ext cx="2741385" cy="49933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Эффективность взаимодействия</a:t>
            </a:r>
            <a:endParaRPr lang="ru-RU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199456" y="4881664"/>
            <a:ext cx="2712937" cy="49933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Концентрация воспитания</a:t>
            </a:r>
            <a:endParaRPr lang="ru-RU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199456" y="5591600"/>
            <a:ext cx="2741385" cy="49933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Событийность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82390" y="4149867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осуществление деятельности в системе образования коллективов </a:t>
            </a:r>
            <a:r>
              <a:rPr lang="ru-RU" dirty="0" smtClean="0"/>
              <a:t>различного социального типа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82389" y="3469036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формирование личности  в рамках национальной культуры, культуры отношений с природой, </a:t>
            </a:r>
            <a:r>
              <a:rPr lang="ru-RU" dirty="0" smtClean="0"/>
              <a:t>взаимодействия </a:t>
            </a:r>
            <a:r>
              <a:rPr lang="ru-RU" dirty="0"/>
              <a:t>с </a:t>
            </a:r>
            <a:r>
              <a:rPr lang="ru-RU" dirty="0" smtClean="0"/>
              <a:t>семьей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82390" y="4844479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развитие </a:t>
            </a:r>
            <a:r>
              <a:rPr lang="ru-RU" dirty="0"/>
              <a:t>социальной и культурной компетентности </a:t>
            </a:r>
            <a:r>
              <a:rPr lang="ru-RU" dirty="0" smtClean="0"/>
              <a:t>личности,</a:t>
            </a:r>
          </a:p>
          <a:p>
            <a:r>
              <a:rPr lang="ru-RU" dirty="0" smtClean="0"/>
              <a:t>освоение </a:t>
            </a:r>
            <a:r>
              <a:rPr lang="ru-RU" dirty="0"/>
              <a:t>социокультурного опыта </a:t>
            </a:r>
            <a:r>
              <a:rPr lang="ru-RU" dirty="0" smtClean="0"/>
              <a:t>и опыта  самоопределения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95955" y="5591600"/>
            <a:ext cx="6840000" cy="5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введение в жизнь </a:t>
            </a:r>
            <a:r>
              <a:rPr lang="ru-RU" dirty="0" smtClean="0"/>
              <a:t>ярких</a:t>
            </a:r>
            <a:r>
              <a:rPr lang="ru-RU" dirty="0"/>
              <a:t>, красочных, эмоционально-значимых событий, формирование способности быть творцами и </a:t>
            </a:r>
            <a:r>
              <a:rPr lang="ru-RU" dirty="0" smtClean="0"/>
              <a:t>участниками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92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2897563"/>
            <a:ext cx="3790945" cy="302879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15680" y="2897564"/>
            <a:ext cx="2363524" cy="84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Компоненты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726679270"/>
              </p:ext>
            </p:extLst>
          </p:nvPr>
        </p:nvGraphicFramePr>
        <p:xfrm>
          <a:off x="6074742" y="2602987"/>
          <a:ext cx="4272582" cy="361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359696" y="3738614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978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B79E1FE-5B28-4D42-B541-F12428891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>
                                            <p:graphicEl>
                                              <a:dgm id="{3B79E1FE-5B28-4D42-B541-F12428891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B45031-6718-4155-9C56-646CF275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>
                                            <p:graphicEl>
                                              <a:dgm id="{D4B45031-6718-4155-9C56-646CF2759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5C06D36-EAF2-4DD8-A8A5-6244C03D9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">
                                            <p:graphicEl>
                                              <a:dgm id="{75C06D36-EAF2-4DD8-A8A5-6244C03D9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C6D4D00-D2E2-4F39-8CE7-1B57D5E26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>
                                            <p:graphicEl>
                                              <a:dgm id="{1C6D4D00-D2E2-4F39-8CE7-1B57D5E26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089AD6B-ED80-4AAF-9334-7694CECD0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>
                                            <p:graphicEl>
                                              <a:dgm id="{7089AD6B-ED80-4AAF-9334-7694CECD0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32CC181-0D79-4681-8F4F-0FB2EDBDB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1">
                                            <p:graphicEl>
                                              <a:dgm id="{F32CC181-0D79-4681-8F4F-0FB2EDBDB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E8EBC5A-01BD-4E4A-86A6-E696C698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>
                                            <p:graphicEl>
                                              <a:dgm id="{7E8EBC5A-01BD-4E4A-86A6-E696C698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BC9F97B-03CA-4153-9F50-4F6A96CB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>
                                            <p:graphicEl>
                                              <a:dgm id="{4BC9F97B-03CA-4153-9F50-4F6A96CBC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08DB506-E1E1-4A8B-9939-F21930995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1">
                                            <p:graphicEl>
                                              <a:dgm id="{C08DB506-E1E1-4A8B-9939-F21930995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CFB7E65-DD90-4DAF-BEDE-3646445AB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1">
                                            <p:graphicEl>
                                              <a:dgm id="{5CFB7E65-DD90-4DAF-BEDE-3646445AB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3627BE2-E44B-4D7E-8E04-2F0CBAA9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1">
                                            <p:graphicEl>
                                              <a:dgm id="{43627BE2-E44B-4D7E-8E04-2F0CBAA97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46251BC-67E8-4E67-8B69-DEBC71ED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1">
                                            <p:graphicEl>
                                              <a:dgm id="{E46251BC-67E8-4E67-8B69-DEBC71ED7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0D7224D-04E7-41DF-BC75-F9A37E17D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1">
                                            <p:graphicEl>
                                              <a:dgm id="{90D7224D-04E7-41DF-BC75-F9A37E17D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1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2897563"/>
            <a:ext cx="3790945" cy="302879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15680" y="2897564"/>
            <a:ext cx="2363524" cy="84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Содержание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77051105"/>
              </p:ext>
            </p:extLst>
          </p:nvPr>
        </p:nvGraphicFramePr>
        <p:xfrm>
          <a:off x="6096000" y="2810822"/>
          <a:ext cx="4813621" cy="320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359696" y="3738614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692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B79E1FE-5B28-4D42-B541-F12428891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>
                                            <p:graphicEl>
                                              <a:dgm id="{3B79E1FE-5B28-4D42-B541-F12428891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B45031-6718-4155-9C56-646CF275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>
                                            <p:graphicEl>
                                              <a:dgm id="{D4B45031-6718-4155-9C56-646CF2759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5C06D36-EAF2-4DD8-A8A5-6244C03D9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">
                                            <p:graphicEl>
                                              <a:dgm id="{75C06D36-EAF2-4DD8-A8A5-6244C03D9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C6D4D00-D2E2-4F39-8CE7-1B57D5E26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>
                                            <p:graphicEl>
                                              <a:dgm id="{1C6D4D00-D2E2-4F39-8CE7-1B57D5E26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089AD6B-ED80-4AAF-9334-7694CECD0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>
                                            <p:graphicEl>
                                              <a:dgm id="{7089AD6B-ED80-4AAF-9334-7694CECD0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32CC181-0D79-4681-8F4F-0FB2EDBDB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1">
                                            <p:graphicEl>
                                              <a:dgm id="{F32CC181-0D79-4681-8F4F-0FB2EDBDB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E8EBC5A-01BD-4E4A-86A6-E696C698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>
                                            <p:graphicEl>
                                              <a:dgm id="{7E8EBC5A-01BD-4E4A-86A6-E696C698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BC9F97B-03CA-4153-9F50-4F6A96CB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>
                                            <p:graphicEl>
                                              <a:dgm id="{4BC9F97B-03CA-4153-9F50-4F6A96CBC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08DB506-E1E1-4A8B-9939-F21930995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1">
                                            <p:graphicEl>
                                              <a:dgm id="{C08DB506-E1E1-4A8B-9939-F21930995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1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123" y="3789040"/>
            <a:ext cx="3096344" cy="23222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8123" y="2708920"/>
            <a:ext cx="3244288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ТЕХНОЛОГИЯ</a:t>
            </a:r>
          </a:p>
          <a:p>
            <a:pPr algn="ctr"/>
            <a:endParaRPr lang="ru-RU" sz="1050" b="1" dirty="0" smtClean="0"/>
          </a:p>
          <a:p>
            <a:pPr algn="ctr"/>
            <a:r>
              <a:rPr lang="ru-RU" sz="1600" b="1" dirty="0" smtClean="0">
                <a:solidFill>
                  <a:srgbClr val="2C2CB2"/>
                </a:solidFill>
              </a:rPr>
              <a:t>«ТРЕНИНГ    ОБЩЕНИЯ»</a:t>
            </a:r>
            <a:endParaRPr lang="ru-RU" sz="16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8007" y="2996952"/>
            <a:ext cx="5328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Цель: </a:t>
            </a:r>
            <a:r>
              <a:rPr lang="ru-RU" sz="2000" dirty="0" smtClean="0"/>
              <a:t>создание средствами </a:t>
            </a:r>
            <a:r>
              <a:rPr lang="ru-RU" sz="2000" dirty="0"/>
              <a:t>групповой практической психологии различных аспектов позитивного коммуникативного </a:t>
            </a:r>
            <a:r>
              <a:rPr lang="ru-RU" sz="2000" dirty="0" smtClean="0"/>
              <a:t>опыта:</a:t>
            </a:r>
          </a:p>
          <a:p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общения;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взаимопонимания;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обращения;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поведения </a:t>
            </a:r>
            <a:r>
              <a:rPr lang="ru-RU" sz="2000" dirty="0"/>
              <a:t>в проблемных </a:t>
            </a:r>
            <a:r>
              <a:rPr lang="ru-RU" sz="2000" dirty="0" smtClean="0"/>
              <a:t>ситуациях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019" y="2708920"/>
            <a:ext cx="4464496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ТЕХНОЛОГИЯ</a:t>
            </a:r>
          </a:p>
          <a:p>
            <a:pPr algn="ctr"/>
            <a:endParaRPr lang="ru-RU" sz="1050" b="1" dirty="0" smtClean="0"/>
          </a:p>
          <a:p>
            <a:pPr algn="ctr"/>
            <a:r>
              <a:rPr lang="ru-RU" sz="1600" b="1" dirty="0" smtClean="0">
                <a:solidFill>
                  <a:srgbClr val="2C2CB2"/>
                </a:solidFill>
              </a:rPr>
              <a:t>«КОЛЛЕКТИВНОЕ ТВОРЧЕСКОЕ ДЕЛО»</a:t>
            </a:r>
            <a:endParaRPr lang="ru-RU" sz="16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7968" y="2420888"/>
            <a:ext cx="590465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/>
              <a:t>Основа: 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коллективное творчество;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единое </a:t>
            </a:r>
            <a:r>
              <a:rPr lang="ru-RU" sz="1900" dirty="0"/>
              <a:t>дело </a:t>
            </a:r>
            <a:r>
              <a:rPr lang="ru-RU" sz="1900" dirty="0" smtClean="0"/>
              <a:t>и добровольное </a:t>
            </a:r>
            <a:r>
              <a:rPr lang="ru-RU" sz="1900" dirty="0"/>
              <a:t>участие в </a:t>
            </a:r>
            <a:r>
              <a:rPr lang="ru-RU" sz="1900" dirty="0" smtClean="0"/>
              <a:t>нём;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свобода </a:t>
            </a:r>
            <a:r>
              <a:rPr lang="ru-RU" sz="1900" dirty="0"/>
              <a:t>выбора форм деятельности, содружество учителей и </a:t>
            </a:r>
            <a:r>
              <a:rPr lang="ru-RU" sz="1900" dirty="0" smtClean="0"/>
              <a:t>школьников;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развитие </a:t>
            </a:r>
            <a:r>
              <a:rPr lang="ru-RU" sz="1900" dirty="0"/>
              <a:t>коллектива под влиянием творчески одарённых лидеров.</a:t>
            </a:r>
          </a:p>
          <a:p>
            <a:r>
              <a:rPr lang="ru-RU" sz="1900" b="1" i="1" dirty="0" smtClean="0"/>
              <a:t>Принципы</a:t>
            </a:r>
            <a:r>
              <a:rPr lang="ru-RU" sz="1900" b="1" i="1" dirty="0"/>
              <a:t>: </a:t>
            </a:r>
            <a:endParaRPr lang="ru-RU" sz="1900" b="1" i="1" dirty="0" smtClean="0"/>
          </a:p>
          <a:p>
            <a:pPr marL="285750" indent="-285750">
              <a:buFontTx/>
              <a:buChar char="-"/>
            </a:pPr>
            <a:r>
              <a:rPr lang="ru-RU" sz="1900" dirty="0" smtClean="0"/>
              <a:t>коллективное целеполагание;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коллективная </a:t>
            </a:r>
            <a:r>
              <a:rPr lang="ru-RU" sz="1900" dirty="0"/>
              <a:t>организация </a:t>
            </a:r>
            <a:r>
              <a:rPr lang="ru-RU" sz="1900" dirty="0" smtClean="0"/>
              <a:t>деятельности;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коллективное творчество;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эмоциональное </a:t>
            </a:r>
            <a:r>
              <a:rPr lang="ru-RU" sz="1900" dirty="0"/>
              <a:t>насыщение </a:t>
            </a:r>
            <a:r>
              <a:rPr lang="ru-RU" sz="1900" dirty="0" smtClean="0"/>
              <a:t>жизни;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/>
              <a:t>организация </a:t>
            </a:r>
            <a:r>
              <a:rPr lang="ru-RU" sz="1900" dirty="0" err="1"/>
              <a:t>соревновательности</a:t>
            </a:r>
            <a:r>
              <a:rPr lang="ru-RU" sz="1900" dirty="0"/>
              <a:t>. </a:t>
            </a:r>
            <a:endParaRPr lang="ru-RU" sz="19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256" y="4005064"/>
            <a:ext cx="3794022" cy="1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24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83432" y="620688"/>
            <a:ext cx="1022513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Факторы социализации человека</a:t>
            </a:r>
            <a:endParaRPr lang="be-BY" sz="3200" dirty="0">
              <a:solidFill>
                <a:srgbClr val="2C2CB2"/>
              </a:solidFill>
            </a:endParaRPr>
          </a:p>
        </p:txBody>
      </p:sp>
      <p:sp>
        <p:nvSpPr>
          <p:cNvPr id="5" name="Выноска 2 4"/>
          <p:cNvSpPr/>
          <p:nvPr/>
        </p:nvSpPr>
        <p:spPr>
          <a:xfrm>
            <a:off x="8344700" y="3267192"/>
            <a:ext cx="2952328" cy="1755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336"/>
              <a:gd name="adj6" fmla="val -31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мезофакторы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этнокультурные и региональные условия,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тип </a:t>
            </a:r>
            <a:r>
              <a:rPr lang="ru-RU" dirty="0">
                <a:solidFill>
                  <a:schemeClr val="tx1"/>
                </a:solidFill>
              </a:rPr>
              <a:t>поселения,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</a:t>
            </a:r>
            <a:r>
              <a:rPr lang="ru-RU" dirty="0">
                <a:solidFill>
                  <a:schemeClr val="tx1"/>
                </a:solidFill>
              </a:rPr>
              <a:t>массовой коммуникации</a:t>
            </a:r>
            <a:endParaRPr lang="ru-RU" dirty="0"/>
          </a:p>
        </p:txBody>
      </p:sp>
      <p:sp>
        <p:nvSpPr>
          <p:cNvPr id="76" name="Выноска 2 75"/>
          <p:cNvSpPr/>
          <p:nvPr/>
        </p:nvSpPr>
        <p:spPr>
          <a:xfrm flipH="1">
            <a:off x="839416" y="2895973"/>
            <a:ext cx="2952328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576"/>
              <a:gd name="adj6" fmla="val -285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макрофакторы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космос, планета, мир</a:t>
            </a:r>
          </a:p>
        </p:txBody>
      </p:sp>
      <p:sp>
        <p:nvSpPr>
          <p:cNvPr id="77" name="Выноска 2 76"/>
          <p:cNvSpPr/>
          <p:nvPr/>
        </p:nvSpPr>
        <p:spPr>
          <a:xfrm flipH="1">
            <a:off x="767408" y="4813641"/>
            <a:ext cx="2808312" cy="1080120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12269"/>
              <a:gd name="adj6" fmla="val -334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микрофакторы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институты социализации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59896" y="1908341"/>
            <a:ext cx="1893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</a:t>
            </a:r>
            <a:r>
              <a:rPr lang="ru-RU" b="1" dirty="0"/>
              <a:t>А. В. </a:t>
            </a:r>
            <a:r>
              <a:rPr lang="ru-RU" b="1" dirty="0" smtClean="0"/>
              <a:t>Мудрик)</a:t>
            </a:r>
            <a:endParaRPr lang="ru-RU" b="1" dirty="0"/>
          </a:p>
        </p:txBody>
      </p:sp>
      <p:grpSp>
        <p:nvGrpSpPr>
          <p:cNvPr id="99" name="Группа 98"/>
          <p:cNvGrpSpPr/>
          <p:nvPr/>
        </p:nvGrpSpPr>
        <p:grpSpPr>
          <a:xfrm>
            <a:off x="4439816" y="3005901"/>
            <a:ext cx="3309741" cy="2866893"/>
            <a:chOff x="4439816" y="3005901"/>
            <a:chExt cx="3309741" cy="2866893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4439816" y="3005901"/>
              <a:ext cx="3309741" cy="2866893"/>
              <a:chOff x="4051470" y="3005901"/>
              <a:chExt cx="3309741" cy="2866893"/>
            </a:xfrm>
          </p:grpSpPr>
          <p:sp>
            <p:nvSpPr>
              <p:cNvPr id="102" name="Шестиугольник 101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3" name="Группа 102"/>
              <p:cNvGrpSpPr/>
              <p:nvPr/>
            </p:nvGrpSpPr>
            <p:grpSpPr>
              <a:xfrm>
                <a:off x="6743092" y="4023233"/>
                <a:ext cx="618119" cy="584769"/>
                <a:chOff x="8256240" y="4466922"/>
                <a:chExt cx="1440160" cy="1338341"/>
              </a:xfrm>
            </p:grpSpPr>
            <p:sp>
              <p:nvSpPr>
                <p:cNvPr id="117" name="Овал 116"/>
                <p:cNvSpPr/>
                <p:nvPr/>
              </p:nvSpPr>
              <p:spPr>
                <a:xfrm>
                  <a:off x="8256240" y="4466922"/>
                  <a:ext cx="1440160" cy="13383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8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Овал 103"/>
              <p:cNvSpPr/>
              <p:nvPr/>
            </p:nvSpPr>
            <p:spPr>
              <a:xfrm>
                <a:off x="6264321" y="5301208"/>
                <a:ext cx="567785" cy="571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5" name="Группа 104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115" name="Овал 114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4051470" y="4144725"/>
                <a:ext cx="682097" cy="715661"/>
                <a:chOff x="2587993" y="2610229"/>
                <a:chExt cx="1426074" cy="1347462"/>
              </a:xfrm>
            </p:grpSpPr>
            <p:sp>
              <p:nvSpPr>
                <p:cNvPr id="113" name="Овал 112"/>
                <p:cNvSpPr/>
                <p:nvPr/>
              </p:nvSpPr>
              <p:spPr>
                <a:xfrm>
                  <a:off x="2587993" y="2610229"/>
                  <a:ext cx="1426074" cy="1347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4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674" y="3283916"/>
                <a:ext cx="1750743" cy="172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8" name="Овал 107"/>
              <p:cNvSpPr/>
              <p:nvPr/>
            </p:nvSpPr>
            <p:spPr>
              <a:xfrm>
                <a:off x="6192737" y="3005901"/>
                <a:ext cx="613466" cy="558165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1" name="Овал 11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68844"/>
                <a:ext cx="518353" cy="51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1" name="Блок-схема: альтернативный процесс 100"/>
            <p:cNvSpPr/>
            <p:nvPr/>
          </p:nvSpPr>
          <p:spPr>
            <a:xfrm>
              <a:off x="5138605" y="4915551"/>
              <a:ext cx="1934657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431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 animBg="1"/>
      <p:bldP spid="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019" y="2708920"/>
            <a:ext cx="4464496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ТЕХНОЛОГИЯ</a:t>
            </a:r>
          </a:p>
          <a:p>
            <a:pPr algn="ctr"/>
            <a:endParaRPr lang="ru-RU" sz="1050" b="1" dirty="0" smtClean="0"/>
          </a:p>
          <a:p>
            <a:pPr algn="ctr"/>
            <a:r>
              <a:rPr lang="ru-RU" sz="1600" b="1" dirty="0" smtClean="0">
                <a:solidFill>
                  <a:srgbClr val="2C2CB2"/>
                </a:solidFill>
              </a:rPr>
              <a:t>«ГРУППОВАЯ ПРОБЛЕМНАЯ РАБОТА»</a:t>
            </a:r>
            <a:endParaRPr lang="ru-RU" sz="16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3951" y="2636912"/>
            <a:ext cx="56886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Основа: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общение направлено </a:t>
            </a:r>
            <a:r>
              <a:rPr lang="ru-RU" sz="2000" dirty="0"/>
              <a:t>на внешний </a:t>
            </a:r>
            <a:r>
              <a:rPr lang="ru-RU" sz="2000" dirty="0" smtClean="0"/>
              <a:t>предмет;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суть </a:t>
            </a:r>
            <a:r>
              <a:rPr lang="ru-RU" sz="2000" dirty="0"/>
              <a:t>проблемы может заключаться в познании предмета общения, в его организации, </a:t>
            </a:r>
            <a:r>
              <a:rPr lang="ru-RU" sz="2000" dirty="0" smtClean="0"/>
              <a:t>в выработке ценностного </a:t>
            </a:r>
            <a:r>
              <a:rPr lang="ru-RU" sz="2000" dirty="0"/>
              <a:t>отношения.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i="1" dirty="0" smtClean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познавательные;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организационные </a:t>
            </a:r>
            <a:r>
              <a:rPr lang="ru-RU" sz="2000" dirty="0"/>
              <a:t>(организационно-ориентированные</a:t>
            </a:r>
            <a:r>
              <a:rPr lang="ru-RU" sz="20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аксиологические </a:t>
            </a:r>
            <a:r>
              <a:rPr lang="ru-RU" sz="2000" dirty="0"/>
              <a:t>(ценностно-ориентированные). </a:t>
            </a:r>
            <a:endParaRPr lang="ru-RU" sz="2000" dirty="0">
              <a:effectLst/>
            </a:endParaRPr>
          </a:p>
        </p:txBody>
      </p:sp>
      <p:pic>
        <p:nvPicPr>
          <p:cNvPr id="7" name="Picture 2" descr="C:\Users\Tanya\Desktop\Вебинар Групповые методы обучения\Групп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33056"/>
            <a:ext cx="2882269" cy="1867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0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5402" y="83671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2CB2"/>
                </a:solidFill>
              </a:rPr>
              <a:t>Современные технологии, </a:t>
            </a:r>
            <a:r>
              <a:rPr lang="ru-RU" sz="3200" b="1" dirty="0" smtClean="0">
                <a:solidFill>
                  <a:srgbClr val="2C2CB2"/>
                </a:solidFill>
              </a:rPr>
              <a:t/>
            </a:r>
            <a:br>
              <a:rPr lang="ru-RU" sz="3200" b="1" dirty="0" smtClean="0">
                <a:solidFill>
                  <a:srgbClr val="2C2CB2"/>
                </a:solidFill>
              </a:rPr>
            </a:br>
            <a:r>
              <a:rPr lang="ru-RU" sz="3200" b="1" dirty="0" smtClean="0">
                <a:solidFill>
                  <a:srgbClr val="2C2CB2"/>
                </a:solidFill>
              </a:rPr>
              <a:t>направленные </a:t>
            </a:r>
            <a:r>
              <a:rPr lang="ru-RU" sz="3200" b="1" dirty="0">
                <a:solidFill>
                  <a:srgbClr val="2C2CB2"/>
                </a:solidFill>
              </a:rPr>
              <a:t>на социализацию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019" y="2708920"/>
            <a:ext cx="4464496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ТЕХНОЛОГИЯ</a:t>
            </a:r>
          </a:p>
          <a:p>
            <a:pPr algn="ctr"/>
            <a:endParaRPr lang="ru-RU" sz="1050" b="1" dirty="0" smtClean="0"/>
          </a:p>
          <a:p>
            <a:pPr algn="ctr"/>
            <a:r>
              <a:rPr lang="ru-RU" sz="1600" b="1" dirty="0" smtClean="0">
                <a:solidFill>
                  <a:srgbClr val="2C2CB2"/>
                </a:solidFill>
              </a:rPr>
              <a:t>«ДИАЛОГОВОГО ОБУЧЕНИЯ»</a:t>
            </a:r>
            <a:endParaRPr lang="ru-RU" sz="1600" b="1" dirty="0">
              <a:solidFill>
                <a:srgbClr val="2C2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3951" y="2636912"/>
            <a:ext cx="56886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Форма: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дебаты;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круглый стол;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коммуникативное письмо;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мозговой штурм.</a:t>
            </a:r>
          </a:p>
          <a:p>
            <a:endParaRPr lang="ru-RU" sz="2000" dirty="0">
              <a:effectLst/>
            </a:endParaRPr>
          </a:p>
          <a:p>
            <a:r>
              <a:rPr lang="ru-RU" sz="2000" b="1" i="1" dirty="0" smtClean="0"/>
              <a:t>Задача:</a:t>
            </a:r>
          </a:p>
          <a:p>
            <a:r>
              <a:rPr lang="ru-RU" sz="2000" dirty="0" smtClean="0"/>
              <a:t>сформировать способность </a:t>
            </a:r>
            <a:r>
              <a:rPr lang="ru-RU" sz="2000" dirty="0"/>
              <a:t>и </a:t>
            </a:r>
            <a:r>
              <a:rPr lang="ru-RU" sz="2000" dirty="0" smtClean="0"/>
              <a:t>умение </a:t>
            </a:r>
            <a:r>
              <a:rPr lang="ru-RU" sz="2000" dirty="0"/>
              <a:t>вести </a:t>
            </a:r>
            <a:r>
              <a:rPr lang="ru-RU" sz="2000" dirty="0" smtClean="0"/>
              <a:t>диалог </a:t>
            </a:r>
            <a:r>
              <a:rPr lang="ru-RU" sz="2000" dirty="0"/>
              <a:t>на разных уровнях:</a:t>
            </a:r>
          </a:p>
          <a:p>
            <a:endParaRPr lang="ru-RU" sz="2000" dirty="0" smtClean="0"/>
          </a:p>
          <a:p>
            <a:endParaRPr lang="ru-RU" sz="2000" dirty="0"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98239" y="3795100"/>
            <a:ext cx="3564056" cy="2249604"/>
            <a:chOff x="3149629" y="2381950"/>
            <a:chExt cx="6798459" cy="3872718"/>
          </a:xfrm>
        </p:grpSpPr>
        <p:sp>
          <p:nvSpPr>
            <p:cNvPr id="8" name="Овал 3"/>
            <p:cNvSpPr/>
            <p:nvPr/>
          </p:nvSpPr>
          <p:spPr>
            <a:xfrm>
              <a:off x="3149629" y="4216516"/>
              <a:ext cx="6798459" cy="2038152"/>
            </a:xfrm>
            <a:custGeom>
              <a:avLst/>
              <a:gdLst>
                <a:gd name="connsiteX0" fmla="*/ 0 w 7018747"/>
                <a:gd name="connsiteY0" fmla="*/ 1058554 h 2117108"/>
                <a:gd name="connsiteX1" fmla="*/ 3509374 w 7018747"/>
                <a:gd name="connsiteY1" fmla="*/ 0 h 2117108"/>
                <a:gd name="connsiteX2" fmla="*/ 7018748 w 7018747"/>
                <a:gd name="connsiteY2" fmla="*/ 1058554 h 2117108"/>
                <a:gd name="connsiteX3" fmla="*/ 3509374 w 7018747"/>
                <a:gd name="connsiteY3" fmla="*/ 2117108 h 2117108"/>
                <a:gd name="connsiteX4" fmla="*/ 0 w 7018747"/>
                <a:gd name="connsiteY4" fmla="*/ 1058554 h 2117108"/>
                <a:gd name="connsiteX0" fmla="*/ 219588 w 7238336"/>
                <a:gd name="connsiteY0" fmla="*/ 1078627 h 2137181"/>
                <a:gd name="connsiteX1" fmla="*/ 734422 w 7238336"/>
                <a:gd name="connsiteY1" fmla="*/ 436686 h 2137181"/>
                <a:gd name="connsiteX2" fmla="*/ 3728962 w 7238336"/>
                <a:gd name="connsiteY2" fmla="*/ 20073 h 2137181"/>
                <a:gd name="connsiteX3" fmla="*/ 7238336 w 7238336"/>
                <a:gd name="connsiteY3" fmla="*/ 1078627 h 2137181"/>
                <a:gd name="connsiteX4" fmla="*/ 3728962 w 7238336"/>
                <a:gd name="connsiteY4" fmla="*/ 2137181 h 2137181"/>
                <a:gd name="connsiteX5" fmla="*/ 219588 w 7238336"/>
                <a:gd name="connsiteY5" fmla="*/ 1078627 h 2137181"/>
                <a:gd name="connsiteX0" fmla="*/ 46956 w 7065704"/>
                <a:gd name="connsiteY0" fmla="*/ 1078627 h 2161214"/>
                <a:gd name="connsiteX1" fmla="*/ 561790 w 7065704"/>
                <a:gd name="connsiteY1" fmla="*/ 436686 h 2161214"/>
                <a:gd name="connsiteX2" fmla="*/ 3556330 w 7065704"/>
                <a:gd name="connsiteY2" fmla="*/ 20073 h 2161214"/>
                <a:gd name="connsiteX3" fmla="*/ 7065704 w 7065704"/>
                <a:gd name="connsiteY3" fmla="*/ 1078627 h 2161214"/>
                <a:gd name="connsiteX4" fmla="*/ 3556330 w 7065704"/>
                <a:gd name="connsiteY4" fmla="*/ 2137181 h 2161214"/>
                <a:gd name="connsiteX5" fmla="*/ 421112 w 7065704"/>
                <a:gd name="connsiteY5" fmla="*/ 1759050 h 2161214"/>
                <a:gd name="connsiteX6" fmla="*/ 46956 w 7065704"/>
                <a:gd name="connsiteY6" fmla="*/ 1078627 h 2161214"/>
                <a:gd name="connsiteX0" fmla="*/ 46956 w 7065704"/>
                <a:gd name="connsiteY0" fmla="*/ 1088279 h 2170866"/>
                <a:gd name="connsiteX1" fmla="*/ 561790 w 7065704"/>
                <a:gd name="connsiteY1" fmla="*/ 446338 h 2170866"/>
                <a:gd name="connsiteX2" fmla="*/ 2686011 w 7065704"/>
                <a:gd name="connsiteY2" fmla="*/ 305661 h 2170866"/>
                <a:gd name="connsiteX3" fmla="*/ 3556330 w 7065704"/>
                <a:gd name="connsiteY3" fmla="*/ 29725 h 2170866"/>
                <a:gd name="connsiteX4" fmla="*/ 7065704 w 7065704"/>
                <a:gd name="connsiteY4" fmla="*/ 1088279 h 2170866"/>
                <a:gd name="connsiteX5" fmla="*/ 3556330 w 7065704"/>
                <a:gd name="connsiteY5" fmla="*/ 2146833 h 2170866"/>
                <a:gd name="connsiteX6" fmla="*/ 421112 w 7065704"/>
                <a:gd name="connsiteY6" fmla="*/ 1768702 h 2170866"/>
                <a:gd name="connsiteX7" fmla="*/ 46956 w 7065704"/>
                <a:gd name="connsiteY7" fmla="*/ 1088279 h 2170866"/>
                <a:gd name="connsiteX0" fmla="*/ 46956 w 7065704"/>
                <a:gd name="connsiteY0" fmla="*/ 1087119 h 2169706"/>
                <a:gd name="connsiteX1" fmla="*/ 561790 w 7065704"/>
                <a:gd name="connsiteY1" fmla="*/ 445178 h 2169706"/>
                <a:gd name="connsiteX2" fmla="*/ 1405851 w 7065704"/>
                <a:gd name="connsiteY2" fmla="*/ 121621 h 2169706"/>
                <a:gd name="connsiteX3" fmla="*/ 2686011 w 7065704"/>
                <a:gd name="connsiteY3" fmla="*/ 304501 h 2169706"/>
                <a:gd name="connsiteX4" fmla="*/ 3556330 w 7065704"/>
                <a:gd name="connsiteY4" fmla="*/ 28565 h 2169706"/>
                <a:gd name="connsiteX5" fmla="*/ 7065704 w 7065704"/>
                <a:gd name="connsiteY5" fmla="*/ 1087119 h 2169706"/>
                <a:gd name="connsiteX6" fmla="*/ 3556330 w 7065704"/>
                <a:gd name="connsiteY6" fmla="*/ 2145673 h 2169706"/>
                <a:gd name="connsiteX7" fmla="*/ 421112 w 7065704"/>
                <a:gd name="connsiteY7" fmla="*/ 1767542 h 2169706"/>
                <a:gd name="connsiteX8" fmla="*/ 46956 w 7065704"/>
                <a:gd name="connsiteY8" fmla="*/ 1087119 h 2169706"/>
                <a:gd name="connsiteX0" fmla="*/ 46956 w 7134092"/>
                <a:gd name="connsiteY0" fmla="*/ 1060728 h 2143315"/>
                <a:gd name="connsiteX1" fmla="*/ 561790 w 7134092"/>
                <a:gd name="connsiteY1" fmla="*/ 418787 h 2143315"/>
                <a:gd name="connsiteX2" fmla="*/ 1405851 w 7134092"/>
                <a:gd name="connsiteY2" fmla="*/ 95230 h 2143315"/>
                <a:gd name="connsiteX3" fmla="*/ 2686011 w 7134092"/>
                <a:gd name="connsiteY3" fmla="*/ 278110 h 2143315"/>
                <a:gd name="connsiteX4" fmla="*/ 3556330 w 7134092"/>
                <a:gd name="connsiteY4" fmla="*/ 2174 h 2143315"/>
                <a:gd name="connsiteX5" fmla="*/ 5696497 w 7134092"/>
                <a:gd name="connsiteY5" fmla="*/ 446922 h 2143315"/>
                <a:gd name="connsiteX6" fmla="*/ 7065704 w 7134092"/>
                <a:gd name="connsiteY6" fmla="*/ 1060728 h 2143315"/>
                <a:gd name="connsiteX7" fmla="*/ 3556330 w 7134092"/>
                <a:gd name="connsiteY7" fmla="*/ 2119282 h 2143315"/>
                <a:gd name="connsiteX8" fmla="*/ 421112 w 7134092"/>
                <a:gd name="connsiteY8" fmla="*/ 1741151 h 2143315"/>
                <a:gd name="connsiteX9" fmla="*/ 46956 w 7134092"/>
                <a:gd name="connsiteY9" fmla="*/ 1060728 h 2143315"/>
                <a:gd name="connsiteX0" fmla="*/ 46956 w 6908373"/>
                <a:gd name="connsiteY0" fmla="*/ 1060728 h 2132774"/>
                <a:gd name="connsiteX1" fmla="*/ 561790 w 6908373"/>
                <a:gd name="connsiteY1" fmla="*/ 418787 h 2132774"/>
                <a:gd name="connsiteX2" fmla="*/ 1405851 w 6908373"/>
                <a:gd name="connsiteY2" fmla="*/ 95230 h 2132774"/>
                <a:gd name="connsiteX3" fmla="*/ 2686011 w 6908373"/>
                <a:gd name="connsiteY3" fmla="*/ 278110 h 2132774"/>
                <a:gd name="connsiteX4" fmla="*/ 3556330 w 6908373"/>
                <a:gd name="connsiteY4" fmla="*/ 2174 h 2132774"/>
                <a:gd name="connsiteX5" fmla="*/ 5696497 w 6908373"/>
                <a:gd name="connsiteY5" fmla="*/ 446922 h 2132774"/>
                <a:gd name="connsiteX6" fmla="*/ 6826553 w 6908373"/>
                <a:gd name="connsiteY6" fmla="*/ 1271743 h 2132774"/>
                <a:gd name="connsiteX7" fmla="*/ 3556330 w 6908373"/>
                <a:gd name="connsiteY7" fmla="*/ 2119282 h 2132774"/>
                <a:gd name="connsiteX8" fmla="*/ 421112 w 6908373"/>
                <a:gd name="connsiteY8" fmla="*/ 1741151 h 2132774"/>
                <a:gd name="connsiteX9" fmla="*/ 46956 w 6908373"/>
                <a:gd name="connsiteY9" fmla="*/ 1060728 h 2132774"/>
                <a:gd name="connsiteX0" fmla="*/ 46956 w 6829673"/>
                <a:gd name="connsiteY0" fmla="*/ 1060728 h 2119302"/>
                <a:gd name="connsiteX1" fmla="*/ 561790 w 6829673"/>
                <a:gd name="connsiteY1" fmla="*/ 418787 h 2119302"/>
                <a:gd name="connsiteX2" fmla="*/ 1405851 w 6829673"/>
                <a:gd name="connsiteY2" fmla="*/ 95230 h 2119302"/>
                <a:gd name="connsiteX3" fmla="*/ 2686011 w 6829673"/>
                <a:gd name="connsiteY3" fmla="*/ 278110 h 2119302"/>
                <a:gd name="connsiteX4" fmla="*/ 3556330 w 6829673"/>
                <a:gd name="connsiteY4" fmla="*/ 2174 h 2119302"/>
                <a:gd name="connsiteX5" fmla="*/ 5696497 w 6829673"/>
                <a:gd name="connsiteY5" fmla="*/ 446922 h 2119302"/>
                <a:gd name="connsiteX6" fmla="*/ 6826553 w 6829673"/>
                <a:gd name="connsiteY6" fmla="*/ 1271743 h 2119302"/>
                <a:gd name="connsiteX7" fmla="*/ 5246332 w 6829673"/>
                <a:gd name="connsiteY7" fmla="*/ 1727082 h 2119302"/>
                <a:gd name="connsiteX8" fmla="*/ 3556330 w 6829673"/>
                <a:gd name="connsiteY8" fmla="*/ 2119282 h 2119302"/>
                <a:gd name="connsiteX9" fmla="*/ 421112 w 6829673"/>
                <a:gd name="connsiteY9" fmla="*/ 1741151 h 2119302"/>
                <a:gd name="connsiteX10" fmla="*/ 46956 w 6829673"/>
                <a:gd name="connsiteY10" fmla="*/ 1060728 h 2119302"/>
                <a:gd name="connsiteX0" fmla="*/ 46956 w 6829673"/>
                <a:gd name="connsiteY0" fmla="*/ 1060728 h 2131865"/>
                <a:gd name="connsiteX1" fmla="*/ 561790 w 6829673"/>
                <a:gd name="connsiteY1" fmla="*/ 418787 h 2131865"/>
                <a:gd name="connsiteX2" fmla="*/ 1405851 w 6829673"/>
                <a:gd name="connsiteY2" fmla="*/ 95230 h 2131865"/>
                <a:gd name="connsiteX3" fmla="*/ 2686011 w 6829673"/>
                <a:gd name="connsiteY3" fmla="*/ 278110 h 2131865"/>
                <a:gd name="connsiteX4" fmla="*/ 3556330 w 6829673"/>
                <a:gd name="connsiteY4" fmla="*/ 2174 h 2131865"/>
                <a:gd name="connsiteX5" fmla="*/ 5696497 w 6829673"/>
                <a:gd name="connsiteY5" fmla="*/ 446922 h 2131865"/>
                <a:gd name="connsiteX6" fmla="*/ 6826553 w 6829673"/>
                <a:gd name="connsiteY6" fmla="*/ 1271743 h 2131865"/>
                <a:gd name="connsiteX7" fmla="*/ 5246332 w 6829673"/>
                <a:gd name="connsiteY7" fmla="*/ 1727082 h 2131865"/>
                <a:gd name="connsiteX8" fmla="*/ 3556330 w 6829673"/>
                <a:gd name="connsiteY8" fmla="*/ 2119282 h 2131865"/>
                <a:gd name="connsiteX9" fmla="*/ 2418726 w 6829673"/>
                <a:gd name="connsiteY9" fmla="*/ 2008436 h 2131865"/>
                <a:gd name="connsiteX10" fmla="*/ 421112 w 6829673"/>
                <a:gd name="connsiteY10" fmla="*/ 1741151 h 2131865"/>
                <a:gd name="connsiteX11" fmla="*/ 46956 w 6829673"/>
                <a:gd name="connsiteY11" fmla="*/ 1060728 h 2131865"/>
                <a:gd name="connsiteX0" fmla="*/ 15742 w 6798459"/>
                <a:gd name="connsiteY0" fmla="*/ 1060728 h 2131865"/>
                <a:gd name="connsiteX1" fmla="*/ 530576 w 6798459"/>
                <a:gd name="connsiteY1" fmla="*/ 418787 h 2131865"/>
                <a:gd name="connsiteX2" fmla="*/ 1374637 w 6798459"/>
                <a:gd name="connsiteY2" fmla="*/ 95230 h 2131865"/>
                <a:gd name="connsiteX3" fmla="*/ 2654797 w 6798459"/>
                <a:gd name="connsiteY3" fmla="*/ 278110 h 2131865"/>
                <a:gd name="connsiteX4" fmla="*/ 3525116 w 6798459"/>
                <a:gd name="connsiteY4" fmla="*/ 2174 h 2131865"/>
                <a:gd name="connsiteX5" fmla="*/ 5665283 w 6798459"/>
                <a:gd name="connsiteY5" fmla="*/ 446922 h 2131865"/>
                <a:gd name="connsiteX6" fmla="*/ 6795339 w 6798459"/>
                <a:gd name="connsiteY6" fmla="*/ 1271743 h 2131865"/>
                <a:gd name="connsiteX7" fmla="*/ 5215118 w 6798459"/>
                <a:gd name="connsiteY7" fmla="*/ 1727082 h 2131865"/>
                <a:gd name="connsiteX8" fmla="*/ 3525116 w 6798459"/>
                <a:gd name="connsiteY8" fmla="*/ 2119282 h 2131865"/>
                <a:gd name="connsiteX9" fmla="*/ 2387512 w 6798459"/>
                <a:gd name="connsiteY9" fmla="*/ 2008436 h 2131865"/>
                <a:gd name="connsiteX10" fmla="*/ 727523 w 6798459"/>
                <a:gd name="connsiteY10" fmla="*/ 1727083 h 2131865"/>
                <a:gd name="connsiteX11" fmla="*/ 15742 w 6798459"/>
                <a:gd name="connsiteY11" fmla="*/ 1060728 h 2131865"/>
                <a:gd name="connsiteX0" fmla="*/ 15742 w 6798459"/>
                <a:gd name="connsiteY0" fmla="*/ 967015 h 2038152"/>
                <a:gd name="connsiteX1" fmla="*/ 530576 w 6798459"/>
                <a:gd name="connsiteY1" fmla="*/ 325074 h 2038152"/>
                <a:gd name="connsiteX2" fmla="*/ 1374637 w 6798459"/>
                <a:gd name="connsiteY2" fmla="*/ 1517 h 2038152"/>
                <a:gd name="connsiteX3" fmla="*/ 2654797 w 6798459"/>
                <a:gd name="connsiteY3" fmla="*/ 184397 h 2038152"/>
                <a:gd name="connsiteX4" fmla="*/ 3553251 w 6798459"/>
                <a:gd name="connsiteY4" fmla="*/ 77273 h 2038152"/>
                <a:gd name="connsiteX5" fmla="*/ 5665283 w 6798459"/>
                <a:gd name="connsiteY5" fmla="*/ 353209 h 2038152"/>
                <a:gd name="connsiteX6" fmla="*/ 6795339 w 6798459"/>
                <a:gd name="connsiteY6" fmla="*/ 1178030 h 2038152"/>
                <a:gd name="connsiteX7" fmla="*/ 5215118 w 6798459"/>
                <a:gd name="connsiteY7" fmla="*/ 1633369 h 2038152"/>
                <a:gd name="connsiteX8" fmla="*/ 3525116 w 6798459"/>
                <a:gd name="connsiteY8" fmla="*/ 2025569 h 2038152"/>
                <a:gd name="connsiteX9" fmla="*/ 2387512 w 6798459"/>
                <a:gd name="connsiteY9" fmla="*/ 1914723 h 2038152"/>
                <a:gd name="connsiteX10" fmla="*/ 727523 w 6798459"/>
                <a:gd name="connsiteY10" fmla="*/ 1633370 h 2038152"/>
                <a:gd name="connsiteX11" fmla="*/ 15742 w 6798459"/>
                <a:gd name="connsiteY11" fmla="*/ 967015 h 20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8459" h="2038152">
                  <a:moveTo>
                    <a:pt x="15742" y="967015"/>
                  </a:moveTo>
                  <a:cubicBezTo>
                    <a:pt x="-17083" y="748966"/>
                    <a:pt x="-54320" y="501500"/>
                    <a:pt x="530576" y="325074"/>
                  </a:cubicBezTo>
                  <a:cubicBezTo>
                    <a:pt x="787538" y="199327"/>
                    <a:pt x="1020600" y="24963"/>
                    <a:pt x="1374637" y="1517"/>
                  </a:cubicBezTo>
                  <a:cubicBezTo>
                    <a:pt x="1728674" y="-21929"/>
                    <a:pt x="2326864" y="235075"/>
                    <a:pt x="2654797" y="184397"/>
                  </a:cubicBezTo>
                  <a:cubicBezTo>
                    <a:pt x="2982730" y="133719"/>
                    <a:pt x="3051503" y="49138"/>
                    <a:pt x="3553251" y="77273"/>
                  </a:cubicBezTo>
                  <a:cubicBezTo>
                    <a:pt x="4054999" y="105408"/>
                    <a:pt x="5080387" y="176783"/>
                    <a:pt x="5665283" y="353209"/>
                  </a:cubicBezTo>
                  <a:cubicBezTo>
                    <a:pt x="6250179" y="529635"/>
                    <a:pt x="6846920" y="957636"/>
                    <a:pt x="6795339" y="1178030"/>
                  </a:cubicBezTo>
                  <a:cubicBezTo>
                    <a:pt x="6743758" y="1398424"/>
                    <a:pt x="5760155" y="1492113"/>
                    <a:pt x="5215118" y="1633369"/>
                  </a:cubicBezTo>
                  <a:cubicBezTo>
                    <a:pt x="4670081" y="1774626"/>
                    <a:pt x="3996384" y="1978677"/>
                    <a:pt x="3525116" y="2025569"/>
                  </a:cubicBezTo>
                  <a:cubicBezTo>
                    <a:pt x="3053848" y="2072461"/>
                    <a:pt x="2910048" y="1977745"/>
                    <a:pt x="2387512" y="1914723"/>
                  </a:cubicBezTo>
                  <a:cubicBezTo>
                    <a:pt x="1864976" y="1851701"/>
                    <a:pt x="1129852" y="1793666"/>
                    <a:pt x="727523" y="1633370"/>
                  </a:cubicBezTo>
                  <a:cubicBezTo>
                    <a:pt x="142627" y="1456944"/>
                    <a:pt x="48567" y="1185064"/>
                    <a:pt x="15742" y="967015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chemeClr val="accent5">
                    <a:lumMod val="5000"/>
                    <a:lumOff val="95000"/>
                  </a:schemeClr>
                </a:gs>
                <a:gs pos="16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430681">
              <a:off x="4270218" y="2381950"/>
              <a:ext cx="4728832" cy="340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3963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52319" y="886527"/>
            <a:ext cx="9435899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2C2CB2"/>
                </a:solidFill>
                <a:latin typeface="Garamond" pitchFamily="18" charset="0"/>
              </a:rPr>
              <a:t>Формирование  </a:t>
            </a:r>
            <a:r>
              <a:rPr lang="ru-RU" sz="3200" b="1" dirty="0" err="1">
                <a:solidFill>
                  <a:srgbClr val="2C2CB2"/>
                </a:solidFill>
                <a:latin typeface="Garamond" pitchFamily="18" charset="0"/>
              </a:rPr>
              <a:t>медиаграмотности</a:t>
            </a:r>
            <a:r>
              <a:rPr lang="ru-RU" sz="3200" b="1" dirty="0">
                <a:solidFill>
                  <a:srgbClr val="2C2CB2"/>
                </a:solidFill>
                <a:latin typeface="Garamond" pitchFamily="18" charset="0"/>
              </a:rPr>
              <a:t>  </a:t>
            </a:r>
            <a:endParaRPr lang="ru-RU" sz="3200" b="1" dirty="0" smtClean="0">
              <a:solidFill>
                <a:srgbClr val="2C2CB2"/>
              </a:solidFill>
              <a:latin typeface="Garamond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979594" y="2852936"/>
            <a:ext cx="4961506" cy="2520280"/>
            <a:chOff x="865468" y="1644150"/>
            <a:chExt cx="8431056" cy="448278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68" y="1644150"/>
              <a:ext cx="7690358" cy="435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\\Anatolyvideo\фотобанк\clipart\ОБЩАЯ\за компьютеро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049" y="3618681"/>
              <a:ext cx="265747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ятиугольник 3"/>
          <p:cNvSpPr/>
          <p:nvPr/>
        </p:nvSpPr>
        <p:spPr>
          <a:xfrm flipH="1">
            <a:off x="6769661" y="2709146"/>
            <a:ext cx="4500000" cy="72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элемент основной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программы</a:t>
            </a:r>
            <a:endParaRPr lang="ru-RU" sz="2000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319560" y="3681028"/>
            <a:ext cx="4500000" cy="72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формирование базовой </a:t>
            </a:r>
            <a:r>
              <a:rPr lang="ru-RU" sz="2000" dirty="0" err="1" smtClean="0"/>
              <a:t>медиакомпетентности</a:t>
            </a:r>
            <a:r>
              <a:rPr lang="ru-RU" sz="2000" dirty="0" smtClean="0"/>
              <a:t> </a:t>
            </a:r>
            <a:r>
              <a:rPr lang="ru-RU" sz="2000" dirty="0"/>
              <a:t>личности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5847324" y="4797152"/>
            <a:ext cx="4500000" cy="72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компетентность педагога в вопросах </a:t>
            </a:r>
            <a:r>
              <a:rPr lang="ru-RU" sz="2000" dirty="0" err="1" smtClean="0"/>
              <a:t>медиаобразования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3575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42792" y="1196752"/>
            <a:ext cx="9692635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Показатели </a:t>
            </a:r>
            <a:r>
              <a:rPr lang="ru-RU" sz="3200" b="1" dirty="0" err="1" smtClean="0">
                <a:solidFill>
                  <a:srgbClr val="2C2CB2"/>
                </a:solidFill>
                <a:latin typeface="Garamond" pitchFamily="18" charset="0"/>
              </a:rPr>
              <a:t>медиакомпетентности</a:t>
            </a:r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 педагога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808" y="2676355"/>
            <a:ext cx="6624736" cy="573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/>
              <a:t>соответствие педагогической деятельности высоким нравственным принципам и национальным культурным </a:t>
            </a:r>
            <a:r>
              <a:rPr lang="ru-RU" dirty="0" smtClean="0"/>
              <a:t>традициям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253727" y="2708920"/>
            <a:ext cx="2776857" cy="508574"/>
          </a:xfrm>
          <a:prstGeom prst="homePlate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ДУХОВНО-НРАВСТВЕННЫЙ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7808" y="3431360"/>
            <a:ext cx="6624736" cy="573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уровень информированности, теоретико-педагогических знаний в области </a:t>
            </a:r>
            <a:r>
              <a:rPr lang="ru-RU" dirty="0" err="1" smtClean="0"/>
              <a:t>медиаобразования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246514" y="3431360"/>
            <a:ext cx="2741385" cy="499335"/>
          </a:xfrm>
          <a:prstGeom prst="homePlate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ИНФОРМАЦИОННЫЙ</a:t>
            </a:r>
            <a:endParaRPr lang="ru-RU" sz="16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271464" y="4149080"/>
            <a:ext cx="2741385" cy="499335"/>
          </a:xfrm>
          <a:prstGeom prst="homePlate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МЕТОДИЧЕСКИЙ</a:t>
            </a:r>
            <a:endParaRPr lang="ru-RU" sz="1600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246515" y="4869160"/>
            <a:ext cx="2741385" cy="499335"/>
          </a:xfrm>
          <a:prstGeom prst="homePlate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ДЕЯТЕЛЬНОСТНЫЙ</a:t>
            </a:r>
            <a:endParaRPr lang="ru-RU" sz="16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246515" y="5589240"/>
            <a:ext cx="2712937" cy="499335"/>
          </a:xfrm>
          <a:prstGeom prst="homePlate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КРЕАТИВНЫЙ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61961" y="4840566"/>
            <a:ext cx="6624736" cy="573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качество </a:t>
            </a:r>
            <a:r>
              <a:rPr lang="ru-RU" dirty="0" err="1"/>
              <a:t>медиаобразовательной</a:t>
            </a:r>
            <a:r>
              <a:rPr lang="ru-RU" dirty="0"/>
              <a:t> деятельности в процессе учебных занятий разных </a:t>
            </a:r>
            <a:r>
              <a:rPr lang="ru-RU" dirty="0" smtClean="0"/>
              <a:t>типов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67808" y="4111895"/>
            <a:ext cx="6624736" cy="573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методические умения преподавания </a:t>
            </a:r>
            <a:r>
              <a:rPr lang="ru-RU" dirty="0" err="1" smtClean="0"/>
              <a:t>медиадисциплин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61961" y="5572870"/>
            <a:ext cx="6624736" cy="5737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уровень </a:t>
            </a:r>
            <a:r>
              <a:rPr lang="ru-RU" dirty="0"/>
              <a:t>творческого начала в  </a:t>
            </a:r>
            <a:r>
              <a:rPr lang="ru-RU" dirty="0" err="1"/>
              <a:t>медиаобразовательной</a:t>
            </a:r>
            <a:r>
              <a:rPr lang="ru-RU" dirty="0"/>
              <a:t>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56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83432" y="503679"/>
            <a:ext cx="10225136" cy="19172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2C2CB2"/>
                </a:solidFill>
                <a:latin typeface="Garamond" pitchFamily="18" charset="0"/>
              </a:rPr>
              <a:t>Медиакомпетенции</a:t>
            </a:r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 школьников</a:t>
            </a:r>
            <a:endParaRPr lang="be-BY" sz="3200" dirty="0">
              <a:solidFill>
                <a:srgbClr val="2C2CB2"/>
              </a:solidFill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1229078" y="2611888"/>
            <a:ext cx="2808312" cy="82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ИНФОРМАЦИОННАЯ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67928" y="3033072"/>
            <a:ext cx="3780000" cy="104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поиск, понимание, организация </a:t>
            </a:r>
            <a:r>
              <a:rPr lang="ru-RU" dirty="0" err="1" smtClean="0"/>
              <a:t>медиаинформации</a:t>
            </a:r>
            <a:r>
              <a:rPr lang="ru-RU" dirty="0" smtClean="0"/>
              <a:t> и </a:t>
            </a:r>
            <a:r>
              <a:rPr lang="ru-RU" dirty="0"/>
              <a:t>ее </a:t>
            </a:r>
            <a:r>
              <a:rPr lang="ru-RU" dirty="0" smtClean="0"/>
              <a:t>осмысление</a:t>
            </a:r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6762262" y="4725266"/>
            <a:ext cx="2808312" cy="82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ПОТРЕБИТЕЛЬСКАЯ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6762262" y="2611887"/>
            <a:ext cx="2808000" cy="82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КОММУНИКАТИВНАЯ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1221475" y="4725266"/>
            <a:ext cx="2808312" cy="82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ТЕХНИЧЕСКАЯ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2544" y="3033072"/>
            <a:ext cx="3780000" cy="104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навыки, необходимые </a:t>
            </a:r>
            <a:r>
              <a:rPr lang="ru-RU" dirty="0"/>
              <a:t>для </a:t>
            </a:r>
            <a:r>
              <a:rPr lang="ru-RU" dirty="0" smtClean="0"/>
              <a:t>коммуникации: электронная </a:t>
            </a:r>
            <a:r>
              <a:rPr lang="ru-RU" dirty="0"/>
              <a:t>почта, </a:t>
            </a:r>
            <a:r>
              <a:rPr lang="ru-RU" dirty="0" smtClean="0"/>
              <a:t>блоги</a:t>
            </a:r>
            <a:r>
              <a:rPr lang="ru-RU" dirty="0"/>
              <a:t>, форумы, социальные </a:t>
            </a:r>
            <a:r>
              <a:rPr lang="ru-RU" dirty="0" smtClean="0"/>
              <a:t>сети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67928" y="5121304"/>
            <a:ext cx="3780000" cy="104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эффективное </a:t>
            </a:r>
            <a:r>
              <a:rPr lang="ru-RU" dirty="0"/>
              <a:t>и </a:t>
            </a:r>
            <a:r>
              <a:rPr lang="ru-RU" dirty="0" smtClean="0"/>
              <a:t>безопасное использование технических </a:t>
            </a:r>
            <a:r>
              <a:rPr lang="ru-RU" dirty="0"/>
              <a:t>и </a:t>
            </a:r>
            <a:r>
              <a:rPr lang="ru-RU" dirty="0" smtClean="0"/>
              <a:t>программных средств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0536" y="5121304"/>
            <a:ext cx="3780000" cy="104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решение </a:t>
            </a:r>
            <a:r>
              <a:rPr lang="ru-RU" dirty="0"/>
              <a:t>с помощью </a:t>
            </a:r>
            <a:r>
              <a:rPr lang="ru-RU" dirty="0" smtClean="0"/>
              <a:t>ИКТ, </a:t>
            </a:r>
            <a:r>
              <a:rPr lang="ru-RU" dirty="0"/>
              <a:t>цифровых устройств и интернета </a:t>
            </a:r>
            <a:r>
              <a:rPr lang="ru-RU" dirty="0" smtClean="0"/>
              <a:t>различных повседневных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339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387" y="473537"/>
            <a:ext cx="1028522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8816" y="5229200"/>
            <a:ext cx="6253767" cy="13681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/>
              <a:t>Формирование мотивационно-волевых и ценностных аспектов при реализации </a:t>
            </a:r>
            <a:r>
              <a:rPr lang="ru-RU" dirty="0" err="1"/>
              <a:t>медиаобразовательного</a:t>
            </a:r>
            <a:r>
              <a:rPr lang="ru-RU" dirty="0"/>
              <a:t> процесса открывает </a:t>
            </a:r>
            <a:r>
              <a:rPr lang="ru-RU" dirty="0" smtClean="0"/>
              <a:t>путь для </a:t>
            </a:r>
            <a:r>
              <a:rPr lang="ru-RU" dirty="0"/>
              <a:t>развития </a:t>
            </a:r>
            <a:r>
              <a:rPr lang="ru-RU" dirty="0" err="1"/>
              <a:t>саморегуляции</a:t>
            </a:r>
            <a:r>
              <a:rPr lang="ru-RU" dirty="0"/>
              <a:t> личности в эпоху информационно-телекоммуникационных </a:t>
            </a:r>
            <a:r>
              <a:rPr lang="ru-RU" dirty="0" smtClean="0"/>
              <a:t>технологий.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12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83432" y="620688"/>
            <a:ext cx="1022513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Факторы социализации человека</a:t>
            </a:r>
            <a:endParaRPr lang="be-BY" sz="3200" dirty="0">
              <a:solidFill>
                <a:srgbClr val="2C2CB2"/>
              </a:solidFill>
            </a:endParaRPr>
          </a:p>
        </p:txBody>
      </p:sp>
      <p:sp>
        <p:nvSpPr>
          <p:cNvPr id="5" name="Выноска 2 4"/>
          <p:cNvSpPr/>
          <p:nvPr/>
        </p:nvSpPr>
        <p:spPr>
          <a:xfrm>
            <a:off x="8344700" y="3267192"/>
            <a:ext cx="2952328" cy="1755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336"/>
              <a:gd name="adj6" fmla="val -31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средовые факторы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нетипичные для человека ус­ловия, влияющие на его естественную актив­ность</a:t>
            </a:r>
            <a:endParaRPr lang="ru-RU" dirty="0"/>
          </a:p>
        </p:txBody>
      </p:sp>
      <p:sp>
        <p:nvSpPr>
          <p:cNvPr id="76" name="Выноска 2 75"/>
          <p:cNvSpPr/>
          <p:nvPr/>
        </p:nvSpPr>
        <p:spPr>
          <a:xfrm flipH="1">
            <a:off x="839416" y="2895973"/>
            <a:ext cx="2952328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576"/>
              <a:gd name="adj6" fmla="val -285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личностные факторы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потенциал и состояни­е человека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7" name="Выноска 2 76"/>
          <p:cNvSpPr/>
          <p:nvPr/>
        </p:nvSpPr>
        <p:spPr>
          <a:xfrm flipH="1">
            <a:off x="911424" y="4822266"/>
            <a:ext cx="3096344" cy="1080120"/>
          </a:xfrm>
          <a:prstGeom prst="borderCallout2">
            <a:avLst>
              <a:gd name="adj1" fmla="val 35721"/>
              <a:gd name="adj2" fmla="val -7164"/>
              <a:gd name="adj3" fmla="val 35721"/>
              <a:gd name="adj4" fmla="val -17251"/>
              <a:gd name="adj5" fmla="val 18658"/>
              <a:gd name="adj6" fmla="val -272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воспитательные факторы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 </a:t>
            </a:r>
            <a:r>
              <a:rPr lang="ru-RU" dirty="0">
                <a:solidFill>
                  <a:schemeClr val="tx1"/>
                </a:solidFill>
              </a:rPr>
              <a:t>или особенности воспитательной  деятельности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439816" y="3005901"/>
            <a:ext cx="3309741" cy="2866893"/>
            <a:chOff x="4439816" y="3005901"/>
            <a:chExt cx="3309741" cy="2866893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439816" y="3005901"/>
              <a:ext cx="3309741" cy="2866893"/>
              <a:chOff x="4051470" y="3005901"/>
              <a:chExt cx="3309741" cy="2866893"/>
            </a:xfrm>
          </p:grpSpPr>
          <p:sp>
            <p:nvSpPr>
              <p:cNvPr id="32" name="Шестиугольник 31"/>
              <p:cNvSpPr/>
              <p:nvPr/>
            </p:nvSpPr>
            <p:spPr>
              <a:xfrm>
                <a:off x="4348327" y="3260336"/>
                <a:ext cx="2735438" cy="2308001"/>
              </a:xfrm>
              <a:prstGeom prst="hexagon">
                <a:avLst/>
              </a:prstGeom>
              <a:ln w="28575">
                <a:prstDash val="lg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6743092" y="4023233"/>
                <a:ext cx="618119" cy="584769"/>
                <a:chOff x="8256240" y="4466922"/>
                <a:chExt cx="1440160" cy="1338341"/>
              </a:xfrm>
            </p:grpSpPr>
            <p:sp>
              <p:nvSpPr>
                <p:cNvPr id="50" name="Овал 49"/>
                <p:cNvSpPr/>
                <p:nvPr/>
              </p:nvSpPr>
              <p:spPr>
                <a:xfrm>
                  <a:off x="8256240" y="4466922"/>
                  <a:ext cx="1440160" cy="13383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1" name="Picture 12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8593"/>
                <a:stretch/>
              </p:blipFill>
              <p:spPr bwMode="auto">
                <a:xfrm>
                  <a:off x="8417668" y="4595776"/>
                  <a:ext cx="1117301" cy="10806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" name="Овал 33"/>
              <p:cNvSpPr/>
              <p:nvPr/>
            </p:nvSpPr>
            <p:spPr>
              <a:xfrm>
                <a:off x="6264321" y="5301208"/>
                <a:ext cx="567785" cy="571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4485162" y="5231964"/>
                <a:ext cx="613466" cy="558165"/>
                <a:chOff x="1559495" y="2564904"/>
                <a:chExt cx="1213759" cy="1152128"/>
              </a:xfrm>
            </p:grpSpPr>
            <p:sp>
              <p:nvSpPr>
                <p:cNvPr id="45" name="Овал 44"/>
                <p:cNvSpPr/>
                <p:nvPr/>
              </p:nvSpPr>
              <p:spPr>
                <a:xfrm>
                  <a:off x="1559495" y="2564904"/>
                  <a:ext cx="1213759" cy="11521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4D6A5">
                        <a:tint val="66000"/>
                        <a:satMod val="160000"/>
                      </a:srgbClr>
                    </a:gs>
                    <a:gs pos="50000">
                      <a:srgbClr val="84D6A5">
                        <a:tint val="44500"/>
                        <a:satMod val="160000"/>
                      </a:srgbClr>
                    </a:gs>
                    <a:gs pos="100000">
                      <a:srgbClr val="84D6A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13" y="2669641"/>
                  <a:ext cx="1096120" cy="8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051470" y="4144725"/>
                <a:ext cx="682097" cy="715661"/>
                <a:chOff x="2587993" y="2610229"/>
                <a:chExt cx="1426074" cy="1347462"/>
              </a:xfrm>
            </p:grpSpPr>
            <p:sp>
              <p:nvSpPr>
                <p:cNvPr id="43" name="Овал 42"/>
                <p:cNvSpPr/>
                <p:nvPr/>
              </p:nvSpPr>
              <p:spPr>
                <a:xfrm>
                  <a:off x="2587993" y="2610229"/>
                  <a:ext cx="1426074" cy="13474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66">
                        <a:tint val="66000"/>
                        <a:satMod val="160000"/>
                      </a:srgbClr>
                    </a:gs>
                    <a:gs pos="50000">
                      <a:srgbClr val="FFCC66">
                        <a:tint val="44500"/>
                        <a:satMod val="160000"/>
                      </a:srgbClr>
                    </a:gs>
                    <a:gs pos="100000">
                      <a:srgbClr val="FFCC6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4" name="Picture 9" descr="Картинки по запросу студент картинки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2334"/>
                <a:stretch/>
              </p:blipFill>
              <p:spPr bwMode="auto">
                <a:xfrm flipH="1">
                  <a:off x="2754514" y="2695827"/>
                  <a:ext cx="1093029" cy="111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674" y="3283916"/>
                <a:ext cx="1750743" cy="172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Овал 37"/>
              <p:cNvSpPr/>
              <p:nvPr/>
            </p:nvSpPr>
            <p:spPr>
              <a:xfrm>
                <a:off x="6192737" y="3005901"/>
                <a:ext cx="613466" cy="558165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2" descr="Картинки по запросу профессия иконк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3094134"/>
                <a:ext cx="381699" cy="381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6957" y="5362326"/>
                <a:ext cx="491362" cy="44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Овал 40"/>
              <p:cNvSpPr/>
              <p:nvPr/>
            </p:nvSpPr>
            <p:spPr>
              <a:xfrm>
                <a:off x="4653917" y="3035637"/>
                <a:ext cx="618119" cy="5847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Picture 7" descr="Картинки по запросу футбол иконка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799" y="3068844"/>
                <a:ext cx="518353" cy="51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Блок-схема: альтернативный процесс 30"/>
            <p:cNvSpPr/>
            <p:nvPr/>
          </p:nvSpPr>
          <p:spPr>
            <a:xfrm>
              <a:off x="5138605" y="4915551"/>
              <a:ext cx="1934657" cy="43815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СОЦИАЛИЗАЦИЯ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0143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разные поко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302" y="381232"/>
            <a:ext cx="8928992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376" y="4508303"/>
            <a:ext cx="4680520" cy="208904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Социализация человека начинается с рождения и продолжается на протяжении всей жизни.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процессе социализации человек усваивает накопленный социальный опыт в различных сферах жизнедеятельнос­ти, который позволяет исполнять определенные, жизненно важные со­циальные роли.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8696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76672"/>
            <a:ext cx="828092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5720" y="2337415"/>
            <a:ext cx="460851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Социальная роль</a:t>
            </a:r>
            <a:r>
              <a:rPr lang="ru-RU" sz="2000" b="1" dirty="0"/>
              <a:t> </a:t>
            </a:r>
            <a:r>
              <a:rPr lang="ru-RU" sz="2000" dirty="0"/>
              <a:t>- </a:t>
            </a:r>
            <a:r>
              <a:rPr lang="ru-RU" sz="2000" dirty="0" smtClean="0"/>
              <a:t>поддерживание </a:t>
            </a:r>
            <a:r>
              <a:rPr lang="ru-RU" sz="2000" dirty="0"/>
              <a:t>человеком определенного социального </a:t>
            </a:r>
            <a:r>
              <a:rPr lang="ru-RU" sz="2000" dirty="0" smtClean="0"/>
              <a:t>статуса  в соответствии</a:t>
            </a:r>
            <a:r>
              <a:rPr lang="ru-RU" sz="2000" dirty="0"/>
              <a:t> </a:t>
            </a:r>
            <a:r>
              <a:rPr lang="ru-RU" sz="2000" dirty="0" smtClean="0"/>
              <a:t>с</a:t>
            </a:r>
            <a:r>
              <a:rPr lang="ru-RU" sz="2000" dirty="0"/>
              <a:t> </a:t>
            </a:r>
            <a:r>
              <a:rPr lang="ru-RU" sz="2000" dirty="0" smtClean="0"/>
              <a:t>потребностями </a:t>
            </a:r>
            <a:r>
              <a:rPr lang="ru-RU" sz="2000" dirty="0"/>
              <a:t>повседневной жизни, профессиональной деятельностью, выполняемой функцией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7002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2927648" y="2622499"/>
            <a:ext cx="2592088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факторы среды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639616" y="3837542"/>
            <a:ext cx="3384376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личная роль в саморазвитии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31971" y="2633430"/>
            <a:ext cx="2553026" cy="2290395"/>
            <a:chOff x="4051470" y="3005901"/>
            <a:chExt cx="3309741" cy="2866893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4348327" y="3260336"/>
              <a:ext cx="2735438" cy="2308001"/>
            </a:xfrm>
            <a:prstGeom prst="hexagon">
              <a:avLst/>
            </a:prstGeom>
            <a:ln w="28575"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743092" y="4023233"/>
              <a:ext cx="618119" cy="584769"/>
              <a:chOff x="8256240" y="4466922"/>
              <a:chExt cx="1440160" cy="1338341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8256240" y="4466922"/>
                <a:ext cx="1440160" cy="133834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12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8593"/>
              <a:stretch/>
            </p:blipFill>
            <p:spPr bwMode="auto">
              <a:xfrm>
                <a:off x="8417668" y="4595776"/>
                <a:ext cx="1117301" cy="1080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Овал 12"/>
            <p:cNvSpPr/>
            <p:nvPr/>
          </p:nvSpPr>
          <p:spPr>
            <a:xfrm>
              <a:off x="6264321" y="5301208"/>
              <a:ext cx="567785" cy="571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485162" y="5231964"/>
              <a:ext cx="613466" cy="558165"/>
              <a:chOff x="1559495" y="2564904"/>
              <a:chExt cx="1213759" cy="1152128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559495" y="2564904"/>
                <a:ext cx="1213759" cy="1152128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313" y="2669641"/>
                <a:ext cx="1096120" cy="834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051470" y="4144725"/>
              <a:ext cx="682097" cy="715661"/>
              <a:chOff x="2587993" y="2610229"/>
              <a:chExt cx="1426074" cy="134746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2587993" y="2610229"/>
                <a:ext cx="1426074" cy="134746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66">
                      <a:tint val="66000"/>
                      <a:satMod val="160000"/>
                    </a:srgbClr>
                  </a:gs>
                  <a:gs pos="50000">
                    <a:srgbClr val="FFCC66">
                      <a:tint val="44500"/>
                      <a:satMod val="160000"/>
                    </a:srgbClr>
                  </a:gs>
                  <a:gs pos="100000">
                    <a:srgbClr val="FFCC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9" descr="Картинки по запросу студент картинки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2334"/>
              <a:stretch/>
            </p:blipFill>
            <p:spPr bwMode="auto">
              <a:xfrm flipH="1">
                <a:off x="2754514" y="2695827"/>
                <a:ext cx="1093029" cy="111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739" y="3224850"/>
              <a:ext cx="1750743" cy="174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6192737" y="3005901"/>
              <a:ext cx="613466" cy="558165"/>
            </a:xfrm>
            <a:prstGeom prst="ellipse">
              <a:avLst/>
            </a:prstGeom>
            <a:gradFill flip="none" rotWithShape="1">
              <a:gsLst>
                <a:gs pos="0">
                  <a:srgbClr val="84D6A5">
                    <a:tint val="66000"/>
                    <a:satMod val="160000"/>
                  </a:srgbClr>
                </a:gs>
                <a:gs pos="50000">
                  <a:srgbClr val="84D6A5">
                    <a:tint val="44500"/>
                    <a:satMod val="160000"/>
                  </a:srgbClr>
                </a:gs>
                <a:gs pos="100000">
                  <a:srgbClr val="84D6A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Картинки по запросу профессия иконки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57" y="3094134"/>
              <a:ext cx="381699" cy="38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57" y="5362326"/>
              <a:ext cx="491362" cy="44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4653917" y="3035637"/>
              <a:ext cx="618119" cy="5847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7" descr="Картинки по запросу футбол иконка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99" y="3068844"/>
              <a:ext cx="518353" cy="518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Картинки по запросу окружающая сред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76" y="2016881"/>
            <a:ext cx="2448472" cy="14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ятиугольник 30"/>
          <p:cNvSpPr/>
          <p:nvPr/>
        </p:nvSpPr>
        <p:spPr>
          <a:xfrm>
            <a:off x="3083050" y="5235414"/>
            <a:ext cx="3312368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наследственные и врожденные особенности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6552" y="3342528"/>
            <a:ext cx="2143064" cy="1336358"/>
            <a:chOff x="496552" y="2670761"/>
            <a:chExt cx="2143064" cy="1336358"/>
          </a:xfrm>
        </p:grpSpPr>
        <p:pic>
          <p:nvPicPr>
            <p:cNvPr id="28" name="Picture 2" descr="Картинки по запросу окружающая среда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2" y="2670761"/>
              <a:ext cx="2143064" cy="133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1149352" y="2884231"/>
              <a:ext cx="957600" cy="86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353666" y="3068960"/>
              <a:ext cx="609147" cy="55572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9176" y="4583476"/>
            <a:ext cx="2592488" cy="1616607"/>
            <a:chOff x="479176" y="4042904"/>
            <a:chExt cx="2592488" cy="1616607"/>
          </a:xfrm>
        </p:grpSpPr>
        <p:pic>
          <p:nvPicPr>
            <p:cNvPr id="32" name="Picture 2" descr="Картинки по запросу окружающая среда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76" y="4042904"/>
              <a:ext cx="2592488" cy="161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271564" y="4313820"/>
              <a:ext cx="1152128" cy="104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2328"/>
            <a:stretch/>
          </p:blipFill>
          <p:spPr>
            <a:xfrm>
              <a:off x="1453256" y="4479401"/>
              <a:ext cx="826320" cy="743612"/>
            </a:xfrm>
            <a:prstGeom prst="rect">
              <a:avLst/>
            </a:prstGeom>
          </p:spPr>
        </p:pic>
      </p:grpSp>
      <p:sp>
        <p:nvSpPr>
          <p:cNvPr id="38" name="Пятиугольник 37"/>
          <p:cNvSpPr/>
          <p:nvPr/>
        </p:nvSpPr>
        <p:spPr>
          <a:xfrm flipH="1">
            <a:off x="8976320" y="2940952"/>
            <a:ext cx="2013272" cy="614086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объект социализации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9048328" y="4018591"/>
            <a:ext cx="2013272" cy="614086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субъект социализации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83432" y="695747"/>
            <a:ext cx="10225136" cy="11521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Условия социализации личности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15480" y="1916832"/>
            <a:ext cx="9361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альтернативный процесс 42"/>
          <p:cNvSpPr/>
          <p:nvPr/>
        </p:nvSpPr>
        <p:spPr>
          <a:xfrm>
            <a:off x="6448641" y="4129311"/>
            <a:ext cx="1934657" cy="4381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СОЦИАЛИЗАЦИЯ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3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1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818681" y="2939821"/>
            <a:ext cx="2554638" cy="2213861"/>
            <a:chOff x="4051470" y="3005901"/>
            <a:chExt cx="3309741" cy="2866893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4348327" y="3260336"/>
              <a:ext cx="2735438" cy="2308001"/>
            </a:xfrm>
            <a:prstGeom prst="hexagon">
              <a:avLst/>
            </a:prstGeom>
            <a:ln w="28575"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743092" y="4023233"/>
              <a:ext cx="618119" cy="584769"/>
              <a:chOff x="8256240" y="4466922"/>
              <a:chExt cx="1440160" cy="1338341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8256240" y="4466922"/>
                <a:ext cx="1440160" cy="133834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12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8593"/>
              <a:stretch/>
            </p:blipFill>
            <p:spPr bwMode="auto">
              <a:xfrm>
                <a:off x="8417668" y="4595776"/>
                <a:ext cx="1117301" cy="1080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Овал 12"/>
            <p:cNvSpPr/>
            <p:nvPr/>
          </p:nvSpPr>
          <p:spPr>
            <a:xfrm>
              <a:off x="6264321" y="5301208"/>
              <a:ext cx="567785" cy="571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485162" y="5231964"/>
              <a:ext cx="613466" cy="558165"/>
              <a:chOff x="1559495" y="2564904"/>
              <a:chExt cx="1213759" cy="1152128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559495" y="2564904"/>
                <a:ext cx="1213759" cy="1152128"/>
              </a:xfrm>
              <a:prstGeom prst="ellipse">
                <a:avLst/>
              </a:prstGeom>
              <a:gradFill flip="none" rotWithShape="1">
                <a:gsLst>
                  <a:gs pos="0">
                    <a:srgbClr val="84D6A5">
                      <a:tint val="66000"/>
                      <a:satMod val="160000"/>
                    </a:srgbClr>
                  </a:gs>
                  <a:gs pos="50000">
                    <a:srgbClr val="84D6A5">
                      <a:tint val="44500"/>
                      <a:satMod val="160000"/>
                    </a:srgbClr>
                  </a:gs>
                  <a:gs pos="100000">
                    <a:srgbClr val="84D6A5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313" y="2669641"/>
                <a:ext cx="1096120" cy="834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051470" y="4144725"/>
              <a:ext cx="682097" cy="715661"/>
              <a:chOff x="2587993" y="2610229"/>
              <a:chExt cx="1426074" cy="134746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2587993" y="2610229"/>
                <a:ext cx="1426074" cy="134746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66">
                      <a:tint val="66000"/>
                      <a:satMod val="160000"/>
                    </a:srgbClr>
                  </a:gs>
                  <a:gs pos="50000">
                    <a:srgbClr val="FFCC66">
                      <a:tint val="44500"/>
                      <a:satMod val="160000"/>
                    </a:srgbClr>
                  </a:gs>
                  <a:gs pos="100000">
                    <a:srgbClr val="FFCC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9" descr="Картинки по запросу студент картинки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2334"/>
              <a:stretch/>
            </p:blipFill>
            <p:spPr bwMode="auto">
              <a:xfrm flipH="1">
                <a:off x="2754514" y="2695827"/>
                <a:ext cx="1093029" cy="111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42" y="3285906"/>
              <a:ext cx="1618737" cy="158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6192737" y="3005901"/>
              <a:ext cx="613466" cy="558165"/>
            </a:xfrm>
            <a:prstGeom prst="ellipse">
              <a:avLst/>
            </a:prstGeom>
            <a:gradFill flip="none" rotWithShape="1">
              <a:gsLst>
                <a:gs pos="0">
                  <a:srgbClr val="84D6A5">
                    <a:tint val="66000"/>
                    <a:satMod val="160000"/>
                  </a:srgbClr>
                </a:gs>
                <a:gs pos="50000">
                  <a:srgbClr val="84D6A5">
                    <a:tint val="44500"/>
                    <a:satMod val="160000"/>
                  </a:srgbClr>
                </a:gs>
                <a:gs pos="100000">
                  <a:srgbClr val="84D6A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Картинки по запросу профессия иконки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57" y="3094134"/>
              <a:ext cx="381699" cy="38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57" y="5362326"/>
              <a:ext cx="491362" cy="44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4653917" y="3035637"/>
              <a:ext cx="618119" cy="5847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7" descr="Картинки по запросу футбол иконка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99" y="3068844"/>
              <a:ext cx="518353" cy="518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Заголовок 1"/>
          <p:cNvSpPr txBox="1">
            <a:spLocks/>
          </p:cNvSpPr>
          <p:nvPr/>
        </p:nvSpPr>
        <p:spPr>
          <a:xfrm>
            <a:off x="983432" y="695747"/>
            <a:ext cx="10225136" cy="11521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Условия социализации личности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15480" y="2132855"/>
            <a:ext cx="9361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496552" y="2314818"/>
            <a:ext cx="2287080" cy="1474221"/>
            <a:chOff x="496552" y="2126703"/>
            <a:chExt cx="2143064" cy="133635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96552" y="2126703"/>
              <a:ext cx="2143064" cy="1336358"/>
              <a:chOff x="496552" y="2670761"/>
              <a:chExt cx="2143064" cy="1336358"/>
            </a:xfrm>
          </p:grpSpPr>
          <p:pic>
            <p:nvPicPr>
              <p:cNvPr id="43" name="Picture 2" descr="Картинки по запросу окружающая среда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52" y="2670761"/>
                <a:ext cx="2143064" cy="1336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Овал 43"/>
              <p:cNvSpPr/>
              <p:nvPr/>
            </p:nvSpPr>
            <p:spPr>
              <a:xfrm>
                <a:off x="1149352" y="2884231"/>
                <a:ext cx="957600" cy="86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218" name="Picture 2" descr="Картинки по запросу игра дети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69" y="2340173"/>
              <a:ext cx="800898" cy="80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6552" y="4095561"/>
            <a:ext cx="2359088" cy="1461884"/>
            <a:chOff x="496552" y="4005064"/>
            <a:chExt cx="2143064" cy="133635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96552" y="4005064"/>
              <a:ext cx="2143064" cy="1336358"/>
              <a:chOff x="496552" y="2670761"/>
              <a:chExt cx="2143064" cy="1336358"/>
            </a:xfrm>
          </p:grpSpPr>
          <p:pic>
            <p:nvPicPr>
              <p:cNvPr id="28" name="Picture 2" descr="Картинки по запросу окружающая среда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52" y="2670761"/>
                <a:ext cx="2143064" cy="1336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Овал 1"/>
              <p:cNvSpPr/>
              <p:nvPr/>
            </p:nvSpPr>
            <p:spPr>
              <a:xfrm>
                <a:off x="1149352" y="2884231"/>
                <a:ext cx="957600" cy="86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8770" y="4323287"/>
              <a:ext cx="767062" cy="626843"/>
            </a:xfrm>
            <a:prstGeom prst="rect">
              <a:avLst/>
            </a:prstGeom>
          </p:spPr>
        </p:pic>
      </p:grpSp>
      <p:sp>
        <p:nvSpPr>
          <p:cNvPr id="4" name="AutoShape 4" descr="Картинки по запросу рамки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9336360" y="3951206"/>
            <a:ext cx="2388068" cy="1638034"/>
            <a:chOff x="9581364" y="3990133"/>
            <a:chExt cx="2143064" cy="133635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9581364" y="3990133"/>
              <a:ext cx="2143064" cy="1336358"/>
              <a:chOff x="496552" y="2670761"/>
              <a:chExt cx="2143064" cy="1336358"/>
            </a:xfrm>
          </p:grpSpPr>
          <p:pic>
            <p:nvPicPr>
              <p:cNvPr id="53" name="Picture 2" descr="Картинки по запросу окружающая среда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52" y="2670761"/>
                <a:ext cx="2143064" cy="1336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Овал 53"/>
              <p:cNvSpPr/>
              <p:nvPr/>
            </p:nvSpPr>
            <p:spPr>
              <a:xfrm>
                <a:off x="1149352" y="2884231"/>
                <a:ext cx="957600" cy="86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682" y="4218534"/>
              <a:ext cx="746259" cy="778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Пятиугольник 45"/>
          <p:cNvSpPr/>
          <p:nvPr/>
        </p:nvSpPr>
        <p:spPr>
          <a:xfrm flipH="1">
            <a:off x="7258124" y="4698006"/>
            <a:ext cx="2500087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профессиональная деятельность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2681451" y="2956775"/>
            <a:ext cx="1800000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гра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9238348" y="2204863"/>
            <a:ext cx="2472016" cy="1603057"/>
            <a:chOff x="9238348" y="2204863"/>
            <a:chExt cx="2472016" cy="1603057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9238348" y="2204863"/>
              <a:ext cx="2472016" cy="1603057"/>
              <a:chOff x="496552" y="2670761"/>
              <a:chExt cx="2143064" cy="1336358"/>
            </a:xfrm>
          </p:grpSpPr>
          <p:pic>
            <p:nvPicPr>
              <p:cNvPr id="50" name="Picture 2" descr="Картинки по запросу окружающая среда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52" y="2670761"/>
                <a:ext cx="2143064" cy="1336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1149352" y="2884231"/>
                <a:ext cx="957600" cy="86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28789" y="2570898"/>
              <a:ext cx="829709" cy="753120"/>
            </a:xfrm>
            <a:prstGeom prst="rect">
              <a:avLst/>
            </a:prstGeom>
          </p:spPr>
        </p:pic>
      </p:grpSp>
      <p:sp>
        <p:nvSpPr>
          <p:cNvPr id="61" name="Пятиугольник 60"/>
          <p:cNvSpPr/>
          <p:nvPr/>
        </p:nvSpPr>
        <p:spPr>
          <a:xfrm>
            <a:off x="2639616" y="4735640"/>
            <a:ext cx="1800200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 flipH="1">
            <a:off x="7608168" y="2947458"/>
            <a:ext cx="1800000" cy="648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общение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5136162" y="4348386"/>
            <a:ext cx="1934657" cy="4381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СОЦИАЛИЗАЦИЯ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58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1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983432" y="695747"/>
            <a:ext cx="10225136" cy="11521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C2CB2"/>
                </a:solidFill>
                <a:latin typeface="Garamond" pitchFamily="18" charset="0"/>
              </a:rPr>
              <a:t>Условия социализации личности</a:t>
            </a:r>
            <a:endParaRPr lang="ru-RU" sz="3200" b="1" dirty="0">
              <a:solidFill>
                <a:srgbClr val="2C2CB2"/>
              </a:solidFill>
              <a:latin typeface="Garamond" pitchFamily="18" charset="0"/>
            </a:endParaRPr>
          </a:p>
        </p:txBody>
      </p:sp>
      <p:sp>
        <p:nvSpPr>
          <p:cNvPr id="4" name="AutoShape 4" descr="Картинки по запросу рамки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47507" y="2856522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оциальная защищенность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93881" y="4863329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оциальная закаленность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248128" y="4863329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психическое здоровье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112224" y="2856522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нания современной науки и техники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536160" y="3769798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223791" y="5601965"/>
            <a:ext cx="3744417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 опыт </a:t>
            </a:r>
          </a:p>
          <a:p>
            <a:pPr algn="ctr"/>
            <a:r>
              <a:rPr lang="ru-RU" dirty="0" smtClean="0"/>
              <a:t>самостоятельного принятия решений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61833" y="3838325"/>
            <a:ext cx="2736305" cy="576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равственная стойкость</a:t>
            </a:r>
            <a:endParaRPr lang="ru-RU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912" y="2546582"/>
            <a:ext cx="1498756" cy="2446431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415480" y="2132855"/>
            <a:ext cx="9361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491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7" grpId="0" animBg="1"/>
      <p:bldP spid="58" grpId="0" animBg="1"/>
      <p:bldP spid="60" grpId="0" animBg="1"/>
      <p:bldP spid="62" grpId="0" animBg="1"/>
      <p:bldP spid="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8557</TotalTime>
  <Words>1210</Words>
  <Application>Microsoft Office PowerPoint</Application>
  <PresentationFormat>Произвольный</PresentationFormat>
  <Paragraphs>240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Результаты социализации</vt:lpstr>
      <vt:lpstr>Результаты социализации</vt:lpstr>
      <vt:lpstr>Результаты социализации</vt:lpstr>
      <vt:lpstr>Слайд 25</vt:lpstr>
      <vt:lpstr>Современные технологии,  направленные на социализацию школьников</vt:lpstr>
      <vt:lpstr>Современные технологии,  направленные на социализацию школьников</vt:lpstr>
      <vt:lpstr>Современные технологии,  направленные на социализацию школьников</vt:lpstr>
      <vt:lpstr>Современные технологии,  направленные на социализацию школьников</vt:lpstr>
      <vt:lpstr>Современные технологии,  направленные на социализацию школьников</vt:lpstr>
      <vt:lpstr>Современные технологии,  направленные на социализацию школьников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профессионального мастерства «Столичный учитель – столичному образованию» 2017 Номинация «Учитель»</dc:title>
  <dc:creator>teacher</dc:creator>
  <cp:lastModifiedBy> </cp:lastModifiedBy>
  <cp:revision>395</cp:revision>
  <dcterms:created xsi:type="dcterms:W3CDTF">2017-03-04T07:30:25Z</dcterms:created>
  <dcterms:modified xsi:type="dcterms:W3CDTF">2018-12-28T11:13:23Z</dcterms:modified>
</cp:coreProperties>
</file>