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1119" r:id="rId4"/>
    <p:sldId id="1155" r:id="rId5"/>
    <p:sldId id="1121" r:id="rId6"/>
    <p:sldId id="1178" r:id="rId7"/>
    <p:sldId id="1192" r:id="rId8"/>
    <p:sldId id="1193" r:id="rId9"/>
    <p:sldId id="1157" r:id="rId10"/>
    <p:sldId id="1163" r:id="rId11"/>
    <p:sldId id="1127" r:id="rId12"/>
    <p:sldId id="1194" r:id="rId13"/>
    <p:sldId id="1164" r:id="rId14"/>
    <p:sldId id="1197" r:id="rId15"/>
    <p:sldId id="1198" r:id="rId16"/>
    <p:sldId id="1200" r:id="rId17"/>
    <p:sldId id="1199" r:id="rId18"/>
    <p:sldId id="1196" r:id="rId19"/>
    <p:sldId id="1201" r:id="rId20"/>
    <p:sldId id="1195" r:id="rId21"/>
    <p:sldId id="1202" r:id="rId22"/>
    <p:sldId id="1203" r:id="rId23"/>
    <p:sldId id="1204" r:id="rId24"/>
    <p:sldId id="1206" r:id="rId25"/>
    <p:sldId id="1205" r:id="rId26"/>
    <p:sldId id="1160" r:id="rId27"/>
    <p:sldId id="1207" r:id="rId28"/>
    <p:sldId id="1208" r:id="rId29"/>
    <p:sldId id="1209" r:id="rId30"/>
    <p:sldId id="1210" r:id="rId31"/>
    <p:sldId id="1211" r:id="rId32"/>
    <p:sldId id="1212" r:id="rId33"/>
    <p:sldId id="1213" r:id="rId34"/>
    <p:sldId id="119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179C0"/>
    <a:srgbClr val="8F4D11"/>
    <a:srgbClr val="EABE78"/>
    <a:srgbClr val="006600"/>
    <a:srgbClr val="D9B247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117" d="100"/>
          <a:sy n="117" d="100"/>
        </p:scale>
        <p:origin x="300" y="108"/>
      </p:cViewPr>
      <p:guideLst>
        <p:guide pos="3840"/>
        <p:guide orient="horz" pos="2157"/>
        <p:guide pos="3840"/>
        <p:guide pos="38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АРТ\04 Брендинг в системе дополнительного образования\titu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55843" y="661090"/>
            <a:ext cx="8212411" cy="1787270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Брендинг</a:t>
            </a:r>
            <a:r>
              <a:rPr lang="ru-RU" b="1" dirty="0">
                <a:solidFill>
                  <a:srgbClr val="0070C0"/>
                </a:solidFill>
              </a:rPr>
              <a:t> как стратегия развития образовательного учреждения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МАРТ\04 Брендинг в системе дополнительного образования\2,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1327" y="387366"/>
            <a:ext cx="7703506" cy="64633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Бренд в системе  образования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3513" y="3059489"/>
            <a:ext cx="26886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БРЕНД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 УЧРЕЖДЕНИЯ </a:t>
            </a:r>
            <a:endParaRPr lang="ru-RU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76529" y="3059488"/>
            <a:ext cx="26886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БРЕНД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ПЕДАГОГА</a:t>
            </a:r>
            <a:endParaRPr lang="ru-RU" sz="1600" b="1" dirty="0" smtClean="0"/>
          </a:p>
        </p:txBody>
      </p:sp>
      <p:sp>
        <p:nvSpPr>
          <p:cNvPr id="4" name="Двойная стрелка вверх/вниз 3"/>
          <p:cNvSpPr/>
          <p:nvPr/>
        </p:nvSpPr>
        <p:spPr>
          <a:xfrm rot="16200000">
            <a:off x="5786225" y="2943175"/>
            <a:ext cx="600501" cy="968991"/>
          </a:xfrm>
          <a:prstGeom prst="up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Picture 3" descr="C:\Users\Таня\Desktop\ЯНВАРЬ\ЭМПАТИЯ\dfbv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83" y="4065994"/>
            <a:ext cx="2227499" cy="22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chool building with small fence a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t="2241" r="1841" b="3804"/>
          <a:stretch>
            <a:fillRect/>
          </a:stretch>
        </p:blipFill>
        <p:spPr bwMode="auto">
          <a:xfrm>
            <a:off x="1574800" y="4450685"/>
            <a:ext cx="36068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аня\Desktop\МАРТ\04 Брендинг в системе дополнительного образования\4.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7319" y="2558649"/>
            <a:ext cx="513156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БРЕН</a:t>
            </a:r>
            <a:r>
              <a:rPr lang="en-US" sz="1600" b="1" dirty="0" smtClean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ИНГ </a:t>
            </a:r>
            <a:r>
              <a:rPr lang="ru-RU" sz="1600" dirty="0" smtClean="0">
                <a:solidFill>
                  <a:srgbClr val="002060"/>
                </a:solidFill>
              </a:rPr>
              <a:t>–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процесс </a:t>
            </a:r>
            <a:r>
              <a:rPr lang="ru-RU" sz="2000" dirty="0"/>
              <a:t>разработки бренда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использованием определенных технологий, которые </a:t>
            </a:r>
            <a:r>
              <a:rPr lang="ru-RU" sz="2000" dirty="0" smtClean="0"/>
              <a:t>практически идентичны технологиям, применяемым в </a:t>
            </a:r>
            <a:r>
              <a:rPr lang="ru-RU" sz="2000" dirty="0"/>
              <a:t>маркетинге. </a:t>
            </a:r>
            <a:endParaRPr lang="ru-RU" sz="2000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МАРТ\04 Брендинг в системе дополнительного образования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9164" y="1993076"/>
            <a:ext cx="6954098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Информация об </a:t>
            </a:r>
            <a:r>
              <a:rPr lang="ru-RU" sz="2000" dirty="0"/>
              <a:t>основной аудитории потребителей и </a:t>
            </a:r>
            <a:r>
              <a:rPr lang="ru-RU" sz="2000" dirty="0" smtClean="0"/>
              <a:t>конкурентах позволяет учреждениям, обеспечивающим </a:t>
            </a:r>
            <a:r>
              <a:rPr lang="ru-RU" sz="2000" dirty="0"/>
              <a:t>дополнительное </a:t>
            </a:r>
            <a:r>
              <a:rPr lang="ru-RU" sz="2000" dirty="0" smtClean="0"/>
              <a:t>образование, </a:t>
            </a:r>
            <a:r>
              <a:rPr lang="ru-RU" sz="2000" b="1" dirty="0" smtClean="0"/>
              <a:t>определить </a:t>
            </a:r>
            <a:r>
              <a:rPr lang="ru-RU" sz="2000" b="1" dirty="0"/>
              <a:t>основные направления </a:t>
            </a:r>
            <a:r>
              <a:rPr lang="ru-RU" sz="2000" b="1" dirty="0" smtClean="0"/>
              <a:t>развития</a:t>
            </a:r>
            <a:r>
              <a:rPr lang="ru-RU" sz="2000" b="1" dirty="0"/>
              <a:t>.</a:t>
            </a:r>
            <a:endParaRPr lang="ru-RU" sz="2000" b="1" dirty="0" smtClean="0"/>
          </a:p>
          <a:p>
            <a:endParaRPr lang="ru-RU" sz="2000" dirty="0"/>
          </a:p>
          <a:p>
            <a:endParaRPr lang="ru-RU" sz="2000" b="1" dirty="0" smtClean="0"/>
          </a:p>
          <a:p>
            <a:r>
              <a:rPr lang="ru-RU" sz="2000" b="1" dirty="0" smtClean="0"/>
              <a:t>Например</a:t>
            </a:r>
            <a:r>
              <a:rPr lang="ru-RU" sz="2000" dirty="0" smtClean="0"/>
              <a:t>, если </a:t>
            </a:r>
            <a:r>
              <a:rPr lang="ru-RU" sz="2000" dirty="0"/>
              <a:t>потребители образовательных услуг – молодые семьи, востребованы будут курсы по подготовке к школе, развитию дошкольников, </a:t>
            </a:r>
            <a:r>
              <a:rPr lang="ru-RU" sz="2000" dirty="0" smtClean="0"/>
              <a:t>школы молодых родителей.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95537" y="2283960"/>
            <a:ext cx="387596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ЭТАП</a:t>
            </a:r>
            <a:endParaRPr lang="ru-RU" b="1" dirty="0" smtClean="0"/>
          </a:p>
          <a:p>
            <a:pPr algn="ctr"/>
            <a:r>
              <a:rPr lang="ru-RU" b="1" dirty="0" smtClean="0"/>
              <a:t>Анализ </a:t>
            </a:r>
            <a:r>
              <a:rPr lang="ru-RU" b="1" dirty="0"/>
              <a:t>информации </a:t>
            </a:r>
            <a:br>
              <a:rPr lang="ru-RU" b="1" dirty="0" smtClean="0"/>
            </a:br>
            <a:r>
              <a:rPr lang="ru-RU" b="1" dirty="0" smtClean="0"/>
              <a:t>об </a:t>
            </a:r>
            <a:r>
              <a:rPr lang="ru-RU" b="1" dirty="0"/>
              <a:t>основной </a:t>
            </a:r>
            <a:r>
              <a:rPr lang="ru-RU" b="1" dirty="0" smtClean="0"/>
              <a:t>аудитории </a:t>
            </a:r>
            <a:r>
              <a:rPr lang="ru-RU" b="1" dirty="0"/>
              <a:t>потребителей и конкурентах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8" y="38393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Последовательность</a:t>
            </a:r>
            <a:r>
              <a:rPr lang="ru-RU" sz="3400" b="1" dirty="0" smtClean="0">
                <a:solidFill>
                  <a:srgbClr val="002060"/>
                </a:solidFill>
              </a:rPr>
              <a:t> разработки бренда</a:t>
            </a: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МАРТ\04 Брендинг в системе дополнительного образования\6.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3455" y="1776202"/>
            <a:ext cx="7594687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Образовательная </a:t>
            </a:r>
            <a:r>
              <a:rPr lang="ru-RU" b="1" i="1" dirty="0"/>
              <a:t>услуга </a:t>
            </a:r>
            <a:r>
              <a:rPr lang="ru-RU" i="1" dirty="0" smtClean="0"/>
              <a:t>– продукт (товар).</a:t>
            </a:r>
            <a:endParaRPr lang="ru-RU" i="1" dirty="0" smtClean="0"/>
          </a:p>
          <a:p>
            <a:endParaRPr lang="ru-RU" b="1" dirty="0" smtClean="0"/>
          </a:p>
          <a:p>
            <a:r>
              <a:rPr lang="ru-RU" b="1" dirty="0" smtClean="0"/>
              <a:t>Нематериальные </a:t>
            </a:r>
            <a:r>
              <a:rPr lang="ru-RU" b="1" dirty="0"/>
              <a:t>стимулы для образовательных </a:t>
            </a:r>
            <a:r>
              <a:rPr lang="ru-RU" b="1" dirty="0" smtClean="0"/>
              <a:t>учреждений: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</a:t>
            </a:r>
            <a:r>
              <a:rPr lang="ru-RU" dirty="0" smtClean="0"/>
              <a:t>ольшое количество желающих обучаться;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изменение статуса;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мотивация </a:t>
            </a:r>
            <a:r>
              <a:rPr lang="ru-RU" dirty="0"/>
              <a:t>на </a:t>
            </a:r>
            <a:r>
              <a:rPr lang="ru-RU" dirty="0" smtClean="0"/>
              <a:t>учебу.</a:t>
            </a: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Бренд</a:t>
            </a:r>
            <a:r>
              <a:rPr lang="ru-RU" i="1" dirty="0" smtClean="0"/>
              <a:t> – то, что позволяет дифференцироваться от конкурентов.</a:t>
            </a:r>
            <a:endParaRPr lang="ru-RU" i="1" dirty="0" smtClean="0"/>
          </a:p>
          <a:p>
            <a:endParaRPr lang="ru-RU" b="1" i="1" dirty="0" smtClean="0"/>
          </a:p>
          <a:p>
            <a:r>
              <a:rPr lang="ru-RU" b="1" dirty="0" smtClean="0"/>
              <a:t>Преимущества образовательного учреждения: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близость </a:t>
            </a:r>
            <a:r>
              <a:rPr lang="ru-RU" dirty="0"/>
              <a:t>к </a:t>
            </a:r>
            <a:r>
              <a:rPr lang="ru-RU" dirty="0" smtClean="0"/>
              <a:t>дому;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репутация;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квалификация кадров;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качество помещений;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доброжелательность.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95537" y="2379496"/>
            <a:ext cx="38759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 ЭТАП</a:t>
            </a:r>
            <a:endParaRPr lang="ru-RU" b="1" dirty="0" smtClean="0"/>
          </a:p>
          <a:p>
            <a:pPr algn="ctr"/>
            <a:r>
              <a:rPr lang="ru-RU" b="1" dirty="0"/>
              <a:t>Построение </a:t>
            </a:r>
            <a:endParaRPr lang="ru-RU" b="1" dirty="0" smtClean="0"/>
          </a:p>
          <a:p>
            <a:pPr algn="ctr"/>
            <a:r>
              <a:rPr lang="ru-RU" b="1" dirty="0" smtClean="0"/>
              <a:t>продукта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8" y="38393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Последовательность</a:t>
            </a:r>
            <a:r>
              <a:rPr lang="ru-RU" sz="3400" b="1" dirty="0" smtClean="0">
                <a:solidFill>
                  <a:srgbClr val="002060"/>
                </a:solidFill>
              </a:rPr>
              <a:t> разработки бренда</a:t>
            </a: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МАРТ\04 Брендинг в системе дополнительного образования\6.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3455" y="1680666"/>
            <a:ext cx="7594687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Выбор набора </a:t>
            </a:r>
            <a:r>
              <a:rPr lang="ru-RU" sz="2000" b="1" dirty="0"/>
              <a:t>характеристик, которые </a:t>
            </a:r>
            <a:r>
              <a:rPr lang="ru-RU" sz="2000" b="1" dirty="0" smtClean="0"/>
              <a:t>могут стать основой </a:t>
            </a:r>
            <a:br>
              <a:rPr lang="ru-RU" sz="2000" b="1" dirty="0" smtClean="0"/>
            </a:br>
            <a:r>
              <a:rPr lang="ru-RU" sz="2000" b="1" dirty="0" smtClean="0"/>
              <a:t>для бренда учреждения</a:t>
            </a:r>
            <a:endParaRPr lang="ru-RU" sz="2000" b="1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О</a:t>
            </a:r>
            <a:r>
              <a:rPr lang="ru-RU" sz="2000" i="1" dirty="0" smtClean="0"/>
              <a:t>бсуждение</a:t>
            </a:r>
            <a:r>
              <a:rPr lang="ru-RU" sz="2000" dirty="0" smtClean="0"/>
              <a:t> на </a:t>
            </a:r>
            <a:r>
              <a:rPr lang="ru-RU" sz="2000" dirty="0"/>
              <a:t>совещании либо </a:t>
            </a:r>
            <a:r>
              <a:rPr lang="ru-RU" sz="2000" dirty="0" smtClean="0"/>
              <a:t>педсовете:</a:t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именно может стать основой для бренда </a:t>
            </a:r>
            <a:r>
              <a:rPr lang="ru-RU" sz="2000" dirty="0" smtClean="0"/>
              <a:t>учреждения?</a:t>
            </a:r>
            <a:br>
              <a:rPr lang="ru-RU" sz="2000" dirty="0" smtClean="0"/>
            </a:br>
            <a:r>
              <a:rPr lang="ru-RU" sz="2000" dirty="0" smtClean="0"/>
              <a:t>Что </a:t>
            </a:r>
            <a:r>
              <a:rPr lang="ru-RU" sz="2000" dirty="0"/>
              <a:t>выгодно будет отличать его от </a:t>
            </a:r>
            <a:r>
              <a:rPr lang="ru-RU" sz="2000" dirty="0" smtClean="0"/>
              <a:t>других</a:t>
            </a:r>
            <a:r>
              <a:rPr lang="ru-RU" sz="2000" dirty="0"/>
              <a:t>?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И</a:t>
            </a:r>
            <a:r>
              <a:rPr lang="ru-RU" sz="2000" i="1" dirty="0" smtClean="0"/>
              <a:t>зучение </a:t>
            </a:r>
            <a:r>
              <a:rPr lang="ru-RU" sz="2000" dirty="0" smtClean="0"/>
              <a:t> «экспертного</a:t>
            </a:r>
            <a:r>
              <a:rPr lang="ru-RU" sz="2000" dirty="0"/>
              <a:t>» мнения родителей, учащихся, </a:t>
            </a:r>
            <a:r>
              <a:rPr lang="ru-RU" sz="2000" dirty="0" smtClean="0"/>
              <a:t>выпускников;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/>
              <a:t>Р</a:t>
            </a:r>
            <a:r>
              <a:rPr lang="ru-RU" sz="2000" i="1" dirty="0" smtClean="0"/>
              <a:t>анжирование</a:t>
            </a:r>
            <a:r>
              <a:rPr lang="ru-RU" sz="2000" dirty="0" smtClean="0"/>
              <a:t> названных характеристик: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базовые;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актуальные </a:t>
            </a:r>
            <a:r>
              <a:rPr lang="ru-RU" sz="2000" dirty="0"/>
              <a:t>на данный </a:t>
            </a:r>
            <a:r>
              <a:rPr lang="ru-RU" sz="2000" dirty="0" smtClean="0"/>
              <a:t>момент;</a:t>
            </a:r>
            <a:endParaRPr lang="ru-RU" sz="2000" dirty="0" smtClean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потенциальные.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-95537" y="2379496"/>
            <a:ext cx="38759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 ЭТАП</a:t>
            </a:r>
            <a:endParaRPr lang="ru-RU" b="1" dirty="0" smtClean="0"/>
          </a:p>
          <a:p>
            <a:pPr algn="ctr"/>
            <a:r>
              <a:rPr lang="ru-RU" b="1" dirty="0"/>
              <a:t>Построение </a:t>
            </a:r>
            <a:endParaRPr lang="ru-RU" b="1" dirty="0" smtClean="0"/>
          </a:p>
          <a:p>
            <a:pPr algn="ctr"/>
            <a:r>
              <a:rPr lang="ru-RU" b="1" dirty="0" smtClean="0"/>
              <a:t>продукта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8" y="38393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Последовательность</a:t>
            </a:r>
            <a:r>
              <a:rPr lang="ru-RU" sz="3400" b="1" dirty="0" smtClean="0">
                <a:solidFill>
                  <a:srgbClr val="002060"/>
                </a:solidFill>
              </a:rPr>
              <a:t> разработки бренда</a:t>
            </a: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Таня\Desktop\МАРТ\04 Брендинг в системе дополнительного образования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1220152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716" y="2528510"/>
            <a:ext cx="2866030" cy="70788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Маркетинговые исследования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75201" y="2378389"/>
            <a:ext cx="7902818" cy="193899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Если учреждение </a:t>
            </a:r>
            <a:r>
              <a:rPr lang="ru-RU" sz="2000" dirty="0"/>
              <a:t>оказывает платные </a:t>
            </a:r>
            <a:r>
              <a:rPr lang="ru-RU" sz="2000" dirty="0" smtClean="0"/>
              <a:t>услуги, важным </a:t>
            </a:r>
            <a:r>
              <a:rPr lang="ru-RU" sz="2000" dirty="0"/>
              <a:t>моментом в списке характеристик, которые могут стать основой </a:t>
            </a:r>
            <a:r>
              <a:rPr lang="ru-RU" sz="2000" dirty="0" smtClean="0"/>
              <a:t>для </a:t>
            </a:r>
            <a:r>
              <a:rPr lang="ru-RU" sz="2000" dirty="0"/>
              <a:t>бренда </a:t>
            </a:r>
            <a:r>
              <a:rPr lang="ru-RU" sz="2000" dirty="0" smtClean="0"/>
              <a:t>учреждения, будет </a:t>
            </a:r>
            <a:r>
              <a:rPr lang="ru-RU" sz="2000" b="1" dirty="0"/>
              <a:t>цена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Е</a:t>
            </a:r>
            <a:r>
              <a:rPr lang="ru-RU" sz="2000" dirty="0" smtClean="0"/>
              <a:t>сли </a:t>
            </a:r>
            <a:r>
              <a:rPr lang="ru-RU" sz="2000" dirty="0"/>
              <a:t>бренд спроектирован и позиционируется верно, то автоматически это приводит к </a:t>
            </a:r>
            <a:r>
              <a:rPr lang="ru-RU" sz="2000" b="1" dirty="0"/>
              <a:t>повышению цены на продукт или услугу на 5-20</a:t>
            </a:r>
            <a:r>
              <a:rPr lang="ru-RU" sz="2000" b="1" dirty="0" smtClean="0"/>
              <a:t>%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4828" y="38393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Последовательность</a:t>
            </a:r>
            <a:r>
              <a:rPr lang="ru-RU" sz="3400" b="1" dirty="0" smtClean="0">
                <a:solidFill>
                  <a:srgbClr val="002060"/>
                </a:solidFill>
              </a:rPr>
              <a:t> разработки бренда</a:t>
            </a:r>
            <a:endParaRPr lang="ru-RU" sz="3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Таня\Desktop\МАРТ\04 Брендинг в системе дополнительного образования\6.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3455" y="1844442"/>
            <a:ext cx="759468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Позиционирование </a:t>
            </a:r>
            <a:r>
              <a:rPr lang="ru-RU" sz="2000" b="1" dirty="0" smtClean="0"/>
              <a:t>по целевому </a:t>
            </a:r>
            <a:r>
              <a:rPr lang="ru-RU" sz="2000" b="1" dirty="0"/>
              <a:t>сегменту </a:t>
            </a:r>
            <a:r>
              <a:rPr lang="ru-RU" sz="2000" b="1" dirty="0" smtClean="0"/>
              <a:t>осуществляется посредством: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личных контактов;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рекламы;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специальных акций.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/>
              <a:t>Важно</a:t>
            </a:r>
            <a:r>
              <a:rPr lang="ru-RU" sz="2000" b="1" dirty="0"/>
              <a:t>, чтобы качество продукта соответствовало ожидаемому результату, поскольку исправить ситуацию бывает достаточно сложно.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95537" y="2379496"/>
            <a:ext cx="387596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 ЭТАП</a:t>
            </a:r>
            <a:endParaRPr lang="ru-RU" b="1" dirty="0" smtClean="0"/>
          </a:p>
          <a:p>
            <a:pPr algn="ctr"/>
            <a:r>
              <a:rPr lang="ru-RU" b="1" dirty="0" smtClean="0"/>
              <a:t>Позиционирование по  </a:t>
            </a:r>
            <a:br>
              <a:rPr lang="ru-RU" b="1" dirty="0" smtClean="0"/>
            </a:br>
            <a:r>
              <a:rPr lang="ru-RU" b="1" dirty="0" smtClean="0"/>
              <a:t>целевому </a:t>
            </a:r>
            <a:r>
              <a:rPr lang="ru-RU" b="1" dirty="0"/>
              <a:t>сегменту </a:t>
            </a:r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8" y="38393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Последовательность</a:t>
            </a:r>
            <a:r>
              <a:rPr lang="ru-RU" sz="3400" b="1" dirty="0" smtClean="0">
                <a:solidFill>
                  <a:srgbClr val="002060"/>
                </a:solidFill>
              </a:rPr>
              <a:t> разработки бренда</a:t>
            </a:r>
            <a:endParaRPr lang="ru-RU" sz="34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35522" y="3725842"/>
            <a:ext cx="417621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Таня\Desktop\МАРТ\04 Брендинг в системе дополнительного образования\4.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0217" y="965178"/>
            <a:ext cx="7099683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БРЕН</a:t>
            </a:r>
            <a:r>
              <a:rPr lang="en-US" sz="1600" b="1" dirty="0" smtClean="0">
                <a:solidFill>
                  <a:srgbClr val="002060"/>
                </a:solidFill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</a:rPr>
              <a:t>ИНГ ПРЕДПОЛАГАЕТ: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ыбор слогана</a:t>
            </a:r>
            <a:endParaRPr lang="ru-RU" sz="2000" dirty="0"/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От </a:t>
            </a:r>
            <a:r>
              <a:rPr lang="ru-RU" sz="2000" b="1" i="1" dirty="0">
                <a:solidFill>
                  <a:srgbClr val="C00000"/>
                </a:solidFill>
              </a:rPr>
              <a:t>успеха в школе – к успеху в </a:t>
            </a:r>
            <a:r>
              <a:rPr lang="ru-RU" sz="2000" b="1" i="1" dirty="0" smtClean="0">
                <a:solidFill>
                  <a:srgbClr val="C00000"/>
                </a:solidFill>
              </a:rPr>
              <a:t>жизни! 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Мы - </a:t>
            </a:r>
            <a:r>
              <a:rPr lang="ru-RU" sz="2000" b="1" i="1" dirty="0">
                <a:solidFill>
                  <a:srgbClr val="C00000"/>
                </a:solidFill>
              </a:rPr>
              <a:t>веселое, дружное, </a:t>
            </a:r>
            <a:r>
              <a:rPr lang="ru-RU" sz="2000" b="1" i="1" dirty="0" smtClean="0">
                <a:solidFill>
                  <a:srgbClr val="C00000"/>
                </a:solidFill>
              </a:rPr>
              <a:t>любознательное 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сообщество!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marL="342900" lvl="0" indent="-342900">
              <a:buFontTx/>
              <a:buChar char="-"/>
            </a:pP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азработка </a:t>
            </a:r>
            <a:r>
              <a:rPr lang="ru-RU" sz="2000" dirty="0"/>
              <a:t>фирменного </a:t>
            </a:r>
            <a:r>
              <a:rPr lang="ru-RU" sz="2000" dirty="0" smtClean="0"/>
              <a:t>стиля </a:t>
            </a:r>
            <a:endParaRPr lang="ru-RU" sz="2000" dirty="0" smtClean="0"/>
          </a:p>
          <a:p>
            <a:pPr lvl="0"/>
            <a:r>
              <a:rPr lang="ru-RU" sz="2000" dirty="0" smtClean="0"/>
              <a:t>(логотип, графическая атрибутика);</a:t>
            </a:r>
            <a:endParaRPr lang="ru-RU" sz="2000" dirty="0" smtClean="0"/>
          </a:p>
          <a:p>
            <a:pPr lvl="0"/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Бренд-имидж </a:t>
            </a:r>
            <a:endParaRPr lang="ru-RU" sz="2000" dirty="0" smtClean="0"/>
          </a:p>
          <a:p>
            <a:pPr lvl="0"/>
            <a:r>
              <a:rPr lang="ru-RU" sz="2000" dirty="0" smtClean="0"/>
              <a:t>(герб учреждения, флаг учреждения, форма обучающихся).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МАРТ\04 Брендинг в системе дополнительного образования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-6988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5097" y="2151727"/>
            <a:ext cx="791473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Система ценностей образовательного учреждения: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миссия;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философия;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принципы. 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389173" y="134334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азработка бренда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образовательного учреждения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4349" y="3725666"/>
            <a:ext cx="66911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МИССИЯ</a:t>
            </a:r>
            <a:r>
              <a:rPr lang="ru-RU" dirty="0"/>
              <a:t> – </a:t>
            </a:r>
            <a:r>
              <a:rPr lang="ru-RU" sz="2000" dirty="0"/>
              <a:t>основа организации, высшее понятие иерархии целей, высшее предназначение существования компании. </a:t>
            </a:r>
            <a:endParaRPr lang="ru-RU" sz="2000" dirty="0"/>
          </a:p>
          <a:p>
            <a:endParaRPr lang="ru-RU" dirty="0"/>
          </a:p>
          <a:p>
            <a:r>
              <a:rPr lang="ru-RU" sz="1600" b="1" dirty="0">
                <a:solidFill>
                  <a:srgbClr val="002060"/>
                </a:solidFill>
              </a:rPr>
              <a:t>МИССИЯ</a:t>
            </a:r>
            <a:r>
              <a:rPr lang="ru-RU" dirty="0"/>
              <a:t> –  </a:t>
            </a:r>
            <a:r>
              <a:rPr lang="ru-RU" sz="2000" dirty="0"/>
              <a:t>утверждение, которое раскрывает смысл существования учреждения, в котором проявляется его отличие от других.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РТ\04 Брендинг в системе дополнительного образования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8853" y="1095970"/>
            <a:ext cx="8402782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>
                <a:solidFill>
                  <a:srgbClr val="002060"/>
                </a:solidFill>
              </a:rPr>
              <a:t>С</a:t>
            </a:r>
            <a:r>
              <a:rPr lang="ru-RU" sz="2000" b="1" dirty="0" err="1" smtClean="0">
                <a:solidFill>
                  <a:srgbClr val="002060"/>
                </a:solidFill>
              </a:rPr>
              <a:t>ustomer</a:t>
            </a:r>
            <a:r>
              <a:rPr lang="ru-RU" sz="20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</a:rPr>
              <a:t>focus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− «</a:t>
            </a:r>
            <a:r>
              <a:rPr lang="ru-RU" sz="2000" dirty="0" err="1" smtClean="0"/>
              <a:t>клиентоориентированность</a:t>
            </a:r>
            <a:r>
              <a:rPr lang="ru-RU" sz="2000" dirty="0" smtClean="0"/>
              <a:t>» предполагает: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регулярный мониторинг;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изучение </a:t>
            </a:r>
            <a:r>
              <a:rPr lang="ru-RU" sz="2000" dirty="0"/>
              <a:t>потребностей </a:t>
            </a:r>
            <a:r>
              <a:rPr lang="ru-RU" sz="2000" dirty="0" smtClean="0"/>
              <a:t>потребителя: детей, родителей;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сегментирование </a:t>
            </a:r>
            <a:r>
              <a:rPr lang="ru-RU" sz="2000" dirty="0"/>
              <a:t>потребительского </a:t>
            </a:r>
            <a:r>
              <a:rPr lang="ru-RU" sz="2000" dirty="0" smtClean="0"/>
              <a:t>рынка;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диагностика </a:t>
            </a:r>
            <a:r>
              <a:rPr lang="ru-RU" sz="2000" dirty="0"/>
              <a:t>удовлетворенности выпускников качеством </a:t>
            </a:r>
            <a:br>
              <a:rPr lang="ru-RU" sz="2000" dirty="0" smtClean="0"/>
            </a:br>
            <a:r>
              <a:rPr lang="ru-RU" sz="2000" dirty="0" smtClean="0"/>
              <a:t>образовательных </a:t>
            </a:r>
            <a:r>
              <a:rPr lang="ru-RU" sz="2000" dirty="0"/>
              <a:t>услуг.  </a:t>
            </a:r>
            <a:endParaRPr lang="ru-RU" sz="2000" dirty="0"/>
          </a:p>
        </p:txBody>
      </p:sp>
      <p:pic>
        <p:nvPicPr>
          <p:cNvPr id="7" name="Picture 4" descr="Group of children talk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20" y="4123772"/>
            <a:ext cx="2220993" cy="22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ня\Desktop\ДЕКАБРЬ\Родительское собрание\asdasdf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74" y="1101658"/>
            <a:ext cx="1327312" cy="26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МАРТ\04 Брендинг в системе дополнительного образования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8432" y="1872286"/>
            <a:ext cx="7765576" cy="70788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Развитие рыночных отношений в России привело 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b="1" dirty="0"/>
              <a:t>коммерциализации </a:t>
            </a:r>
            <a:r>
              <a:rPr lang="ru-RU" sz="2000" dirty="0"/>
              <a:t>многих сфер, в том числе и сферы образования.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РТ\04 Брендинг в системе дополнительного образования\1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6499" y="4823681"/>
            <a:ext cx="6508342" cy="1555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4043" y="4854266"/>
            <a:ext cx="6303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Часто </a:t>
            </a:r>
            <a:r>
              <a:rPr lang="ru-RU" dirty="0"/>
              <a:t>учреждения образования теряются и не знают, как поддерживать положительный имидж, как презентовать и развивать себя. В этом плане </a:t>
            </a:r>
            <a:r>
              <a:rPr lang="ru-RU" dirty="0" smtClean="0"/>
              <a:t>интересен </a:t>
            </a:r>
            <a:r>
              <a:rPr lang="ru-RU" dirty="0"/>
              <a:t>опыт американских образовательных учреждений, </a:t>
            </a:r>
            <a:r>
              <a:rPr lang="ru-RU" dirty="0" smtClean="0"/>
              <a:t>которые стремятся  </a:t>
            </a:r>
            <a:br>
              <a:rPr lang="ru-RU" dirty="0" smtClean="0"/>
            </a:br>
            <a:r>
              <a:rPr lang="ru-RU" dirty="0" smtClean="0"/>
              <a:t> максимально включатся </a:t>
            </a:r>
            <a:r>
              <a:rPr lang="ru-RU" dirty="0"/>
              <a:t>в жизнь общества. 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МАРТ\04 Брендинг в системе дополнительного образования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-6988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2942" y="3429000"/>
            <a:ext cx="791473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Положительный бренд создается путем активного </a:t>
            </a:r>
            <a:br>
              <a:rPr lang="ru-RU" sz="2000" b="1" dirty="0" smtClean="0"/>
            </a:br>
            <a:r>
              <a:rPr lang="ru-RU" sz="2000" b="1" dirty="0" smtClean="0"/>
              <a:t>взаимодействия </a:t>
            </a:r>
            <a:r>
              <a:rPr lang="ru-RU" sz="2000" b="1" dirty="0"/>
              <a:t>с местными </a:t>
            </a:r>
            <a:r>
              <a:rPr lang="ru-RU" sz="2000" b="1" dirty="0" smtClean="0"/>
              <a:t>сообществами:</a:t>
            </a:r>
            <a:endParaRPr lang="ru-RU" sz="20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подготовка </a:t>
            </a:r>
            <a:r>
              <a:rPr lang="ru-RU" sz="2000" dirty="0"/>
              <a:t>и </a:t>
            </a:r>
            <a:r>
              <a:rPr lang="ru-RU" sz="2000" dirty="0" smtClean="0"/>
              <a:t>реализация </a:t>
            </a:r>
            <a:r>
              <a:rPr lang="ru-RU" sz="2000" dirty="0"/>
              <a:t>волонтерских программ;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чтение </a:t>
            </a:r>
            <a:r>
              <a:rPr lang="ru-RU" sz="2000" dirty="0"/>
              <a:t>лекций;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оказание </a:t>
            </a:r>
            <a:r>
              <a:rPr lang="ru-RU" sz="2000" dirty="0"/>
              <a:t>различных услуг населению;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летних лагерей;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создание курсов.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7672" y="153104"/>
            <a:ext cx="7386357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азработка бренда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образовательного учреждения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7161" y="2278886"/>
            <a:ext cx="7747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МИССИЯ ОБРАЗОВАТЕЛЬНОГО УЧРЕЖДЕНИЯ</a:t>
            </a:r>
            <a:r>
              <a:rPr lang="ru-RU" dirty="0" smtClean="0"/>
              <a:t> – </a:t>
            </a:r>
            <a:r>
              <a:rPr lang="ru-RU" sz="2000" dirty="0" smtClean="0"/>
              <a:t>улучшение </a:t>
            </a:r>
            <a:r>
              <a:rPr lang="ru-RU" sz="2000" dirty="0"/>
              <a:t>всех аспектов жизни </a:t>
            </a:r>
            <a:r>
              <a:rPr lang="ru-RU" sz="2000" dirty="0" smtClean="0"/>
              <a:t>окружающих, ответственность </a:t>
            </a:r>
            <a:r>
              <a:rPr lang="ru-RU" sz="2000" dirty="0"/>
              <a:t>за экономическое, культурное и социальное процветание региона.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Таня\Desktop\МАРТ\04 Брендинг в системе дополнительного образования\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0486" y="3073305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/>
              <a:t>БРЕНД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УЧРЕЖДЕНИЯ </a:t>
            </a:r>
            <a:endParaRPr lang="ru-RU" sz="1600" b="1" dirty="0" smtClean="0"/>
          </a:p>
          <a:p>
            <a:pPr lvl="0" algn="ctr"/>
            <a:r>
              <a:rPr lang="ru-RU" sz="1600" b="1" dirty="0" smtClean="0"/>
              <a:t>ОБРАЗОВАНИЯ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8753" y="713547"/>
            <a:ext cx="2455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с</a:t>
            </a:r>
            <a:r>
              <a:rPr lang="ru-RU" dirty="0" smtClean="0"/>
              <a:t>оздает возможности </a:t>
            </a:r>
            <a:endParaRPr lang="ru-RU" dirty="0" smtClean="0"/>
          </a:p>
          <a:p>
            <a:pPr lvl="0" algn="ctr"/>
            <a:r>
              <a:rPr lang="ru-RU" dirty="0" smtClean="0"/>
              <a:t>для поиска социальных </a:t>
            </a:r>
            <a:endParaRPr lang="ru-RU" dirty="0" smtClean="0"/>
          </a:p>
          <a:p>
            <a:pPr lvl="0" algn="ctr"/>
            <a:r>
              <a:rPr lang="ru-RU" dirty="0" smtClean="0"/>
              <a:t>партнеров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3551" y="1864083"/>
            <a:ext cx="2387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/>
              <a:t>способствует </a:t>
            </a:r>
            <a:endParaRPr lang="ru-RU" dirty="0" smtClean="0"/>
          </a:p>
          <a:p>
            <a:pPr lvl="0" algn="ctr"/>
            <a:r>
              <a:rPr lang="ru-RU" dirty="0" smtClean="0"/>
              <a:t>привлечению </a:t>
            </a:r>
            <a:endParaRPr lang="ru-RU" dirty="0" smtClean="0"/>
          </a:p>
          <a:p>
            <a:pPr lvl="0" algn="ctr"/>
            <a:r>
              <a:rPr lang="ru-RU" dirty="0" smtClean="0"/>
              <a:t>внебюджетных </a:t>
            </a:r>
            <a:r>
              <a:rPr lang="ru-RU" dirty="0"/>
              <a:t>средств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45559" y="3027138"/>
            <a:ext cx="1972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/>
              <a:t>идентифицирует </a:t>
            </a:r>
            <a:endParaRPr lang="ru-RU" dirty="0" smtClean="0"/>
          </a:p>
          <a:p>
            <a:pPr lvl="0" algn="ctr"/>
            <a:r>
              <a:rPr lang="ru-RU" dirty="0" smtClean="0"/>
              <a:t>учреждение </a:t>
            </a:r>
            <a:endParaRPr lang="ru-RU" dirty="0" smtClean="0"/>
          </a:p>
          <a:p>
            <a:pPr lvl="0" algn="ctr"/>
            <a:r>
              <a:rPr lang="ru-RU" dirty="0" smtClean="0"/>
              <a:t>среди </a:t>
            </a:r>
            <a:r>
              <a:rPr lang="ru-RU" dirty="0"/>
              <a:t>конкурентов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49806" y="4340849"/>
            <a:ext cx="2250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овышает учебную </a:t>
            </a:r>
            <a:endParaRPr lang="ru-RU" dirty="0" smtClean="0"/>
          </a:p>
          <a:p>
            <a:pPr algn="ctr"/>
            <a:r>
              <a:rPr lang="ru-RU" dirty="0"/>
              <a:t>м</a:t>
            </a:r>
            <a:r>
              <a:rPr lang="ru-RU" dirty="0" smtClean="0"/>
              <a:t>отивацию учащихся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4270081" y="5377561"/>
            <a:ext cx="295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позволяет формировать профессиональный </a:t>
            </a:r>
            <a:r>
              <a:rPr lang="ru-RU" dirty="0" err="1" smtClean="0"/>
              <a:t>педсостав</a:t>
            </a: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аня\Desktop\МАРТ\04 Брендинг в системе дополнительного образования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61618" y="2365561"/>
            <a:ext cx="720361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Личный бренд педагога является </a:t>
            </a:r>
            <a:r>
              <a:rPr lang="ru-RU" sz="2000" dirty="0" smtClean="0"/>
              <a:t>гарантом качества </a:t>
            </a:r>
            <a:r>
              <a:rPr lang="ru-RU" sz="2000" dirty="0"/>
              <a:t>и </a:t>
            </a:r>
            <a:r>
              <a:rPr lang="ru-RU" sz="2000" dirty="0" smtClean="0"/>
              <a:t>надежности </a:t>
            </a:r>
            <a:r>
              <a:rPr lang="ru-RU" sz="2000" dirty="0"/>
              <a:t>оказываемых услуг, </a:t>
            </a:r>
            <a:r>
              <a:rPr lang="ru-RU" sz="2000" dirty="0" smtClean="0"/>
              <a:t>получения </a:t>
            </a:r>
            <a:r>
              <a:rPr lang="ru-RU" sz="2000" dirty="0"/>
              <a:t>интеллектуального </a:t>
            </a:r>
            <a:r>
              <a:rPr lang="ru-RU" sz="2000" dirty="0" smtClean="0"/>
              <a:t>продукта.</a:t>
            </a:r>
            <a:endParaRPr lang="ru-RU" sz="2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152633" y="380403"/>
            <a:ext cx="829714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Персональный бренд </a:t>
            </a:r>
            <a:r>
              <a:rPr lang="ru-RU" sz="3200" b="1" dirty="0" smtClean="0">
                <a:solidFill>
                  <a:srgbClr val="002060"/>
                </a:solidFill>
              </a:rPr>
              <a:t>педагога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4745" y="4119887"/>
            <a:ext cx="7770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Формирование собственного бренда позволяет педагогу: </a:t>
            </a:r>
            <a:endParaRPr lang="ru-RU" sz="20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убедиться в собственной уникальности;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заниматься </a:t>
            </a:r>
            <a:r>
              <a:rPr lang="ru-RU" sz="2000" dirty="0"/>
              <a:t>саморазвитием;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создавать собственный продукт и популяризировать его.</a:t>
            </a:r>
            <a:endParaRPr lang="ru-RU" sz="2000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РТ\04 Брендинг в системе дополнительного образования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3080" y="1435034"/>
            <a:ext cx="692584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ЛИЧНЫЙ БРЕНД </a:t>
            </a:r>
            <a:r>
              <a:rPr lang="ru-RU" sz="2000" dirty="0" smtClean="0"/>
              <a:t>– </a:t>
            </a:r>
            <a:r>
              <a:rPr lang="ru-RU" sz="2000" dirty="0"/>
              <a:t>конкурентное преимущество, которое позволяет выделиться среди представителей одной ниши, обзавестись лояльно настроенной аудиторией.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Личность </a:t>
            </a:r>
            <a:r>
              <a:rPr lang="ru-RU" sz="2000" dirty="0"/>
              <a:t>педагога является </a:t>
            </a:r>
            <a:r>
              <a:rPr lang="ru-RU" sz="2000" dirty="0" err="1"/>
              <a:t>имиджевым</a:t>
            </a:r>
            <a:r>
              <a:rPr lang="ru-RU" sz="2000" dirty="0"/>
              <a:t> преимуществом образовательного учреждения. </a:t>
            </a:r>
            <a:endParaRPr lang="ru-RU" sz="2000" dirty="0"/>
          </a:p>
        </p:txBody>
      </p:sp>
      <p:pic>
        <p:nvPicPr>
          <p:cNvPr id="17410" name="Picture 2" descr="C:\Users\Таня\Desktop\ЯНВАРЬ\ТАЙМЛИНГ\всаы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9738" y="3627223"/>
            <a:ext cx="2881194" cy="2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аня\Desktop\МАРТ\04 Брендинг в системе дополнительного образования\1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6790" y="1161911"/>
            <a:ext cx="59860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2060"/>
              </a:buClr>
            </a:pPr>
            <a:r>
              <a:rPr lang="ru-RU" b="1" i="1" dirty="0">
                <a:solidFill>
                  <a:srgbClr val="C00000"/>
                </a:solidFill>
              </a:rPr>
              <a:t>1 этап.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Самоидентификация</a:t>
            </a:r>
            <a:r>
              <a:rPr lang="ru-RU" b="1" dirty="0"/>
              <a:t>.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i="1" dirty="0" smtClean="0"/>
              <a:t>Кто </a:t>
            </a:r>
            <a:r>
              <a:rPr lang="ru-RU" i="1" dirty="0"/>
              <a:t>вы? </a:t>
            </a:r>
            <a:endParaRPr lang="ru-RU" i="1" dirty="0" smtClean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i="1" dirty="0" smtClean="0"/>
              <a:t>Ваши </a:t>
            </a:r>
            <a:r>
              <a:rPr lang="ru-RU" i="1" dirty="0"/>
              <a:t>интересы, желания, убеждения</a:t>
            </a:r>
            <a:r>
              <a:rPr lang="ru-RU" i="1" dirty="0" smtClean="0"/>
              <a:t>?</a:t>
            </a:r>
            <a:endParaRPr lang="ru-RU" i="1" dirty="0" smtClean="0"/>
          </a:p>
          <a:p>
            <a:pPr lvl="0">
              <a:buClr>
                <a:srgbClr val="002060"/>
              </a:buClr>
            </a:pPr>
            <a:endParaRPr lang="ru-RU" sz="600" i="1" dirty="0"/>
          </a:p>
          <a:p>
            <a:pPr lvl="0">
              <a:buClr>
                <a:srgbClr val="00206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2  этап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err="1" smtClean="0"/>
              <a:t>Экспертность</a:t>
            </a:r>
            <a:r>
              <a:rPr lang="ru-RU" b="1" dirty="0"/>
              <a:t>. </a:t>
            </a:r>
            <a:br>
              <a:rPr lang="ru-RU" dirty="0" smtClean="0"/>
            </a:br>
            <a:r>
              <a:rPr lang="ru-RU" i="1" dirty="0"/>
              <a:t>- </a:t>
            </a:r>
            <a:r>
              <a:rPr lang="ru-RU" i="1" dirty="0" smtClean="0"/>
              <a:t> В </a:t>
            </a:r>
            <a:r>
              <a:rPr lang="ru-RU" i="1" dirty="0"/>
              <a:t>каких областях вы обладаете экспертными знаниями</a:t>
            </a:r>
            <a:r>
              <a:rPr lang="ru-RU" i="1" dirty="0" smtClean="0"/>
              <a:t>?</a:t>
            </a:r>
            <a:endParaRPr lang="ru-RU" i="1" dirty="0" smtClean="0"/>
          </a:p>
          <a:p>
            <a:pPr lvl="0">
              <a:buClr>
                <a:srgbClr val="002060"/>
              </a:buClr>
            </a:pPr>
            <a:endParaRPr lang="ru-RU" sz="700" dirty="0"/>
          </a:p>
          <a:p>
            <a:pPr lvl="0">
              <a:buClr>
                <a:srgbClr val="00206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3 этап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Личные </a:t>
            </a:r>
            <a:r>
              <a:rPr lang="ru-RU" b="1" dirty="0"/>
              <a:t>качества и жизненный опыт.</a:t>
            </a:r>
            <a:endParaRPr lang="ru-RU" b="1" dirty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dirty="0" smtClean="0"/>
              <a:t>отношение </a:t>
            </a:r>
            <a:r>
              <a:rPr lang="ru-RU" dirty="0"/>
              <a:t>к </a:t>
            </a:r>
            <a:r>
              <a:rPr lang="ru-RU" dirty="0" smtClean="0"/>
              <a:t>жизни;</a:t>
            </a:r>
            <a:endParaRPr lang="ru-RU" dirty="0" smtClean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dirty="0" smtClean="0"/>
              <a:t>жизненные ценности;</a:t>
            </a:r>
            <a:endParaRPr lang="ru-RU" dirty="0" smtClean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dirty="0" smtClean="0"/>
              <a:t>жизненная философия;</a:t>
            </a:r>
            <a:endParaRPr lang="ru-RU" dirty="0" smtClean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dirty="0" smtClean="0"/>
              <a:t>социально </a:t>
            </a:r>
            <a:r>
              <a:rPr lang="ru-RU" dirty="0"/>
              <a:t>значимые </a:t>
            </a:r>
            <a:r>
              <a:rPr lang="ru-RU" dirty="0" smtClean="0"/>
              <a:t>цели.</a:t>
            </a:r>
            <a:endParaRPr lang="ru-RU" dirty="0" smtClean="0"/>
          </a:p>
          <a:p>
            <a:pPr lvl="0">
              <a:buClr>
                <a:srgbClr val="002060"/>
              </a:buClr>
            </a:pPr>
            <a:endParaRPr lang="ru-RU" sz="700" dirty="0" smtClean="0"/>
          </a:p>
          <a:p>
            <a:pPr lvl="0">
              <a:buClr>
                <a:srgbClr val="00206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4 </a:t>
            </a:r>
            <a:r>
              <a:rPr lang="ru-RU" b="1" i="1" dirty="0">
                <a:solidFill>
                  <a:srgbClr val="C00000"/>
                </a:solidFill>
              </a:rPr>
              <a:t>этап.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Глобальная идея деятельности и </a:t>
            </a:r>
            <a:r>
              <a:rPr lang="ru-RU" b="1" dirty="0"/>
              <a:t>личная история успеха, достижений, падения и </a:t>
            </a:r>
            <a:r>
              <a:rPr lang="ru-RU" b="1" dirty="0" smtClean="0"/>
              <a:t>побед.</a:t>
            </a:r>
            <a:endParaRPr lang="ru-RU" b="1" dirty="0" smtClean="0"/>
          </a:p>
          <a:p>
            <a:pPr lvl="0">
              <a:buClr>
                <a:srgbClr val="002060"/>
              </a:buClr>
            </a:pPr>
            <a:endParaRPr lang="ru-RU" sz="1000" b="1" dirty="0"/>
          </a:p>
          <a:p>
            <a:pPr lvl="0">
              <a:buClr>
                <a:srgbClr val="002060"/>
              </a:buClr>
            </a:pPr>
            <a:r>
              <a:rPr lang="ru-RU" b="1" i="1" dirty="0" smtClean="0">
                <a:solidFill>
                  <a:srgbClr val="C00000"/>
                </a:solidFill>
              </a:rPr>
              <a:t>5 </a:t>
            </a:r>
            <a:r>
              <a:rPr lang="ru-RU" b="1" i="1" dirty="0">
                <a:solidFill>
                  <a:srgbClr val="C00000"/>
                </a:solidFill>
              </a:rPr>
              <a:t>этап.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Уникальное предложение. </a:t>
            </a:r>
            <a:endParaRPr lang="ru-RU" b="1" dirty="0"/>
          </a:p>
          <a:p>
            <a:pPr marL="285750" lvl="0" indent="-285750">
              <a:buClr>
                <a:srgbClr val="002060"/>
              </a:buClr>
              <a:buFontTx/>
              <a:buChar char="-"/>
            </a:pPr>
            <a:r>
              <a:rPr lang="ru-RU" i="1" dirty="0" smtClean="0"/>
              <a:t>Чем </a:t>
            </a:r>
            <a:r>
              <a:rPr lang="ru-RU" i="1" dirty="0"/>
              <a:t>вы отличаетесь от конкурентов? </a:t>
            </a:r>
            <a:endParaRPr lang="ru-RU" i="1" dirty="0" smtClean="0"/>
          </a:p>
          <a:p>
            <a:pPr lvl="0">
              <a:buClr>
                <a:srgbClr val="002060"/>
              </a:buClr>
            </a:pPr>
            <a:r>
              <a:rPr lang="ru-RU" dirty="0" smtClean="0"/>
              <a:t>-  </a:t>
            </a:r>
            <a:r>
              <a:rPr lang="ru-RU" i="1" dirty="0" smtClean="0"/>
              <a:t>  В </a:t>
            </a:r>
            <a:r>
              <a:rPr lang="ru-RU" i="1" dirty="0"/>
              <a:t>чем ваши преимущества</a:t>
            </a:r>
            <a:r>
              <a:rPr lang="ru-RU" i="1" dirty="0" smtClean="0"/>
              <a:t>?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73710" y="4550701"/>
            <a:ext cx="3016154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Этапы создания личного бренда</a:t>
            </a:r>
            <a:endParaRPr lang="ru-RU" sz="800" b="1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МАРТ\04 Брендинг в системе дополнительного образования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0295" y="2876464"/>
            <a:ext cx="7203611" cy="2376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dirty="0"/>
              <a:t>Пути развития </a:t>
            </a:r>
            <a:r>
              <a:rPr lang="ru-RU" sz="2000" b="1" dirty="0" smtClean="0"/>
              <a:t>бренда:</a:t>
            </a:r>
            <a:endParaRPr lang="ru-RU" sz="2000" b="1" dirty="0" smtClean="0"/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написание </a:t>
            </a:r>
            <a:r>
              <a:rPr lang="ru-RU" sz="2000" dirty="0"/>
              <a:t>статей;</a:t>
            </a:r>
            <a:endParaRPr lang="ru-RU" sz="2000" dirty="0"/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создание собственных информационных продуктов;</a:t>
            </a:r>
            <a:endParaRPr lang="ru-RU" sz="2000" dirty="0"/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создание Интернет-сайта;</a:t>
            </a:r>
            <a:endParaRPr lang="ru-RU" sz="2000" dirty="0"/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публичные выступления;</a:t>
            </a:r>
            <a:endParaRPr lang="ru-RU" sz="2000" dirty="0"/>
          </a:p>
          <a:p>
            <a:pPr marL="342900" lvl="0" indent="-34290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подготовка и проведение </a:t>
            </a:r>
            <a:r>
              <a:rPr lang="ru-RU" sz="2000" dirty="0" smtClean="0"/>
              <a:t>семинаров.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2633" y="380403"/>
            <a:ext cx="829714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Персональный бренд </a:t>
            </a:r>
            <a:r>
              <a:rPr lang="ru-RU" sz="3200" b="1" dirty="0" smtClean="0">
                <a:solidFill>
                  <a:srgbClr val="002060"/>
                </a:solidFill>
              </a:rPr>
              <a:t>педагога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Таня\Desktop\МАРТ\04 Брендинг в системе дополнительного образования\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2633" y="380403"/>
            <a:ext cx="829714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Персональный бренд </a:t>
            </a:r>
            <a:r>
              <a:rPr lang="ru-RU" sz="3200" b="1" dirty="0" smtClean="0">
                <a:solidFill>
                  <a:srgbClr val="002060"/>
                </a:solidFill>
              </a:rPr>
              <a:t>педагога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591" y="2700608"/>
            <a:ext cx="7809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выборе путей реализации необходимо четко осознавать </a:t>
            </a:r>
            <a:r>
              <a:rPr lang="ru-RU" sz="2000" b="1" dirty="0"/>
              <a:t>аудиторию</a:t>
            </a:r>
            <a:r>
              <a:rPr lang="ru-RU" sz="2000" dirty="0"/>
              <a:t>, </a:t>
            </a:r>
            <a:r>
              <a:rPr lang="ru-RU" sz="2000" dirty="0" smtClean="0"/>
              <a:t>на </a:t>
            </a:r>
            <a:r>
              <a:rPr lang="ru-RU" sz="2000" dirty="0"/>
              <a:t>которую рассчитана коммуникация: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родители;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коллеги;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дети.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7591" y="4426197"/>
            <a:ext cx="655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Преимущество социальных сетей для осуществление коммуникации с целевой аудиторией </a:t>
            </a:r>
            <a:r>
              <a:rPr lang="ru-RU" sz="2000" dirty="0" smtClean="0"/>
              <a:t>–  высокая </a:t>
            </a:r>
            <a:r>
              <a:rPr lang="ru-RU" sz="2000" dirty="0"/>
              <a:t>вовлеченность </a:t>
            </a:r>
            <a:r>
              <a:rPr lang="ru-RU" sz="2000" dirty="0" smtClean="0"/>
              <a:t>пользователей</a:t>
            </a:r>
            <a:r>
              <a:rPr lang="ru-RU" sz="2000" dirty="0"/>
              <a:t>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Таня\Desktop\МАРТ\04 Брендинг в системе дополнительного образования\1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8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38682" y="156083"/>
            <a:ext cx="829714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Брендинг, осуществляемый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через социальные сети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4313" y="2153139"/>
            <a:ext cx="686817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Использование </a:t>
            </a:r>
            <a:r>
              <a:rPr lang="ru-RU" sz="2000" dirty="0" err="1"/>
              <a:t>Social</a:t>
            </a:r>
            <a:r>
              <a:rPr lang="ru-RU" sz="2000" dirty="0"/>
              <a:t> </a:t>
            </a:r>
            <a:r>
              <a:rPr lang="ru-RU" sz="2000" dirty="0" err="1" smtClean="0"/>
              <a:t>Media</a:t>
            </a:r>
            <a:r>
              <a:rPr lang="ru-RU" sz="2000" dirty="0" smtClean="0"/>
              <a:t> в продвижении личного </a:t>
            </a:r>
            <a:r>
              <a:rPr lang="ru-RU" sz="2000" dirty="0"/>
              <a:t>бренда или бренда учреждения, </a:t>
            </a:r>
            <a:r>
              <a:rPr lang="ru-RU" sz="2000" dirty="0" smtClean="0"/>
              <a:t>оказывающего дополнительные </a:t>
            </a:r>
            <a:r>
              <a:rPr lang="ru-RU" sz="2000" dirty="0"/>
              <a:t>образовательные </a:t>
            </a:r>
            <a:r>
              <a:rPr lang="ru-RU" sz="2000" dirty="0" smtClean="0"/>
              <a:t>услуги,  </a:t>
            </a:r>
            <a:r>
              <a:rPr lang="ru-RU" sz="2000" dirty="0"/>
              <a:t>позволяет широкой аудитории </a:t>
            </a:r>
            <a:r>
              <a:rPr lang="ru-RU" sz="2000" dirty="0" smtClean="0"/>
              <a:t>познакомиться:</a:t>
            </a:r>
            <a:endParaRPr lang="ru-RU" sz="2000" dirty="0" smtClean="0"/>
          </a:p>
          <a:p>
            <a:endParaRPr lang="ru-RU" sz="11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 </a:t>
            </a:r>
            <a:r>
              <a:rPr lang="ru-RU" sz="2000" dirty="0"/>
              <a:t>работами </a:t>
            </a:r>
            <a:r>
              <a:rPr lang="ru-RU" sz="2000" dirty="0" smtClean="0"/>
              <a:t>педагогов;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8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 достижениями и результатами </a:t>
            </a:r>
            <a:r>
              <a:rPr lang="ru-RU" sz="2000" dirty="0"/>
              <a:t>воспитанников.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Таня\Desktop\МАРТ\04 Брендинг в системе дополнительного образования\1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8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38682" y="156083"/>
            <a:ext cx="829714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Брендинг, осуществляемый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через социальные сети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0467" y="1978641"/>
            <a:ext cx="63870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</a:rPr>
              <a:t>1) </a:t>
            </a:r>
            <a:r>
              <a:rPr lang="ru-RU" sz="2000" b="1" dirty="0"/>
              <a:t>О</a:t>
            </a:r>
            <a:r>
              <a:rPr lang="ru-RU" sz="2000" b="1" dirty="0" smtClean="0"/>
              <a:t>пределить </a:t>
            </a:r>
            <a:r>
              <a:rPr lang="ru-RU" sz="2000" b="1" dirty="0"/>
              <a:t>ключевой посыл </a:t>
            </a:r>
            <a:r>
              <a:rPr lang="ru-RU" sz="2000" b="1" dirty="0" smtClean="0"/>
              <a:t>коммуникации.</a:t>
            </a:r>
            <a:endParaRPr lang="ru-RU" sz="2000" b="1" dirty="0" smtClean="0"/>
          </a:p>
          <a:p>
            <a:pPr lvl="0" algn="just"/>
            <a:r>
              <a:rPr lang="ru-RU" sz="2000" i="1" dirty="0" smtClean="0"/>
              <a:t>Выбрать важные </a:t>
            </a:r>
            <a:r>
              <a:rPr lang="ru-RU" sz="2000" i="1" dirty="0"/>
              <a:t>формулировки, которые будут использованы в </a:t>
            </a:r>
            <a:r>
              <a:rPr lang="ru-RU" sz="2000" i="1" dirty="0" smtClean="0"/>
              <a:t>контенте;</a:t>
            </a:r>
            <a:r>
              <a:rPr lang="ru-RU" sz="2000" i="1" dirty="0"/>
              <a:t> </a:t>
            </a:r>
            <a:r>
              <a:rPr lang="ru-RU" sz="2000" i="1" dirty="0" smtClean="0"/>
              <a:t>повторять ключевые формулировки</a:t>
            </a:r>
            <a:r>
              <a:rPr lang="ru-RU" sz="2000" i="1" dirty="0"/>
              <a:t> </a:t>
            </a:r>
            <a:r>
              <a:rPr lang="ru-RU" sz="2000" i="1" dirty="0" smtClean="0"/>
              <a:t>из </a:t>
            </a:r>
            <a:r>
              <a:rPr lang="ru-RU" sz="2000" i="1" dirty="0"/>
              <a:t>поста в пост. </a:t>
            </a:r>
            <a:endParaRPr lang="ru-RU" sz="2000" i="1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2) </a:t>
            </a:r>
            <a:r>
              <a:rPr lang="ru-RU" sz="2000" b="1" dirty="0"/>
              <a:t>О</a:t>
            </a:r>
            <a:r>
              <a:rPr lang="ru-RU" sz="2000" b="1" dirty="0" smtClean="0"/>
              <a:t>пределить </a:t>
            </a:r>
            <a:r>
              <a:rPr lang="ru-RU" sz="2000" b="1" dirty="0"/>
              <a:t>социальную платформу в рамках которой будет осуществляться продвижение бренда. </a:t>
            </a:r>
            <a:endParaRPr lang="ru-RU" sz="2000" b="1" dirty="0" smtClean="0"/>
          </a:p>
          <a:p>
            <a:pPr algn="just"/>
            <a:r>
              <a:rPr lang="ru-RU" sz="2000" i="1" dirty="0"/>
              <a:t>В</a:t>
            </a:r>
            <a:r>
              <a:rPr lang="ru-RU" sz="2000" i="1" dirty="0" smtClean="0"/>
              <a:t>ыбор напрямую зависит от целевой аудитории. Специалисты рекомендуют использовать не более трех </a:t>
            </a:r>
            <a:r>
              <a:rPr lang="ru-RU" sz="2000" i="1" dirty="0" err="1" smtClean="0"/>
              <a:t>соцсетей</a:t>
            </a:r>
            <a:r>
              <a:rPr lang="ru-RU" sz="2000" i="1" dirty="0" smtClean="0"/>
              <a:t>.</a:t>
            </a:r>
            <a:endParaRPr lang="ru-RU" sz="2000" i="1" dirty="0" smtClean="0"/>
          </a:p>
          <a:p>
            <a:pPr lvl="0" algn="just"/>
            <a:endParaRPr lang="en-US" sz="2000" i="1" dirty="0"/>
          </a:p>
          <a:p>
            <a:pPr lvl="0" algn="just"/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МАРТ\04 Брендинг в системе дополнительного образования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592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44" y="64204"/>
            <a:ext cx="12182476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Брендинг</a:t>
            </a:r>
            <a:r>
              <a:rPr lang="ru-RU" sz="3200" b="1" dirty="0" smtClean="0">
                <a:solidFill>
                  <a:srgbClr val="002060"/>
                </a:solidFill>
              </a:rPr>
              <a:t> как политика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учреждения образования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6463" y="2177324"/>
            <a:ext cx="2572958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ВЫСШИЕ  УЧЕБНЫЕ ЗАВЕДЕНИЯ</a:t>
            </a:r>
            <a:endParaRPr lang="ru-RU" sz="16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481942" y="4235492"/>
            <a:ext cx="5812055" cy="707886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тремление к увеличению численности клиентов </a:t>
            </a:r>
            <a:br>
              <a:rPr lang="ru-RU" sz="2000" dirty="0" smtClean="0"/>
            </a:br>
            <a:r>
              <a:rPr lang="ru-RU" sz="2000" dirty="0" smtClean="0"/>
              <a:t>и формированию положительного имиджа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070308" y="2167060"/>
            <a:ext cx="2571539" cy="5760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ШКОЛА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84069" y="2177324"/>
            <a:ext cx="2591591" cy="132343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 СУБЪЕКТЫ, оказывающие ДОПОЛНИТЕЛЬНЫЕ ОБРАЗОВАТЕЛЬНЫЕ УСЛУГИ</a:t>
            </a:r>
            <a:endParaRPr lang="ru-RU" sz="1600" b="1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3228294" y="2814354"/>
            <a:ext cx="374692" cy="1369429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309591" y="3561620"/>
            <a:ext cx="382137" cy="477672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56743" y="2814355"/>
            <a:ext cx="382137" cy="1369429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  <p:bldP spid="4" grpId="0" animBg="1"/>
      <p:bldP spid="22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Таня\Desktop\МАРТ\04 Брендинг в системе дополнительного образования\1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8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38682" y="156083"/>
            <a:ext cx="8297143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Брендинг, осуществляемый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через социальные сети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2092" y="1951466"/>
            <a:ext cx="67953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</a:rPr>
              <a:t>) </a:t>
            </a:r>
            <a:r>
              <a:rPr lang="ru-RU" sz="2000" b="1" dirty="0"/>
              <a:t>Тщательно заполнить страницу и отобрать </a:t>
            </a:r>
            <a:r>
              <a:rPr lang="ru-RU" sz="2000" b="1" dirty="0" smtClean="0"/>
              <a:t>фотографии:</a:t>
            </a:r>
            <a:endParaRPr lang="ru-RU" sz="2000" b="1" dirty="0" smtClean="0"/>
          </a:p>
          <a:p>
            <a:pPr lvl="0"/>
            <a:r>
              <a:rPr lang="ru-RU" sz="2000" i="1" dirty="0" smtClean="0"/>
              <a:t>визуальный </a:t>
            </a:r>
            <a:r>
              <a:rPr lang="ru-RU" sz="2000" i="1" dirty="0"/>
              <a:t>образ </a:t>
            </a:r>
            <a:r>
              <a:rPr lang="ru-RU" sz="2000" i="1" dirty="0" smtClean="0"/>
              <a:t>– первое</a:t>
            </a:r>
            <a:r>
              <a:rPr lang="ru-RU" sz="2000" i="1" dirty="0"/>
              <a:t>, что видит посетитель.</a:t>
            </a:r>
            <a:endParaRPr lang="ru-RU" sz="2000" i="1" dirty="0"/>
          </a:p>
          <a:p>
            <a:pPr lvl="0"/>
            <a:endParaRPr lang="ru-RU" sz="2000" dirty="0" smtClean="0"/>
          </a:p>
          <a:p>
            <a:pPr lvl="0"/>
            <a:r>
              <a:rPr lang="ru-RU" sz="2000" b="1" dirty="0" smtClean="0">
                <a:solidFill>
                  <a:srgbClr val="002060"/>
                </a:solidFill>
              </a:rPr>
              <a:t>4) </a:t>
            </a:r>
            <a:r>
              <a:rPr lang="ru-RU" sz="2000" b="1" dirty="0" smtClean="0"/>
              <a:t>Продумать контент-план: </a:t>
            </a:r>
            <a:endParaRPr lang="ru-RU" sz="2000" b="1" dirty="0" smtClean="0"/>
          </a:p>
          <a:p>
            <a:pPr lvl="0"/>
            <a:r>
              <a:rPr lang="ru-RU" sz="2000" i="1" dirty="0" smtClean="0"/>
              <a:t>- посты;</a:t>
            </a:r>
            <a:endParaRPr lang="ru-RU" sz="2000" i="1" dirty="0" smtClean="0"/>
          </a:p>
          <a:p>
            <a:pPr lvl="0"/>
            <a:r>
              <a:rPr lang="ru-RU" sz="2000" i="1" dirty="0" smtClean="0"/>
              <a:t>- фотографии; </a:t>
            </a:r>
            <a:endParaRPr lang="ru-RU" sz="2000" i="1" dirty="0" smtClean="0"/>
          </a:p>
          <a:p>
            <a:pPr lvl="0"/>
            <a:r>
              <a:rPr lang="ru-RU" sz="2000" i="1" dirty="0" smtClean="0"/>
              <a:t>- видео; </a:t>
            </a:r>
            <a:endParaRPr lang="ru-RU" sz="2000" i="1" dirty="0" smtClean="0"/>
          </a:p>
          <a:p>
            <a:pPr lvl="0"/>
            <a:r>
              <a:rPr lang="ru-RU" sz="2000" i="1" dirty="0" smtClean="0"/>
              <a:t>- заметки.</a:t>
            </a:r>
            <a:endParaRPr lang="ru-RU" sz="2000" i="1" dirty="0" smtClean="0"/>
          </a:p>
          <a:p>
            <a:pPr lvl="0" algn="just"/>
            <a:endParaRPr lang="en-US" sz="2000" dirty="0"/>
          </a:p>
          <a:p>
            <a:pPr lvl="0" algn="just"/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Таня\Desktop\МАРТ\04 Брендинг в системе дополнительного образования\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0837" y="2312862"/>
            <a:ext cx="69876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Виды контента для публикации </a:t>
            </a:r>
            <a:r>
              <a:rPr lang="ru-RU" sz="2000" b="1" dirty="0"/>
              <a:t>н</a:t>
            </a:r>
            <a:r>
              <a:rPr lang="ru-RU" sz="2000" b="1" dirty="0" smtClean="0"/>
              <a:t>а </a:t>
            </a:r>
            <a:r>
              <a:rPr lang="ru-RU" sz="2000" b="1" dirty="0"/>
              <a:t>страницах </a:t>
            </a:r>
            <a:r>
              <a:rPr lang="ru-RU" sz="2000" b="1" dirty="0" err="1" smtClean="0"/>
              <a:t>соцсетей</a:t>
            </a:r>
            <a:r>
              <a:rPr lang="ru-RU" sz="2000" b="1" dirty="0" smtClean="0"/>
              <a:t>: 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экспертное </a:t>
            </a:r>
            <a:r>
              <a:rPr lang="ru-RU" sz="2000" dirty="0"/>
              <a:t>мнение, профессиональные рекомендации, полезные советы, обзоры, открытия;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видеоуроки</a:t>
            </a:r>
            <a:r>
              <a:rPr lang="ru-RU" sz="2000" dirty="0"/>
              <a:t>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головоломки, ребусы, загадки;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выражение личного мнения по отношению к важным событиям, которые происходят в мире, социуме;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рассказы о вещах, которые вдохновляют и </a:t>
            </a:r>
            <a:r>
              <a:rPr lang="ru-RU" sz="2000" dirty="0" smtClean="0"/>
              <a:t>мотивируют.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49725" y="161925"/>
            <a:ext cx="6191885" cy="107632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Брендинг, осуществляемый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через социальные сети</a:t>
            </a:r>
            <a:endParaRPr lang="ru-RU" sz="900" b="1" dirty="0" smtClean="0">
              <a:solidFill>
                <a:srgbClr val="00206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аня\Desktop\МАРТ\04 Брендинг в системе дополнительного образования\1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5575" y="1412105"/>
            <a:ext cx="6073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П</a:t>
            </a:r>
            <a:r>
              <a:rPr lang="ru-RU" sz="2000" b="1" dirty="0" smtClean="0"/>
              <a:t>ринцип непрерывности:</a:t>
            </a:r>
            <a:endParaRPr lang="ru-RU" sz="2000" b="1" dirty="0" smtClean="0"/>
          </a:p>
          <a:p>
            <a:pPr lvl="0"/>
            <a:r>
              <a:rPr lang="ru-RU" sz="2000" dirty="0" smtClean="0"/>
              <a:t>постоянный сбор и обработка информации </a:t>
            </a:r>
            <a:br>
              <a:rPr lang="ru-RU" sz="2000" dirty="0" smtClean="0"/>
            </a:br>
            <a:r>
              <a:rPr lang="ru-RU" sz="2000" dirty="0" smtClean="0"/>
              <a:t>о потребителе образовательных услуг с последующей корректировкой программы формирования бренда;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П</a:t>
            </a:r>
            <a:r>
              <a:rPr lang="ru-RU" sz="2000" b="1" dirty="0" smtClean="0"/>
              <a:t>ринцип адресности: </a:t>
            </a:r>
            <a:endParaRPr lang="ru-RU" sz="2000" b="1" dirty="0" smtClean="0"/>
          </a:p>
          <a:p>
            <a:pPr lvl="0"/>
            <a:r>
              <a:rPr lang="ru-RU" sz="2000" dirty="0" smtClean="0"/>
              <a:t>создание и реализация бренда для строго определенной целевой аудитории;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Принцип партнерских отношений: </a:t>
            </a:r>
            <a:endParaRPr lang="ru-RU" sz="2000" b="1" dirty="0" smtClean="0"/>
          </a:p>
          <a:p>
            <a:pPr lvl="0"/>
            <a:r>
              <a:rPr lang="ru-RU" sz="2000" dirty="0" smtClean="0"/>
              <a:t>создание системы мероприятий для действующих и потенциальных партнеров.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2268" y="3537937"/>
            <a:ext cx="3726875" cy="132343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Принципы создания</a:t>
            </a:r>
            <a:r>
              <a:rPr lang="ru-RU" sz="2000" b="1" dirty="0"/>
              <a:t>, позиционирования и реализации личного бренда (</a:t>
            </a:r>
            <a:r>
              <a:rPr lang="ru-RU" sz="2000" b="1" dirty="0" smtClean="0"/>
              <a:t>бренда </a:t>
            </a:r>
            <a:r>
              <a:rPr lang="ru-RU" sz="2000" b="1" dirty="0"/>
              <a:t>учебного </a:t>
            </a:r>
            <a:r>
              <a:rPr lang="ru-RU" sz="2000" b="1" dirty="0" smtClean="0"/>
              <a:t>заведения)</a:t>
            </a:r>
            <a:endParaRPr lang="ru-RU" sz="2000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РТ\04 Брендинг в системе дополнительного образования\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76043" y="4763069"/>
            <a:ext cx="6508342" cy="186473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83587" y="4832536"/>
            <a:ext cx="63032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овременная </a:t>
            </a:r>
            <a:r>
              <a:rPr lang="ru-RU" dirty="0"/>
              <a:t>система </a:t>
            </a:r>
            <a:r>
              <a:rPr lang="ru-RU" dirty="0" smtClean="0"/>
              <a:t>образования представляет </a:t>
            </a:r>
            <a:r>
              <a:rPr lang="ru-RU" dirty="0"/>
              <a:t>собой конкурентную среду. Одним из способов, позволяющих обеспечить определенные преимущества – создание и позиционирование бренда. Брендинг может осуществляться как в отношении образовательного учреждения, так в отношении педагога. 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РТ\04 Брендинг в системе дополнительного образования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5363" y="1229117"/>
            <a:ext cx="6364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Дополнительные образовательные услуги осуществляются в соответствии со специальными дополнительными образовательным программам, которые реализуются: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en-US" sz="1600" b="1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/>
              <a:t>в общеобразовательных учреждениях и образовательных учреждениях профессионального образования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пределами определяющих их статус основных образовательных программ</a:t>
            </a:r>
            <a:r>
              <a:rPr lang="ru-RU" dirty="0" smtClean="0"/>
              <a:t>;</a:t>
            </a:r>
            <a:endParaRPr lang="ru-RU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образовательных учреждениях дополнительного образования (в учреждениях повышения квалификации,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курсах, в центрах профессиональной ориентации, музыкальных и художественных школах, школах искусств, домах детского творчества, на станциях юных техников, станциях юных натуралистов и в иных учреждениях, имеющих соответствующие лицензии</a:t>
            </a:r>
            <a:r>
              <a:rPr lang="ru-RU" dirty="0" smtClean="0"/>
              <a:t>);</a:t>
            </a:r>
            <a:endParaRPr lang="ru-RU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посредством </a:t>
            </a:r>
            <a:r>
              <a:rPr lang="ru-RU" dirty="0"/>
              <a:t>индивидуальной трудовой педагогической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РТ\04 Брендинг в системе дополнительного образования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3080" y="1435034"/>
            <a:ext cx="692584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БРЕНД </a:t>
            </a:r>
            <a:r>
              <a:rPr lang="ru-RU" sz="2000" dirty="0" smtClean="0"/>
              <a:t>(англ. </a:t>
            </a:r>
            <a:r>
              <a:rPr lang="en-US" sz="2000" dirty="0" smtClean="0"/>
              <a:t>b</a:t>
            </a:r>
            <a:r>
              <a:rPr lang="ru-RU" sz="2000" dirty="0" err="1" smtClean="0"/>
              <a:t>rand</a:t>
            </a:r>
            <a:r>
              <a:rPr lang="en-US" sz="2000" dirty="0" smtClean="0"/>
              <a:t> – </a:t>
            </a:r>
            <a:r>
              <a:rPr lang="ru-RU" sz="2000" dirty="0" smtClean="0"/>
              <a:t>товарный знак, торговая марка, клеймо)</a:t>
            </a:r>
            <a:r>
              <a:rPr lang="en-US" sz="2000" dirty="0"/>
              <a:t> </a:t>
            </a:r>
            <a:r>
              <a:rPr lang="en-US" sz="2000" dirty="0" smtClean="0"/>
              <a:t>–</a:t>
            </a:r>
            <a:r>
              <a:rPr lang="ru-RU" sz="2000" dirty="0" smtClean="0"/>
              <a:t> термин, применяемый в маркетинге. </a:t>
            </a:r>
            <a:endParaRPr lang="en-US" sz="2000" dirty="0" smtClean="0"/>
          </a:p>
          <a:p>
            <a:endParaRPr lang="en-US" sz="2000" dirty="0" smtClean="0"/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БРЕНД</a:t>
            </a:r>
            <a:r>
              <a:rPr lang="ru-RU" sz="2000" dirty="0" smtClean="0"/>
              <a:t> –</a:t>
            </a:r>
            <a:r>
              <a:rPr lang="en-US" sz="2000" dirty="0" smtClean="0"/>
              <a:t> </a:t>
            </a:r>
            <a:r>
              <a:rPr lang="ru-RU" sz="2000" dirty="0" smtClean="0"/>
              <a:t> ментальная конструкция, которая представляет собой впечатления от продукта или услуги. 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ru-RU" sz="2000" b="1" i="1" dirty="0" smtClean="0"/>
              <a:t>Один из принципов маркетинга </a:t>
            </a:r>
            <a:r>
              <a:rPr lang="en-US" sz="2000" b="1" i="1" dirty="0" smtClean="0"/>
              <a:t>– </a:t>
            </a:r>
            <a:r>
              <a:rPr lang="ru-RU" sz="2400" i="1" dirty="0" smtClean="0">
                <a:solidFill>
                  <a:srgbClr val="C00000"/>
                </a:solidFill>
              </a:rPr>
              <a:t>если </a:t>
            </a:r>
            <a:br>
              <a:rPr lang="en-US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у производителя нет бренда, то он для потребителя </a:t>
            </a:r>
            <a:br>
              <a:rPr lang="en-US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не существует, следовательно, большой прибыли ждать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не стоит.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РТ\04 Брендинг в системе дополнительного образования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9538" y="1299698"/>
            <a:ext cx="8402782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БРЕНД</a:t>
            </a:r>
            <a:r>
              <a:rPr lang="ru-RU" sz="20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ЭТО: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упаковка;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технология производства</a:t>
            </a:r>
            <a:r>
              <a:rPr lang="ru-RU" sz="2000" dirty="0"/>
              <a:t>;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д</a:t>
            </a:r>
            <a:r>
              <a:rPr lang="ru-RU" sz="2000" dirty="0" smtClean="0"/>
              <a:t>изайн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ценности</a:t>
            </a:r>
            <a:r>
              <a:rPr lang="ru-RU" sz="2000" dirty="0"/>
              <a:t>, которые транслирует компания. </a:t>
            </a: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БРЕНД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000" dirty="0"/>
              <a:t>признак качества, который не требует доказательства, именно поэтому в его создание вкладываются огромные деньги. </a:t>
            </a:r>
            <a:endParaRPr lang="ru-RU" sz="2000" dirty="0" smtClean="0"/>
          </a:p>
          <a:p>
            <a:endParaRPr lang="ru-RU" sz="2000" dirty="0"/>
          </a:p>
          <a:p>
            <a:pPr algn="just"/>
            <a:endParaRPr lang="ru-RU" sz="2000" i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ня\Desktop\МАРТ\04 Брендинг в системе дополнительного образования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8762" y="2256428"/>
            <a:ext cx="7155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оличественные показатели качества услуг: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результаты ЕГЭ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поступление </a:t>
            </a:r>
            <a:r>
              <a:rPr lang="ru-RU" dirty="0"/>
              <a:t>в высшие учебные </a:t>
            </a:r>
            <a:r>
              <a:rPr lang="ru-RU" dirty="0" smtClean="0"/>
              <a:t>заведения;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призеры </a:t>
            </a:r>
            <a:r>
              <a:rPr lang="ru-RU" dirty="0"/>
              <a:t>и </a:t>
            </a:r>
            <a:r>
              <a:rPr lang="ru-RU" dirty="0" smtClean="0"/>
              <a:t>лауреаты конкурсов.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оказатели</a:t>
            </a:r>
            <a:r>
              <a:rPr lang="ru-RU" b="1" dirty="0"/>
              <a:t>, </a:t>
            </a:r>
            <a:r>
              <a:rPr lang="ru-RU" b="1" dirty="0" smtClean="0"/>
              <a:t>которые </a:t>
            </a:r>
            <a:r>
              <a:rPr lang="ru-RU" b="1" dirty="0"/>
              <a:t>характеризуют имидж </a:t>
            </a:r>
            <a:r>
              <a:rPr lang="ru-RU" b="1" dirty="0" smtClean="0"/>
              <a:t>заведения: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родители</a:t>
            </a:r>
            <a:r>
              <a:rPr lang="ru-RU" dirty="0"/>
              <a:t>, которые хотят отдать </a:t>
            </a:r>
            <a:r>
              <a:rPr lang="ru-RU" dirty="0" smtClean="0"/>
              <a:t>ребенка в учреждение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педагоги</a:t>
            </a:r>
            <a:r>
              <a:rPr lang="ru-RU" dirty="0"/>
              <a:t>, которые хотят работать </a:t>
            </a:r>
            <a:r>
              <a:rPr lang="ru-RU" dirty="0" smtClean="0"/>
              <a:t>в данном учреждении;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руководитель</a:t>
            </a:r>
            <a:r>
              <a:rPr lang="ru-RU" dirty="0"/>
              <a:t>, </a:t>
            </a:r>
            <a:r>
              <a:rPr lang="ru-RU" dirty="0" smtClean="0"/>
              <a:t>которого хвалят.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9443" y="1345842"/>
            <a:ext cx="60924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ЗАЧЕМ   УЧРЕЖДЕНИЮ   ОБРАЗОВАНИЯ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НУЖЕН   БРЕНД?</a:t>
            </a:r>
            <a:endParaRPr lang="ru-RU" sz="1600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ня\Desktop\МАРТ\04 Брендинг в системе дополнительного образования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5025" y="2610268"/>
            <a:ext cx="655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Бренд</a:t>
            </a:r>
            <a:r>
              <a:rPr lang="ru-RU" sz="2400" dirty="0" smtClean="0"/>
              <a:t> </a:t>
            </a:r>
            <a:r>
              <a:rPr lang="ru-RU" sz="2400" dirty="0"/>
              <a:t>необходим для </a:t>
            </a:r>
            <a:r>
              <a:rPr lang="ru-RU" sz="2400" dirty="0" smtClean="0"/>
              <a:t>повышения: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конкурентоспособности</a:t>
            </a:r>
            <a:r>
              <a:rPr lang="ru-RU" sz="2000" dirty="0"/>
              <a:t>;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престижа;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dirty="0"/>
              <a:t>и</a:t>
            </a:r>
            <a:r>
              <a:rPr lang="ru-RU" sz="2000" dirty="0" smtClean="0"/>
              <a:t>миджа образовательного учреждения.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9443" y="1345842"/>
            <a:ext cx="609244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ЗАЧЕМ   УЧРЕЖДЕНИЮ   ОБРАЗОВАНИЯ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НУЖЕН   БРЕНД?</a:t>
            </a:r>
            <a:endParaRPr lang="ru-RU" sz="1600" b="1" dirty="0" smtClean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АРТ\04 Брендинг в системе дополнительного образования\1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5556" y="840442"/>
            <a:ext cx="6508342" cy="1555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3100" y="871027"/>
            <a:ext cx="6303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по </a:t>
            </a:r>
            <a:r>
              <a:rPr lang="ru-RU" dirty="0" err="1"/>
              <a:t>брендингу</a:t>
            </a:r>
            <a:r>
              <a:rPr lang="ru-RU" dirty="0"/>
              <a:t> длительная и </a:t>
            </a:r>
            <a:r>
              <a:rPr lang="ru-RU" dirty="0" smtClean="0"/>
              <a:t>планомерная, требует </a:t>
            </a:r>
            <a:r>
              <a:rPr lang="ru-RU" dirty="0"/>
              <a:t>участия всего педагогического </a:t>
            </a:r>
            <a:r>
              <a:rPr lang="ru-RU" dirty="0" smtClean="0"/>
              <a:t>коллектива и предполагает </a:t>
            </a:r>
            <a:r>
              <a:rPr lang="ru-RU" dirty="0"/>
              <a:t>стремление к повышению качества образовательных </a:t>
            </a:r>
            <a:r>
              <a:rPr lang="ru-RU" dirty="0" smtClean="0"/>
              <a:t>услуг, создание </a:t>
            </a:r>
            <a:r>
              <a:rPr lang="ru-RU" dirty="0"/>
              <a:t>среды доверия, взаимной симпатии, эмоциональных впечатлений для родителей, детей и педагогов.</a:t>
            </a: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9234" y="4823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9831</Words>
  <Application>WPS Presentation</Application>
  <PresentationFormat>Широкоэкранный</PresentationFormat>
  <Paragraphs>317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Брендинг как стратегия развития образовательного учреждения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2428</cp:revision>
  <dcterms:created xsi:type="dcterms:W3CDTF">2017-01-09T10:38:00Z</dcterms:created>
  <dcterms:modified xsi:type="dcterms:W3CDTF">2019-05-01T10:34:35Z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