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51"/>
  </p:notesMasterIdLst>
  <p:sldIdLst>
    <p:sldId id="358" r:id="rId2"/>
    <p:sldId id="319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7" r:id="rId19"/>
    <p:sldId id="375" r:id="rId20"/>
    <p:sldId id="376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74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  <a:srgbClr val="FFFFCC"/>
    <a:srgbClr val="CCFFCC"/>
    <a:srgbClr val="CCFFFF"/>
    <a:srgbClr val="8238BA"/>
    <a:srgbClr val="C690E8"/>
    <a:srgbClr val="532476"/>
    <a:srgbClr val="DB1203"/>
    <a:srgbClr val="D608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30" y="-96"/>
      </p:cViewPr>
      <p:guideLst>
        <p:guide orient="horz" pos="2251"/>
        <p:guide pos="37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4F9F5-B3F1-4016-B973-1FC9ACA02901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F9FCC-7C8D-4C74-9B6E-6E0E8E56B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79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108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476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163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381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249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44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543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164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066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084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4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616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301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78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95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37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90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261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62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9FCC-7C8D-4C74-9B6E-6E0E8E56B1B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82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575252" y="385361"/>
            <a:ext cx="11153104" cy="23730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Формирование читательской культуры у школьников как составная часть 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учебно-воспитательного процесса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4288" y="2758366"/>
            <a:ext cx="6677025" cy="3648075"/>
          </a:xfrm>
          <a:prstGeom prst="rect">
            <a:avLst/>
          </a:prstGeom>
        </p:spPr>
      </p:pic>
      <p:pic>
        <p:nvPicPr>
          <p:cNvPr id="4102" name="Picture 6" descr="Картинки по запросу книги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039" y="4358936"/>
            <a:ext cx="1580531" cy="15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книги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697" y="3437139"/>
            <a:ext cx="1580531" cy="15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42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524" y="1512959"/>
            <a:ext cx="659382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a typeface="Times New Roman" panose="02020603050405020304" pitchFamily="18" charset="0"/>
              </a:rPr>
              <a:t>Федеральный образовательный стандарт </a:t>
            </a:r>
            <a:r>
              <a:rPr lang="ru-RU" sz="2000" dirty="0" smtClean="0">
                <a:ea typeface="Times New Roman" panose="02020603050405020304" pitchFamily="18" charset="0"/>
              </a:rPr>
              <a:t>поставил </a:t>
            </a:r>
            <a:r>
              <a:rPr lang="ru-RU" sz="2000" dirty="0">
                <a:ea typeface="Times New Roman" panose="02020603050405020304" pitchFamily="18" charset="0"/>
              </a:rPr>
              <a:t>перед школой задачу освоения обучающимися полноценного </a:t>
            </a:r>
            <a:r>
              <a:rPr lang="ru-RU" sz="2000" dirty="0" smtClean="0">
                <a:ea typeface="Times New Roman" panose="02020603050405020304" pitchFamily="18" charset="0"/>
              </a:rPr>
              <a:t>чтения, что подразумевает: готовность </a:t>
            </a:r>
            <a:r>
              <a:rPr lang="ru-RU" sz="2000" dirty="0">
                <a:ea typeface="Times New Roman" panose="02020603050405020304" pitchFamily="18" charset="0"/>
              </a:rPr>
              <a:t>учащихся к решению таких познавательных и коммуникативных задач, </a:t>
            </a:r>
            <a:r>
              <a:rPr lang="ru-RU" sz="2000" dirty="0" smtClean="0">
                <a:ea typeface="Times New Roman" panose="02020603050405020304" pitchFamily="18" charset="0"/>
              </a:rPr>
              <a:t>как: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dirty="0" smtClean="0">
                <a:ea typeface="Times New Roman" panose="02020603050405020304" pitchFamily="18" charset="0"/>
              </a:rPr>
              <a:t>понимание текста;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dirty="0" smtClean="0">
                <a:ea typeface="Times New Roman" panose="02020603050405020304" pitchFamily="18" charset="0"/>
              </a:rPr>
              <a:t>поиск информации;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ru-RU" sz="2000" dirty="0" smtClean="0">
                <a:ea typeface="Times New Roman" panose="02020603050405020304" pitchFamily="18" charset="0"/>
              </a:rPr>
              <a:t> самоконтроль</a:t>
            </a:r>
            <a:r>
              <a:rPr lang="ru-RU" sz="2000" dirty="0">
                <a:ea typeface="Times New Roman" panose="02020603050405020304" pitchFamily="18" charset="0"/>
              </a:rPr>
              <a:t>;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dirty="0" smtClean="0">
                <a:ea typeface="Times New Roman" panose="02020603050405020304" pitchFamily="18" charset="0"/>
              </a:rPr>
              <a:t>восстановление контекста</a:t>
            </a:r>
            <a:r>
              <a:rPr lang="ru-RU" sz="2000" dirty="0">
                <a:ea typeface="Times New Roman" panose="02020603050405020304" pitchFamily="18" charset="0"/>
              </a:rPr>
              <a:t>,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dirty="0" smtClean="0">
                <a:ea typeface="Times New Roman" panose="02020603050405020304" pitchFamily="18" charset="0"/>
              </a:rPr>
              <a:t>интерпретацию и </a:t>
            </a:r>
            <a:r>
              <a:rPr lang="ru-RU" sz="2000" dirty="0">
                <a:ea typeface="Times New Roman" panose="02020603050405020304" pitchFamily="18" charset="0"/>
              </a:rPr>
              <a:t>комментирование </a:t>
            </a:r>
            <a:r>
              <a:rPr lang="ru-RU" sz="2000" dirty="0" smtClean="0">
                <a:ea typeface="Times New Roman" panose="02020603050405020304" pitchFamily="18" charset="0"/>
              </a:rPr>
              <a:t>текста. </a:t>
            </a:r>
          </a:p>
          <a:p>
            <a:pPr algn="just"/>
            <a:endParaRPr lang="ru-RU" sz="1200" dirty="0"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ea typeface="Times New Roman" panose="02020603050405020304" pitchFamily="18" charset="0"/>
              </a:rPr>
              <a:t>Сформировать </a:t>
            </a:r>
            <a:r>
              <a:rPr lang="ru-RU" sz="2000" dirty="0">
                <a:ea typeface="Times New Roman" panose="02020603050405020304" pitchFamily="18" charset="0"/>
              </a:rPr>
              <a:t>читательскую культуру ученика невозможно, если ученик не умеет осмысленно читать и работать с текстом. </a:t>
            </a:r>
            <a:endParaRPr lang="ru-RU" sz="2000" dirty="0">
              <a:effectLst/>
            </a:endParaRPr>
          </a:p>
        </p:txBody>
      </p:sp>
      <p:pic>
        <p:nvPicPr>
          <p:cNvPr id="4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59"/>
          <a:stretch/>
        </p:blipFill>
        <p:spPr bwMode="auto">
          <a:xfrm rot="20693790">
            <a:off x="7918023" y="1700069"/>
            <a:ext cx="1570270" cy="21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41"/>
          <a:stretch/>
        </p:blipFill>
        <p:spPr bwMode="auto">
          <a:xfrm rot="875143">
            <a:off x="9285661" y="1578650"/>
            <a:ext cx="1567516" cy="23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 rot="20229324">
            <a:off x="8003304" y="3024143"/>
            <a:ext cx="1683959" cy="2308923"/>
            <a:chOff x="6744072" y="3717032"/>
            <a:chExt cx="1749846" cy="2612598"/>
          </a:xfrm>
        </p:grpSpPr>
        <p:pic>
          <p:nvPicPr>
            <p:cNvPr id="7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370" b="10351"/>
            <a:stretch/>
          </p:blipFill>
          <p:spPr bwMode="auto">
            <a:xfrm>
              <a:off x="7104112" y="3717032"/>
              <a:ext cx="1389806" cy="2495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441"/>
            <a:stretch/>
          </p:blipFill>
          <p:spPr bwMode="auto">
            <a:xfrm>
              <a:off x="6744072" y="3717032"/>
              <a:ext cx="1749846" cy="2612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069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30025" y="2829847"/>
            <a:ext cx="55510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Цель </a:t>
            </a:r>
            <a:r>
              <a:rPr lang="ru-RU" sz="2000" b="1" i="1" dirty="0" smtClean="0"/>
              <a:t>технологии</a:t>
            </a:r>
            <a:r>
              <a:rPr lang="ru-RU" sz="2000" i="1" dirty="0" smtClean="0"/>
              <a:t>:</a:t>
            </a:r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читательской компетенции </a:t>
            </a:r>
            <a:r>
              <a:rPr lang="ru-RU" sz="2000" dirty="0" smtClean="0"/>
              <a:t>школьника;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грамотного читателя, у которого есть стойкая привычка к чтению, который знает книги, умеет их самостоятельно выбирать. </a:t>
            </a:r>
            <a:endParaRPr lang="ru-RU" sz="2000" dirty="0">
              <a:effectLst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75252" y="711200"/>
            <a:ext cx="11153104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Технология продуктивного </a:t>
            </a:r>
            <a:r>
              <a:rPr lang="ru-RU" sz="3600" b="1" dirty="0" smtClean="0">
                <a:solidFill>
                  <a:srgbClr val="00B050"/>
                </a:solidFill>
              </a:rPr>
              <a:t>чтения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0" t="-2173" r="15032" b="318"/>
          <a:stretch/>
        </p:blipFill>
        <p:spPr>
          <a:xfrm flipH="1">
            <a:off x="1532447" y="2984116"/>
            <a:ext cx="3226545" cy="24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3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 txBox="1">
            <a:spLocks/>
          </p:cNvSpPr>
          <p:nvPr/>
        </p:nvSpPr>
        <p:spPr>
          <a:xfrm>
            <a:off x="575252" y="711200"/>
            <a:ext cx="11153104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Технология продуктивного </a:t>
            </a:r>
            <a:r>
              <a:rPr lang="ru-RU" sz="3600" b="1" dirty="0" smtClean="0">
                <a:solidFill>
                  <a:srgbClr val="00B050"/>
                </a:solidFill>
              </a:rPr>
              <a:t>чтения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0" t="-2173" r="15032" b="318"/>
          <a:stretch/>
        </p:blipFill>
        <p:spPr>
          <a:xfrm flipH="1">
            <a:off x="959880" y="3182078"/>
            <a:ext cx="3226545" cy="24002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87779" y="2423886"/>
            <a:ext cx="71807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Задачи:</a:t>
            </a:r>
            <a:endParaRPr lang="ru-RU" sz="2000" b="1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техники чтения и приемов понимания и анализа </a:t>
            </a:r>
            <a:r>
              <a:rPr lang="ru-RU" sz="2000" dirty="0" smtClean="0"/>
              <a:t>текста;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введение </a:t>
            </a:r>
            <a:r>
              <a:rPr lang="ru-RU" sz="2000" dirty="0"/>
              <a:t>детей через литературу в мир человеческих отношений, нравственно-этических ценностей;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эстетического вкуса;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устной и письменной речи, овладение речевой и коммуникативной культурой;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творческих способностей детей;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приобщение </a:t>
            </a:r>
            <a:r>
              <a:rPr lang="ru-RU" sz="2000" dirty="0"/>
              <a:t>к литературе как искусству слова;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практическое </a:t>
            </a:r>
            <a:r>
              <a:rPr lang="ru-RU" sz="2000" dirty="0"/>
              <a:t>ознакомление с теоретико-литературными понятиями. </a:t>
            </a:r>
          </a:p>
          <a:p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0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 txBox="1">
            <a:spLocks/>
          </p:cNvSpPr>
          <p:nvPr/>
        </p:nvSpPr>
        <p:spPr>
          <a:xfrm>
            <a:off x="575252" y="711200"/>
            <a:ext cx="11153104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Технология </a:t>
            </a:r>
            <a:r>
              <a:rPr lang="ru-RU" sz="3600" b="1" dirty="0">
                <a:solidFill>
                  <a:srgbClr val="00B050"/>
                </a:solidFill>
              </a:rPr>
              <a:t>продуктивного </a:t>
            </a:r>
            <a:r>
              <a:rPr lang="ru-RU" sz="3600" b="1" dirty="0" smtClean="0">
                <a:solidFill>
                  <a:srgbClr val="00B050"/>
                </a:solidFill>
              </a:rPr>
              <a:t>чтения</a:t>
            </a:r>
          </a:p>
          <a:p>
            <a:endParaRPr lang="en-US" sz="18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>
                <a:solidFill>
                  <a:srgbClr val="00B050"/>
                </a:solidFill>
              </a:rPr>
              <a:t>Этап </a:t>
            </a:r>
            <a:r>
              <a:rPr lang="en-US" sz="3600" b="1" dirty="0" smtClean="0">
                <a:solidFill>
                  <a:srgbClr val="00B050"/>
                </a:solidFill>
              </a:rPr>
              <a:t>I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593" y="2634017"/>
            <a:ext cx="3268688" cy="32640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73962" y="4225076"/>
            <a:ext cx="2031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Работа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с </a:t>
            </a:r>
            <a:r>
              <a:rPr lang="ru-RU" sz="2400" b="1" dirty="0"/>
              <a:t>текстом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до </a:t>
            </a:r>
            <a:r>
              <a:rPr lang="ru-RU" sz="2400" b="1" dirty="0"/>
              <a:t>чтения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2650" y="2527082"/>
            <a:ext cx="60621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Деятельность педагога направлена </a:t>
            </a:r>
            <a:r>
              <a:rPr lang="ru-RU" sz="2000" dirty="0" smtClean="0">
                <a:cs typeface="Times New Roman" panose="02020603050405020304" pitchFamily="18" charset="0"/>
              </a:rPr>
              <a:t>на получение предрасположения </a:t>
            </a:r>
            <a:r>
              <a:rPr lang="ru-RU" sz="2000" dirty="0">
                <a:cs typeface="Times New Roman" panose="02020603050405020304" pitchFamily="18" charset="0"/>
              </a:rPr>
              <a:t>учеников к предстоящей работе </a:t>
            </a:r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с </a:t>
            </a:r>
            <a:r>
              <a:rPr lang="ru-RU" sz="2000" dirty="0">
                <a:cs typeface="Times New Roman" panose="02020603050405020304" pitchFamily="18" charset="0"/>
              </a:rPr>
              <a:t>текстом.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endParaRPr lang="en-US" sz="800" dirty="0" smtClean="0">
              <a:cs typeface="Times New Roman" panose="02020603050405020304" pitchFamily="18" charset="0"/>
            </a:endParaRPr>
          </a:p>
          <a:p>
            <a:r>
              <a:rPr lang="ru-RU" sz="2000" dirty="0" smtClean="0">
                <a:cs typeface="Times New Roman" panose="02020603050405020304" pitchFamily="18" charset="0"/>
              </a:rPr>
              <a:t>Для </a:t>
            </a:r>
            <a:r>
              <a:rPr lang="ru-RU" sz="2000" dirty="0">
                <a:cs typeface="Times New Roman" panose="02020603050405020304" pitchFamily="18" charset="0"/>
              </a:rPr>
              <a:t>этого </a:t>
            </a:r>
            <a:r>
              <a:rPr lang="ru-RU" sz="2000" dirty="0" smtClean="0">
                <a:cs typeface="Times New Roman" panose="02020603050405020304" pitchFamily="18" charset="0"/>
              </a:rPr>
              <a:t>необходимо: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организовать работу по определению смысловой, тематической, эмоциональной направленности </a:t>
            </a:r>
            <a:r>
              <a:rPr lang="ru-RU" sz="2000" dirty="0" smtClean="0">
                <a:cs typeface="Times New Roman" panose="02020603050405020304" pitchFamily="18" charset="0"/>
              </a:rPr>
              <a:t>текста;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выделить </a:t>
            </a:r>
            <a:r>
              <a:rPr lang="ru-RU" sz="2000" dirty="0">
                <a:cs typeface="Times New Roman" panose="02020603050405020304" pitchFamily="18" charset="0"/>
              </a:rPr>
              <a:t>героев </a:t>
            </a:r>
            <a:r>
              <a:rPr lang="ru-RU" sz="2000" dirty="0" smtClean="0">
                <a:cs typeface="Times New Roman" panose="02020603050405020304" pitchFamily="18" charset="0"/>
              </a:rPr>
              <a:t>произведения и имя автора;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проработать </a:t>
            </a:r>
            <a:r>
              <a:rPr lang="ru-RU" sz="2000" dirty="0">
                <a:cs typeface="Times New Roman" panose="02020603050405020304" pitchFamily="18" charset="0"/>
              </a:rPr>
              <a:t>ключевые слова и предшествующую тексту иллюстрацию, опираясь на читательский опыт учащихся.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1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 txBox="1">
            <a:spLocks/>
          </p:cNvSpPr>
          <p:nvPr/>
        </p:nvSpPr>
        <p:spPr>
          <a:xfrm>
            <a:off x="575252" y="711200"/>
            <a:ext cx="11153104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Технология </a:t>
            </a:r>
            <a:r>
              <a:rPr lang="ru-RU" sz="3600" b="1" dirty="0">
                <a:solidFill>
                  <a:srgbClr val="00B050"/>
                </a:solidFill>
              </a:rPr>
              <a:t>продуктивного </a:t>
            </a:r>
            <a:r>
              <a:rPr lang="ru-RU" sz="3600" b="1" dirty="0" smtClean="0">
                <a:solidFill>
                  <a:srgbClr val="00B050"/>
                </a:solidFill>
              </a:rPr>
              <a:t>чтения</a:t>
            </a:r>
          </a:p>
          <a:p>
            <a:endParaRPr lang="en-US" sz="18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>
                <a:solidFill>
                  <a:srgbClr val="00B050"/>
                </a:solidFill>
              </a:rPr>
              <a:t>Этап </a:t>
            </a:r>
            <a:r>
              <a:rPr lang="en-US" sz="3600" b="1" dirty="0" smtClean="0">
                <a:solidFill>
                  <a:srgbClr val="00B050"/>
                </a:solidFill>
              </a:rPr>
              <a:t>II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593" y="2634017"/>
            <a:ext cx="3268688" cy="32640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01253" y="4156836"/>
            <a:ext cx="2688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Работа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с </a:t>
            </a:r>
            <a:r>
              <a:rPr lang="ru-RU" sz="2400" b="1" dirty="0"/>
              <a:t>текстом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/>
              <a:t>во время чтения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69941" y="2441434"/>
            <a:ext cx="6630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cs typeface="Times New Roman" panose="02020603050405020304" pitchFamily="18" charset="0"/>
              </a:rPr>
              <a:t>Первичное чтение </a:t>
            </a:r>
            <a:r>
              <a:rPr lang="ru-RU" sz="2000" b="1" i="1" dirty="0" smtClean="0">
                <a:cs typeface="Times New Roman" panose="02020603050405020304" pitchFamily="18" charset="0"/>
              </a:rPr>
              <a:t>текста</a:t>
            </a:r>
          </a:p>
          <a:p>
            <a:r>
              <a:rPr lang="ru-RU" sz="2000" b="1" i="1" dirty="0" smtClean="0">
                <a:cs typeface="Times New Roman" panose="02020603050405020304" pitchFamily="18" charset="0"/>
              </a:rPr>
              <a:t>Формы:  </a:t>
            </a:r>
            <a:r>
              <a:rPr lang="ru-RU" sz="2000" dirty="0" smtClean="0">
                <a:cs typeface="Times New Roman" panose="02020603050405020304" pitchFamily="18" charset="0"/>
              </a:rPr>
              <a:t>самостоятельное </a:t>
            </a:r>
            <a:r>
              <a:rPr lang="ru-RU" sz="2000" dirty="0">
                <a:cs typeface="Times New Roman" panose="02020603050405020304" pitchFamily="18" charset="0"/>
              </a:rPr>
              <a:t>чтение в </a:t>
            </a:r>
            <a:r>
              <a:rPr lang="ru-RU" sz="2000" dirty="0" smtClean="0">
                <a:cs typeface="Times New Roman" panose="02020603050405020304" pitchFamily="18" charset="0"/>
              </a:rPr>
              <a:t>классе, чтение-слушание, комбинированное чтение.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Проводится </a:t>
            </a:r>
            <a:r>
              <a:rPr lang="ru-RU" sz="2000" dirty="0">
                <a:cs typeface="Times New Roman" panose="02020603050405020304" pitchFamily="18" charset="0"/>
              </a:rPr>
              <a:t>на выбор учителя в соответствии с </a:t>
            </a:r>
            <a:r>
              <a:rPr lang="ru-RU" sz="2000" dirty="0" err="1" smtClean="0">
                <a:cs typeface="Times New Roman" panose="02020603050405020304" pitchFamily="18" charset="0"/>
              </a:rPr>
              <a:t>обенностями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текста, возрастными и индивидуальными возможностями учащихся. </a:t>
            </a:r>
          </a:p>
          <a:p>
            <a:r>
              <a:rPr lang="ru-RU" sz="2000" b="1" i="1" dirty="0" smtClean="0">
                <a:cs typeface="Times New Roman" panose="02020603050405020304" pitchFamily="18" charset="0"/>
              </a:rPr>
              <a:t>Приемы: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выявление </a:t>
            </a:r>
            <a:r>
              <a:rPr lang="ru-RU" sz="2000" dirty="0">
                <a:cs typeface="Times New Roman" panose="02020603050405020304" pitchFamily="18" charset="0"/>
              </a:rPr>
              <a:t>первичного восприятия с помощью </a:t>
            </a:r>
            <a:r>
              <a:rPr lang="ru-RU" sz="2000" dirty="0" smtClean="0">
                <a:cs typeface="Times New Roman" panose="02020603050405020304" pitchFamily="18" charset="0"/>
              </a:rPr>
              <a:t>беседы;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фиксация </a:t>
            </a:r>
            <a:r>
              <a:rPr lang="ru-RU" sz="2000" dirty="0">
                <a:cs typeface="Times New Roman" panose="02020603050405020304" pitchFamily="18" charset="0"/>
              </a:rPr>
              <a:t>первичных </a:t>
            </a:r>
            <a:r>
              <a:rPr lang="ru-RU" sz="2000" dirty="0" smtClean="0">
                <a:cs typeface="Times New Roman" panose="02020603050405020304" pitchFamily="18" charset="0"/>
              </a:rPr>
              <a:t>впечатлений;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выявление </a:t>
            </a:r>
            <a:r>
              <a:rPr lang="ru-RU" sz="2000" dirty="0">
                <a:cs typeface="Times New Roman" panose="02020603050405020304" pitchFamily="18" charset="0"/>
              </a:rPr>
              <a:t>совпадений первоначальных предположений учащихся с содержанием, эмоциональной окраской прочитанного текста.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25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 txBox="1">
            <a:spLocks/>
          </p:cNvSpPr>
          <p:nvPr/>
        </p:nvSpPr>
        <p:spPr>
          <a:xfrm>
            <a:off x="575252" y="711200"/>
            <a:ext cx="11153104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Технология </a:t>
            </a:r>
            <a:r>
              <a:rPr lang="ru-RU" sz="3600" b="1" dirty="0">
                <a:solidFill>
                  <a:srgbClr val="00B050"/>
                </a:solidFill>
              </a:rPr>
              <a:t>продуктивного </a:t>
            </a:r>
            <a:r>
              <a:rPr lang="ru-RU" sz="3600" b="1" dirty="0" smtClean="0">
                <a:solidFill>
                  <a:srgbClr val="00B050"/>
                </a:solidFill>
              </a:rPr>
              <a:t>чтения</a:t>
            </a:r>
          </a:p>
          <a:p>
            <a:endParaRPr lang="en-US" sz="18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>
                <a:solidFill>
                  <a:srgbClr val="00B050"/>
                </a:solidFill>
              </a:rPr>
              <a:t>Этап </a:t>
            </a:r>
            <a:r>
              <a:rPr lang="en-US" sz="3600" b="1" dirty="0" smtClean="0">
                <a:solidFill>
                  <a:srgbClr val="00B050"/>
                </a:solidFill>
              </a:rPr>
              <a:t>II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593" y="2634017"/>
            <a:ext cx="3268688" cy="32640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01253" y="4156836"/>
            <a:ext cx="2688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Работа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с </a:t>
            </a:r>
            <a:r>
              <a:rPr lang="ru-RU" sz="2400" b="1" dirty="0"/>
              <a:t>текстом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/>
              <a:t>во время чтения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42862" y="2576729"/>
            <a:ext cx="66304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cs typeface="Times New Roman" panose="02020603050405020304" pitchFamily="18" charset="0"/>
              </a:rPr>
              <a:t>Вторичное чтение </a:t>
            </a:r>
            <a:r>
              <a:rPr lang="ru-RU" sz="2000" b="1" i="1" dirty="0" smtClean="0">
                <a:cs typeface="Times New Roman" panose="02020603050405020304" pitchFamily="18" charset="0"/>
              </a:rPr>
              <a:t>текста</a:t>
            </a:r>
          </a:p>
          <a:p>
            <a:endParaRPr lang="ru-RU" sz="800" b="1" i="1" dirty="0" smtClean="0">
              <a:cs typeface="Times New Roman" panose="02020603050405020304" pitchFamily="18" charset="0"/>
            </a:endParaRPr>
          </a:p>
          <a:p>
            <a:r>
              <a:rPr lang="ru-RU" sz="2000" b="1" i="1" dirty="0">
                <a:cs typeface="Times New Roman" panose="02020603050405020304" pitchFamily="18" charset="0"/>
              </a:rPr>
              <a:t>Формы: 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беседа </a:t>
            </a:r>
            <a:r>
              <a:rPr lang="ru-RU" sz="2000" dirty="0">
                <a:cs typeface="Times New Roman" panose="02020603050405020304" pitchFamily="18" charset="0"/>
              </a:rPr>
              <a:t>по содержанию </a:t>
            </a:r>
            <a:r>
              <a:rPr lang="ru-RU" sz="2000" dirty="0" smtClean="0">
                <a:cs typeface="Times New Roman" panose="02020603050405020304" pitchFamily="18" charset="0"/>
              </a:rPr>
              <a:t>текста, выразительное чтение.</a:t>
            </a:r>
          </a:p>
          <a:p>
            <a:endParaRPr lang="ru-RU" sz="800" dirty="0">
              <a:cs typeface="Times New Roman" panose="02020603050405020304" pitchFamily="18" charset="0"/>
            </a:endParaRPr>
          </a:p>
          <a:p>
            <a:r>
              <a:rPr lang="ru-RU" sz="2000" b="1" i="1" dirty="0">
                <a:cs typeface="Times New Roman" panose="02020603050405020304" pitchFamily="18" charset="0"/>
              </a:rPr>
              <a:t>Приемы: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диалог </a:t>
            </a:r>
            <a:r>
              <a:rPr lang="ru-RU" sz="2000" dirty="0">
                <a:cs typeface="Times New Roman" panose="02020603050405020304" pitchFamily="18" charset="0"/>
              </a:rPr>
              <a:t>с автором через </a:t>
            </a:r>
            <a:r>
              <a:rPr lang="ru-RU" sz="2000" dirty="0" smtClean="0">
                <a:cs typeface="Times New Roman" panose="02020603050405020304" pitchFamily="18" charset="0"/>
              </a:rPr>
              <a:t>текст;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комментированное чтение;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беседа </a:t>
            </a:r>
            <a:r>
              <a:rPr lang="ru-RU" sz="2000" dirty="0"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cs typeface="Times New Roman" panose="02020603050405020304" pitchFamily="18" charset="0"/>
              </a:rPr>
              <a:t>прочитанному;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выделение </a:t>
            </a:r>
            <a:r>
              <a:rPr lang="ru-RU" sz="2000" dirty="0">
                <a:cs typeface="Times New Roman" panose="02020603050405020304" pitchFamily="18" charset="0"/>
              </a:rPr>
              <a:t>ключевых </a:t>
            </a:r>
            <a:r>
              <a:rPr lang="ru-RU" sz="2000" dirty="0" smtClean="0">
                <a:cs typeface="Times New Roman" panose="02020603050405020304" pitchFamily="18" charset="0"/>
              </a:rPr>
              <a:t>слов;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постановка </a:t>
            </a:r>
            <a:r>
              <a:rPr lang="ru-RU" sz="2000" dirty="0">
                <a:cs typeface="Times New Roman" panose="02020603050405020304" pitchFamily="18" charset="0"/>
              </a:rPr>
              <a:t>уточняющего вопроса к каждой смысловой части.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18959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 txBox="1">
            <a:spLocks/>
          </p:cNvSpPr>
          <p:nvPr/>
        </p:nvSpPr>
        <p:spPr>
          <a:xfrm>
            <a:off x="575252" y="711200"/>
            <a:ext cx="11153104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Технология </a:t>
            </a:r>
            <a:r>
              <a:rPr lang="ru-RU" sz="3600" b="1" dirty="0">
                <a:solidFill>
                  <a:srgbClr val="00B050"/>
                </a:solidFill>
              </a:rPr>
              <a:t>продуктивного </a:t>
            </a:r>
            <a:r>
              <a:rPr lang="ru-RU" sz="3600" b="1" dirty="0" smtClean="0">
                <a:solidFill>
                  <a:srgbClr val="00B050"/>
                </a:solidFill>
              </a:rPr>
              <a:t>чтения</a:t>
            </a:r>
          </a:p>
          <a:p>
            <a:endParaRPr lang="en-US" sz="18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>
                <a:solidFill>
                  <a:srgbClr val="00B050"/>
                </a:solidFill>
              </a:rPr>
              <a:t>Этап </a:t>
            </a:r>
            <a:r>
              <a:rPr lang="en-US" sz="3600" b="1" dirty="0" smtClean="0">
                <a:solidFill>
                  <a:srgbClr val="00B050"/>
                </a:solidFill>
              </a:rPr>
              <a:t>III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593" y="2634017"/>
            <a:ext cx="3268688" cy="32640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86826" y="4197780"/>
            <a:ext cx="2006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Работа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с текстом после чтения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42862" y="2576729"/>
            <a:ext cx="663043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cs typeface="Times New Roman" panose="02020603050405020304" pitchFamily="18" charset="0"/>
              </a:rPr>
              <a:t>Формы: </a:t>
            </a:r>
            <a:r>
              <a:rPr lang="ru-RU" sz="2000" dirty="0"/>
              <a:t>знакомство с </a:t>
            </a:r>
            <a:r>
              <a:rPr lang="ru-RU" sz="2000" dirty="0" smtClean="0"/>
              <a:t>писателем, беседа </a:t>
            </a:r>
            <a:r>
              <a:rPr lang="ru-RU" sz="2000" dirty="0"/>
              <a:t>о личности писателя, </a:t>
            </a:r>
            <a:r>
              <a:rPr lang="ru-RU" sz="2000" dirty="0" smtClean="0"/>
              <a:t>работа </a:t>
            </a:r>
            <a:r>
              <a:rPr lang="ru-RU" sz="2000" dirty="0"/>
              <a:t>с материалами учебника и дополнительными </a:t>
            </a:r>
            <a:r>
              <a:rPr lang="ru-RU" sz="2000" dirty="0" smtClean="0"/>
              <a:t>источниками, творческие задания. </a:t>
            </a:r>
          </a:p>
          <a:p>
            <a:endParaRPr lang="ru-RU" sz="800" dirty="0"/>
          </a:p>
          <a:p>
            <a:r>
              <a:rPr lang="ru-RU" sz="2000" b="1" i="1" dirty="0">
                <a:cs typeface="Times New Roman" panose="02020603050405020304" pitchFamily="18" charset="0"/>
              </a:rPr>
              <a:t>Приемы: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смысловая беседа </a:t>
            </a:r>
            <a:r>
              <a:rPr lang="ru-RU" sz="2000" dirty="0"/>
              <a:t>по тексту</a:t>
            </a:r>
            <a:r>
              <a:rPr lang="ru-RU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коллективное обсуждение прочитанного;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проведение </a:t>
            </a:r>
            <a:r>
              <a:rPr lang="ru-RU" sz="2000" dirty="0"/>
              <a:t>дискуссии;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соотнесение </a:t>
            </a:r>
            <a:r>
              <a:rPr lang="ru-RU" sz="2000" dirty="0"/>
              <a:t>читательских оценок </a:t>
            </a:r>
            <a:r>
              <a:rPr lang="ru-RU" sz="2000" dirty="0" smtClean="0"/>
              <a:t>с </a:t>
            </a:r>
            <a:r>
              <a:rPr lang="ru-RU" sz="2000" dirty="0"/>
              <a:t>авторской </a:t>
            </a:r>
            <a:r>
              <a:rPr lang="ru-RU" sz="2000" dirty="0" smtClean="0"/>
              <a:t>позицией;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выявление </a:t>
            </a:r>
            <a:r>
              <a:rPr lang="ru-RU" sz="2000" dirty="0"/>
              <a:t>и формулирование основной идеи текста или совокупности его главных </a:t>
            </a:r>
            <a:r>
              <a:rPr lang="ru-RU" sz="2000" dirty="0" smtClean="0"/>
              <a:t>смыслов;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повторная работа </a:t>
            </a:r>
            <a:r>
              <a:rPr lang="ru-RU" sz="2000" dirty="0"/>
              <a:t>с заглавием и </a:t>
            </a:r>
            <a:r>
              <a:rPr lang="ru-RU" sz="2000" dirty="0" smtClean="0"/>
              <a:t>иллюстрациями</a:t>
            </a:r>
            <a:r>
              <a:rPr lang="ru-RU" sz="2000" dirty="0"/>
              <a:t>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7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08227" y="2668924"/>
            <a:ext cx="70013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найти </a:t>
            </a:r>
            <a:r>
              <a:rPr lang="ru-RU" sz="2000" dirty="0"/>
              <a:t>такой угол зрения, при котором обыденное событие становится </a:t>
            </a:r>
            <a:r>
              <a:rPr lang="ru-RU" sz="2000" dirty="0" smtClean="0"/>
              <a:t>удивительным;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организовать </a:t>
            </a:r>
            <a:r>
              <a:rPr lang="ru-RU" sz="2000" dirty="0"/>
              <a:t>деятельность детей по оцениванию текста: ученикам предлагается не читать текст абзац за абзацем, а оценить содержание этого текста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посредством вопросов проконтролировать усвоение учащимися содержания </a:t>
            </a:r>
            <a:r>
              <a:rPr lang="ru-RU" sz="2000" dirty="0" smtClean="0"/>
              <a:t>текста;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прием «составь задание»: эффективен </a:t>
            </a:r>
            <a:r>
              <a:rPr lang="ru-RU" sz="2000" dirty="0"/>
              <a:t>при самостоятельной работе с текстом, так как ученики конструируют учебные задачи в соответствии с </a:t>
            </a:r>
            <a:r>
              <a:rPr lang="ru-RU" sz="2000" dirty="0" smtClean="0"/>
              <a:t>текстом;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прием </a:t>
            </a:r>
            <a:r>
              <a:rPr lang="ru-RU" sz="2000" dirty="0"/>
              <a:t>«кубик </a:t>
            </a:r>
            <a:r>
              <a:rPr lang="ru-RU" sz="2000" dirty="0" err="1"/>
              <a:t>Блума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1705970" y="711200"/>
            <a:ext cx="9075089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Приёмы продуктивного чтения, направленные </a:t>
            </a:r>
            <a:r>
              <a:rPr lang="ru-RU" sz="3600" b="1" dirty="0">
                <a:solidFill>
                  <a:srgbClr val="00B050"/>
                </a:solidFill>
              </a:rPr>
              <a:t>на активизацию мыслительной деятельности </a:t>
            </a:r>
            <a:r>
              <a:rPr lang="ru-RU" sz="3600" b="1" dirty="0" smtClean="0">
                <a:solidFill>
                  <a:srgbClr val="00B050"/>
                </a:solidFill>
              </a:rPr>
              <a:t>учащихся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934" y="2587036"/>
            <a:ext cx="3296787" cy="33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1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 txBox="1">
            <a:spLocks/>
          </p:cNvSpPr>
          <p:nvPr/>
        </p:nvSpPr>
        <p:spPr>
          <a:xfrm>
            <a:off x="1705970" y="711200"/>
            <a:ext cx="9075089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Приём «Кубик </a:t>
            </a:r>
            <a:r>
              <a:rPr lang="ru-RU" sz="3600" b="1" dirty="0" err="1" smtClean="0">
                <a:solidFill>
                  <a:srgbClr val="00B050"/>
                </a:solidFill>
              </a:rPr>
              <a:t>Блума</a:t>
            </a:r>
            <a:r>
              <a:rPr lang="ru-RU" sz="3600" b="1" dirty="0" smtClean="0">
                <a:solidFill>
                  <a:srgbClr val="00B050"/>
                </a:solidFill>
              </a:rPr>
              <a:t>»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086755" y="2814698"/>
            <a:ext cx="4344559" cy="2728180"/>
            <a:chOff x="3086755" y="2814698"/>
            <a:chExt cx="4344559" cy="2728180"/>
          </a:xfrm>
        </p:grpSpPr>
        <p:sp>
          <p:nvSpPr>
            <p:cNvPr id="6" name="Штриховая стрелка вправо 5"/>
            <p:cNvSpPr/>
            <p:nvPr/>
          </p:nvSpPr>
          <p:spPr>
            <a:xfrm>
              <a:off x="3449611" y="3294741"/>
              <a:ext cx="3981703" cy="2248137"/>
            </a:xfrm>
            <a:prstGeom prst="striped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33187" y="3910977"/>
              <a:ext cx="295949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>
                  <a:cs typeface="Times New Roman" panose="02020603050405020304" pitchFamily="18" charset="0"/>
                </a:rPr>
                <a:t>Сформулировать </a:t>
              </a:r>
              <a:r>
                <a:rPr lang="ru-RU" sz="2000" dirty="0">
                  <a:cs typeface="Times New Roman" panose="02020603050405020304" pitchFamily="18" charset="0"/>
                </a:rPr>
                <a:t>вопрос к тексту по той грани, на которую выпадет кубик.</a:t>
              </a:r>
              <a:endParaRPr lang="ru-RU" sz="2000" dirty="0">
                <a:effectLst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3086755" y="2814698"/>
              <a:ext cx="3596449" cy="1234832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48035" y="2830285"/>
            <a:ext cx="2485461" cy="2987012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7543410" y="4282102"/>
            <a:ext cx="1851567" cy="1876246"/>
            <a:chOff x="7543410" y="4061858"/>
            <a:chExt cx="1851567" cy="187624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543410" y="4148035"/>
              <a:ext cx="1851567" cy="1650895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7865809" y="4061858"/>
              <a:ext cx="1285565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ru-RU" sz="2400" b="1" i="1" dirty="0" smtClean="0">
                  <a:ea typeface="Calibri" panose="020F0502020204030204" pitchFamily="34" charset="0"/>
                </a:rPr>
                <a:t>Назови</a:t>
              </a:r>
              <a:endParaRPr lang="ru-RU" sz="2400" b="1" i="1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2703962">
              <a:off x="7635485" y="4890317"/>
              <a:ext cx="16339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ea typeface="Calibri" panose="020F0502020204030204" pitchFamily="34" charset="0"/>
                </a:rPr>
                <a:t>Объясни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697021" y="4262385"/>
            <a:ext cx="1910716" cy="1703325"/>
            <a:chOff x="9697021" y="4042141"/>
            <a:chExt cx="1910716" cy="170332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97021" y="4150915"/>
              <a:ext cx="1737782" cy="159455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 rot="2661816">
              <a:off x="9857716" y="4825539"/>
              <a:ext cx="17500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ea typeface="Calibri" panose="020F0502020204030204" pitchFamily="34" charset="0"/>
                </a:rPr>
                <a:t>Предложи</a:t>
              </a:r>
              <a:endParaRPr lang="ru-RU" sz="2400" b="1" i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794604" y="4042141"/>
              <a:ext cx="1618377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ru-RU" sz="2400" b="1" i="1" dirty="0" smtClean="0"/>
                <a:t>Поделись</a:t>
              </a:r>
              <a:endParaRPr lang="ru-RU" sz="2400" b="1" i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474026" y="2604343"/>
            <a:ext cx="1874662" cy="1728083"/>
            <a:chOff x="8474026" y="2357600"/>
            <a:chExt cx="1874662" cy="172808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8474026" y="2467428"/>
              <a:ext cx="1874662" cy="1618255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 rot="2276492">
              <a:off x="8515653" y="3169649"/>
              <a:ext cx="17718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ea typeface="Calibri" panose="020F0502020204030204" pitchFamily="34" charset="0"/>
                </a:rPr>
                <a:t>Почему?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578027" y="2357600"/>
              <a:ext cx="1770661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r>
                <a:rPr lang="ru-RU" sz="2400" b="1" i="1" dirty="0" smtClean="0">
                  <a:ea typeface="Calibri" panose="020F0502020204030204" pitchFamily="34" charset="0"/>
                </a:rPr>
                <a:t>Придумай</a:t>
              </a:r>
              <a:endParaRPr lang="ru-RU" sz="2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550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43" r="29991"/>
          <a:stretch/>
        </p:blipFill>
        <p:spPr bwMode="auto">
          <a:xfrm>
            <a:off x="864875" y="1926795"/>
            <a:ext cx="4501884" cy="33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488" y="1455313"/>
            <a:ext cx="11240758" cy="4391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49078" y="2043127"/>
            <a:ext cx="55834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Технология продуктивного чтения – это образовательная технология, обеспечивающая с помощью конкретных приемов чтения полноценное восприятие и понимание текста читателем, активную читательскую позицию по отношению к тексту и его автору.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Технология позволяет реализовать </a:t>
            </a:r>
            <a:r>
              <a:rPr lang="ru-RU" sz="2000" dirty="0" err="1">
                <a:cs typeface="Times New Roman" panose="02020603050405020304" pitchFamily="18" charset="0"/>
              </a:rPr>
              <a:t>деятельностный</a:t>
            </a:r>
            <a:r>
              <a:rPr lang="ru-RU" sz="2000" dirty="0">
                <a:cs typeface="Times New Roman" panose="02020603050405020304" pitchFamily="18" charset="0"/>
              </a:rPr>
              <a:t> подход в обучении и лежит в основе формирования читательской культуры.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41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73" y="1718342"/>
            <a:ext cx="541353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488" y="1455313"/>
            <a:ext cx="11240758" cy="43916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71122" y="2186130"/>
            <a:ext cx="42516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Книга, прочитанная в детстве, </a:t>
            </a: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оставляет </a:t>
            </a: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неизгладимый след в душе, запоминается на всю жизнь. </a:t>
            </a:r>
            <a:endParaRPr lang="ru-RU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Чтение </a:t>
            </a: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всегда рассматривалось как средство учения и обучения и как средство воспитания в человеке человека.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81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705970" y="711200"/>
            <a:ext cx="9075089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Организация работы по формированию читательской культуры у учащихся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945727" y="2763055"/>
            <a:ext cx="3599009" cy="773917"/>
            <a:chOff x="4748797" y="1981855"/>
            <a:chExt cx="5121500" cy="111675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748797" y="2010780"/>
              <a:ext cx="5121499" cy="1087830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748798" y="1981855"/>
              <a:ext cx="5121499" cy="1021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cs typeface="Times New Roman" panose="02020603050405020304" pitchFamily="18" charset="0"/>
                </a:rPr>
                <a:t>способствовать развитию читательского интереса</a:t>
              </a:r>
              <a:endParaRPr lang="ru-RU" sz="20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471437" y="3849114"/>
            <a:ext cx="3858887" cy="843597"/>
            <a:chOff x="7471437" y="3849114"/>
            <a:chExt cx="3858887" cy="84359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576457" y="3849114"/>
              <a:ext cx="3753867" cy="84359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471437" y="3904343"/>
              <a:ext cx="375386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cs typeface="Times New Roman" panose="02020603050405020304" pitchFamily="18" charset="0"/>
                </a:rPr>
                <a:t>раскрытие </a:t>
              </a:r>
              <a:r>
                <a:rPr lang="ru-RU" sz="2000" dirty="0">
                  <a:cs typeface="Times New Roman" panose="02020603050405020304" pitchFamily="18" charset="0"/>
                </a:rPr>
                <a:t>индивидуальных особенностей каждого </a:t>
              </a:r>
              <a:r>
                <a:rPr lang="ru-RU" sz="2000" dirty="0" smtClean="0">
                  <a:cs typeface="Times New Roman" panose="02020603050405020304" pitchFamily="18" charset="0"/>
                </a:rPr>
                <a:t>ученика</a:t>
              </a:r>
              <a:endParaRPr lang="ru-RU" sz="20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945727" y="5070885"/>
            <a:ext cx="3607628" cy="778248"/>
            <a:chOff x="6945727" y="5070885"/>
            <a:chExt cx="3607628" cy="77824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945727" y="5070885"/>
              <a:ext cx="3600000" cy="77824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018715" y="5126114"/>
              <a:ext cx="3534640" cy="463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/>
                <a:t>развитие творческой активности учащихся</a:t>
              </a:r>
              <a:endParaRPr lang="ru-RU" sz="2000" dirty="0"/>
            </a:p>
          </p:txBody>
        </p:sp>
      </p:grpSp>
      <p:sp>
        <p:nvSpPr>
          <p:cNvPr id="17" name="Штриховая стрелка вправо 16"/>
          <p:cNvSpPr/>
          <p:nvPr/>
        </p:nvSpPr>
        <p:spPr>
          <a:xfrm>
            <a:off x="3441303" y="4055041"/>
            <a:ext cx="966028" cy="918838"/>
          </a:xfrm>
          <a:prstGeom prst="strip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4771" y="3234449"/>
            <a:ext cx="1960153" cy="17849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36722" y="3116997"/>
            <a:ext cx="2232025" cy="2682434"/>
          </a:xfrm>
          <a:prstGeom prst="rect">
            <a:avLst/>
          </a:prstGeom>
        </p:spPr>
      </p:pic>
      <p:pic>
        <p:nvPicPr>
          <p:cNvPr id="6150" name="Picture 6" descr="Картинки по запросу книг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723" y="3415784"/>
            <a:ext cx="977118" cy="9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44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705970" y="711200"/>
            <a:ext cx="9075089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Организация работы по формированию читательской культуры у учащихся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96326" y="2668323"/>
            <a:ext cx="3925713" cy="828000"/>
            <a:chOff x="4438985" y="2010780"/>
            <a:chExt cx="5586409" cy="119479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748797" y="2010780"/>
              <a:ext cx="5276597" cy="1194796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438985" y="2043959"/>
              <a:ext cx="5121499" cy="1110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200" b="1" dirty="0">
                  <a:cs typeface="Times New Roman" panose="02020603050405020304" pitchFamily="18" charset="0"/>
                </a:rPr>
                <a:t>развитие </a:t>
              </a:r>
              <a:endParaRPr lang="ru-RU" sz="2200" b="1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ru-RU" sz="2200" b="1" dirty="0" smtClean="0">
                  <a:cs typeface="Times New Roman" panose="02020603050405020304" pitchFamily="18" charset="0"/>
                </a:rPr>
                <a:t>потребности </a:t>
              </a:r>
              <a:r>
                <a:rPr lang="ru-RU" sz="2200" b="1" dirty="0">
                  <a:cs typeface="Times New Roman" panose="02020603050405020304" pitchFamily="18" charset="0"/>
                </a:rPr>
                <a:t>в чтении</a:t>
              </a:r>
              <a:endParaRPr lang="ru-RU" sz="22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981368" y="2589486"/>
            <a:ext cx="3788229" cy="828000"/>
            <a:chOff x="7530633" y="3849114"/>
            <a:chExt cx="3788229" cy="828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603208" y="3849114"/>
              <a:ext cx="3708000" cy="828000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530633" y="3904343"/>
              <a:ext cx="3788229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200" b="1" dirty="0"/>
                <a:t>развитие </a:t>
              </a:r>
              <a:r>
                <a:rPr lang="ru-RU" sz="2200" b="1" dirty="0" smtClean="0"/>
                <a:t>читательской</a:t>
              </a:r>
            </a:p>
            <a:p>
              <a:pPr algn="ctr"/>
              <a:r>
                <a:rPr lang="ru-RU" sz="2200" b="1" dirty="0" smtClean="0"/>
                <a:t> </a:t>
              </a:r>
              <a:r>
                <a:rPr lang="ru-RU" sz="2200" b="1" dirty="0"/>
                <a:t>компетентности</a:t>
              </a:r>
            </a:p>
          </p:txBody>
        </p:sp>
      </p:grpSp>
      <p:sp>
        <p:nvSpPr>
          <p:cNvPr id="17" name="Штриховая стрелка вправо 16"/>
          <p:cNvSpPr/>
          <p:nvPr/>
        </p:nvSpPr>
        <p:spPr>
          <a:xfrm>
            <a:off x="5760500" y="4078514"/>
            <a:ext cx="1844986" cy="1133342"/>
          </a:xfrm>
          <a:prstGeom prst="strip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4371" y="4293018"/>
            <a:ext cx="1960153" cy="17849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24984" y="3573463"/>
            <a:ext cx="2232025" cy="2682434"/>
          </a:xfrm>
          <a:prstGeom prst="rect">
            <a:avLst/>
          </a:prstGeom>
        </p:spPr>
      </p:pic>
      <p:pic>
        <p:nvPicPr>
          <p:cNvPr id="13" name="Picture 6" descr="Картинки по запросу книг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480" y="3866603"/>
            <a:ext cx="977118" cy="9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98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705970" y="711200"/>
            <a:ext cx="9075089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Критерии сформированности читательской культуры у учащихся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2013882" y="2482182"/>
            <a:ext cx="5896403" cy="1224000"/>
          </a:xfrm>
          <a:custGeom>
            <a:avLst/>
            <a:gdLst>
              <a:gd name="connsiteX0" fmla="*/ 0 w 5050972"/>
              <a:gd name="connsiteY0" fmla="*/ 464457 h 1857828"/>
              <a:gd name="connsiteX1" fmla="*/ 58057 w 5050972"/>
              <a:gd name="connsiteY1" fmla="*/ 464457 h 1857828"/>
              <a:gd name="connsiteX2" fmla="*/ 58057 w 5050972"/>
              <a:gd name="connsiteY2" fmla="*/ 1393371 h 1857828"/>
              <a:gd name="connsiteX3" fmla="*/ 0 w 5050972"/>
              <a:gd name="connsiteY3" fmla="*/ 1393371 h 1857828"/>
              <a:gd name="connsiteX4" fmla="*/ 0 w 5050972"/>
              <a:gd name="connsiteY4" fmla="*/ 464457 h 1857828"/>
              <a:gd name="connsiteX5" fmla="*/ 116114 w 5050972"/>
              <a:gd name="connsiteY5" fmla="*/ 464457 h 1857828"/>
              <a:gd name="connsiteX6" fmla="*/ 232229 w 5050972"/>
              <a:gd name="connsiteY6" fmla="*/ 464457 h 1857828"/>
              <a:gd name="connsiteX7" fmla="*/ 232229 w 5050972"/>
              <a:gd name="connsiteY7" fmla="*/ 1393371 h 1857828"/>
              <a:gd name="connsiteX8" fmla="*/ 116114 w 5050972"/>
              <a:gd name="connsiteY8" fmla="*/ 1393371 h 1857828"/>
              <a:gd name="connsiteX9" fmla="*/ 116114 w 5050972"/>
              <a:gd name="connsiteY9" fmla="*/ 464457 h 1857828"/>
              <a:gd name="connsiteX10" fmla="*/ 290286 w 5050972"/>
              <a:gd name="connsiteY10" fmla="*/ 464457 h 1857828"/>
              <a:gd name="connsiteX11" fmla="*/ 4122058 w 5050972"/>
              <a:gd name="connsiteY11" fmla="*/ 464457 h 1857828"/>
              <a:gd name="connsiteX12" fmla="*/ 4122058 w 5050972"/>
              <a:gd name="connsiteY12" fmla="*/ 0 h 1857828"/>
              <a:gd name="connsiteX13" fmla="*/ 5050972 w 5050972"/>
              <a:gd name="connsiteY13" fmla="*/ 928914 h 1857828"/>
              <a:gd name="connsiteX14" fmla="*/ 4122058 w 5050972"/>
              <a:gd name="connsiteY14" fmla="*/ 1857828 h 1857828"/>
              <a:gd name="connsiteX15" fmla="*/ 4122058 w 5050972"/>
              <a:gd name="connsiteY15" fmla="*/ 1393371 h 1857828"/>
              <a:gd name="connsiteX16" fmla="*/ 290286 w 5050972"/>
              <a:gd name="connsiteY16" fmla="*/ 1393371 h 1857828"/>
              <a:gd name="connsiteX17" fmla="*/ 290286 w 5050972"/>
              <a:gd name="connsiteY17" fmla="*/ 464457 h 1857828"/>
              <a:gd name="connsiteX0" fmla="*/ 0 w 5050972"/>
              <a:gd name="connsiteY0" fmla="*/ 217714 h 1611085"/>
              <a:gd name="connsiteX1" fmla="*/ 58057 w 5050972"/>
              <a:gd name="connsiteY1" fmla="*/ 217714 h 1611085"/>
              <a:gd name="connsiteX2" fmla="*/ 58057 w 5050972"/>
              <a:gd name="connsiteY2" fmla="*/ 1146628 h 1611085"/>
              <a:gd name="connsiteX3" fmla="*/ 0 w 5050972"/>
              <a:gd name="connsiteY3" fmla="*/ 1146628 h 1611085"/>
              <a:gd name="connsiteX4" fmla="*/ 0 w 5050972"/>
              <a:gd name="connsiteY4" fmla="*/ 217714 h 1611085"/>
              <a:gd name="connsiteX5" fmla="*/ 116114 w 5050972"/>
              <a:gd name="connsiteY5" fmla="*/ 217714 h 1611085"/>
              <a:gd name="connsiteX6" fmla="*/ 232229 w 5050972"/>
              <a:gd name="connsiteY6" fmla="*/ 217714 h 1611085"/>
              <a:gd name="connsiteX7" fmla="*/ 232229 w 5050972"/>
              <a:gd name="connsiteY7" fmla="*/ 1146628 h 1611085"/>
              <a:gd name="connsiteX8" fmla="*/ 116114 w 5050972"/>
              <a:gd name="connsiteY8" fmla="*/ 1146628 h 1611085"/>
              <a:gd name="connsiteX9" fmla="*/ 116114 w 5050972"/>
              <a:gd name="connsiteY9" fmla="*/ 217714 h 1611085"/>
              <a:gd name="connsiteX10" fmla="*/ 290286 w 5050972"/>
              <a:gd name="connsiteY10" fmla="*/ 217714 h 1611085"/>
              <a:gd name="connsiteX11" fmla="*/ 4122058 w 5050972"/>
              <a:gd name="connsiteY11" fmla="*/ 217714 h 1611085"/>
              <a:gd name="connsiteX12" fmla="*/ 4136572 w 5050972"/>
              <a:gd name="connsiteY12" fmla="*/ 0 h 1611085"/>
              <a:gd name="connsiteX13" fmla="*/ 5050972 w 5050972"/>
              <a:gd name="connsiteY13" fmla="*/ 682171 h 1611085"/>
              <a:gd name="connsiteX14" fmla="*/ 4122058 w 5050972"/>
              <a:gd name="connsiteY14" fmla="*/ 1611085 h 1611085"/>
              <a:gd name="connsiteX15" fmla="*/ 4122058 w 5050972"/>
              <a:gd name="connsiteY15" fmla="*/ 1146628 h 1611085"/>
              <a:gd name="connsiteX16" fmla="*/ 290286 w 5050972"/>
              <a:gd name="connsiteY16" fmla="*/ 1146628 h 1611085"/>
              <a:gd name="connsiteX17" fmla="*/ 290286 w 5050972"/>
              <a:gd name="connsiteY17" fmla="*/ 217714 h 1611085"/>
              <a:gd name="connsiteX0" fmla="*/ 0 w 5050972"/>
              <a:gd name="connsiteY0" fmla="*/ 217714 h 1378856"/>
              <a:gd name="connsiteX1" fmla="*/ 58057 w 5050972"/>
              <a:gd name="connsiteY1" fmla="*/ 217714 h 1378856"/>
              <a:gd name="connsiteX2" fmla="*/ 58057 w 5050972"/>
              <a:gd name="connsiteY2" fmla="*/ 1146628 h 1378856"/>
              <a:gd name="connsiteX3" fmla="*/ 0 w 5050972"/>
              <a:gd name="connsiteY3" fmla="*/ 1146628 h 1378856"/>
              <a:gd name="connsiteX4" fmla="*/ 0 w 5050972"/>
              <a:gd name="connsiteY4" fmla="*/ 217714 h 1378856"/>
              <a:gd name="connsiteX5" fmla="*/ 116114 w 5050972"/>
              <a:gd name="connsiteY5" fmla="*/ 217714 h 1378856"/>
              <a:gd name="connsiteX6" fmla="*/ 232229 w 5050972"/>
              <a:gd name="connsiteY6" fmla="*/ 217714 h 1378856"/>
              <a:gd name="connsiteX7" fmla="*/ 232229 w 5050972"/>
              <a:gd name="connsiteY7" fmla="*/ 1146628 h 1378856"/>
              <a:gd name="connsiteX8" fmla="*/ 116114 w 5050972"/>
              <a:gd name="connsiteY8" fmla="*/ 1146628 h 1378856"/>
              <a:gd name="connsiteX9" fmla="*/ 116114 w 5050972"/>
              <a:gd name="connsiteY9" fmla="*/ 217714 h 1378856"/>
              <a:gd name="connsiteX10" fmla="*/ 290286 w 5050972"/>
              <a:gd name="connsiteY10" fmla="*/ 217714 h 1378856"/>
              <a:gd name="connsiteX11" fmla="*/ 4122058 w 5050972"/>
              <a:gd name="connsiteY11" fmla="*/ 217714 h 1378856"/>
              <a:gd name="connsiteX12" fmla="*/ 4136572 w 5050972"/>
              <a:gd name="connsiteY12" fmla="*/ 0 h 1378856"/>
              <a:gd name="connsiteX13" fmla="*/ 5050972 w 5050972"/>
              <a:gd name="connsiteY13" fmla="*/ 682171 h 1378856"/>
              <a:gd name="connsiteX14" fmla="*/ 4093030 w 5050972"/>
              <a:gd name="connsiteY14" fmla="*/ 1378856 h 1378856"/>
              <a:gd name="connsiteX15" fmla="*/ 4122058 w 5050972"/>
              <a:gd name="connsiteY15" fmla="*/ 1146628 h 1378856"/>
              <a:gd name="connsiteX16" fmla="*/ 290286 w 5050972"/>
              <a:gd name="connsiteY16" fmla="*/ 1146628 h 1378856"/>
              <a:gd name="connsiteX17" fmla="*/ 290286 w 5050972"/>
              <a:gd name="connsiteY17" fmla="*/ 217714 h 13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0972" h="1378856">
                <a:moveTo>
                  <a:pt x="0" y="217714"/>
                </a:moveTo>
                <a:lnTo>
                  <a:pt x="58057" y="217714"/>
                </a:lnTo>
                <a:lnTo>
                  <a:pt x="58057" y="1146628"/>
                </a:lnTo>
                <a:lnTo>
                  <a:pt x="0" y="1146628"/>
                </a:lnTo>
                <a:lnTo>
                  <a:pt x="0" y="217714"/>
                </a:lnTo>
                <a:close/>
                <a:moveTo>
                  <a:pt x="116114" y="217714"/>
                </a:moveTo>
                <a:lnTo>
                  <a:pt x="232229" y="217714"/>
                </a:lnTo>
                <a:lnTo>
                  <a:pt x="232229" y="1146628"/>
                </a:lnTo>
                <a:lnTo>
                  <a:pt x="116114" y="1146628"/>
                </a:lnTo>
                <a:lnTo>
                  <a:pt x="116114" y="217714"/>
                </a:lnTo>
                <a:close/>
                <a:moveTo>
                  <a:pt x="290286" y="217714"/>
                </a:moveTo>
                <a:lnTo>
                  <a:pt x="4122058" y="217714"/>
                </a:lnTo>
                <a:lnTo>
                  <a:pt x="4136572" y="0"/>
                </a:lnTo>
                <a:lnTo>
                  <a:pt x="5050972" y="682171"/>
                </a:lnTo>
                <a:lnTo>
                  <a:pt x="4093030" y="1378856"/>
                </a:lnTo>
                <a:lnTo>
                  <a:pt x="4122058" y="1146628"/>
                </a:lnTo>
                <a:lnTo>
                  <a:pt x="290286" y="1146628"/>
                </a:lnTo>
                <a:lnTo>
                  <a:pt x="290286" y="217714"/>
                </a:lnTo>
                <a:close/>
              </a:path>
            </a:pathLst>
          </a:cu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прослеживается активная познавательная направленность ученика на чтение </a:t>
            </a:r>
            <a:r>
              <a:rPr lang="ru-RU" sz="2000" dirty="0" smtClean="0">
                <a:solidFill>
                  <a:schemeClr val="tx1"/>
                </a:solidFill>
              </a:rPr>
              <a:t>литературы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571" y="2965091"/>
            <a:ext cx="1960153" cy="17849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60897" y="3573463"/>
            <a:ext cx="2232025" cy="2682434"/>
          </a:xfrm>
          <a:prstGeom prst="rect">
            <a:avLst/>
          </a:prstGeom>
        </p:spPr>
      </p:pic>
      <p:sp>
        <p:nvSpPr>
          <p:cNvPr id="13" name="Штриховая стрелка вправо 16"/>
          <p:cNvSpPr/>
          <p:nvPr/>
        </p:nvSpPr>
        <p:spPr>
          <a:xfrm>
            <a:off x="3193238" y="3910112"/>
            <a:ext cx="5516600" cy="1146629"/>
          </a:xfrm>
          <a:custGeom>
            <a:avLst/>
            <a:gdLst>
              <a:gd name="connsiteX0" fmla="*/ 0 w 5050972"/>
              <a:gd name="connsiteY0" fmla="*/ 464457 h 1857828"/>
              <a:gd name="connsiteX1" fmla="*/ 58057 w 5050972"/>
              <a:gd name="connsiteY1" fmla="*/ 464457 h 1857828"/>
              <a:gd name="connsiteX2" fmla="*/ 58057 w 5050972"/>
              <a:gd name="connsiteY2" fmla="*/ 1393371 h 1857828"/>
              <a:gd name="connsiteX3" fmla="*/ 0 w 5050972"/>
              <a:gd name="connsiteY3" fmla="*/ 1393371 h 1857828"/>
              <a:gd name="connsiteX4" fmla="*/ 0 w 5050972"/>
              <a:gd name="connsiteY4" fmla="*/ 464457 h 1857828"/>
              <a:gd name="connsiteX5" fmla="*/ 116114 w 5050972"/>
              <a:gd name="connsiteY5" fmla="*/ 464457 h 1857828"/>
              <a:gd name="connsiteX6" fmla="*/ 232229 w 5050972"/>
              <a:gd name="connsiteY6" fmla="*/ 464457 h 1857828"/>
              <a:gd name="connsiteX7" fmla="*/ 232229 w 5050972"/>
              <a:gd name="connsiteY7" fmla="*/ 1393371 h 1857828"/>
              <a:gd name="connsiteX8" fmla="*/ 116114 w 5050972"/>
              <a:gd name="connsiteY8" fmla="*/ 1393371 h 1857828"/>
              <a:gd name="connsiteX9" fmla="*/ 116114 w 5050972"/>
              <a:gd name="connsiteY9" fmla="*/ 464457 h 1857828"/>
              <a:gd name="connsiteX10" fmla="*/ 290286 w 5050972"/>
              <a:gd name="connsiteY10" fmla="*/ 464457 h 1857828"/>
              <a:gd name="connsiteX11" fmla="*/ 4122058 w 5050972"/>
              <a:gd name="connsiteY11" fmla="*/ 464457 h 1857828"/>
              <a:gd name="connsiteX12" fmla="*/ 4122058 w 5050972"/>
              <a:gd name="connsiteY12" fmla="*/ 0 h 1857828"/>
              <a:gd name="connsiteX13" fmla="*/ 5050972 w 5050972"/>
              <a:gd name="connsiteY13" fmla="*/ 928914 h 1857828"/>
              <a:gd name="connsiteX14" fmla="*/ 4122058 w 5050972"/>
              <a:gd name="connsiteY14" fmla="*/ 1857828 h 1857828"/>
              <a:gd name="connsiteX15" fmla="*/ 4122058 w 5050972"/>
              <a:gd name="connsiteY15" fmla="*/ 1393371 h 1857828"/>
              <a:gd name="connsiteX16" fmla="*/ 290286 w 5050972"/>
              <a:gd name="connsiteY16" fmla="*/ 1393371 h 1857828"/>
              <a:gd name="connsiteX17" fmla="*/ 290286 w 5050972"/>
              <a:gd name="connsiteY17" fmla="*/ 464457 h 1857828"/>
              <a:gd name="connsiteX0" fmla="*/ 0 w 5050972"/>
              <a:gd name="connsiteY0" fmla="*/ 217714 h 1611085"/>
              <a:gd name="connsiteX1" fmla="*/ 58057 w 5050972"/>
              <a:gd name="connsiteY1" fmla="*/ 217714 h 1611085"/>
              <a:gd name="connsiteX2" fmla="*/ 58057 w 5050972"/>
              <a:gd name="connsiteY2" fmla="*/ 1146628 h 1611085"/>
              <a:gd name="connsiteX3" fmla="*/ 0 w 5050972"/>
              <a:gd name="connsiteY3" fmla="*/ 1146628 h 1611085"/>
              <a:gd name="connsiteX4" fmla="*/ 0 w 5050972"/>
              <a:gd name="connsiteY4" fmla="*/ 217714 h 1611085"/>
              <a:gd name="connsiteX5" fmla="*/ 116114 w 5050972"/>
              <a:gd name="connsiteY5" fmla="*/ 217714 h 1611085"/>
              <a:gd name="connsiteX6" fmla="*/ 232229 w 5050972"/>
              <a:gd name="connsiteY6" fmla="*/ 217714 h 1611085"/>
              <a:gd name="connsiteX7" fmla="*/ 232229 w 5050972"/>
              <a:gd name="connsiteY7" fmla="*/ 1146628 h 1611085"/>
              <a:gd name="connsiteX8" fmla="*/ 116114 w 5050972"/>
              <a:gd name="connsiteY8" fmla="*/ 1146628 h 1611085"/>
              <a:gd name="connsiteX9" fmla="*/ 116114 w 5050972"/>
              <a:gd name="connsiteY9" fmla="*/ 217714 h 1611085"/>
              <a:gd name="connsiteX10" fmla="*/ 290286 w 5050972"/>
              <a:gd name="connsiteY10" fmla="*/ 217714 h 1611085"/>
              <a:gd name="connsiteX11" fmla="*/ 4122058 w 5050972"/>
              <a:gd name="connsiteY11" fmla="*/ 217714 h 1611085"/>
              <a:gd name="connsiteX12" fmla="*/ 4136572 w 5050972"/>
              <a:gd name="connsiteY12" fmla="*/ 0 h 1611085"/>
              <a:gd name="connsiteX13" fmla="*/ 5050972 w 5050972"/>
              <a:gd name="connsiteY13" fmla="*/ 682171 h 1611085"/>
              <a:gd name="connsiteX14" fmla="*/ 4122058 w 5050972"/>
              <a:gd name="connsiteY14" fmla="*/ 1611085 h 1611085"/>
              <a:gd name="connsiteX15" fmla="*/ 4122058 w 5050972"/>
              <a:gd name="connsiteY15" fmla="*/ 1146628 h 1611085"/>
              <a:gd name="connsiteX16" fmla="*/ 290286 w 5050972"/>
              <a:gd name="connsiteY16" fmla="*/ 1146628 h 1611085"/>
              <a:gd name="connsiteX17" fmla="*/ 290286 w 5050972"/>
              <a:gd name="connsiteY17" fmla="*/ 217714 h 1611085"/>
              <a:gd name="connsiteX0" fmla="*/ 0 w 5050972"/>
              <a:gd name="connsiteY0" fmla="*/ 217714 h 1378856"/>
              <a:gd name="connsiteX1" fmla="*/ 58057 w 5050972"/>
              <a:gd name="connsiteY1" fmla="*/ 217714 h 1378856"/>
              <a:gd name="connsiteX2" fmla="*/ 58057 w 5050972"/>
              <a:gd name="connsiteY2" fmla="*/ 1146628 h 1378856"/>
              <a:gd name="connsiteX3" fmla="*/ 0 w 5050972"/>
              <a:gd name="connsiteY3" fmla="*/ 1146628 h 1378856"/>
              <a:gd name="connsiteX4" fmla="*/ 0 w 5050972"/>
              <a:gd name="connsiteY4" fmla="*/ 217714 h 1378856"/>
              <a:gd name="connsiteX5" fmla="*/ 116114 w 5050972"/>
              <a:gd name="connsiteY5" fmla="*/ 217714 h 1378856"/>
              <a:gd name="connsiteX6" fmla="*/ 232229 w 5050972"/>
              <a:gd name="connsiteY6" fmla="*/ 217714 h 1378856"/>
              <a:gd name="connsiteX7" fmla="*/ 232229 w 5050972"/>
              <a:gd name="connsiteY7" fmla="*/ 1146628 h 1378856"/>
              <a:gd name="connsiteX8" fmla="*/ 116114 w 5050972"/>
              <a:gd name="connsiteY8" fmla="*/ 1146628 h 1378856"/>
              <a:gd name="connsiteX9" fmla="*/ 116114 w 5050972"/>
              <a:gd name="connsiteY9" fmla="*/ 217714 h 1378856"/>
              <a:gd name="connsiteX10" fmla="*/ 290286 w 5050972"/>
              <a:gd name="connsiteY10" fmla="*/ 217714 h 1378856"/>
              <a:gd name="connsiteX11" fmla="*/ 4122058 w 5050972"/>
              <a:gd name="connsiteY11" fmla="*/ 217714 h 1378856"/>
              <a:gd name="connsiteX12" fmla="*/ 4136572 w 5050972"/>
              <a:gd name="connsiteY12" fmla="*/ 0 h 1378856"/>
              <a:gd name="connsiteX13" fmla="*/ 5050972 w 5050972"/>
              <a:gd name="connsiteY13" fmla="*/ 682171 h 1378856"/>
              <a:gd name="connsiteX14" fmla="*/ 4093030 w 5050972"/>
              <a:gd name="connsiteY14" fmla="*/ 1378856 h 1378856"/>
              <a:gd name="connsiteX15" fmla="*/ 4122058 w 5050972"/>
              <a:gd name="connsiteY15" fmla="*/ 1146628 h 1378856"/>
              <a:gd name="connsiteX16" fmla="*/ 290286 w 5050972"/>
              <a:gd name="connsiteY16" fmla="*/ 1146628 h 1378856"/>
              <a:gd name="connsiteX17" fmla="*/ 290286 w 5050972"/>
              <a:gd name="connsiteY17" fmla="*/ 217714 h 13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0972" h="1378856">
                <a:moveTo>
                  <a:pt x="0" y="217714"/>
                </a:moveTo>
                <a:lnTo>
                  <a:pt x="58057" y="217714"/>
                </a:lnTo>
                <a:lnTo>
                  <a:pt x="58057" y="1146628"/>
                </a:lnTo>
                <a:lnTo>
                  <a:pt x="0" y="1146628"/>
                </a:lnTo>
                <a:lnTo>
                  <a:pt x="0" y="217714"/>
                </a:lnTo>
                <a:close/>
                <a:moveTo>
                  <a:pt x="116114" y="217714"/>
                </a:moveTo>
                <a:lnTo>
                  <a:pt x="232229" y="217714"/>
                </a:lnTo>
                <a:lnTo>
                  <a:pt x="232229" y="1146628"/>
                </a:lnTo>
                <a:lnTo>
                  <a:pt x="116114" y="1146628"/>
                </a:lnTo>
                <a:lnTo>
                  <a:pt x="116114" y="217714"/>
                </a:lnTo>
                <a:close/>
                <a:moveTo>
                  <a:pt x="290286" y="217714"/>
                </a:moveTo>
                <a:lnTo>
                  <a:pt x="4122058" y="217714"/>
                </a:lnTo>
                <a:lnTo>
                  <a:pt x="4136572" y="0"/>
                </a:lnTo>
                <a:lnTo>
                  <a:pt x="5050972" y="682171"/>
                </a:lnTo>
                <a:lnTo>
                  <a:pt x="4093030" y="1378856"/>
                </a:lnTo>
                <a:lnTo>
                  <a:pt x="4122058" y="1146628"/>
                </a:lnTo>
                <a:lnTo>
                  <a:pt x="290286" y="1146628"/>
                </a:lnTo>
                <a:lnTo>
                  <a:pt x="290286" y="217714"/>
                </a:lnTo>
                <a:close/>
              </a:path>
            </a:pathLst>
          </a:cu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наблюдается положительное эмоциональное отношение к чтению</a:t>
            </a:r>
          </a:p>
        </p:txBody>
      </p:sp>
      <p:sp>
        <p:nvSpPr>
          <p:cNvPr id="14" name="Штриховая стрелка вправо 16"/>
          <p:cNvSpPr/>
          <p:nvPr/>
        </p:nvSpPr>
        <p:spPr>
          <a:xfrm>
            <a:off x="4830921" y="5115038"/>
            <a:ext cx="5304283" cy="1146629"/>
          </a:xfrm>
          <a:custGeom>
            <a:avLst/>
            <a:gdLst>
              <a:gd name="connsiteX0" fmla="*/ 0 w 5050972"/>
              <a:gd name="connsiteY0" fmla="*/ 464457 h 1857828"/>
              <a:gd name="connsiteX1" fmla="*/ 58057 w 5050972"/>
              <a:gd name="connsiteY1" fmla="*/ 464457 h 1857828"/>
              <a:gd name="connsiteX2" fmla="*/ 58057 w 5050972"/>
              <a:gd name="connsiteY2" fmla="*/ 1393371 h 1857828"/>
              <a:gd name="connsiteX3" fmla="*/ 0 w 5050972"/>
              <a:gd name="connsiteY3" fmla="*/ 1393371 h 1857828"/>
              <a:gd name="connsiteX4" fmla="*/ 0 w 5050972"/>
              <a:gd name="connsiteY4" fmla="*/ 464457 h 1857828"/>
              <a:gd name="connsiteX5" fmla="*/ 116114 w 5050972"/>
              <a:gd name="connsiteY5" fmla="*/ 464457 h 1857828"/>
              <a:gd name="connsiteX6" fmla="*/ 232229 w 5050972"/>
              <a:gd name="connsiteY6" fmla="*/ 464457 h 1857828"/>
              <a:gd name="connsiteX7" fmla="*/ 232229 w 5050972"/>
              <a:gd name="connsiteY7" fmla="*/ 1393371 h 1857828"/>
              <a:gd name="connsiteX8" fmla="*/ 116114 w 5050972"/>
              <a:gd name="connsiteY8" fmla="*/ 1393371 h 1857828"/>
              <a:gd name="connsiteX9" fmla="*/ 116114 w 5050972"/>
              <a:gd name="connsiteY9" fmla="*/ 464457 h 1857828"/>
              <a:gd name="connsiteX10" fmla="*/ 290286 w 5050972"/>
              <a:gd name="connsiteY10" fmla="*/ 464457 h 1857828"/>
              <a:gd name="connsiteX11" fmla="*/ 4122058 w 5050972"/>
              <a:gd name="connsiteY11" fmla="*/ 464457 h 1857828"/>
              <a:gd name="connsiteX12" fmla="*/ 4122058 w 5050972"/>
              <a:gd name="connsiteY12" fmla="*/ 0 h 1857828"/>
              <a:gd name="connsiteX13" fmla="*/ 5050972 w 5050972"/>
              <a:gd name="connsiteY13" fmla="*/ 928914 h 1857828"/>
              <a:gd name="connsiteX14" fmla="*/ 4122058 w 5050972"/>
              <a:gd name="connsiteY14" fmla="*/ 1857828 h 1857828"/>
              <a:gd name="connsiteX15" fmla="*/ 4122058 w 5050972"/>
              <a:gd name="connsiteY15" fmla="*/ 1393371 h 1857828"/>
              <a:gd name="connsiteX16" fmla="*/ 290286 w 5050972"/>
              <a:gd name="connsiteY16" fmla="*/ 1393371 h 1857828"/>
              <a:gd name="connsiteX17" fmla="*/ 290286 w 5050972"/>
              <a:gd name="connsiteY17" fmla="*/ 464457 h 1857828"/>
              <a:gd name="connsiteX0" fmla="*/ 0 w 5050972"/>
              <a:gd name="connsiteY0" fmla="*/ 217714 h 1611085"/>
              <a:gd name="connsiteX1" fmla="*/ 58057 w 5050972"/>
              <a:gd name="connsiteY1" fmla="*/ 217714 h 1611085"/>
              <a:gd name="connsiteX2" fmla="*/ 58057 w 5050972"/>
              <a:gd name="connsiteY2" fmla="*/ 1146628 h 1611085"/>
              <a:gd name="connsiteX3" fmla="*/ 0 w 5050972"/>
              <a:gd name="connsiteY3" fmla="*/ 1146628 h 1611085"/>
              <a:gd name="connsiteX4" fmla="*/ 0 w 5050972"/>
              <a:gd name="connsiteY4" fmla="*/ 217714 h 1611085"/>
              <a:gd name="connsiteX5" fmla="*/ 116114 w 5050972"/>
              <a:gd name="connsiteY5" fmla="*/ 217714 h 1611085"/>
              <a:gd name="connsiteX6" fmla="*/ 232229 w 5050972"/>
              <a:gd name="connsiteY6" fmla="*/ 217714 h 1611085"/>
              <a:gd name="connsiteX7" fmla="*/ 232229 w 5050972"/>
              <a:gd name="connsiteY7" fmla="*/ 1146628 h 1611085"/>
              <a:gd name="connsiteX8" fmla="*/ 116114 w 5050972"/>
              <a:gd name="connsiteY8" fmla="*/ 1146628 h 1611085"/>
              <a:gd name="connsiteX9" fmla="*/ 116114 w 5050972"/>
              <a:gd name="connsiteY9" fmla="*/ 217714 h 1611085"/>
              <a:gd name="connsiteX10" fmla="*/ 290286 w 5050972"/>
              <a:gd name="connsiteY10" fmla="*/ 217714 h 1611085"/>
              <a:gd name="connsiteX11" fmla="*/ 4122058 w 5050972"/>
              <a:gd name="connsiteY11" fmla="*/ 217714 h 1611085"/>
              <a:gd name="connsiteX12" fmla="*/ 4136572 w 5050972"/>
              <a:gd name="connsiteY12" fmla="*/ 0 h 1611085"/>
              <a:gd name="connsiteX13" fmla="*/ 5050972 w 5050972"/>
              <a:gd name="connsiteY13" fmla="*/ 682171 h 1611085"/>
              <a:gd name="connsiteX14" fmla="*/ 4122058 w 5050972"/>
              <a:gd name="connsiteY14" fmla="*/ 1611085 h 1611085"/>
              <a:gd name="connsiteX15" fmla="*/ 4122058 w 5050972"/>
              <a:gd name="connsiteY15" fmla="*/ 1146628 h 1611085"/>
              <a:gd name="connsiteX16" fmla="*/ 290286 w 5050972"/>
              <a:gd name="connsiteY16" fmla="*/ 1146628 h 1611085"/>
              <a:gd name="connsiteX17" fmla="*/ 290286 w 5050972"/>
              <a:gd name="connsiteY17" fmla="*/ 217714 h 1611085"/>
              <a:gd name="connsiteX0" fmla="*/ 0 w 5050972"/>
              <a:gd name="connsiteY0" fmla="*/ 217714 h 1378856"/>
              <a:gd name="connsiteX1" fmla="*/ 58057 w 5050972"/>
              <a:gd name="connsiteY1" fmla="*/ 217714 h 1378856"/>
              <a:gd name="connsiteX2" fmla="*/ 58057 w 5050972"/>
              <a:gd name="connsiteY2" fmla="*/ 1146628 h 1378856"/>
              <a:gd name="connsiteX3" fmla="*/ 0 w 5050972"/>
              <a:gd name="connsiteY3" fmla="*/ 1146628 h 1378856"/>
              <a:gd name="connsiteX4" fmla="*/ 0 w 5050972"/>
              <a:gd name="connsiteY4" fmla="*/ 217714 h 1378856"/>
              <a:gd name="connsiteX5" fmla="*/ 116114 w 5050972"/>
              <a:gd name="connsiteY5" fmla="*/ 217714 h 1378856"/>
              <a:gd name="connsiteX6" fmla="*/ 232229 w 5050972"/>
              <a:gd name="connsiteY6" fmla="*/ 217714 h 1378856"/>
              <a:gd name="connsiteX7" fmla="*/ 232229 w 5050972"/>
              <a:gd name="connsiteY7" fmla="*/ 1146628 h 1378856"/>
              <a:gd name="connsiteX8" fmla="*/ 116114 w 5050972"/>
              <a:gd name="connsiteY8" fmla="*/ 1146628 h 1378856"/>
              <a:gd name="connsiteX9" fmla="*/ 116114 w 5050972"/>
              <a:gd name="connsiteY9" fmla="*/ 217714 h 1378856"/>
              <a:gd name="connsiteX10" fmla="*/ 290286 w 5050972"/>
              <a:gd name="connsiteY10" fmla="*/ 217714 h 1378856"/>
              <a:gd name="connsiteX11" fmla="*/ 4122058 w 5050972"/>
              <a:gd name="connsiteY11" fmla="*/ 217714 h 1378856"/>
              <a:gd name="connsiteX12" fmla="*/ 4136572 w 5050972"/>
              <a:gd name="connsiteY12" fmla="*/ 0 h 1378856"/>
              <a:gd name="connsiteX13" fmla="*/ 5050972 w 5050972"/>
              <a:gd name="connsiteY13" fmla="*/ 682171 h 1378856"/>
              <a:gd name="connsiteX14" fmla="*/ 4093030 w 5050972"/>
              <a:gd name="connsiteY14" fmla="*/ 1378856 h 1378856"/>
              <a:gd name="connsiteX15" fmla="*/ 4122058 w 5050972"/>
              <a:gd name="connsiteY15" fmla="*/ 1146628 h 1378856"/>
              <a:gd name="connsiteX16" fmla="*/ 290286 w 5050972"/>
              <a:gd name="connsiteY16" fmla="*/ 1146628 h 1378856"/>
              <a:gd name="connsiteX17" fmla="*/ 290286 w 5050972"/>
              <a:gd name="connsiteY17" fmla="*/ 217714 h 13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0972" h="1378856">
                <a:moveTo>
                  <a:pt x="0" y="217714"/>
                </a:moveTo>
                <a:lnTo>
                  <a:pt x="58057" y="217714"/>
                </a:lnTo>
                <a:lnTo>
                  <a:pt x="58057" y="1146628"/>
                </a:lnTo>
                <a:lnTo>
                  <a:pt x="0" y="1146628"/>
                </a:lnTo>
                <a:lnTo>
                  <a:pt x="0" y="217714"/>
                </a:lnTo>
                <a:close/>
                <a:moveTo>
                  <a:pt x="116114" y="217714"/>
                </a:moveTo>
                <a:lnTo>
                  <a:pt x="232229" y="217714"/>
                </a:lnTo>
                <a:lnTo>
                  <a:pt x="232229" y="1146628"/>
                </a:lnTo>
                <a:lnTo>
                  <a:pt x="116114" y="1146628"/>
                </a:lnTo>
                <a:lnTo>
                  <a:pt x="116114" y="217714"/>
                </a:lnTo>
                <a:close/>
                <a:moveTo>
                  <a:pt x="290286" y="217714"/>
                </a:moveTo>
                <a:lnTo>
                  <a:pt x="4122058" y="217714"/>
                </a:lnTo>
                <a:lnTo>
                  <a:pt x="4136572" y="0"/>
                </a:lnTo>
                <a:lnTo>
                  <a:pt x="5050972" y="682171"/>
                </a:lnTo>
                <a:lnTo>
                  <a:pt x="4093030" y="1378856"/>
                </a:lnTo>
                <a:lnTo>
                  <a:pt x="4122058" y="1146628"/>
                </a:lnTo>
                <a:lnTo>
                  <a:pt x="290286" y="1146628"/>
                </a:lnTo>
                <a:lnTo>
                  <a:pt x="290286" y="217714"/>
                </a:lnTo>
                <a:close/>
              </a:path>
            </a:pathLst>
          </a:cu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/>
              <a:t>проявляется творческая деятельность ученика на основании прочитанного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41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книги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93616"/>
            <a:ext cx="2084581" cy="12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Принципы </a:t>
            </a:r>
            <a:r>
              <a:rPr lang="ru-RU" sz="3600" b="1" dirty="0" err="1">
                <a:solidFill>
                  <a:srgbClr val="00B050"/>
                </a:solidFill>
              </a:rPr>
              <a:t>деятельностного</a:t>
            </a:r>
            <a:r>
              <a:rPr lang="ru-RU" sz="3600" b="1" dirty="0">
                <a:solidFill>
                  <a:srgbClr val="00B050"/>
                </a:solidFill>
              </a:rPr>
              <a:t> подхода и диалогического </a:t>
            </a:r>
            <a:r>
              <a:rPr lang="ru-RU" sz="3600" b="1" dirty="0" smtClean="0">
                <a:solidFill>
                  <a:srgbClr val="00B050"/>
                </a:solidFill>
              </a:rPr>
              <a:t>воспитания, лежащие в </a:t>
            </a:r>
            <a:r>
              <a:rPr lang="ru-RU" sz="3600" b="1" dirty="0">
                <a:solidFill>
                  <a:srgbClr val="00B050"/>
                </a:solidFill>
              </a:rPr>
              <a:t>основе работы по развитию интереса к чтению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4286" y="2656114"/>
            <a:ext cx="7213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принцип </a:t>
            </a:r>
            <a:r>
              <a:rPr lang="ru-RU" sz="2000" dirty="0"/>
              <a:t>учета возрастных и индивидуальных периодов развития </a:t>
            </a:r>
            <a:r>
              <a:rPr lang="ru-RU" sz="2000" dirty="0" smtClean="0"/>
              <a:t>ученика;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принцип </a:t>
            </a:r>
            <a:r>
              <a:rPr lang="ru-RU" sz="2000" dirty="0"/>
              <a:t>определения «зоны ближайшего развития» и организации в ней совместной деятельности детей и </a:t>
            </a:r>
            <a:r>
              <a:rPr lang="ru-RU" sz="2000" dirty="0" smtClean="0"/>
              <a:t>взрослых;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принцип </a:t>
            </a:r>
            <a:r>
              <a:rPr lang="ru-RU" sz="2000" dirty="0"/>
              <a:t>высокой мотивации любых видов деятельности, направленных на формирование читательской </a:t>
            </a:r>
            <a:r>
              <a:rPr lang="ru-RU" sz="2000" dirty="0" smtClean="0"/>
              <a:t>культуры;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принцип </a:t>
            </a:r>
            <a:r>
              <a:rPr lang="ru-RU" sz="2000" dirty="0"/>
              <a:t>обязательной </a:t>
            </a:r>
            <a:r>
              <a:rPr lang="ru-RU" sz="2000" dirty="0" err="1"/>
              <a:t>рефлексивности</a:t>
            </a:r>
            <a:r>
              <a:rPr lang="ru-RU" sz="2000" dirty="0"/>
              <a:t> деятельности </a:t>
            </a:r>
            <a:r>
              <a:rPr lang="ru-RU" sz="2000" dirty="0" smtClean="0"/>
              <a:t>ученика;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принцип </a:t>
            </a:r>
            <a:r>
              <a:rPr lang="ru-RU" sz="2000" dirty="0"/>
              <a:t>сотрудничества при организации управления различными формами </a:t>
            </a:r>
            <a:r>
              <a:rPr lang="ru-RU" sz="2000" dirty="0" smtClean="0"/>
              <a:t>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диалогический </a:t>
            </a:r>
            <a:r>
              <a:rPr lang="ru-RU" sz="2000" dirty="0"/>
              <a:t>принцип.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3712" y="3163685"/>
            <a:ext cx="2354243" cy="19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12806" y="4103802"/>
            <a:ext cx="4238166" cy="11503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Основные направления работы 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по развитию </a:t>
            </a:r>
            <a:r>
              <a:rPr lang="ru-RU" sz="3600" b="1" dirty="0">
                <a:solidFill>
                  <a:srgbClr val="00B050"/>
                </a:solidFill>
              </a:rPr>
              <a:t>интереса к </a:t>
            </a:r>
            <a:r>
              <a:rPr lang="ru-RU" sz="3600" b="1" dirty="0" smtClean="0">
                <a:solidFill>
                  <a:srgbClr val="00B050"/>
                </a:solidFill>
              </a:rPr>
              <a:t>чтению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714" y="2217283"/>
            <a:ext cx="3693889" cy="27704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2805" y="4208088"/>
            <a:ext cx="423816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Внеклассная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литературная деятельность</a:t>
            </a:r>
            <a:endParaRPr lang="ru-RU" sz="2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96120" y="2592925"/>
            <a:ext cx="62701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 smtClean="0">
                <a:ea typeface="Times New Roman" panose="02020603050405020304" pitchFamily="18" charset="0"/>
              </a:rPr>
              <a:t>Цель</a:t>
            </a:r>
            <a:r>
              <a:rPr lang="ru-RU" sz="2000" b="1" i="1" dirty="0">
                <a:ea typeface="Times New Roman" panose="02020603050405020304" pitchFamily="18" charset="0"/>
              </a:rPr>
              <a:t>: </a:t>
            </a:r>
            <a:r>
              <a:rPr lang="ru-RU" sz="2000" dirty="0" smtClean="0">
                <a:ea typeface="Times New Roman" panose="02020603050405020304" pitchFamily="18" charset="0"/>
              </a:rPr>
              <a:t>формирование интереса </a:t>
            </a:r>
            <a:r>
              <a:rPr lang="ru-RU" sz="2000" dirty="0">
                <a:ea typeface="Times New Roman" panose="02020603050405020304" pitchFamily="18" charset="0"/>
              </a:rPr>
              <a:t>школьников к </a:t>
            </a:r>
            <a:r>
              <a:rPr lang="ru-RU" sz="2000" dirty="0" smtClean="0">
                <a:ea typeface="Times New Roman" panose="02020603050405020304" pitchFamily="18" charset="0"/>
              </a:rPr>
              <a:t>чтению.</a:t>
            </a:r>
          </a:p>
          <a:p>
            <a:pPr algn="just">
              <a:spcAft>
                <a:spcPts val="0"/>
              </a:spcAft>
            </a:pPr>
            <a:r>
              <a:rPr lang="ru-RU" sz="2000" b="1" i="1" dirty="0" smtClean="0">
                <a:ea typeface="Times New Roman" panose="02020603050405020304" pitchFamily="18" charset="0"/>
              </a:rPr>
              <a:t>Задачи</a:t>
            </a:r>
            <a:r>
              <a:rPr lang="ru-RU" sz="2000" b="1" i="1" dirty="0">
                <a:ea typeface="Times New Roman" panose="02020603050405020304" pitchFamily="18" charset="0"/>
              </a:rPr>
              <a:t>: </a:t>
            </a:r>
            <a:endParaRPr lang="ru-RU" sz="2000" b="1" i="1" dirty="0"/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a typeface="Times New Roman" panose="02020603050405020304" pitchFamily="18" charset="0"/>
              </a:rPr>
              <a:t>совершенствование </a:t>
            </a:r>
            <a:r>
              <a:rPr lang="ru-RU" sz="2000" dirty="0">
                <a:ea typeface="Times New Roman" panose="02020603050405020304" pitchFamily="18" charset="0"/>
              </a:rPr>
              <a:t>качества чтения как основы глубокого и полноценного восприятия художественного текста; </a:t>
            </a:r>
            <a:endParaRPr lang="ru-RU" sz="2000" dirty="0" smtClean="0"/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</a:rPr>
              <a:t>развитие </a:t>
            </a:r>
            <a:r>
              <a:rPr lang="ru-RU" sz="2000" dirty="0">
                <a:ea typeface="Times New Roman" panose="02020603050405020304" pitchFamily="18" charset="0"/>
              </a:rPr>
              <a:t>речи учащихся, умение выражать свои мысли и чувства в устной и письменной </a:t>
            </a:r>
            <a:r>
              <a:rPr lang="ru-RU" sz="2000" dirty="0" smtClean="0">
                <a:ea typeface="Times New Roman" panose="02020603050405020304" pitchFamily="18" charset="0"/>
              </a:rPr>
              <a:t>речи;</a:t>
            </a:r>
            <a:endParaRPr lang="ru-RU" sz="2000" dirty="0" smtClean="0"/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</a:rPr>
              <a:t>освоение </a:t>
            </a:r>
            <a:r>
              <a:rPr lang="ru-RU" sz="2000" dirty="0">
                <a:ea typeface="Times New Roman" panose="02020603050405020304" pitchFamily="18" charset="0"/>
              </a:rPr>
              <a:t>учениками нравственных норм и ценностей посредством чтения художественных произведений; </a:t>
            </a:r>
            <a:endParaRPr lang="ru-RU" sz="2000" dirty="0" smtClean="0"/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</a:rPr>
              <a:t>формирование </a:t>
            </a:r>
            <a:r>
              <a:rPr lang="ru-RU" sz="2000" dirty="0">
                <a:ea typeface="Times New Roman" panose="02020603050405020304" pitchFamily="18" charset="0"/>
              </a:rPr>
              <a:t>нравственных качеств личности на примере литературных героев.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50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12806" y="4103802"/>
            <a:ext cx="4238166" cy="11503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Основные направления работы 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по развитию </a:t>
            </a:r>
            <a:r>
              <a:rPr lang="ru-RU" sz="3600" b="1" dirty="0">
                <a:solidFill>
                  <a:srgbClr val="00B050"/>
                </a:solidFill>
              </a:rPr>
              <a:t>интереса к </a:t>
            </a:r>
            <a:r>
              <a:rPr lang="ru-RU" sz="3600" b="1" dirty="0" smtClean="0">
                <a:solidFill>
                  <a:srgbClr val="00B050"/>
                </a:solidFill>
              </a:rPr>
              <a:t>чтению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42" y="2217283"/>
            <a:ext cx="3693889" cy="27704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96120" y="2592925"/>
            <a:ext cx="62701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Внеклассная работа по литературному чтению всегда планируется учителем, при этом учитель </a:t>
            </a:r>
            <a:r>
              <a:rPr lang="ru-RU" sz="2000" dirty="0" smtClean="0">
                <a:ea typeface="Times New Roman" panose="02020603050405020304" pitchFamily="18" charset="0"/>
              </a:rPr>
              <a:t>должен: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</a:rPr>
              <a:t>сочетать произведения </a:t>
            </a:r>
            <a:r>
              <a:rPr lang="ru-RU" sz="2000" dirty="0">
                <a:ea typeface="Times New Roman" panose="02020603050405020304" pitchFamily="18" charset="0"/>
              </a:rPr>
              <a:t>русской и зарубежной классики, современной и региональной литературы;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</a:rPr>
              <a:t>использовать разнообразие </a:t>
            </a:r>
            <a:r>
              <a:rPr lang="ru-RU" sz="2000" dirty="0">
                <a:ea typeface="Times New Roman" panose="02020603050405020304" pitchFamily="18" charset="0"/>
              </a:rPr>
              <a:t>тематического </a:t>
            </a:r>
            <a:r>
              <a:rPr lang="ru-RU" sz="2000" dirty="0" smtClean="0">
                <a:ea typeface="Times New Roman" panose="02020603050405020304" pitchFamily="18" charset="0"/>
              </a:rPr>
              <a:t>плана;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</a:rPr>
              <a:t>сочетать произведения </a:t>
            </a:r>
            <a:r>
              <a:rPr lang="ru-RU" sz="2000" dirty="0">
                <a:ea typeface="Times New Roman" panose="02020603050405020304" pitchFamily="18" charset="0"/>
              </a:rPr>
              <a:t>различных </a:t>
            </a:r>
            <a:r>
              <a:rPr lang="ru-RU" sz="2000" dirty="0" smtClean="0">
                <a:ea typeface="Times New Roman" panose="02020603050405020304" pitchFamily="18" charset="0"/>
              </a:rPr>
              <a:t>жанров;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</a:rPr>
              <a:t>чередовать разные </a:t>
            </a:r>
            <a:r>
              <a:rPr lang="ru-RU" sz="2000" dirty="0">
                <a:ea typeface="Times New Roman" panose="02020603050405020304" pitchFamily="18" charset="0"/>
              </a:rPr>
              <a:t>видов </a:t>
            </a:r>
            <a:r>
              <a:rPr lang="ru-RU" sz="2000" dirty="0" smtClean="0">
                <a:ea typeface="Times New Roman" panose="02020603050405020304" pitchFamily="18" charset="0"/>
              </a:rPr>
              <a:t>внеклассной работы </a:t>
            </a:r>
            <a:r>
              <a:rPr lang="ru-RU" sz="2000" dirty="0">
                <a:ea typeface="Times New Roman" panose="02020603050405020304" pitchFamily="18" charset="0"/>
              </a:rPr>
              <a:t>по литературному чтению;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</a:rPr>
              <a:t>использовать приёмы </a:t>
            </a:r>
            <a:r>
              <a:rPr lang="ru-RU" sz="2000" dirty="0">
                <a:ea typeface="Times New Roman" panose="02020603050405020304" pitchFamily="18" charset="0"/>
              </a:rPr>
              <a:t>активизации читательской культуры учащихся. </a:t>
            </a:r>
            <a:endParaRPr lang="ru-RU" sz="2000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2805" y="4208088"/>
            <a:ext cx="423816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Внеклассная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литературная деятельность</a:t>
            </a:r>
            <a:endParaRPr lang="ru-RU" sz="2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7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12806" y="4103802"/>
            <a:ext cx="4238166" cy="11503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Основные направления работы 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по развитию </a:t>
            </a:r>
            <a:r>
              <a:rPr lang="ru-RU" sz="3600" b="1" dirty="0">
                <a:solidFill>
                  <a:srgbClr val="00B050"/>
                </a:solidFill>
              </a:rPr>
              <a:t>интереса к </a:t>
            </a:r>
            <a:r>
              <a:rPr lang="ru-RU" sz="3600" b="1" dirty="0" smtClean="0">
                <a:solidFill>
                  <a:srgbClr val="00B050"/>
                </a:solidFill>
              </a:rPr>
              <a:t>чтению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714" y="2217283"/>
            <a:ext cx="3693889" cy="27704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96120" y="2592925"/>
            <a:ext cx="62701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 smtClean="0">
                <a:ea typeface="Times New Roman" panose="02020603050405020304" pitchFamily="18" charset="0"/>
              </a:rPr>
              <a:t>Формы работы: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 smtClean="0">
                <a:ea typeface="Times New Roman" panose="02020603050405020304" pitchFamily="18" charset="0"/>
              </a:rPr>
              <a:t>Литературный кружок.</a:t>
            </a:r>
            <a:r>
              <a:rPr lang="ru-RU" sz="2000" dirty="0" smtClean="0"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ea typeface="Times New Roman" panose="02020603050405020304" pitchFamily="18" charset="0"/>
              </a:rPr>
            </a:br>
            <a:r>
              <a:rPr lang="ru-RU" sz="2000" dirty="0" smtClean="0">
                <a:ea typeface="Times New Roman" panose="02020603050405020304" pitchFamily="18" charset="0"/>
              </a:rPr>
              <a:t>Способствует </a:t>
            </a:r>
            <a:r>
              <a:rPr lang="ru-RU" sz="2000" dirty="0">
                <a:ea typeface="Times New Roman" panose="02020603050405020304" pitchFamily="18" charset="0"/>
              </a:rPr>
              <a:t>систематизации и углублению знаний, полученных на уроке. На занятиях кружка у учащихся развивается познавательная активность и творческие способности, потребность в чтении.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 smtClean="0">
                <a:ea typeface="Times New Roman" panose="02020603050405020304" pitchFamily="18" charset="0"/>
              </a:rPr>
              <a:t>Литературная гостиная.</a:t>
            </a:r>
            <a:r>
              <a:rPr lang="ru-RU" sz="2000" dirty="0" smtClean="0"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ea typeface="Times New Roman" panose="02020603050405020304" pitchFamily="18" charset="0"/>
              </a:rPr>
            </a:br>
            <a:r>
              <a:rPr lang="ru-RU" sz="2000" dirty="0" smtClean="0">
                <a:ea typeface="Times New Roman" panose="02020603050405020304" pitchFamily="18" charset="0"/>
              </a:rPr>
              <a:t>Позволяет </a:t>
            </a:r>
            <a:r>
              <a:rPr lang="ru-RU" sz="2000" dirty="0">
                <a:ea typeface="Times New Roman" panose="02020603050405020304" pitchFamily="18" charset="0"/>
              </a:rPr>
              <a:t>в максимальной степени раскрыть любой, даже самый смелый замысел, поскольку объединяет в себе драматическое действие, музыку и пение, литературную игру, диалог с героями книг.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2805" y="4208088"/>
            <a:ext cx="423816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Внеклассная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литературная деятельность</a:t>
            </a:r>
            <a:endParaRPr lang="ru-RU" sz="2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42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12806" y="4103802"/>
            <a:ext cx="4238166" cy="11503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Основные направления работы 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по развитию </a:t>
            </a:r>
            <a:r>
              <a:rPr lang="ru-RU" sz="3600" b="1" dirty="0">
                <a:solidFill>
                  <a:srgbClr val="00B050"/>
                </a:solidFill>
              </a:rPr>
              <a:t>интереса к </a:t>
            </a:r>
            <a:r>
              <a:rPr lang="ru-RU" sz="3600" b="1" dirty="0" smtClean="0">
                <a:solidFill>
                  <a:srgbClr val="00B050"/>
                </a:solidFill>
              </a:rPr>
              <a:t>чтению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42" y="2217283"/>
            <a:ext cx="3693889" cy="27704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96120" y="2592925"/>
            <a:ext cx="6270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 smtClean="0">
                <a:ea typeface="Times New Roman" panose="02020603050405020304" pitchFamily="18" charset="0"/>
              </a:rPr>
              <a:t>Формы работы: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>
                <a:ea typeface="Times New Roman" panose="02020603050405020304" pitchFamily="18" charset="0"/>
              </a:rPr>
              <a:t>Литературная </a:t>
            </a:r>
            <a:r>
              <a:rPr lang="ru-RU" sz="2400" i="1" dirty="0" smtClean="0">
                <a:ea typeface="Times New Roman" panose="02020603050405020304" pitchFamily="18" charset="0"/>
              </a:rPr>
              <a:t>игра.</a:t>
            </a:r>
            <a:br>
              <a:rPr lang="ru-RU" sz="2400" i="1" dirty="0" smtClean="0">
                <a:ea typeface="Times New Roman" panose="02020603050405020304" pitchFamily="18" charset="0"/>
              </a:rPr>
            </a:br>
            <a:r>
              <a:rPr lang="ru-RU" sz="2000" i="1" dirty="0" smtClean="0"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реализуется на основе игровой деятельности, помогает определять жанровые особенности произведения, видеть компоненты произведения, воспроизводить в своем воображении прочитанный текст, понимать авторский замысел и определять свою позицию.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endParaRPr lang="ru-RU" sz="800" dirty="0" smtClean="0"/>
          </a:p>
          <a:p>
            <a:r>
              <a:rPr lang="ru-RU" sz="2000" dirty="0" smtClean="0"/>
              <a:t>Цель: модификация </a:t>
            </a:r>
            <a:r>
              <a:rPr lang="ru-RU" sz="2000" dirty="0"/>
              <a:t>существующего текста книги или создание нового, творческого своего литературного продукта.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2805" y="4208088"/>
            <a:ext cx="423816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Внеклассная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литературная деятельность</a:t>
            </a:r>
            <a:endParaRPr lang="ru-RU" sz="2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39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12806" y="4103802"/>
            <a:ext cx="4238166" cy="11503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Основные направления работы 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по развитию </a:t>
            </a:r>
            <a:r>
              <a:rPr lang="ru-RU" sz="3600" b="1" dirty="0">
                <a:solidFill>
                  <a:srgbClr val="00B050"/>
                </a:solidFill>
              </a:rPr>
              <a:t>интереса к </a:t>
            </a:r>
            <a:r>
              <a:rPr lang="ru-RU" sz="3600" b="1" dirty="0" smtClean="0">
                <a:solidFill>
                  <a:srgbClr val="00B050"/>
                </a:solidFill>
              </a:rPr>
              <a:t>чтению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42" y="2231797"/>
            <a:ext cx="3693889" cy="27704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62627" y="4208088"/>
            <a:ext cx="268514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Литературный праздник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96120" y="2592925"/>
            <a:ext cx="62701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Times New Roman" panose="02020603050405020304" pitchFamily="18" charset="0"/>
              </a:rPr>
              <a:t>С</a:t>
            </a:r>
            <a:r>
              <a:rPr lang="ru-RU" sz="2000" dirty="0" smtClean="0">
                <a:ea typeface="Times New Roman" panose="02020603050405020304" pitchFamily="18" charset="0"/>
              </a:rPr>
              <a:t>пособствует </a:t>
            </a:r>
            <a:r>
              <a:rPr lang="ru-RU" sz="2000" dirty="0">
                <a:ea typeface="Times New Roman" panose="02020603050405020304" pitchFamily="18" charset="0"/>
              </a:rPr>
              <a:t>углублению приобретенных </a:t>
            </a:r>
            <a:r>
              <a:rPr lang="ru-RU" sz="2000" dirty="0" smtClean="0">
                <a:ea typeface="Times New Roman" panose="02020603050405020304" pitchFamily="18" charset="0"/>
              </a:rPr>
              <a:t>навыков;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повышает интерес и любовь к произведениям народного творчества и </a:t>
            </a:r>
            <a:r>
              <a:rPr lang="ru-RU" sz="2000" dirty="0" smtClean="0">
                <a:ea typeface="Times New Roman" panose="02020603050405020304" pitchFamily="18" charset="0"/>
              </a:rPr>
              <a:t>писателей;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дает новизну впечатлению, создает радостное </a:t>
            </a:r>
            <a:r>
              <a:rPr lang="ru-RU" sz="2000" dirty="0" smtClean="0">
                <a:ea typeface="Times New Roman" panose="02020603050405020304" pitchFamily="18" charset="0"/>
              </a:rPr>
              <a:t>настроение;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</a:rPr>
              <a:t>закрепляет </a:t>
            </a:r>
            <a:r>
              <a:rPr lang="ru-RU" sz="2000" dirty="0">
                <a:ea typeface="Times New Roman" panose="02020603050405020304" pitchFamily="18" charset="0"/>
              </a:rPr>
              <a:t>и </a:t>
            </a:r>
            <a:r>
              <a:rPr lang="ru-RU" sz="2000" dirty="0" smtClean="0">
                <a:ea typeface="Times New Roman" panose="02020603050405020304" pitchFamily="18" charset="0"/>
              </a:rPr>
              <a:t>обобщает </a:t>
            </a:r>
            <a:r>
              <a:rPr lang="ru-RU" sz="2000" dirty="0">
                <a:ea typeface="Times New Roman" panose="02020603050405020304" pitchFamily="18" charset="0"/>
              </a:rPr>
              <a:t>содержание художественных книг, </a:t>
            </a:r>
            <a:r>
              <a:rPr lang="ru-RU" sz="2000" dirty="0" smtClean="0">
                <a:ea typeface="Times New Roman" panose="02020603050405020304" pitchFamily="18" charset="0"/>
              </a:rPr>
              <a:t>создает </a:t>
            </a:r>
            <a:r>
              <a:rPr lang="ru-RU" sz="2000" dirty="0">
                <a:ea typeface="Times New Roman" panose="02020603050405020304" pitchFamily="18" charset="0"/>
              </a:rPr>
              <a:t>новые впечатления.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8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Учащиеся </a:t>
            </a:r>
            <a:r>
              <a:rPr lang="ru-RU" sz="2000" dirty="0">
                <a:ea typeface="Times New Roman" panose="02020603050405020304" pitchFamily="18" charset="0"/>
              </a:rPr>
              <a:t>демонстрируют монологическое чтение, чтение по ролям, рассказывание, слушание, содержание книги может быть представлено </a:t>
            </a:r>
            <a:r>
              <a:rPr lang="ru-RU" sz="2000" dirty="0" smtClean="0">
                <a:ea typeface="Times New Roman" panose="02020603050405020304" pitchFamily="18" charset="0"/>
              </a:rPr>
              <a:t>и дополнено </a:t>
            </a:r>
            <a:r>
              <a:rPr lang="ru-RU" sz="2000" dirty="0">
                <a:ea typeface="Times New Roman" panose="02020603050405020304" pitchFamily="18" charset="0"/>
              </a:rPr>
              <a:t>пением и танцами, просмотрами фрагментов экранизации книги.</a:t>
            </a:r>
          </a:p>
        </p:txBody>
      </p:sp>
    </p:spTree>
    <p:extLst>
      <p:ext uri="{BB962C8B-B14F-4D97-AF65-F5344CB8AC3E}">
        <p14:creationId xmlns:p14="http://schemas.microsoft.com/office/powerpoint/2010/main" xmlns="" val="398306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12806" y="4103802"/>
            <a:ext cx="4238166" cy="11503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Основные направления работы 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по развитию </a:t>
            </a:r>
            <a:r>
              <a:rPr lang="ru-RU" sz="3600" b="1" dirty="0">
                <a:solidFill>
                  <a:srgbClr val="00B050"/>
                </a:solidFill>
              </a:rPr>
              <a:t>интереса к </a:t>
            </a:r>
            <a:r>
              <a:rPr lang="ru-RU" sz="3600" b="1" dirty="0" smtClean="0">
                <a:solidFill>
                  <a:srgbClr val="00B050"/>
                </a:solidFill>
              </a:rPr>
              <a:t>чтению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256" y="2217283"/>
            <a:ext cx="3693889" cy="27704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49711" y="4208088"/>
            <a:ext cx="259805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Литературный </a:t>
            </a:r>
            <a:r>
              <a:rPr lang="ru-RU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альманах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5429" y="2592925"/>
            <a:ext cx="5950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Мероприятие </a:t>
            </a:r>
            <a:r>
              <a:rPr lang="ru-RU" sz="2000" dirty="0">
                <a:ea typeface="Times New Roman" panose="02020603050405020304" pitchFamily="18" charset="0"/>
              </a:rPr>
              <a:t>о книгах, произведениях, авторах, объединённых по тематическому, жанровому или другим признакам.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8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Альманах </a:t>
            </a:r>
            <a:r>
              <a:rPr lang="ru-RU" sz="2000" dirty="0">
                <a:ea typeface="Times New Roman" panose="02020603050405020304" pitchFamily="18" charset="0"/>
              </a:rPr>
              <a:t>может быть тематическим, и тогда он объединяет книги по одной теме: военные, исторические, фантастика, о природе, о сказках, </a:t>
            </a:r>
            <a:r>
              <a:rPr lang="ru-RU" sz="2000" dirty="0" smtClean="0">
                <a:ea typeface="Times New Roman" panose="02020603050405020304" pitchFamily="18" charset="0"/>
              </a:rPr>
              <a:t>стихи.</a:t>
            </a:r>
          </a:p>
          <a:p>
            <a:pPr algn="just">
              <a:spcAft>
                <a:spcPts val="0"/>
              </a:spcAft>
            </a:pPr>
            <a:endParaRPr lang="ru-RU" sz="8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Создание </a:t>
            </a:r>
            <a:r>
              <a:rPr lang="ru-RU" sz="2000" dirty="0">
                <a:ea typeface="Times New Roman" panose="02020603050405020304" pitchFamily="18" charset="0"/>
              </a:rPr>
              <a:t>литературных альманахов является одним из самых эффективных способов познакомить учеников с книгой, привлечь к ней внимание.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113995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9200" y="1650905"/>
            <a:ext cx="65938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a typeface="Times New Roman" panose="02020603050405020304" pitchFamily="18" charset="0"/>
              </a:rPr>
              <a:t>ФГОС предполагает воспитание </a:t>
            </a:r>
            <a:r>
              <a:rPr lang="ru-RU" sz="2000" dirty="0">
                <a:ea typeface="Times New Roman" panose="02020603050405020304" pitchFamily="18" charset="0"/>
              </a:rPr>
              <a:t>и развитие качеств личности, отвечающих требованиям современного общества: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dirty="0" smtClean="0">
                <a:ea typeface="Times New Roman" panose="02020603050405020304" pitchFamily="18" charset="0"/>
              </a:rPr>
              <a:t>свободно </a:t>
            </a:r>
            <a:r>
              <a:rPr lang="ru-RU" sz="2000" dirty="0">
                <a:ea typeface="Times New Roman" panose="02020603050405020304" pitchFamily="18" charset="0"/>
              </a:rPr>
              <a:t>ориентирующейся в потоках информации;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dirty="0" smtClean="0">
                <a:ea typeface="Times New Roman" panose="02020603050405020304" pitchFamily="18" charset="0"/>
              </a:rPr>
              <a:t>способной </a:t>
            </a:r>
            <a:r>
              <a:rPr lang="ru-RU" sz="2000" dirty="0">
                <a:ea typeface="Times New Roman" panose="02020603050405020304" pitchFamily="18" charset="0"/>
              </a:rPr>
              <a:t>конструктивно общаться, сотрудничать;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000" dirty="0" smtClean="0">
                <a:ea typeface="Times New Roman" panose="02020603050405020304" pitchFamily="18" charset="0"/>
              </a:rPr>
              <a:t>эффективно </a:t>
            </a:r>
            <a:r>
              <a:rPr lang="ru-RU" sz="2000" dirty="0">
                <a:ea typeface="Times New Roman" panose="02020603050405020304" pitchFamily="18" charset="0"/>
              </a:rPr>
              <a:t>решать учебные и познавательные задачи в процессе жизнедеятельности</a:t>
            </a:r>
            <a:r>
              <a:rPr lang="ru-RU" sz="2000" dirty="0" smtClean="0"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Это станет возможным, если у учащихся будет сформирован читательский интерес, культура </a:t>
            </a:r>
            <a:r>
              <a:rPr lang="ru-RU" sz="2000" dirty="0" smtClean="0">
                <a:ea typeface="Times New Roman" panose="02020603050405020304" pitchFamily="18" charset="0"/>
              </a:rPr>
              <a:t>чтения, ребенок </a:t>
            </a:r>
            <a:r>
              <a:rPr lang="ru-RU" sz="2000" dirty="0">
                <a:ea typeface="Times New Roman" panose="02020603050405020304" pitchFamily="18" charset="0"/>
              </a:rPr>
              <a:t>будет владеть читательской культурой.</a:t>
            </a: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</a:endParaRPr>
          </a:p>
        </p:txBody>
      </p:sp>
      <p:pic>
        <p:nvPicPr>
          <p:cNvPr id="4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59"/>
          <a:stretch/>
        </p:blipFill>
        <p:spPr bwMode="auto">
          <a:xfrm rot="20693790">
            <a:off x="7918023" y="1700069"/>
            <a:ext cx="1570270" cy="21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41"/>
          <a:stretch/>
        </p:blipFill>
        <p:spPr bwMode="auto">
          <a:xfrm rot="875143">
            <a:off x="9285661" y="1578650"/>
            <a:ext cx="1567516" cy="23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 rot="20229324">
            <a:off x="8003304" y="3024143"/>
            <a:ext cx="1683959" cy="2308923"/>
            <a:chOff x="6744072" y="3717032"/>
            <a:chExt cx="1749846" cy="2612598"/>
          </a:xfrm>
        </p:grpSpPr>
        <p:pic>
          <p:nvPicPr>
            <p:cNvPr id="7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370" b="10351"/>
            <a:stretch/>
          </p:blipFill>
          <p:spPr bwMode="auto">
            <a:xfrm>
              <a:off x="7104112" y="3717032"/>
              <a:ext cx="1389806" cy="2495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441"/>
            <a:stretch/>
          </p:blipFill>
          <p:spPr bwMode="auto">
            <a:xfrm>
              <a:off x="6744072" y="3717032"/>
              <a:ext cx="1749846" cy="2612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544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12806" y="4103802"/>
            <a:ext cx="4238166" cy="11503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Основные направления работы 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по развитию </a:t>
            </a:r>
            <a:r>
              <a:rPr lang="ru-RU" sz="3600" b="1" dirty="0">
                <a:solidFill>
                  <a:srgbClr val="00B050"/>
                </a:solidFill>
              </a:rPr>
              <a:t>интереса к </a:t>
            </a:r>
            <a:r>
              <a:rPr lang="ru-RU" sz="3600" b="1" dirty="0" smtClean="0">
                <a:solidFill>
                  <a:srgbClr val="00B050"/>
                </a:solidFill>
              </a:rPr>
              <a:t>чтению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256" y="2217283"/>
            <a:ext cx="3693889" cy="27704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61029" y="4208088"/>
            <a:ext cx="259805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Выставочный зал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07311" y="3202525"/>
            <a:ext cx="5167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Направлена </a:t>
            </a:r>
            <a:r>
              <a:rPr lang="ru-RU" sz="2000" dirty="0">
                <a:ea typeface="Times New Roman" panose="02020603050405020304" pitchFamily="18" charset="0"/>
              </a:rPr>
              <a:t>на пропаганду новинок в мире литературы.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Выставки </a:t>
            </a:r>
            <a:r>
              <a:rPr lang="ru-RU" sz="2000" dirty="0">
                <a:ea typeface="Times New Roman" panose="02020603050405020304" pitchFamily="18" charset="0"/>
              </a:rPr>
              <a:t>книг организуются в соответствии с возрастом учащихся, темой. </a:t>
            </a:r>
          </a:p>
        </p:txBody>
      </p:sp>
    </p:spTree>
    <p:extLst>
      <p:ext uri="{BB962C8B-B14F-4D97-AF65-F5344CB8AC3E}">
        <p14:creationId xmlns:p14="http://schemas.microsoft.com/office/powerpoint/2010/main" xmlns="" val="92907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12806" y="4103802"/>
            <a:ext cx="4238166" cy="11503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Основные направления работы 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по развитию </a:t>
            </a:r>
            <a:r>
              <a:rPr lang="ru-RU" sz="3600" b="1" dirty="0">
                <a:solidFill>
                  <a:srgbClr val="00B050"/>
                </a:solidFill>
              </a:rPr>
              <a:t>интереса к </a:t>
            </a:r>
            <a:r>
              <a:rPr lang="ru-RU" sz="3600" b="1" dirty="0" smtClean="0">
                <a:solidFill>
                  <a:srgbClr val="00B050"/>
                </a:solidFill>
              </a:rPr>
              <a:t>чтению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256" y="2217283"/>
            <a:ext cx="3693889" cy="27704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62627" y="4208088"/>
            <a:ext cx="2598058" cy="106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Литературная ярмарка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26744" y="2569031"/>
            <a:ext cx="616857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Включает </a:t>
            </a:r>
            <a:r>
              <a:rPr lang="ru-RU" sz="2000" dirty="0">
                <a:ea typeface="Times New Roman" panose="02020603050405020304" pitchFamily="18" charset="0"/>
              </a:rPr>
              <a:t>комплекс небольших, разноплановых литературных мероприятий, проходящих одновременно.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8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В </a:t>
            </a:r>
            <a:r>
              <a:rPr lang="ru-RU" sz="2000" dirty="0">
                <a:ea typeface="Times New Roman" panose="02020603050405020304" pitchFamily="18" charset="0"/>
              </a:rPr>
              <a:t>ходе ярмарки могут проводиться литературные викторины и конкурсы, встречи с интересными людьми.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8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Особенность: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</a:rPr>
              <a:t>отсутствие </a:t>
            </a:r>
            <a:r>
              <a:rPr lang="ru-RU" sz="2000" dirty="0">
                <a:ea typeface="Times New Roman" panose="02020603050405020304" pitchFamily="18" charset="0"/>
              </a:rPr>
              <a:t>единой выраженной </a:t>
            </a:r>
            <a:r>
              <a:rPr lang="ru-RU" sz="2000" dirty="0" smtClean="0">
                <a:ea typeface="Times New Roman" panose="02020603050405020304" pitchFamily="18" charset="0"/>
              </a:rPr>
              <a:t>тематики;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</a:rPr>
              <a:t>мероприятия</a:t>
            </a:r>
            <a:r>
              <a:rPr lang="ru-RU" sz="2000" dirty="0">
                <a:ea typeface="Times New Roman" panose="02020603050405020304" pitchFamily="18" charset="0"/>
              </a:rPr>
              <a:t>, проходящие на ярмарке, достаточно разнообразны, но при этом обязательным является литературное наполнение содержания каждого мероприятия.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46909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12806" y="4103802"/>
            <a:ext cx="4238166" cy="11503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Основные направления работы 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по развитию </a:t>
            </a:r>
            <a:r>
              <a:rPr lang="ru-RU" sz="3600" b="1" dirty="0">
                <a:solidFill>
                  <a:srgbClr val="00B050"/>
                </a:solidFill>
              </a:rPr>
              <a:t>интереса к </a:t>
            </a:r>
            <a:r>
              <a:rPr lang="ru-RU" sz="3600" b="1" dirty="0" smtClean="0">
                <a:solidFill>
                  <a:srgbClr val="00B050"/>
                </a:solidFill>
              </a:rPr>
              <a:t>чтению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256" y="2217283"/>
            <a:ext cx="3693889" cy="27704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61029" y="4411285"/>
            <a:ext cx="2598058" cy="56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Аукцион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9314" y="2826529"/>
            <a:ext cx="5994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Может </a:t>
            </a:r>
            <a:r>
              <a:rPr lang="ru-RU" sz="2000" dirty="0">
                <a:ea typeface="Times New Roman" panose="02020603050405020304" pitchFamily="18" charset="0"/>
              </a:rPr>
              <a:t>быть тематическим и универсальным, но всегда задания посвящаются книгам разного содержания</a:t>
            </a:r>
            <a:r>
              <a:rPr lang="ru-RU" sz="2000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8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На </a:t>
            </a:r>
            <a:r>
              <a:rPr lang="ru-RU" sz="2000" dirty="0">
                <a:ea typeface="Times New Roman" panose="02020603050405020304" pitchFamily="18" charset="0"/>
              </a:rPr>
              <a:t>аукцион могут быть выставлены и «вещи» литературных героев, выполненные руками учащихся, учителей и родителей.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8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Каждый </a:t>
            </a:r>
            <a:r>
              <a:rPr lang="ru-RU" sz="2000" dirty="0">
                <a:ea typeface="Times New Roman" panose="02020603050405020304" pitchFamily="18" charset="0"/>
              </a:rPr>
              <a:t>класс представляет содержание одной ранее прочитанной книги так, чтобы у присутствующих появилось желание её прочитать.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62824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Основные направления работы 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по развитию </a:t>
            </a:r>
            <a:r>
              <a:rPr lang="ru-RU" sz="3600" b="1" dirty="0">
                <a:solidFill>
                  <a:srgbClr val="00B050"/>
                </a:solidFill>
              </a:rPr>
              <a:t>интереса к </a:t>
            </a:r>
            <a:r>
              <a:rPr lang="ru-RU" sz="3600" b="1" dirty="0" smtClean="0">
                <a:solidFill>
                  <a:srgbClr val="00B050"/>
                </a:solidFill>
              </a:rPr>
              <a:t>чтению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9710" y="4939742"/>
            <a:ext cx="7967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Небольшой </a:t>
            </a:r>
            <a:r>
              <a:rPr lang="ru-RU" sz="2000" dirty="0">
                <a:ea typeface="Times New Roman" panose="02020603050405020304" pitchFamily="18" charset="0"/>
              </a:rPr>
              <a:t>коллектив учащихся и учителей, который рекламирует, рассказывает о книгах, их героях и содержании, обычно передвигаясь от одной аудитории к другой.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40656" y="2451377"/>
            <a:ext cx="6596830" cy="2178682"/>
            <a:chOff x="979968" y="681370"/>
            <a:chExt cx="10000516" cy="426015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2757" y="873455"/>
              <a:ext cx="9720000" cy="2124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9968" y="681370"/>
              <a:ext cx="10000516" cy="4260152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3883255" y="2685122"/>
            <a:ext cx="474616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Литературная агитбригада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06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35" y="1773463"/>
            <a:ext cx="576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59" y="1377615"/>
            <a:ext cx="11240758" cy="4391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806" y="2027345"/>
            <a:ext cx="46039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Важную роль в формировании читательской культуры ученика играет школьная библиотека. Пробудить интерес детей к творческому чтению способны только люди творческие, сами испытывающие радость от общения с книгой, способные вести диалог с автором. 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cs typeface="Times New Roman" panose="02020603050405020304" pitchFamily="18" charset="0"/>
              </a:rPr>
              <a:t>читель </a:t>
            </a:r>
            <a:r>
              <a:rPr lang="ru-RU" sz="2000" dirty="0">
                <a:cs typeface="Times New Roman" panose="02020603050405020304" pitchFamily="18" charset="0"/>
              </a:rPr>
              <a:t>и библиотекарь </a:t>
            </a:r>
            <a:r>
              <a:rPr lang="ru-RU" sz="2000" dirty="0" smtClean="0">
                <a:cs typeface="Times New Roman" panose="02020603050405020304" pitchFamily="18" charset="0"/>
              </a:rPr>
              <a:t>должны быть  единомышленниками.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29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триховая стрелка вправо 16"/>
          <p:cNvSpPr/>
          <p:nvPr/>
        </p:nvSpPr>
        <p:spPr>
          <a:xfrm rot="601823">
            <a:off x="1230938" y="1149660"/>
            <a:ext cx="3947885" cy="1064580"/>
          </a:xfrm>
          <a:custGeom>
            <a:avLst/>
            <a:gdLst>
              <a:gd name="connsiteX0" fmla="*/ 0 w 5050972"/>
              <a:gd name="connsiteY0" fmla="*/ 464457 h 1857828"/>
              <a:gd name="connsiteX1" fmla="*/ 58057 w 5050972"/>
              <a:gd name="connsiteY1" fmla="*/ 464457 h 1857828"/>
              <a:gd name="connsiteX2" fmla="*/ 58057 w 5050972"/>
              <a:gd name="connsiteY2" fmla="*/ 1393371 h 1857828"/>
              <a:gd name="connsiteX3" fmla="*/ 0 w 5050972"/>
              <a:gd name="connsiteY3" fmla="*/ 1393371 h 1857828"/>
              <a:gd name="connsiteX4" fmla="*/ 0 w 5050972"/>
              <a:gd name="connsiteY4" fmla="*/ 464457 h 1857828"/>
              <a:gd name="connsiteX5" fmla="*/ 116114 w 5050972"/>
              <a:gd name="connsiteY5" fmla="*/ 464457 h 1857828"/>
              <a:gd name="connsiteX6" fmla="*/ 232229 w 5050972"/>
              <a:gd name="connsiteY6" fmla="*/ 464457 h 1857828"/>
              <a:gd name="connsiteX7" fmla="*/ 232229 w 5050972"/>
              <a:gd name="connsiteY7" fmla="*/ 1393371 h 1857828"/>
              <a:gd name="connsiteX8" fmla="*/ 116114 w 5050972"/>
              <a:gd name="connsiteY8" fmla="*/ 1393371 h 1857828"/>
              <a:gd name="connsiteX9" fmla="*/ 116114 w 5050972"/>
              <a:gd name="connsiteY9" fmla="*/ 464457 h 1857828"/>
              <a:gd name="connsiteX10" fmla="*/ 290286 w 5050972"/>
              <a:gd name="connsiteY10" fmla="*/ 464457 h 1857828"/>
              <a:gd name="connsiteX11" fmla="*/ 4122058 w 5050972"/>
              <a:gd name="connsiteY11" fmla="*/ 464457 h 1857828"/>
              <a:gd name="connsiteX12" fmla="*/ 4122058 w 5050972"/>
              <a:gd name="connsiteY12" fmla="*/ 0 h 1857828"/>
              <a:gd name="connsiteX13" fmla="*/ 5050972 w 5050972"/>
              <a:gd name="connsiteY13" fmla="*/ 928914 h 1857828"/>
              <a:gd name="connsiteX14" fmla="*/ 4122058 w 5050972"/>
              <a:gd name="connsiteY14" fmla="*/ 1857828 h 1857828"/>
              <a:gd name="connsiteX15" fmla="*/ 4122058 w 5050972"/>
              <a:gd name="connsiteY15" fmla="*/ 1393371 h 1857828"/>
              <a:gd name="connsiteX16" fmla="*/ 290286 w 5050972"/>
              <a:gd name="connsiteY16" fmla="*/ 1393371 h 1857828"/>
              <a:gd name="connsiteX17" fmla="*/ 290286 w 5050972"/>
              <a:gd name="connsiteY17" fmla="*/ 464457 h 1857828"/>
              <a:gd name="connsiteX0" fmla="*/ 0 w 5050972"/>
              <a:gd name="connsiteY0" fmla="*/ 217714 h 1611085"/>
              <a:gd name="connsiteX1" fmla="*/ 58057 w 5050972"/>
              <a:gd name="connsiteY1" fmla="*/ 217714 h 1611085"/>
              <a:gd name="connsiteX2" fmla="*/ 58057 w 5050972"/>
              <a:gd name="connsiteY2" fmla="*/ 1146628 h 1611085"/>
              <a:gd name="connsiteX3" fmla="*/ 0 w 5050972"/>
              <a:gd name="connsiteY3" fmla="*/ 1146628 h 1611085"/>
              <a:gd name="connsiteX4" fmla="*/ 0 w 5050972"/>
              <a:gd name="connsiteY4" fmla="*/ 217714 h 1611085"/>
              <a:gd name="connsiteX5" fmla="*/ 116114 w 5050972"/>
              <a:gd name="connsiteY5" fmla="*/ 217714 h 1611085"/>
              <a:gd name="connsiteX6" fmla="*/ 232229 w 5050972"/>
              <a:gd name="connsiteY6" fmla="*/ 217714 h 1611085"/>
              <a:gd name="connsiteX7" fmla="*/ 232229 w 5050972"/>
              <a:gd name="connsiteY7" fmla="*/ 1146628 h 1611085"/>
              <a:gd name="connsiteX8" fmla="*/ 116114 w 5050972"/>
              <a:gd name="connsiteY8" fmla="*/ 1146628 h 1611085"/>
              <a:gd name="connsiteX9" fmla="*/ 116114 w 5050972"/>
              <a:gd name="connsiteY9" fmla="*/ 217714 h 1611085"/>
              <a:gd name="connsiteX10" fmla="*/ 290286 w 5050972"/>
              <a:gd name="connsiteY10" fmla="*/ 217714 h 1611085"/>
              <a:gd name="connsiteX11" fmla="*/ 4122058 w 5050972"/>
              <a:gd name="connsiteY11" fmla="*/ 217714 h 1611085"/>
              <a:gd name="connsiteX12" fmla="*/ 4136572 w 5050972"/>
              <a:gd name="connsiteY12" fmla="*/ 0 h 1611085"/>
              <a:gd name="connsiteX13" fmla="*/ 5050972 w 5050972"/>
              <a:gd name="connsiteY13" fmla="*/ 682171 h 1611085"/>
              <a:gd name="connsiteX14" fmla="*/ 4122058 w 5050972"/>
              <a:gd name="connsiteY14" fmla="*/ 1611085 h 1611085"/>
              <a:gd name="connsiteX15" fmla="*/ 4122058 w 5050972"/>
              <a:gd name="connsiteY15" fmla="*/ 1146628 h 1611085"/>
              <a:gd name="connsiteX16" fmla="*/ 290286 w 5050972"/>
              <a:gd name="connsiteY16" fmla="*/ 1146628 h 1611085"/>
              <a:gd name="connsiteX17" fmla="*/ 290286 w 5050972"/>
              <a:gd name="connsiteY17" fmla="*/ 217714 h 1611085"/>
              <a:gd name="connsiteX0" fmla="*/ 0 w 5050972"/>
              <a:gd name="connsiteY0" fmla="*/ 217714 h 1378856"/>
              <a:gd name="connsiteX1" fmla="*/ 58057 w 5050972"/>
              <a:gd name="connsiteY1" fmla="*/ 217714 h 1378856"/>
              <a:gd name="connsiteX2" fmla="*/ 58057 w 5050972"/>
              <a:gd name="connsiteY2" fmla="*/ 1146628 h 1378856"/>
              <a:gd name="connsiteX3" fmla="*/ 0 w 5050972"/>
              <a:gd name="connsiteY3" fmla="*/ 1146628 h 1378856"/>
              <a:gd name="connsiteX4" fmla="*/ 0 w 5050972"/>
              <a:gd name="connsiteY4" fmla="*/ 217714 h 1378856"/>
              <a:gd name="connsiteX5" fmla="*/ 116114 w 5050972"/>
              <a:gd name="connsiteY5" fmla="*/ 217714 h 1378856"/>
              <a:gd name="connsiteX6" fmla="*/ 232229 w 5050972"/>
              <a:gd name="connsiteY6" fmla="*/ 217714 h 1378856"/>
              <a:gd name="connsiteX7" fmla="*/ 232229 w 5050972"/>
              <a:gd name="connsiteY7" fmla="*/ 1146628 h 1378856"/>
              <a:gd name="connsiteX8" fmla="*/ 116114 w 5050972"/>
              <a:gd name="connsiteY8" fmla="*/ 1146628 h 1378856"/>
              <a:gd name="connsiteX9" fmla="*/ 116114 w 5050972"/>
              <a:gd name="connsiteY9" fmla="*/ 217714 h 1378856"/>
              <a:gd name="connsiteX10" fmla="*/ 290286 w 5050972"/>
              <a:gd name="connsiteY10" fmla="*/ 217714 h 1378856"/>
              <a:gd name="connsiteX11" fmla="*/ 4122058 w 5050972"/>
              <a:gd name="connsiteY11" fmla="*/ 217714 h 1378856"/>
              <a:gd name="connsiteX12" fmla="*/ 4136572 w 5050972"/>
              <a:gd name="connsiteY12" fmla="*/ 0 h 1378856"/>
              <a:gd name="connsiteX13" fmla="*/ 5050972 w 5050972"/>
              <a:gd name="connsiteY13" fmla="*/ 682171 h 1378856"/>
              <a:gd name="connsiteX14" fmla="*/ 4093030 w 5050972"/>
              <a:gd name="connsiteY14" fmla="*/ 1378856 h 1378856"/>
              <a:gd name="connsiteX15" fmla="*/ 4122058 w 5050972"/>
              <a:gd name="connsiteY15" fmla="*/ 1146628 h 1378856"/>
              <a:gd name="connsiteX16" fmla="*/ 290286 w 5050972"/>
              <a:gd name="connsiteY16" fmla="*/ 1146628 h 1378856"/>
              <a:gd name="connsiteX17" fmla="*/ 290286 w 5050972"/>
              <a:gd name="connsiteY17" fmla="*/ 217714 h 13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0972" h="1378856">
                <a:moveTo>
                  <a:pt x="0" y="217714"/>
                </a:moveTo>
                <a:lnTo>
                  <a:pt x="58057" y="217714"/>
                </a:lnTo>
                <a:lnTo>
                  <a:pt x="58057" y="1146628"/>
                </a:lnTo>
                <a:lnTo>
                  <a:pt x="0" y="1146628"/>
                </a:lnTo>
                <a:lnTo>
                  <a:pt x="0" y="217714"/>
                </a:lnTo>
                <a:close/>
                <a:moveTo>
                  <a:pt x="116114" y="217714"/>
                </a:moveTo>
                <a:lnTo>
                  <a:pt x="232229" y="217714"/>
                </a:lnTo>
                <a:lnTo>
                  <a:pt x="232229" y="1146628"/>
                </a:lnTo>
                <a:lnTo>
                  <a:pt x="116114" y="1146628"/>
                </a:lnTo>
                <a:lnTo>
                  <a:pt x="116114" y="217714"/>
                </a:lnTo>
                <a:close/>
                <a:moveTo>
                  <a:pt x="290286" y="217714"/>
                </a:moveTo>
                <a:lnTo>
                  <a:pt x="4122058" y="217714"/>
                </a:lnTo>
                <a:lnTo>
                  <a:pt x="4136572" y="0"/>
                </a:lnTo>
                <a:lnTo>
                  <a:pt x="5050972" y="682171"/>
                </a:lnTo>
                <a:lnTo>
                  <a:pt x="4093030" y="1378856"/>
                </a:lnTo>
                <a:lnTo>
                  <a:pt x="4122058" y="1146628"/>
                </a:lnTo>
                <a:lnTo>
                  <a:pt x="290286" y="1146628"/>
                </a:lnTo>
                <a:lnTo>
                  <a:pt x="290286" y="217714"/>
                </a:lnTo>
                <a:close/>
              </a:path>
            </a:pathLst>
          </a:cu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задача</a:t>
            </a:r>
            <a:r>
              <a:rPr lang="ru-RU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оспитание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читательской культуры</a:t>
            </a:r>
            <a:endParaRPr lang="ru-RU" sz="2000" dirty="0"/>
          </a:p>
        </p:txBody>
      </p:sp>
      <p:sp>
        <p:nvSpPr>
          <p:cNvPr id="4" name="Штриховая стрелка вправо 16"/>
          <p:cNvSpPr/>
          <p:nvPr/>
        </p:nvSpPr>
        <p:spPr>
          <a:xfrm rot="20890634" flipH="1">
            <a:off x="6429827" y="1001487"/>
            <a:ext cx="4833258" cy="1064580"/>
          </a:xfrm>
          <a:custGeom>
            <a:avLst/>
            <a:gdLst>
              <a:gd name="connsiteX0" fmla="*/ 0 w 5050972"/>
              <a:gd name="connsiteY0" fmla="*/ 464457 h 1857828"/>
              <a:gd name="connsiteX1" fmla="*/ 58057 w 5050972"/>
              <a:gd name="connsiteY1" fmla="*/ 464457 h 1857828"/>
              <a:gd name="connsiteX2" fmla="*/ 58057 w 5050972"/>
              <a:gd name="connsiteY2" fmla="*/ 1393371 h 1857828"/>
              <a:gd name="connsiteX3" fmla="*/ 0 w 5050972"/>
              <a:gd name="connsiteY3" fmla="*/ 1393371 h 1857828"/>
              <a:gd name="connsiteX4" fmla="*/ 0 w 5050972"/>
              <a:gd name="connsiteY4" fmla="*/ 464457 h 1857828"/>
              <a:gd name="connsiteX5" fmla="*/ 116114 w 5050972"/>
              <a:gd name="connsiteY5" fmla="*/ 464457 h 1857828"/>
              <a:gd name="connsiteX6" fmla="*/ 232229 w 5050972"/>
              <a:gd name="connsiteY6" fmla="*/ 464457 h 1857828"/>
              <a:gd name="connsiteX7" fmla="*/ 232229 w 5050972"/>
              <a:gd name="connsiteY7" fmla="*/ 1393371 h 1857828"/>
              <a:gd name="connsiteX8" fmla="*/ 116114 w 5050972"/>
              <a:gd name="connsiteY8" fmla="*/ 1393371 h 1857828"/>
              <a:gd name="connsiteX9" fmla="*/ 116114 w 5050972"/>
              <a:gd name="connsiteY9" fmla="*/ 464457 h 1857828"/>
              <a:gd name="connsiteX10" fmla="*/ 290286 w 5050972"/>
              <a:gd name="connsiteY10" fmla="*/ 464457 h 1857828"/>
              <a:gd name="connsiteX11" fmla="*/ 4122058 w 5050972"/>
              <a:gd name="connsiteY11" fmla="*/ 464457 h 1857828"/>
              <a:gd name="connsiteX12" fmla="*/ 4122058 w 5050972"/>
              <a:gd name="connsiteY12" fmla="*/ 0 h 1857828"/>
              <a:gd name="connsiteX13" fmla="*/ 5050972 w 5050972"/>
              <a:gd name="connsiteY13" fmla="*/ 928914 h 1857828"/>
              <a:gd name="connsiteX14" fmla="*/ 4122058 w 5050972"/>
              <a:gd name="connsiteY14" fmla="*/ 1857828 h 1857828"/>
              <a:gd name="connsiteX15" fmla="*/ 4122058 w 5050972"/>
              <a:gd name="connsiteY15" fmla="*/ 1393371 h 1857828"/>
              <a:gd name="connsiteX16" fmla="*/ 290286 w 5050972"/>
              <a:gd name="connsiteY16" fmla="*/ 1393371 h 1857828"/>
              <a:gd name="connsiteX17" fmla="*/ 290286 w 5050972"/>
              <a:gd name="connsiteY17" fmla="*/ 464457 h 1857828"/>
              <a:gd name="connsiteX0" fmla="*/ 0 w 5050972"/>
              <a:gd name="connsiteY0" fmla="*/ 217714 h 1611085"/>
              <a:gd name="connsiteX1" fmla="*/ 58057 w 5050972"/>
              <a:gd name="connsiteY1" fmla="*/ 217714 h 1611085"/>
              <a:gd name="connsiteX2" fmla="*/ 58057 w 5050972"/>
              <a:gd name="connsiteY2" fmla="*/ 1146628 h 1611085"/>
              <a:gd name="connsiteX3" fmla="*/ 0 w 5050972"/>
              <a:gd name="connsiteY3" fmla="*/ 1146628 h 1611085"/>
              <a:gd name="connsiteX4" fmla="*/ 0 w 5050972"/>
              <a:gd name="connsiteY4" fmla="*/ 217714 h 1611085"/>
              <a:gd name="connsiteX5" fmla="*/ 116114 w 5050972"/>
              <a:gd name="connsiteY5" fmla="*/ 217714 h 1611085"/>
              <a:gd name="connsiteX6" fmla="*/ 232229 w 5050972"/>
              <a:gd name="connsiteY6" fmla="*/ 217714 h 1611085"/>
              <a:gd name="connsiteX7" fmla="*/ 232229 w 5050972"/>
              <a:gd name="connsiteY7" fmla="*/ 1146628 h 1611085"/>
              <a:gd name="connsiteX8" fmla="*/ 116114 w 5050972"/>
              <a:gd name="connsiteY8" fmla="*/ 1146628 h 1611085"/>
              <a:gd name="connsiteX9" fmla="*/ 116114 w 5050972"/>
              <a:gd name="connsiteY9" fmla="*/ 217714 h 1611085"/>
              <a:gd name="connsiteX10" fmla="*/ 290286 w 5050972"/>
              <a:gd name="connsiteY10" fmla="*/ 217714 h 1611085"/>
              <a:gd name="connsiteX11" fmla="*/ 4122058 w 5050972"/>
              <a:gd name="connsiteY11" fmla="*/ 217714 h 1611085"/>
              <a:gd name="connsiteX12" fmla="*/ 4136572 w 5050972"/>
              <a:gd name="connsiteY12" fmla="*/ 0 h 1611085"/>
              <a:gd name="connsiteX13" fmla="*/ 5050972 w 5050972"/>
              <a:gd name="connsiteY13" fmla="*/ 682171 h 1611085"/>
              <a:gd name="connsiteX14" fmla="*/ 4122058 w 5050972"/>
              <a:gd name="connsiteY14" fmla="*/ 1611085 h 1611085"/>
              <a:gd name="connsiteX15" fmla="*/ 4122058 w 5050972"/>
              <a:gd name="connsiteY15" fmla="*/ 1146628 h 1611085"/>
              <a:gd name="connsiteX16" fmla="*/ 290286 w 5050972"/>
              <a:gd name="connsiteY16" fmla="*/ 1146628 h 1611085"/>
              <a:gd name="connsiteX17" fmla="*/ 290286 w 5050972"/>
              <a:gd name="connsiteY17" fmla="*/ 217714 h 1611085"/>
              <a:gd name="connsiteX0" fmla="*/ 0 w 5050972"/>
              <a:gd name="connsiteY0" fmla="*/ 217714 h 1378856"/>
              <a:gd name="connsiteX1" fmla="*/ 58057 w 5050972"/>
              <a:gd name="connsiteY1" fmla="*/ 217714 h 1378856"/>
              <a:gd name="connsiteX2" fmla="*/ 58057 w 5050972"/>
              <a:gd name="connsiteY2" fmla="*/ 1146628 h 1378856"/>
              <a:gd name="connsiteX3" fmla="*/ 0 w 5050972"/>
              <a:gd name="connsiteY3" fmla="*/ 1146628 h 1378856"/>
              <a:gd name="connsiteX4" fmla="*/ 0 w 5050972"/>
              <a:gd name="connsiteY4" fmla="*/ 217714 h 1378856"/>
              <a:gd name="connsiteX5" fmla="*/ 116114 w 5050972"/>
              <a:gd name="connsiteY5" fmla="*/ 217714 h 1378856"/>
              <a:gd name="connsiteX6" fmla="*/ 232229 w 5050972"/>
              <a:gd name="connsiteY6" fmla="*/ 217714 h 1378856"/>
              <a:gd name="connsiteX7" fmla="*/ 232229 w 5050972"/>
              <a:gd name="connsiteY7" fmla="*/ 1146628 h 1378856"/>
              <a:gd name="connsiteX8" fmla="*/ 116114 w 5050972"/>
              <a:gd name="connsiteY8" fmla="*/ 1146628 h 1378856"/>
              <a:gd name="connsiteX9" fmla="*/ 116114 w 5050972"/>
              <a:gd name="connsiteY9" fmla="*/ 217714 h 1378856"/>
              <a:gd name="connsiteX10" fmla="*/ 290286 w 5050972"/>
              <a:gd name="connsiteY10" fmla="*/ 217714 h 1378856"/>
              <a:gd name="connsiteX11" fmla="*/ 4122058 w 5050972"/>
              <a:gd name="connsiteY11" fmla="*/ 217714 h 1378856"/>
              <a:gd name="connsiteX12" fmla="*/ 4136572 w 5050972"/>
              <a:gd name="connsiteY12" fmla="*/ 0 h 1378856"/>
              <a:gd name="connsiteX13" fmla="*/ 5050972 w 5050972"/>
              <a:gd name="connsiteY13" fmla="*/ 682171 h 1378856"/>
              <a:gd name="connsiteX14" fmla="*/ 4093030 w 5050972"/>
              <a:gd name="connsiteY14" fmla="*/ 1378856 h 1378856"/>
              <a:gd name="connsiteX15" fmla="*/ 4122058 w 5050972"/>
              <a:gd name="connsiteY15" fmla="*/ 1146628 h 1378856"/>
              <a:gd name="connsiteX16" fmla="*/ 290286 w 5050972"/>
              <a:gd name="connsiteY16" fmla="*/ 1146628 h 1378856"/>
              <a:gd name="connsiteX17" fmla="*/ 290286 w 5050972"/>
              <a:gd name="connsiteY17" fmla="*/ 217714 h 13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0972" h="1378856">
                <a:moveTo>
                  <a:pt x="0" y="217714"/>
                </a:moveTo>
                <a:lnTo>
                  <a:pt x="58057" y="217714"/>
                </a:lnTo>
                <a:lnTo>
                  <a:pt x="58057" y="1146628"/>
                </a:lnTo>
                <a:lnTo>
                  <a:pt x="0" y="1146628"/>
                </a:lnTo>
                <a:lnTo>
                  <a:pt x="0" y="217714"/>
                </a:lnTo>
                <a:close/>
                <a:moveTo>
                  <a:pt x="116114" y="217714"/>
                </a:moveTo>
                <a:lnTo>
                  <a:pt x="232229" y="217714"/>
                </a:lnTo>
                <a:lnTo>
                  <a:pt x="232229" y="1146628"/>
                </a:lnTo>
                <a:lnTo>
                  <a:pt x="116114" y="1146628"/>
                </a:lnTo>
                <a:lnTo>
                  <a:pt x="116114" y="217714"/>
                </a:lnTo>
                <a:close/>
                <a:moveTo>
                  <a:pt x="290286" y="217714"/>
                </a:moveTo>
                <a:lnTo>
                  <a:pt x="4122058" y="217714"/>
                </a:lnTo>
                <a:lnTo>
                  <a:pt x="4136572" y="0"/>
                </a:lnTo>
                <a:lnTo>
                  <a:pt x="5050972" y="682171"/>
                </a:lnTo>
                <a:lnTo>
                  <a:pt x="4093030" y="1378856"/>
                </a:lnTo>
                <a:lnTo>
                  <a:pt x="4122058" y="1146628"/>
                </a:lnTo>
                <a:lnTo>
                  <a:pt x="290286" y="1146628"/>
                </a:lnTo>
                <a:lnTo>
                  <a:pt x="290286" y="217714"/>
                </a:lnTo>
                <a:close/>
              </a:path>
            </a:pathLst>
          </a:cu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специальные библиотечно-библиографические знания и умения</a:t>
            </a:r>
          </a:p>
        </p:txBody>
      </p:sp>
      <p:sp>
        <p:nvSpPr>
          <p:cNvPr id="6" name="Штриховая стрелка вправо 16"/>
          <p:cNvSpPr/>
          <p:nvPr/>
        </p:nvSpPr>
        <p:spPr>
          <a:xfrm flipH="1">
            <a:off x="7946570" y="3036129"/>
            <a:ext cx="3294742" cy="1064580"/>
          </a:xfrm>
          <a:custGeom>
            <a:avLst/>
            <a:gdLst>
              <a:gd name="connsiteX0" fmla="*/ 0 w 5050972"/>
              <a:gd name="connsiteY0" fmla="*/ 464457 h 1857828"/>
              <a:gd name="connsiteX1" fmla="*/ 58057 w 5050972"/>
              <a:gd name="connsiteY1" fmla="*/ 464457 h 1857828"/>
              <a:gd name="connsiteX2" fmla="*/ 58057 w 5050972"/>
              <a:gd name="connsiteY2" fmla="*/ 1393371 h 1857828"/>
              <a:gd name="connsiteX3" fmla="*/ 0 w 5050972"/>
              <a:gd name="connsiteY3" fmla="*/ 1393371 h 1857828"/>
              <a:gd name="connsiteX4" fmla="*/ 0 w 5050972"/>
              <a:gd name="connsiteY4" fmla="*/ 464457 h 1857828"/>
              <a:gd name="connsiteX5" fmla="*/ 116114 w 5050972"/>
              <a:gd name="connsiteY5" fmla="*/ 464457 h 1857828"/>
              <a:gd name="connsiteX6" fmla="*/ 232229 w 5050972"/>
              <a:gd name="connsiteY6" fmla="*/ 464457 h 1857828"/>
              <a:gd name="connsiteX7" fmla="*/ 232229 w 5050972"/>
              <a:gd name="connsiteY7" fmla="*/ 1393371 h 1857828"/>
              <a:gd name="connsiteX8" fmla="*/ 116114 w 5050972"/>
              <a:gd name="connsiteY8" fmla="*/ 1393371 h 1857828"/>
              <a:gd name="connsiteX9" fmla="*/ 116114 w 5050972"/>
              <a:gd name="connsiteY9" fmla="*/ 464457 h 1857828"/>
              <a:gd name="connsiteX10" fmla="*/ 290286 w 5050972"/>
              <a:gd name="connsiteY10" fmla="*/ 464457 h 1857828"/>
              <a:gd name="connsiteX11" fmla="*/ 4122058 w 5050972"/>
              <a:gd name="connsiteY11" fmla="*/ 464457 h 1857828"/>
              <a:gd name="connsiteX12" fmla="*/ 4122058 w 5050972"/>
              <a:gd name="connsiteY12" fmla="*/ 0 h 1857828"/>
              <a:gd name="connsiteX13" fmla="*/ 5050972 w 5050972"/>
              <a:gd name="connsiteY13" fmla="*/ 928914 h 1857828"/>
              <a:gd name="connsiteX14" fmla="*/ 4122058 w 5050972"/>
              <a:gd name="connsiteY14" fmla="*/ 1857828 h 1857828"/>
              <a:gd name="connsiteX15" fmla="*/ 4122058 w 5050972"/>
              <a:gd name="connsiteY15" fmla="*/ 1393371 h 1857828"/>
              <a:gd name="connsiteX16" fmla="*/ 290286 w 5050972"/>
              <a:gd name="connsiteY16" fmla="*/ 1393371 h 1857828"/>
              <a:gd name="connsiteX17" fmla="*/ 290286 w 5050972"/>
              <a:gd name="connsiteY17" fmla="*/ 464457 h 1857828"/>
              <a:gd name="connsiteX0" fmla="*/ 0 w 5050972"/>
              <a:gd name="connsiteY0" fmla="*/ 217714 h 1611085"/>
              <a:gd name="connsiteX1" fmla="*/ 58057 w 5050972"/>
              <a:gd name="connsiteY1" fmla="*/ 217714 h 1611085"/>
              <a:gd name="connsiteX2" fmla="*/ 58057 w 5050972"/>
              <a:gd name="connsiteY2" fmla="*/ 1146628 h 1611085"/>
              <a:gd name="connsiteX3" fmla="*/ 0 w 5050972"/>
              <a:gd name="connsiteY3" fmla="*/ 1146628 h 1611085"/>
              <a:gd name="connsiteX4" fmla="*/ 0 w 5050972"/>
              <a:gd name="connsiteY4" fmla="*/ 217714 h 1611085"/>
              <a:gd name="connsiteX5" fmla="*/ 116114 w 5050972"/>
              <a:gd name="connsiteY5" fmla="*/ 217714 h 1611085"/>
              <a:gd name="connsiteX6" fmla="*/ 232229 w 5050972"/>
              <a:gd name="connsiteY6" fmla="*/ 217714 h 1611085"/>
              <a:gd name="connsiteX7" fmla="*/ 232229 w 5050972"/>
              <a:gd name="connsiteY7" fmla="*/ 1146628 h 1611085"/>
              <a:gd name="connsiteX8" fmla="*/ 116114 w 5050972"/>
              <a:gd name="connsiteY8" fmla="*/ 1146628 h 1611085"/>
              <a:gd name="connsiteX9" fmla="*/ 116114 w 5050972"/>
              <a:gd name="connsiteY9" fmla="*/ 217714 h 1611085"/>
              <a:gd name="connsiteX10" fmla="*/ 290286 w 5050972"/>
              <a:gd name="connsiteY10" fmla="*/ 217714 h 1611085"/>
              <a:gd name="connsiteX11" fmla="*/ 4122058 w 5050972"/>
              <a:gd name="connsiteY11" fmla="*/ 217714 h 1611085"/>
              <a:gd name="connsiteX12" fmla="*/ 4136572 w 5050972"/>
              <a:gd name="connsiteY12" fmla="*/ 0 h 1611085"/>
              <a:gd name="connsiteX13" fmla="*/ 5050972 w 5050972"/>
              <a:gd name="connsiteY13" fmla="*/ 682171 h 1611085"/>
              <a:gd name="connsiteX14" fmla="*/ 4122058 w 5050972"/>
              <a:gd name="connsiteY14" fmla="*/ 1611085 h 1611085"/>
              <a:gd name="connsiteX15" fmla="*/ 4122058 w 5050972"/>
              <a:gd name="connsiteY15" fmla="*/ 1146628 h 1611085"/>
              <a:gd name="connsiteX16" fmla="*/ 290286 w 5050972"/>
              <a:gd name="connsiteY16" fmla="*/ 1146628 h 1611085"/>
              <a:gd name="connsiteX17" fmla="*/ 290286 w 5050972"/>
              <a:gd name="connsiteY17" fmla="*/ 217714 h 1611085"/>
              <a:gd name="connsiteX0" fmla="*/ 0 w 5050972"/>
              <a:gd name="connsiteY0" fmla="*/ 217714 h 1378856"/>
              <a:gd name="connsiteX1" fmla="*/ 58057 w 5050972"/>
              <a:gd name="connsiteY1" fmla="*/ 217714 h 1378856"/>
              <a:gd name="connsiteX2" fmla="*/ 58057 w 5050972"/>
              <a:gd name="connsiteY2" fmla="*/ 1146628 h 1378856"/>
              <a:gd name="connsiteX3" fmla="*/ 0 w 5050972"/>
              <a:gd name="connsiteY3" fmla="*/ 1146628 h 1378856"/>
              <a:gd name="connsiteX4" fmla="*/ 0 w 5050972"/>
              <a:gd name="connsiteY4" fmla="*/ 217714 h 1378856"/>
              <a:gd name="connsiteX5" fmla="*/ 116114 w 5050972"/>
              <a:gd name="connsiteY5" fmla="*/ 217714 h 1378856"/>
              <a:gd name="connsiteX6" fmla="*/ 232229 w 5050972"/>
              <a:gd name="connsiteY6" fmla="*/ 217714 h 1378856"/>
              <a:gd name="connsiteX7" fmla="*/ 232229 w 5050972"/>
              <a:gd name="connsiteY7" fmla="*/ 1146628 h 1378856"/>
              <a:gd name="connsiteX8" fmla="*/ 116114 w 5050972"/>
              <a:gd name="connsiteY8" fmla="*/ 1146628 h 1378856"/>
              <a:gd name="connsiteX9" fmla="*/ 116114 w 5050972"/>
              <a:gd name="connsiteY9" fmla="*/ 217714 h 1378856"/>
              <a:gd name="connsiteX10" fmla="*/ 290286 w 5050972"/>
              <a:gd name="connsiteY10" fmla="*/ 217714 h 1378856"/>
              <a:gd name="connsiteX11" fmla="*/ 4122058 w 5050972"/>
              <a:gd name="connsiteY11" fmla="*/ 217714 h 1378856"/>
              <a:gd name="connsiteX12" fmla="*/ 4136572 w 5050972"/>
              <a:gd name="connsiteY12" fmla="*/ 0 h 1378856"/>
              <a:gd name="connsiteX13" fmla="*/ 5050972 w 5050972"/>
              <a:gd name="connsiteY13" fmla="*/ 682171 h 1378856"/>
              <a:gd name="connsiteX14" fmla="*/ 4093030 w 5050972"/>
              <a:gd name="connsiteY14" fmla="*/ 1378856 h 1378856"/>
              <a:gd name="connsiteX15" fmla="*/ 4122058 w 5050972"/>
              <a:gd name="connsiteY15" fmla="*/ 1146628 h 1378856"/>
              <a:gd name="connsiteX16" fmla="*/ 290286 w 5050972"/>
              <a:gd name="connsiteY16" fmla="*/ 1146628 h 1378856"/>
              <a:gd name="connsiteX17" fmla="*/ 290286 w 5050972"/>
              <a:gd name="connsiteY17" fmla="*/ 217714 h 13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0972" h="1378856">
                <a:moveTo>
                  <a:pt x="0" y="217714"/>
                </a:moveTo>
                <a:lnTo>
                  <a:pt x="58057" y="217714"/>
                </a:lnTo>
                <a:lnTo>
                  <a:pt x="58057" y="1146628"/>
                </a:lnTo>
                <a:lnTo>
                  <a:pt x="0" y="1146628"/>
                </a:lnTo>
                <a:lnTo>
                  <a:pt x="0" y="217714"/>
                </a:lnTo>
                <a:close/>
                <a:moveTo>
                  <a:pt x="116114" y="217714"/>
                </a:moveTo>
                <a:lnTo>
                  <a:pt x="232229" y="217714"/>
                </a:lnTo>
                <a:lnTo>
                  <a:pt x="232229" y="1146628"/>
                </a:lnTo>
                <a:lnTo>
                  <a:pt x="116114" y="1146628"/>
                </a:lnTo>
                <a:lnTo>
                  <a:pt x="116114" y="217714"/>
                </a:lnTo>
                <a:close/>
                <a:moveTo>
                  <a:pt x="290286" y="217714"/>
                </a:moveTo>
                <a:lnTo>
                  <a:pt x="4122058" y="217714"/>
                </a:lnTo>
                <a:lnTo>
                  <a:pt x="4136572" y="0"/>
                </a:lnTo>
                <a:lnTo>
                  <a:pt x="5050972" y="682171"/>
                </a:lnTo>
                <a:lnTo>
                  <a:pt x="4093030" y="1378856"/>
                </a:lnTo>
                <a:lnTo>
                  <a:pt x="4122058" y="1146628"/>
                </a:lnTo>
                <a:lnTo>
                  <a:pt x="290286" y="1146628"/>
                </a:lnTo>
                <a:lnTo>
                  <a:pt x="290286" y="217714"/>
                </a:lnTo>
                <a:close/>
              </a:path>
            </a:pathLst>
          </a:cu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Arial" panose="020B0604020202020204" pitchFamily="34" charset="0"/>
              </a:rPr>
              <a:t>доброжелательный и </a:t>
            </a:r>
            <a:r>
              <a:rPr lang="ru-RU" sz="20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коммуникабельный</a:t>
            </a:r>
            <a:endParaRPr lang="ru-RU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Штриховая стрелка вправо 16"/>
          <p:cNvSpPr/>
          <p:nvPr/>
        </p:nvSpPr>
        <p:spPr>
          <a:xfrm rot="20673080">
            <a:off x="1168399" y="4812322"/>
            <a:ext cx="3947885" cy="1064580"/>
          </a:xfrm>
          <a:custGeom>
            <a:avLst/>
            <a:gdLst>
              <a:gd name="connsiteX0" fmla="*/ 0 w 5050972"/>
              <a:gd name="connsiteY0" fmla="*/ 464457 h 1857828"/>
              <a:gd name="connsiteX1" fmla="*/ 58057 w 5050972"/>
              <a:gd name="connsiteY1" fmla="*/ 464457 h 1857828"/>
              <a:gd name="connsiteX2" fmla="*/ 58057 w 5050972"/>
              <a:gd name="connsiteY2" fmla="*/ 1393371 h 1857828"/>
              <a:gd name="connsiteX3" fmla="*/ 0 w 5050972"/>
              <a:gd name="connsiteY3" fmla="*/ 1393371 h 1857828"/>
              <a:gd name="connsiteX4" fmla="*/ 0 w 5050972"/>
              <a:gd name="connsiteY4" fmla="*/ 464457 h 1857828"/>
              <a:gd name="connsiteX5" fmla="*/ 116114 w 5050972"/>
              <a:gd name="connsiteY5" fmla="*/ 464457 h 1857828"/>
              <a:gd name="connsiteX6" fmla="*/ 232229 w 5050972"/>
              <a:gd name="connsiteY6" fmla="*/ 464457 h 1857828"/>
              <a:gd name="connsiteX7" fmla="*/ 232229 w 5050972"/>
              <a:gd name="connsiteY7" fmla="*/ 1393371 h 1857828"/>
              <a:gd name="connsiteX8" fmla="*/ 116114 w 5050972"/>
              <a:gd name="connsiteY8" fmla="*/ 1393371 h 1857828"/>
              <a:gd name="connsiteX9" fmla="*/ 116114 w 5050972"/>
              <a:gd name="connsiteY9" fmla="*/ 464457 h 1857828"/>
              <a:gd name="connsiteX10" fmla="*/ 290286 w 5050972"/>
              <a:gd name="connsiteY10" fmla="*/ 464457 h 1857828"/>
              <a:gd name="connsiteX11" fmla="*/ 4122058 w 5050972"/>
              <a:gd name="connsiteY11" fmla="*/ 464457 h 1857828"/>
              <a:gd name="connsiteX12" fmla="*/ 4122058 w 5050972"/>
              <a:gd name="connsiteY12" fmla="*/ 0 h 1857828"/>
              <a:gd name="connsiteX13" fmla="*/ 5050972 w 5050972"/>
              <a:gd name="connsiteY13" fmla="*/ 928914 h 1857828"/>
              <a:gd name="connsiteX14" fmla="*/ 4122058 w 5050972"/>
              <a:gd name="connsiteY14" fmla="*/ 1857828 h 1857828"/>
              <a:gd name="connsiteX15" fmla="*/ 4122058 w 5050972"/>
              <a:gd name="connsiteY15" fmla="*/ 1393371 h 1857828"/>
              <a:gd name="connsiteX16" fmla="*/ 290286 w 5050972"/>
              <a:gd name="connsiteY16" fmla="*/ 1393371 h 1857828"/>
              <a:gd name="connsiteX17" fmla="*/ 290286 w 5050972"/>
              <a:gd name="connsiteY17" fmla="*/ 464457 h 1857828"/>
              <a:gd name="connsiteX0" fmla="*/ 0 w 5050972"/>
              <a:gd name="connsiteY0" fmla="*/ 217714 h 1611085"/>
              <a:gd name="connsiteX1" fmla="*/ 58057 w 5050972"/>
              <a:gd name="connsiteY1" fmla="*/ 217714 h 1611085"/>
              <a:gd name="connsiteX2" fmla="*/ 58057 w 5050972"/>
              <a:gd name="connsiteY2" fmla="*/ 1146628 h 1611085"/>
              <a:gd name="connsiteX3" fmla="*/ 0 w 5050972"/>
              <a:gd name="connsiteY3" fmla="*/ 1146628 h 1611085"/>
              <a:gd name="connsiteX4" fmla="*/ 0 w 5050972"/>
              <a:gd name="connsiteY4" fmla="*/ 217714 h 1611085"/>
              <a:gd name="connsiteX5" fmla="*/ 116114 w 5050972"/>
              <a:gd name="connsiteY5" fmla="*/ 217714 h 1611085"/>
              <a:gd name="connsiteX6" fmla="*/ 232229 w 5050972"/>
              <a:gd name="connsiteY6" fmla="*/ 217714 h 1611085"/>
              <a:gd name="connsiteX7" fmla="*/ 232229 w 5050972"/>
              <a:gd name="connsiteY7" fmla="*/ 1146628 h 1611085"/>
              <a:gd name="connsiteX8" fmla="*/ 116114 w 5050972"/>
              <a:gd name="connsiteY8" fmla="*/ 1146628 h 1611085"/>
              <a:gd name="connsiteX9" fmla="*/ 116114 w 5050972"/>
              <a:gd name="connsiteY9" fmla="*/ 217714 h 1611085"/>
              <a:gd name="connsiteX10" fmla="*/ 290286 w 5050972"/>
              <a:gd name="connsiteY10" fmla="*/ 217714 h 1611085"/>
              <a:gd name="connsiteX11" fmla="*/ 4122058 w 5050972"/>
              <a:gd name="connsiteY11" fmla="*/ 217714 h 1611085"/>
              <a:gd name="connsiteX12" fmla="*/ 4136572 w 5050972"/>
              <a:gd name="connsiteY12" fmla="*/ 0 h 1611085"/>
              <a:gd name="connsiteX13" fmla="*/ 5050972 w 5050972"/>
              <a:gd name="connsiteY13" fmla="*/ 682171 h 1611085"/>
              <a:gd name="connsiteX14" fmla="*/ 4122058 w 5050972"/>
              <a:gd name="connsiteY14" fmla="*/ 1611085 h 1611085"/>
              <a:gd name="connsiteX15" fmla="*/ 4122058 w 5050972"/>
              <a:gd name="connsiteY15" fmla="*/ 1146628 h 1611085"/>
              <a:gd name="connsiteX16" fmla="*/ 290286 w 5050972"/>
              <a:gd name="connsiteY16" fmla="*/ 1146628 h 1611085"/>
              <a:gd name="connsiteX17" fmla="*/ 290286 w 5050972"/>
              <a:gd name="connsiteY17" fmla="*/ 217714 h 1611085"/>
              <a:gd name="connsiteX0" fmla="*/ 0 w 5050972"/>
              <a:gd name="connsiteY0" fmla="*/ 217714 h 1378856"/>
              <a:gd name="connsiteX1" fmla="*/ 58057 w 5050972"/>
              <a:gd name="connsiteY1" fmla="*/ 217714 h 1378856"/>
              <a:gd name="connsiteX2" fmla="*/ 58057 w 5050972"/>
              <a:gd name="connsiteY2" fmla="*/ 1146628 h 1378856"/>
              <a:gd name="connsiteX3" fmla="*/ 0 w 5050972"/>
              <a:gd name="connsiteY3" fmla="*/ 1146628 h 1378856"/>
              <a:gd name="connsiteX4" fmla="*/ 0 w 5050972"/>
              <a:gd name="connsiteY4" fmla="*/ 217714 h 1378856"/>
              <a:gd name="connsiteX5" fmla="*/ 116114 w 5050972"/>
              <a:gd name="connsiteY5" fmla="*/ 217714 h 1378856"/>
              <a:gd name="connsiteX6" fmla="*/ 232229 w 5050972"/>
              <a:gd name="connsiteY6" fmla="*/ 217714 h 1378856"/>
              <a:gd name="connsiteX7" fmla="*/ 232229 w 5050972"/>
              <a:gd name="connsiteY7" fmla="*/ 1146628 h 1378856"/>
              <a:gd name="connsiteX8" fmla="*/ 116114 w 5050972"/>
              <a:gd name="connsiteY8" fmla="*/ 1146628 h 1378856"/>
              <a:gd name="connsiteX9" fmla="*/ 116114 w 5050972"/>
              <a:gd name="connsiteY9" fmla="*/ 217714 h 1378856"/>
              <a:gd name="connsiteX10" fmla="*/ 290286 w 5050972"/>
              <a:gd name="connsiteY10" fmla="*/ 217714 h 1378856"/>
              <a:gd name="connsiteX11" fmla="*/ 4122058 w 5050972"/>
              <a:gd name="connsiteY11" fmla="*/ 217714 h 1378856"/>
              <a:gd name="connsiteX12" fmla="*/ 4136572 w 5050972"/>
              <a:gd name="connsiteY12" fmla="*/ 0 h 1378856"/>
              <a:gd name="connsiteX13" fmla="*/ 5050972 w 5050972"/>
              <a:gd name="connsiteY13" fmla="*/ 682171 h 1378856"/>
              <a:gd name="connsiteX14" fmla="*/ 4093030 w 5050972"/>
              <a:gd name="connsiteY14" fmla="*/ 1378856 h 1378856"/>
              <a:gd name="connsiteX15" fmla="*/ 4122058 w 5050972"/>
              <a:gd name="connsiteY15" fmla="*/ 1146628 h 1378856"/>
              <a:gd name="connsiteX16" fmla="*/ 290286 w 5050972"/>
              <a:gd name="connsiteY16" fmla="*/ 1146628 h 1378856"/>
              <a:gd name="connsiteX17" fmla="*/ 290286 w 5050972"/>
              <a:gd name="connsiteY17" fmla="*/ 217714 h 13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0972" h="1378856">
                <a:moveTo>
                  <a:pt x="0" y="217714"/>
                </a:moveTo>
                <a:lnTo>
                  <a:pt x="58057" y="217714"/>
                </a:lnTo>
                <a:lnTo>
                  <a:pt x="58057" y="1146628"/>
                </a:lnTo>
                <a:lnTo>
                  <a:pt x="0" y="1146628"/>
                </a:lnTo>
                <a:lnTo>
                  <a:pt x="0" y="217714"/>
                </a:lnTo>
                <a:close/>
                <a:moveTo>
                  <a:pt x="116114" y="217714"/>
                </a:moveTo>
                <a:lnTo>
                  <a:pt x="232229" y="217714"/>
                </a:lnTo>
                <a:lnTo>
                  <a:pt x="232229" y="1146628"/>
                </a:lnTo>
                <a:lnTo>
                  <a:pt x="116114" y="1146628"/>
                </a:lnTo>
                <a:lnTo>
                  <a:pt x="116114" y="217714"/>
                </a:lnTo>
                <a:close/>
                <a:moveTo>
                  <a:pt x="290286" y="217714"/>
                </a:moveTo>
                <a:lnTo>
                  <a:pt x="4122058" y="217714"/>
                </a:lnTo>
                <a:lnTo>
                  <a:pt x="4136572" y="0"/>
                </a:lnTo>
                <a:lnTo>
                  <a:pt x="5050972" y="682171"/>
                </a:lnTo>
                <a:lnTo>
                  <a:pt x="4093030" y="1378856"/>
                </a:lnTo>
                <a:lnTo>
                  <a:pt x="4122058" y="1146628"/>
                </a:lnTo>
                <a:lnTo>
                  <a:pt x="290286" y="1146628"/>
                </a:lnTo>
                <a:lnTo>
                  <a:pt x="290286" y="217714"/>
                </a:lnTo>
                <a:close/>
              </a:path>
            </a:pathLst>
          </a:cu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Arial" panose="020B0604020202020204" pitchFamily="34" charset="0"/>
              </a:rPr>
              <a:t>легко отвечает на самые разные детские и недетские вопросы</a:t>
            </a:r>
          </a:p>
        </p:txBody>
      </p:sp>
      <p:sp>
        <p:nvSpPr>
          <p:cNvPr id="8" name="Штриховая стрелка вправо 16"/>
          <p:cNvSpPr/>
          <p:nvPr/>
        </p:nvSpPr>
        <p:spPr>
          <a:xfrm>
            <a:off x="943428" y="2973291"/>
            <a:ext cx="3294742" cy="1064580"/>
          </a:xfrm>
          <a:custGeom>
            <a:avLst/>
            <a:gdLst>
              <a:gd name="connsiteX0" fmla="*/ 0 w 5050972"/>
              <a:gd name="connsiteY0" fmla="*/ 464457 h 1857828"/>
              <a:gd name="connsiteX1" fmla="*/ 58057 w 5050972"/>
              <a:gd name="connsiteY1" fmla="*/ 464457 h 1857828"/>
              <a:gd name="connsiteX2" fmla="*/ 58057 w 5050972"/>
              <a:gd name="connsiteY2" fmla="*/ 1393371 h 1857828"/>
              <a:gd name="connsiteX3" fmla="*/ 0 w 5050972"/>
              <a:gd name="connsiteY3" fmla="*/ 1393371 h 1857828"/>
              <a:gd name="connsiteX4" fmla="*/ 0 w 5050972"/>
              <a:gd name="connsiteY4" fmla="*/ 464457 h 1857828"/>
              <a:gd name="connsiteX5" fmla="*/ 116114 w 5050972"/>
              <a:gd name="connsiteY5" fmla="*/ 464457 h 1857828"/>
              <a:gd name="connsiteX6" fmla="*/ 232229 w 5050972"/>
              <a:gd name="connsiteY6" fmla="*/ 464457 h 1857828"/>
              <a:gd name="connsiteX7" fmla="*/ 232229 w 5050972"/>
              <a:gd name="connsiteY7" fmla="*/ 1393371 h 1857828"/>
              <a:gd name="connsiteX8" fmla="*/ 116114 w 5050972"/>
              <a:gd name="connsiteY8" fmla="*/ 1393371 h 1857828"/>
              <a:gd name="connsiteX9" fmla="*/ 116114 w 5050972"/>
              <a:gd name="connsiteY9" fmla="*/ 464457 h 1857828"/>
              <a:gd name="connsiteX10" fmla="*/ 290286 w 5050972"/>
              <a:gd name="connsiteY10" fmla="*/ 464457 h 1857828"/>
              <a:gd name="connsiteX11" fmla="*/ 4122058 w 5050972"/>
              <a:gd name="connsiteY11" fmla="*/ 464457 h 1857828"/>
              <a:gd name="connsiteX12" fmla="*/ 4122058 w 5050972"/>
              <a:gd name="connsiteY12" fmla="*/ 0 h 1857828"/>
              <a:gd name="connsiteX13" fmla="*/ 5050972 w 5050972"/>
              <a:gd name="connsiteY13" fmla="*/ 928914 h 1857828"/>
              <a:gd name="connsiteX14" fmla="*/ 4122058 w 5050972"/>
              <a:gd name="connsiteY14" fmla="*/ 1857828 h 1857828"/>
              <a:gd name="connsiteX15" fmla="*/ 4122058 w 5050972"/>
              <a:gd name="connsiteY15" fmla="*/ 1393371 h 1857828"/>
              <a:gd name="connsiteX16" fmla="*/ 290286 w 5050972"/>
              <a:gd name="connsiteY16" fmla="*/ 1393371 h 1857828"/>
              <a:gd name="connsiteX17" fmla="*/ 290286 w 5050972"/>
              <a:gd name="connsiteY17" fmla="*/ 464457 h 1857828"/>
              <a:gd name="connsiteX0" fmla="*/ 0 w 5050972"/>
              <a:gd name="connsiteY0" fmla="*/ 217714 h 1611085"/>
              <a:gd name="connsiteX1" fmla="*/ 58057 w 5050972"/>
              <a:gd name="connsiteY1" fmla="*/ 217714 h 1611085"/>
              <a:gd name="connsiteX2" fmla="*/ 58057 w 5050972"/>
              <a:gd name="connsiteY2" fmla="*/ 1146628 h 1611085"/>
              <a:gd name="connsiteX3" fmla="*/ 0 w 5050972"/>
              <a:gd name="connsiteY3" fmla="*/ 1146628 h 1611085"/>
              <a:gd name="connsiteX4" fmla="*/ 0 w 5050972"/>
              <a:gd name="connsiteY4" fmla="*/ 217714 h 1611085"/>
              <a:gd name="connsiteX5" fmla="*/ 116114 w 5050972"/>
              <a:gd name="connsiteY5" fmla="*/ 217714 h 1611085"/>
              <a:gd name="connsiteX6" fmla="*/ 232229 w 5050972"/>
              <a:gd name="connsiteY6" fmla="*/ 217714 h 1611085"/>
              <a:gd name="connsiteX7" fmla="*/ 232229 w 5050972"/>
              <a:gd name="connsiteY7" fmla="*/ 1146628 h 1611085"/>
              <a:gd name="connsiteX8" fmla="*/ 116114 w 5050972"/>
              <a:gd name="connsiteY8" fmla="*/ 1146628 h 1611085"/>
              <a:gd name="connsiteX9" fmla="*/ 116114 w 5050972"/>
              <a:gd name="connsiteY9" fmla="*/ 217714 h 1611085"/>
              <a:gd name="connsiteX10" fmla="*/ 290286 w 5050972"/>
              <a:gd name="connsiteY10" fmla="*/ 217714 h 1611085"/>
              <a:gd name="connsiteX11" fmla="*/ 4122058 w 5050972"/>
              <a:gd name="connsiteY11" fmla="*/ 217714 h 1611085"/>
              <a:gd name="connsiteX12" fmla="*/ 4136572 w 5050972"/>
              <a:gd name="connsiteY12" fmla="*/ 0 h 1611085"/>
              <a:gd name="connsiteX13" fmla="*/ 5050972 w 5050972"/>
              <a:gd name="connsiteY13" fmla="*/ 682171 h 1611085"/>
              <a:gd name="connsiteX14" fmla="*/ 4122058 w 5050972"/>
              <a:gd name="connsiteY14" fmla="*/ 1611085 h 1611085"/>
              <a:gd name="connsiteX15" fmla="*/ 4122058 w 5050972"/>
              <a:gd name="connsiteY15" fmla="*/ 1146628 h 1611085"/>
              <a:gd name="connsiteX16" fmla="*/ 290286 w 5050972"/>
              <a:gd name="connsiteY16" fmla="*/ 1146628 h 1611085"/>
              <a:gd name="connsiteX17" fmla="*/ 290286 w 5050972"/>
              <a:gd name="connsiteY17" fmla="*/ 217714 h 1611085"/>
              <a:gd name="connsiteX0" fmla="*/ 0 w 5050972"/>
              <a:gd name="connsiteY0" fmla="*/ 217714 h 1378856"/>
              <a:gd name="connsiteX1" fmla="*/ 58057 w 5050972"/>
              <a:gd name="connsiteY1" fmla="*/ 217714 h 1378856"/>
              <a:gd name="connsiteX2" fmla="*/ 58057 w 5050972"/>
              <a:gd name="connsiteY2" fmla="*/ 1146628 h 1378856"/>
              <a:gd name="connsiteX3" fmla="*/ 0 w 5050972"/>
              <a:gd name="connsiteY3" fmla="*/ 1146628 h 1378856"/>
              <a:gd name="connsiteX4" fmla="*/ 0 w 5050972"/>
              <a:gd name="connsiteY4" fmla="*/ 217714 h 1378856"/>
              <a:gd name="connsiteX5" fmla="*/ 116114 w 5050972"/>
              <a:gd name="connsiteY5" fmla="*/ 217714 h 1378856"/>
              <a:gd name="connsiteX6" fmla="*/ 232229 w 5050972"/>
              <a:gd name="connsiteY6" fmla="*/ 217714 h 1378856"/>
              <a:gd name="connsiteX7" fmla="*/ 232229 w 5050972"/>
              <a:gd name="connsiteY7" fmla="*/ 1146628 h 1378856"/>
              <a:gd name="connsiteX8" fmla="*/ 116114 w 5050972"/>
              <a:gd name="connsiteY8" fmla="*/ 1146628 h 1378856"/>
              <a:gd name="connsiteX9" fmla="*/ 116114 w 5050972"/>
              <a:gd name="connsiteY9" fmla="*/ 217714 h 1378856"/>
              <a:gd name="connsiteX10" fmla="*/ 290286 w 5050972"/>
              <a:gd name="connsiteY10" fmla="*/ 217714 h 1378856"/>
              <a:gd name="connsiteX11" fmla="*/ 4122058 w 5050972"/>
              <a:gd name="connsiteY11" fmla="*/ 217714 h 1378856"/>
              <a:gd name="connsiteX12" fmla="*/ 4136572 w 5050972"/>
              <a:gd name="connsiteY12" fmla="*/ 0 h 1378856"/>
              <a:gd name="connsiteX13" fmla="*/ 5050972 w 5050972"/>
              <a:gd name="connsiteY13" fmla="*/ 682171 h 1378856"/>
              <a:gd name="connsiteX14" fmla="*/ 4093030 w 5050972"/>
              <a:gd name="connsiteY14" fmla="*/ 1378856 h 1378856"/>
              <a:gd name="connsiteX15" fmla="*/ 4122058 w 5050972"/>
              <a:gd name="connsiteY15" fmla="*/ 1146628 h 1378856"/>
              <a:gd name="connsiteX16" fmla="*/ 290286 w 5050972"/>
              <a:gd name="connsiteY16" fmla="*/ 1146628 h 1378856"/>
              <a:gd name="connsiteX17" fmla="*/ 290286 w 5050972"/>
              <a:gd name="connsiteY17" fmla="*/ 217714 h 13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0972" h="1378856">
                <a:moveTo>
                  <a:pt x="0" y="217714"/>
                </a:moveTo>
                <a:lnTo>
                  <a:pt x="58057" y="217714"/>
                </a:lnTo>
                <a:lnTo>
                  <a:pt x="58057" y="1146628"/>
                </a:lnTo>
                <a:lnTo>
                  <a:pt x="0" y="1146628"/>
                </a:lnTo>
                <a:lnTo>
                  <a:pt x="0" y="217714"/>
                </a:lnTo>
                <a:close/>
                <a:moveTo>
                  <a:pt x="116114" y="217714"/>
                </a:moveTo>
                <a:lnTo>
                  <a:pt x="232229" y="217714"/>
                </a:lnTo>
                <a:lnTo>
                  <a:pt x="232229" y="1146628"/>
                </a:lnTo>
                <a:lnTo>
                  <a:pt x="116114" y="1146628"/>
                </a:lnTo>
                <a:lnTo>
                  <a:pt x="116114" y="217714"/>
                </a:lnTo>
                <a:close/>
                <a:moveTo>
                  <a:pt x="290286" y="217714"/>
                </a:moveTo>
                <a:lnTo>
                  <a:pt x="4122058" y="217714"/>
                </a:lnTo>
                <a:lnTo>
                  <a:pt x="4136572" y="0"/>
                </a:lnTo>
                <a:lnTo>
                  <a:pt x="5050972" y="682171"/>
                </a:lnTo>
                <a:lnTo>
                  <a:pt x="4093030" y="1378856"/>
                </a:lnTo>
                <a:lnTo>
                  <a:pt x="4122058" y="1146628"/>
                </a:lnTo>
                <a:lnTo>
                  <a:pt x="290286" y="1146628"/>
                </a:lnTo>
                <a:lnTo>
                  <a:pt x="290286" y="217714"/>
                </a:lnTo>
                <a:close/>
              </a:path>
            </a:pathLst>
          </a:cu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Arial" panose="020B0604020202020204" pitchFamily="34" charset="0"/>
              </a:rPr>
              <a:t>имеет солидный запас </a:t>
            </a:r>
            <a:r>
              <a:rPr lang="ru-RU" sz="20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терпения</a:t>
            </a:r>
            <a:endParaRPr lang="ru-RU" sz="20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Штриховая стрелка вправо 16"/>
          <p:cNvSpPr/>
          <p:nvPr/>
        </p:nvSpPr>
        <p:spPr>
          <a:xfrm rot="765051" flipH="1">
            <a:off x="6945085" y="4871825"/>
            <a:ext cx="3294742" cy="1064580"/>
          </a:xfrm>
          <a:custGeom>
            <a:avLst/>
            <a:gdLst>
              <a:gd name="connsiteX0" fmla="*/ 0 w 5050972"/>
              <a:gd name="connsiteY0" fmla="*/ 464457 h 1857828"/>
              <a:gd name="connsiteX1" fmla="*/ 58057 w 5050972"/>
              <a:gd name="connsiteY1" fmla="*/ 464457 h 1857828"/>
              <a:gd name="connsiteX2" fmla="*/ 58057 w 5050972"/>
              <a:gd name="connsiteY2" fmla="*/ 1393371 h 1857828"/>
              <a:gd name="connsiteX3" fmla="*/ 0 w 5050972"/>
              <a:gd name="connsiteY3" fmla="*/ 1393371 h 1857828"/>
              <a:gd name="connsiteX4" fmla="*/ 0 w 5050972"/>
              <a:gd name="connsiteY4" fmla="*/ 464457 h 1857828"/>
              <a:gd name="connsiteX5" fmla="*/ 116114 w 5050972"/>
              <a:gd name="connsiteY5" fmla="*/ 464457 h 1857828"/>
              <a:gd name="connsiteX6" fmla="*/ 232229 w 5050972"/>
              <a:gd name="connsiteY6" fmla="*/ 464457 h 1857828"/>
              <a:gd name="connsiteX7" fmla="*/ 232229 w 5050972"/>
              <a:gd name="connsiteY7" fmla="*/ 1393371 h 1857828"/>
              <a:gd name="connsiteX8" fmla="*/ 116114 w 5050972"/>
              <a:gd name="connsiteY8" fmla="*/ 1393371 h 1857828"/>
              <a:gd name="connsiteX9" fmla="*/ 116114 w 5050972"/>
              <a:gd name="connsiteY9" fmla="*/ 464457 h 1857828"/>
              <a:gd name="connsiteX10" fmla="*/ 290286 w 5050972"/>
              <a:gd name="connsiteY10" fmla="*/ 464457 h 1857828"/>
              <a:gd name="connsiteX11" fmla="*/ 4122058 w 5050972"/>
              <a:gd name="connsiteY11" fmla="*/ 464457 h 1857828"/>
              <a:gd name="connsiteX12" fmla="*/ 4122058 w 5050972"/>
              <a:gd name="connsiteY12" fmla="*/ 0 h 1857828"/>
              <a:gd name="connsiteX13" fmla="*/ 5050972 w 5050972"/>
              <a:gd name="connsiteY13" fmla="*/ 928914 h 1857828"/>
              <a:gd name="connsiteX14" fmla="*/ 4122058 w 5050972"/>
              <a:gd name="connsiteY14" fmla="*/ 1857828 h 1857828"/>
              <a:gd name="connsiteX15" fmla="*/ 4122058 w 5050972"/>
              <a:gd name="connsiteY15" fmla="*/ 1393371 h 1857828"/>
              <a:gd name="connsiteX16" fmla="*/ 290286 w 5050972"/>
              <a:gd name="connsiteY16" fmla="*/ 1393371 h 1857828"/>
              <a:gd name="connsiteX17" fmla="*/ 290286 w 5050972"/>
              <a:gd name="connsiteY17" fmla="*/ 464457 h 1857828"/>
              <a:gd name="connsiteX0" fmla="*/ 0 w 5050972"/>
              <a:gd name="connsiteY0" fmla="*/ 217714 h 1611085"/>
              <a:gd name="connsiteX1" fmla="*/ 58057 w 5050972"/>
              <a:gd name="connsiteY1" fmla="*/ 217714 h 1611085"/>
              <a:gd name="connsiteX2" fmla="*/ 58057 w 5050972"/>
              <a:gd name="connsiteY2" fmla="*/ 1146628 h 1611085"/>
              <a:gd name="connsiteX3" fmla="*/ 0 w 5050972"/>
              <a:gd name="connsiteY3" fmla="*/ 1146628 h 1611085"/>
              <a:gd name="connsiteX4" fmla="*/ 0 w 5050972"/>
              <a:gd name="connsiteY4" fmla="*/ 217714 h 1611085"/>
              <a:gd name="connsiteX5" fmla="*/ 116114 w 5050972"/>
              <a:gd name="connsiteY5" fmla="*/ 217714 h 1611085"/>
              <a:gd name="connsiteX6" fmla="*/ 232229 w 5050972"/>
              <a:gd name="connsiteY6" fmla="*/ 217714 h 1611085"/>
              <a:gd name="connsiteX7" fmla="*/ 232229 w 5050972"/>
              <a:gd name="connsiteY7" fmla="*/ 1146628 h 1611085"/>
              <a:gd name="connsiteX8" fmla="*/ 116114 w 5050972"/>
              <a:gd name="connsiteY8" fmla="*/ 1146628 h 1611085"/>
              <a:gd name="connsiteX9" fmla="*/ 116114 w 5050972"/>
              <a:gd name="connsiteY9" fmla="*/ 217714 h 1611085"/>
              <a:gd name="connsiteX10" fmla="*/ 290286 w 5050972"/>
              <a:gd name="connsiteY10" fmla="*/ 217714 h 1611085"/>
              <a:gd name="connsiteX11" fmla="*/ 4122058 w 5050972"/>
              <a:gd name="connsiteY11" fmla="*/ 217714 h 1611085"/>
              <a:gd name="connsiteX12" fmla="*/ 4136572 w 5050972"/>
              <a:gd name="connsiteY12" fmla="*/ 0 h 1611085"/>
              <a:gd name="connsiteX13" fmla="*/ 5050972 w 5050972"/>
              <a:gd name="connsiteY13" fmla="*/ 682171 h 1611085"/>
              <a:gd name="connsiteX14" fmla="*/ 4122058 w 5050972"/>
              <a:gd name="connsiteY14" fmla="*/ 1611085 h 1611085"/>
              <a:gd name="connsiteX15" fmla="*/ 4122058 w 5050972"/>
              <a:gd name="connsiteY15" fmla="*/ 1146628 h 1611085"/>
              <a:gd name="connsiteX16" fmla="*/ 290286 w 5050972"/>
              <a:gd name="connsiteY16" fmla="*/ 1146628 h 1611085"/>
              <a:gd name="connsiteX17" fmla="*/ 290286 w 5050972"/>
              <a:gd name="connsiteY17" fmla="*/ 217714 h 1611085"/>
              <a:gd name="connsiteX0" fmla="*/ 0 w 5050972"/>
              <a:gd name="connsiteY0" fmla="*/ 217714 h 1378856"/>
              <a:gd name="connsiteX1" fmla="*/ 58057 w 5050972"/>
              <a:gd name="connsiteY1" fmla="*/ 217714 h 1378856"/>
              <a:gd name="connsiteX2" fmla="*/ 58057 w 5050972"/>
              <a:gd name="connsiteY2" fmla="*/ 1146628 h 1378856"/>
              <a:gd name="connsiteX3" fmla="*/ 0 w 5050972"/>
              <a:gd name="connsiteY3" fmla="*/ 1146628 h 1378856"/>
              <a:gd name="connsiteX4" fmla="*/ 0 w 5050972"/>
              <a:gd name="connsiteY4" fmla="*/ 217714 h 1378856"/>
              <a:gd name="connsiteX5" fmla="*/ 116114 w 5050972"/>
              <a:gd name="connsiteY5" fmla="*/ 217714 h 1378856"/>
              <a:gd name="connsiteX6" fmla="*/ 232229 w 5050972"/>
              <a:gd name="connsiteY6" fmla="*/ 217714 h 1378856"/>
              <a:gd name="connsiteX7" fmla="*/ 232229 w 5050972"/>
              <a:gd name="connsiteY7" fmla="*/ 1146628 h 1378856"/>
              <a:gd name="connsiteX8" fmla="*/ 116114 w 5050972"/>
              <a:gd name="connsiteY8" fmla="*/ 1146628 h 1378856"/>
              <a:gd name="connsiteX9" fmla="*/ 116114 w 5050972"/>
              <a:gd name="connsiteY9" fmla="*/ 217714 h 1378856"/>
              <a:gd name="connsiteX10" fmla="*/ 290286 w 5050972"/>
              <a:gd name="connsiteY10" fmla="*/ 217714 h 1378856"/>
              <a:gd name="connsiteX11" fmla="*/ 4122058 w 5050972"/>
              <a:gd name="connsiteY11" fmla="*/ 217714 h 1378856"/>
              <a:gd name="connsiteX12" fmla="*/ 4136572 w 5050972"/>
              <a:gd name="connsiteY12" fmla="*/ 0 h 1378856"/>
              <a:gd name="connsiteX13" fmla="*/ 5050972 w 5050972"/>
              <a:gd name="connsiteY13" fmla="*/ 682171 h 1378856"/>
              <a:gd name="connsiteX14" fmla="*/ 4093030 w 5050972"/>
              <a:gd name="connsiteY14" fmla="*/ 1378856 h 1378856"/>
              <a:gd name="connsiteX15" fmla="*/ 4122058 w 5050972"/>
              <a:gd name="connsiteY15" fmla="*/ 1146628 h 1378856"/>
              <a:gd name="connsiteX16" fmla="*/ 290286 w 5050972"/>
              <a:gd name="connsiteY16" fmla="*/ 1146628 h 1378856"/>
              <a:gd name="connsiteX17" fmla="*/ 290286 w 5050972"/>
              <a:gd name="connsiteY17" fmla="*/ 217714 h 13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50972" h="1378856">
                <a:moveTo>
                  <a:pt x="0" y="217714"/>
                </a:moveTo>
                <a:lnTo>
                  <a:pt x="58057" y="217714"/>
                </a:lnTo>
                <a:lnTo>
                  <a:pt x="58057" y="1146628"/>
                </a:lnTo>
                <a:lnTo>
                  <a:pt x="0" y="1146628"/>
                </a:lnTo>
                <a:lnTo>
                  <a:pt x="0" y="217714"/>
                </a:lnTo>
                <a:close/>
                <a:moveTo>
                  <a:pt x="116114" y="217714"/>
                </a:moveTo>
                <a:lnTo>
                  <a:pt x="232229" y="217714"/>
                </a:lnTo>
                <a:lnTo>
                  <a:pt x="232229" y="1146628"/>
                </a:lnTo>
                <a:lnTo>
                  <a:pt x="116114" y="1146628"/>
                </a:lnTo>
                <a:lnTo>
                  <a:pt x="116114" y="217714"/>
                </a:lnTo>
                <a:close/>
                <a:moveTo>
                  <a:pt x="290286" y="217714"/>
                </a:moveTo>
                <a:lnTo>
                  <a:pt x="4122058" y="217714"/>
                </a:lnTo>
                <a:lnTo>
                  <a:pt x="4136572" y="0"/>
                </a:lnTo>
                <a:lnTo>
                  <a:pt x="5050972" y="682171"/>
                </a:lnTo>
                <a:lnTo>
                  <a:pt x="4093030" y="1378856"/>
                </a:lnTo>
                <a:lnTo>
                  <a:pt x="4122058" y="1146628"/>
                </a:lnTo>
                <a:lnTo>
                  <a:pt x="290286" y="1146628"/>
                </a:lnTo>
                <a:lnTo>
                  <a:pt x="290286" y="217714"/>
                </a:lnTo>
                <a:close/>
              </a:path>
            </a:pathLst>
          </a:cu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Arial" panose="020B0604020202020204" pitchFamily="34" charset="0"/>
              </a:rPr>
              <a:t>уверенный пользователь ПК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7" y="2230458"/>
            <a:ext cx="3806363" cy="23828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93699" y="4213799"/>
            <a:ext cx="2115678" cy="615116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библиотекарь</a:t>
            </a:r>
          </a:p>
        </p:txBody>
      </p:sp>
    </p:spTree>
    <p:extLst>
      <p:ext uri="{BB962C8B-B14F-4D97-AF65-F5344CB8AC3E}">
        <p14:creationId xmlns:p14="http://schemas.microsoft.com/office/powerpoint/2010/main" xmlns="" val="28007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309918" y="2858908"/>
            <a:ext cx="4259570" cy="2685013"/>
            <a:chOff x="1306307" y="2712622"/>
            <a:chExt cx="4259570" cy="2685013"/>
          </a:xfrm>
        </p:grpSpPr>
        <p:pic>
          <p:nvPicPr>
            <p:cNvPr id="9" name="Picture 2" descr="Картинки по запросу библиотека картинки для дете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307" y="2712622"/>
              <a:ext cx="3979121" cy="2021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1327711" y="4493567"/>
              <a:ext cx="4238166" cy="9040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Формы работы школьной библиотеки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3429" y="4797960"/>
            <a:ext cx="474616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Библиотечные уроки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7772" y="2932198"/>
            <a:ext cx="54718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Формируют информационную культуру 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личности </a:t>
            </a:r>
            <a:r>
              <a:rPr lang="ru-RU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учащегося;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готовят 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ребенка к продуктивной самостоятельной работе с источниками </a:t>
            </a:r>
            <a:r>
              <a:rPr lang="ru-RU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информации;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учат 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добру, вежливости, делают учащихся </a:t>
            </a:r>
            <a:r>
              <a:rPr lang="ru-RU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воспитанными;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прививают </a:t>
            </a:r>
            <a:r>
              <a:rPr lang="ru-RU" sz="2000" dirty="0">
                <a:ea typeface="Calibri" panose="020F0502020204030204" pitchFamily="34" charset="0"/>
                <a:cs typeface="Arial" panose="020B0604020202020204" pitchFamily="34" charset="0"/>
              </a:rPr>
              <a:t>навык чтения.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5628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309918" y="2858908"/>
            <a:ext cx="4259570" cy="2685013"/>
            <a:chOff x="1306307" y="2712622"/>
            <a:chExt cx="4259570" cy="2685013"/>
          </a:xfrm>
        </p:grpSpPr>
        <p:pic>
          <p:nvPicPr>
            <p:cNvPr id="8" name="Picture 2" descr="Картинки по запросу библиотека картинки для дете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307" y="2712622"/>
              <a:ext cx="3979121" cy="2021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1327711" y="4493567"/>
              <a:ext cx="4238166" cy="9040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Формы работы школьной библиотеки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47060" y="4731230"/>
            <a:ext cx="396676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Библиотечные часы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49937" y="2882538"/>
            <a:ext cx="56163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Проводятся </a:t>
            </a:r>
            <a:r>
              <a:rPr lang="ru-RU" sz="2000" dirty="0"/>
              <a:t>на базе </a:t>
            </a:r>
            <a:r>
              <a:rPr lang="ru-RU" sz="2000" dirty="0" smtClean="0"/>
              <a:t>библиотеки;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дают общие сведения о </a:t>
            </a:r>
            <a:r>
              <a:rPr lang="ru-RU" sz="2000" dirty="0" smtClean="0"/>
              <a:t>литературе;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дают </a:t>
            </a:r>
            <a:r>
              <a:rPr lang="ru-RU" sz="2000" dirty="0"/>
              <a:t>советы о том, как выбрать книгу по рекомендательным </a:t>
            </a:r>
            <a:r>
              <a:rPr lang="ru-RU" sz="2000" dirty="0" smtClean="0"/>
              <a:t>пособиям или с </a:t>
            </a:r>
            <a:r>
              <a:rPr lang="ru-RU" sz="2000" dirty="0"/>
              <a:t>книжной </a:t>
            </a:r>
            <a:r>
              <a:rPr lang="ru-RU" sz="2000" dirty="0" smtClean="0"/>
              <a:t>выставки;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учет, </a:t>
            </a:r>
            <a:r>
              <a:rPr lang="ru-RU" sz="2000" dirty="0"/>
              <a:t>как обращаться с </a:t>
            </a:r>
            <a:r>
              <a:rPr lang="ru-RU" sz="2000" dirty="0" smtClean="0"/>
              <a:t>книгой;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знакомят с правилами поведения в библиотеке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9130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309918" y="2858908"/>
            <a:ext cx="4259570" cy="2685013"/>
            <a:chOff x="1306307" y="2712622"/>
            <a:chExt cx="4259570" cy="2685013"/>
          </a:xfrm>
        </p:grpSpPr>
        <p:pic>
          <p:nvPicPr>
            <p:cNvPr id="7" name="Picture 2" descr="Картинки по запросу библиотека картинки для дете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307" y="2712622"/>
              <a:ext cx="3979121" cy="2021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1327711" y="4493567"/>
              <a:ext cx="4238166" cy="9040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Формы работы школьной библиотеки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6394" y="4809502"/>
            <a:ext cx="4746168" cy="56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Беседа с читателем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87976" y="2468290"/>
            <a:ext cx="579738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900" dirty="0" smtClean="0"/>
              <a:t>Составляет </a:t>
            </a:r>
            <a:r>
              <a:rPr lang="ru-RU" sz="1900" dirty="0"/>
              <a:t>основу начального представления о сюжете </a:t>
            </a:r>
            <a:r>
              <a:rPr lang="ru-RU" sz="1900" dirty="0" smtClean="0"/>
              <a:t>произведения, </a:t>
            </a:r>
            <a:r>
              <a:rPr lang="ru-RU" sz="1900" dirty="0"/>
              <a:t>выделение темы и главной </a:t>
            </a:r>
            <a:r>
              <a:rPr lang="ru-RU" sz="1900" dirty="0" smtClean="0"/>
              <a:t>мысли;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900" dirty="0" smtClean="0"/>
              <a:t> </a:t>
            </a:r>
            <a:r>
              <a:rPr lang="ru-RU" sz="1900" dirty="0"/>
              <a:t>направлена на выявление смысловых связей между персонажем, местом действия и событиями в произведении, составлением характеристик действующих лиц, анализ их поступков, мотивов </a:t>
            </a:r>
            <a:r>
              <a:rPr lang="ru-RU" sz="1900" dirty="0" smtClean="0"/>
              <a:t>поведения;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900" dirty="0" smtClean="0"/>
              <a:t>может </a:t>
            </a:r>
            <a:r>
              <a:rPr lang="ru-RU" sz="1900" dirty="0"/>
              <a:t>быть тематической, по книге, по творчеству </a:t>
            </a:r>
            <a:r>
              <a:rPr lang="ru-RU" sz="1900" dirty="0" smtClean="0"/>
              <a:t>писателя;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900" dirty="0" smtClean="0"/>
              <a:t>в </a:t>
            </a:r>
            <a:r>
              <a:rPr lang="ru-RU" sz="1900" dirty="0"/>
              <a:t>ходе беседы происходит обмен мнениями, чтение-рассматривание, пересказ прочитанной книг, собственная интерпретация историй.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378153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Формы работы школьной библиотеки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23200" y="2709230"/>
            <a:ext cx="4581945" cy="2752753"/>
            <a:chOff x="798908" y="2709230"/>
            <a:chExt cx="4581945" cy="275275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98908" y="3373592"/>
              <a:ext cx="3628573" cy="193899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ru-RU" sz="2000" dirty="0" smtClean="0"/>
            </a:p>
            <a:p>
              <a:r>
                <a:rPr lang="ru-RU" sz="2000" dirty="0" smtClean="0"/>
                <a:t>популяризация литературы</a:t>
              </a:r>
            </a:p>
            <a:p>
              <a:r>
                <a:rPr lang="ru-RU" sz="2000" dirty="0" smtClean="0"/>
                <a:t> </a:t>
              </a:r>
              <a:r>
                <a:rPr lang="ru-RU" sz="2000" dirty="0"/>
                <a:t>по определенной теме</a:t>
              </a:r>
              <a:r>
                <a:rPr lang="ru-RU" sz="2000" dirty="0" smtClean="0"/>
                <a:t>:</a:t>
              </a:r>
            </a:p>
            <a:p>
              <a:pPr marL="342900" indent="-342900">
                <a:buFontTx/>
                <a:buChar char="-"/>
              </a:pPr>
              <a:r>
                <a:rPr lang="ru-RU" sz="2000" dirty="0" smtClean="0"/>
                <a:t>краеведение, </a:t>
              </a:r>
            </a:p>
            <a:p>
              <a:pPr marL="342900" indent="-342900">
                <a:buFontTx/>
                <a:buChar char="-"/>
              </a:pPr>
              <a:r>
                <a:rPr lang="ru-RU" sz="2000" dirty="0" smtClean="0"/>
                <a:t>история, </a:t>
              </a:r>
            </a:p>
            <a:p>
              <a:pPr marL="342900" indent="-342900">
                <a:buFontTx/>
                <a:buChar char="-"/>
              </a:pPr>
              <a:r>
                <a:rPr lang="ru-RU" sz="2000" dirty="0" smtClean="0"/>
                <a:t>природа.</a:t>
              </a:r>
              <a:endParaRPr lang="ru-RU" sz="2400" dirty="0">
                <a:effectLst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965200" y="2709230"/>
              <a:ext cx="4238166" cy="9040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65200" y="2862855"/>
              <a:ext cx="4020455" cy="58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i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 Тематические </a:t>
              </a:r>
              <a:r>
                <a:rPr lang="ru-RU" sz="2800" b="1" i="1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чтения </a:t>
              </a:r>
              <a:endPara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928" y="3523645"/>
              <a:ext cx="1685925" cy="193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5575178" y="2575471"/>
            <a:ext cx="5903648" cy="3376842"/>
            <a:chOff x="5575178" y="2575471"/>
            <a:chExt cx="5903648" cy="337684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757173" y="3517125"/>
              <a:ext cx="4721653" cy="193899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endParaRPr lang="ru-RU" sz="2000" dirty="0" smtClean="0"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2000" dirty="0" smtClean="0">
                  <a:ea typeface="Times New Roman" panose="02020603050405020304" pitchFamily="18" charset="0"/>
                </a:rPr>
                <a:t>- изложение </a:t>
              </a:r>
              <a:r>
                <a:rPr lang="ru-RU" sz="2000" dirty="0">
                  <a:ea typeface="Times New Roman" panose="02020603050405020304" pitchFamily="18" charset="0"/>
                </a:rPr>
                <a:t>в краткой форме содержания произведения и библиографических </a:t>
              </a:r>
              <a:r>
                <a:rPr lang="ru-RU" sz="2000" dirty="0" smtClean="0">
                  <a:ea typeface="Times New Roman" panose="02020603050405020304" pitchFamily="18" charset="0"/>
                </a:rPr>
                <a:t>данных;</a:t>
              </a:r>
            </a:p>
            <a:p>
              <a:pPr>
                <a:spcAft>
                  <a:spcPts val="0"/>
                </a:spcAft>
              </a:pPr>
              <a:r>
                <a:rPr lang="ru-RU" sz="2000" dirty="0" smtClean="0">
                  <a:ea typeface="Times New Roman" panose="02020603050405020304" pitchFamily="18" charset="0"/>
                </a:rPr>
                <a:t>- может </a:t>
              </a:r>
              <a:r>
                <a:rPr lang="ru-RU" sz="2000" dirty="0">
                  <a:ea typeface="Times New Roman" panose="02020603050405020304" pitchFamily="18" charset="0"/>
                </a:rPr>
                <a:t>быть тематическим, обзор новых поступлений.</a:t>
              </a:r>
              <a:endParaRPr lang="ru-RU" sz="2000" dirty="0">
                <a:effectLst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6356904" y="2575471"/>
              <a:ext cx="4352755" cy="1083374"/>
              <a:chOff x="6756399" y="2704748"/>
              <a:chExt cx="4352755" cy="1083374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6870988" y="2794401"/>
                <a:ext cx="4238166" cy="90406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756399" y="2704748"/>
                <a:ext cx="4020455" cy="1083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8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Библиографический обзор</a:t>
                </a:r>
                <a:endParaRPr lang="ru-RU" sz="28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178" y="4286618"/>
              <a:ext cx="1261752" cy="1665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227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805" y="3225120"/>
            <a:ext cx="2510150" cy="219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6571" y="2683435"/>
            <a:ext cx="7315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ea typeface="Calibri" panose="020F0502020204030204" pitchFamily="34" charset="0"/>
              </a:rPr>
              <a:t>Читательский интерес</a:t>
            </a:r>
            <a:r>
              <a:rPr lang="ru-RU" sz="2200" dirty="0">
                <a:ea typeface="Calibri" panose="020F0502020204030204" pitchFamily="34" charset="0"/>
              </a:rPr>
              <a:t> ‒ </a:t>
            </a:r>
            <a:r>
              <a:rPr lang="ru-RU" sz="2200" dirty="0" smtClean="0">
                <a:ea typeface="Calibri" panose="020F0502020204030204" pitchFamily="34" charset="0"/>
              </a:rPr>
              <a:t> </a:t>
            </a:r>
            <a:r>
              <a:rPr lang="ru-RU" sz="2200" dirty="0">
                <a:ea typeface="Calibri" panose="020F0502020204030204" pitchFamily="34" charset="0"/>
              </a:rPr>
              <a:t>направленный интерес, проявляемый в активном отношении читателя к человеческому опыту, заключенному в книгах, и к своей способности самостоятельно добывать этот опыт из книг. </a:t>
            </a:r>
            <a:endParaRPr lang="ru-RU" sz="2200" dirty="0" smtClean="0">
              <a:ea typeface="Calibri" panose="020F0502020204030204" pitchFamily="34" charset="0"/>
            </a:endParaRPr>
          </a:p>
          <a:p>
            <a:endParaRPr lang="ru-RU" sz="1400" dirty="0" smtClean="0">
              <a:ea typeface="Calibri" panose="020F0502020204030204" pitchFamily="34" charset="0"/>
            </a:endParaRPr>
          </a:p>
          <a:p>
            <a:r>
              <a:rPr lang="ru-RU" sz="2200" dirty="0" smtClean="0">
                <a:ea typeface="Calibri" panose="020F0502020204030204" pitchFamily="34" charset="0"/>
              </a:rPr>
              <a:t>При </a:t>
            </a:r>
            <a:r>
              <a:rPr lang="ru-RU" sz="2200" dirty="0">
                <a:ea typeface="Calibri" panose="020F0502020204030204" pitchFamily="34" charset="0"/>
              </a:rPr>
              <a:t>этом обязательно проявление читателем умственной и эмоциональной активности, чтобы целенаправленно ориентироваться в книжном окружении, в книге, как инструменте для чтения, в тексте, как основном компоненте книги, хранящем и передающем читателю этот опыт. </a:t>
            </a:r>
            <a:endParaRPr lang="ru-RU" sz="2200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75252" y="385361"/>
            <a:ext cx="11153104" cy="23730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Составные понятия читательской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24465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309918" y="2858908"/>
            <a:ext cx="4259570" cy="2685013"/>
            <a:chOff x="1306307" y="2712622"/>
            <a:chExt cx="4259570" cy="2685013"/>
          </a:xfrm>
        </p:grpSpPr>
        <p:pic>
          <p:nvPicPr>
            <p:cNvPr id="7" name="Picture 2" descr="Картинки по запросу библиотека картинки для дете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307" y="2712622"/>
              <a:ext cx="3979121" cy="2021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1327711" y="4493567"/>
              <a:ext cx="4238166" cy="9040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Формы работы школьной библиотеки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322" y="4809502"/>
            <a:ext cx="4020455" cy="56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Устный журнал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29780" y="2659063"/>
            <a:ext cx="4882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Оперативный </a:t>
            </a:r>
            <a:r>
              <a:rPr lang="ru-RU" sz="2000" dirty="0"/>
              <a:t>способ информирования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 </a:t>
            </a:r>
            <a:r>
              <a:rPr lang="ru-RU" sz="2000" dirty="0"/>
              <a:t>новинках художественной </a:t>
            </a:r>
            <a:r>
              <a:rPr lang="ru-RU" sz="2000" dirty="0" smtClean="0"/>
              <a:t>литературы.</a:t>
            </a:r>
          </a:p>
          <a:p>
            <a:endParaRPr lang="ru-RU" sz="2000" dirty="0" smtClean="0"/>
          </a:p>
          <a:p>
            <a:r>
              <a:rPr lang="ru-RU" sz="2000" dirty="0" smtClean="0"/>
              <a:t>Характерно</a:t>
            </a:r>
            <a:r>
              <a:rPr lang="ru-RU" sz="2000" dirty="0"/>
              <a:t>: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постоянное </a:t>
            </a:r>
            <a:r>
              <a:rPr lang="ru-RU" sz="2000" dirty="0"/>
              <a:t>название</a:t>
            </a:r>
            <a:r>
              <a:rPr lang="ru-RU" sz="2000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периодичность,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оперативность</a:t>
            </a:r>
            <a:r>
              <a:rPr lang="ru-RU" sz="2000" dirty="0"/>
              <a:t>,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актуальность </a:t>
            </a:r>
            <a:r>
              <a:rPr lang="ru-RU" sz="2000" dirty="0"/>
              <a:t>и новизна предлагаемой </a:t>
            </a:r>
            <a:r>
              <a:rPr lang="ru-RU" sz="2000" dirty="0" smtClean="0"/>
              <a:t>информации.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52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Формы работы школьной библиотеки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480749" y="2739015"/>
            <a:ext cx="5286237" cy="3515005"/>
            <a:chOff x="6480749" y="2739015"/>
            <a:chExt cx="5286237" cy="35150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480749" y="3346186"/>
              <a:ext cx="4354498" cy="193899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indent="-342900">
                <a:spcAft>
                  <a:spcPts val="0"/>
                </a:spcAft>
                <a:buFontTx/>
                <a:buChar char="-"/>
              </a:pPr>
              <a:endParaRPr lang="ru-RU" sz="2000" dirty="0" smtClean="0"/>
            </a:p>
            <a:p>
              <a:pPr marL="342900" indent="-342900">
                <a:spcAft>
                  <a:spcPts val="0"/>
                </a:spcAft>
                <a:buFontTx/>
                <a:buChar char="-"/>
              </a:pPr>
              <a:r>
                <a:rPr lang="ru-RU" sz="2000" dirty="0" smtClean="0"/>
                <a:t>знакомство </a:t>
              </a:r>
              <a:r>
                <a:rPr lang="ru-RU" sz="2000" dirty="0"/>
                <a:t>с книгами о творчестве художника или музыканта, </a:t>
              </a:r>
              <a:endParaRPr lang="ru-RU" sz="2000" dirty="0" smtClean="0"/>
            </a:p>
            <a:p>
              <a:pPr marL="342900" indent="-342900">
                <a:spcAft>
                  <a:spcPts val="0"/>
                </a:spcAft>
                <a:buFontTx/>
                <a:buChar char="-"/>
              </a:pPr>
              <a:r>
                <a:rPr lang="ru-RU" sz="2000" dirty="0" err="1" smtClean="0"/>
                <a:t>знакомсво</a:t>
              </a:r>
              <a:r>
                <a:rPr lang="ru-RU" sz="2000" dirty="0" smtClean="0"/>
                <a:t> с </a:t>
              </a:r>
              <a:r>
                <a:rPr lang="ru-RU" sz="2000" dirty="0"/>
                <a:t>каким-либо жанром искусства с последующим творческим заданием для детей.</a:t>
              </a:r>
              <a:endParaRPr lang="ru-RU" sz="2000" dirty="0">
                <a:effectLst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7728010" y="2739015"/>
              <a:ext cx="3600000" cy="864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03472" y="2824946"/>
              <a:ext cx="3435658" cy="58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i="1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  Час творчества</a:t>
              </a:r>
              <a:endPara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1061" y="4315682"/>
              <a:ext cx="1685925" cy="193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933277" y="2709230"/>
            <a:ext cx="5000798" cy="2728178"/>
            <a:chOff x="933277" y="2709230"/>
            <a:chExt cx="5000798" cy="272817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33277" y="3426088"/>
              <a:ext cx="4029339" cy="1631216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indent="-342900">
                <a:buFontTx/>
                <a:buChar char="-"/>
              </a:pPr>
              <a:endParaRPr lang="ru-RU" sz="2000" dirty="0" smtClean="0"/>
            </a:p>
            <a:p>
              <a:pPr marL="342900" indent="-342900">
                <a:buFontTx/>
                <a:buChar char="-"/>
              </a:pPr>
              <a:r>
                <a:rPr lang="ru-RU" sz="2000" dirty="0" smtClean="0"/>
                <a:t>информационное </a:t>
              </a:r>
              <a:r>
                <a:rPr lang="ru-RU" sz="2000" dirty="0"/>
                <a:t>сообщение</a:t>
              </a:r>
              <a:r>
                <a:rPr lang="ru-RU" sz="2000" dirty="0" smtClean="0"/>
                <a:t>,</a:t>
              </a:r>
            </a:p>
            <a:p>
              <a:pPr marL="342900" indent="-342900">
                <a:buFontTx/>
                <a:buChar char="-"/>
              </a:pPr>
              <a:r>
                <a:rPr lang="ru-RU" sz="2000" dirty="0" smtClean="0"/>
                <a:t> </a:t>
              </a:r>
              <a:r>
                <a:rPr lang="ru-RU" sz="2000" dirty="0"/>
                <a:t>показ </a:t>
              </a:r>
              <a:r>
                <a:rPr lang="ru-RU" sz="2000" dirty="0" smtClean="0"/>
                <a:t>слайдов,</a:t>
              </a:r>
            </a:p>
            <a:p>
              <a:pPr marL="342900" indent="-342900">
                <a:buFontTx/>
                <a:buChar char="-"/>
              </a:pPr>
              <a:r>
                <a:rPr lang="ru-RU" sz="2000" dirty="0" smtClean="0"/>
                <a:t>библиографический обзор,</a:t>
              </a:r>
            </a:p>
            <a:p>
              <a:pPr marL="342900" indent="-342900">
                <a:buFontTx/>
                <a:buChar char="-"/>
              </a:pPr>
              <a:r>
                <a:rPr lang="ru-RU" sz="2000" dirty="0" smtClean="0"/>
                <a:t>мини-викторина</a:t>
              </a:r>
              <a:endParaRPr lang="ru-RU" sz="2400" dirty="0">
                <a:effectLst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571348" y="2709230"/>
              <a:ext cx="3600000" cy="864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349401" y="2878879"/>
              <a:ext cx="3826275" cy="58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i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800" b="1" i="1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Познавательный час</a:t>
              </a:r>
              <a:endPara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323" y="3771713"/>
              <a:ext cx="1261752" cy="1665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3947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667658" y="711200"/>
            <a:ext cx="10900228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Формы работы школьной библиотеки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04282" y="2709230"/>
            <a:ext cx="4273602" cy="2282377"/>
            <a:chOff x="1004282" y="2709230"/>
            <a:chExt cx="4273602" cy="228237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004282" y="2709230"/>
              <a:ext cx="4273602" cy="2282377"/>
              <a:chOff x="1004282" y="2709230"/>
              <a:chExt cx="4273602" cy="2282377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004282" y="3360391"/>
                <a:ext cx="3541085" cy="1631216"/>
              </a:xfrm>
              <a:prstGeom prst="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ru-RU" sz="2000" dirty="0" smtClean="0"/>
              </a:p>
              <a:p>
                <a:r>
                  <a:rPr lang="ru-RU" sz="2000" dirty="0" smtClean="0"/>
                  <a:t>Цель: рассказать </a:t>
                </a:r>
                <a:r>
                  <a:rPr lang="ru-RU" sz="2000" dirty="0"/>
                  <a:t>учащимся </a:t>
                </a:r>
                <a:endParaRPr lang="ru-RU" sz="2000" dirty="0" smtClean="0"/>
              </a:p>
              <a:p>
                <a:r>
                  <a:rPr lang="ru-RU" sz="2000" dirty="0" smtClean="0"/>
                  <a:t>о </a:t>
                </a:r>
                <a:r>
                  <a:rPr lang="ru-RU" sz="2000" dirty="0"/>
                  <a:t>новой, только что вышедшей книге или новой книге, поступившей в библиотеку. </a:t>
                </a:r>
                <a:endParaRPr lang="ru-RU" sz="2000" dirty="0">
                  <a:effectLst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1677884" y="2709230"/>
                <a:ext cx="3600000" cy="8640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1500330" y="2787313"/>
              <a:ext cx="3684233" cy="58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i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800" b="1" i="1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Презентация книги</a:t>
              </a:r>
              <a:endPara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491057" y="2680523"/>
            <a:ext cx="4902657" cy="2301518"/>
            <a:chOff x="6491057" y="2680523"/>
            <a:chExt cx="4902657" cy="23015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857999" y="3350825"/>
              <a:ext cx="4535715" cy="163121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endParaRPr lang="ru-RU" sz="2000" dirty="0" smtClean="0"/>
            </a:p>
            <a:p>
              <a:pPr algn="just">
                <a:spcAft>
                  <a:spcPts val="0"/>
                </a:spcAft>
              </a:pPr>
              <a:r>
                <a:rPr lang="ru-RU" sz="2000" dirty="0" smtClean="0"/>
                <a:t>Обобщение </a:t>
              </a:r>
              <a:r>
                <a:rPr lang="ru-RU" sz="2000" dirty="0"/>
                <a:t>различных подходов, утверждений, наиболее обоснованных точек зрения, взглядов по какой-либо прочитанной книге. </a:t>
              </a:r>
              <a:endParaRPr lang="ru-RU" sz="2000" dirty="0">
                <a:effectLst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491057" y="2680523"/>
              <a:ext cx="3600000" cy="864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578353" y="2775772"/>
              <a:ext cx="3231473" cy="58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i="1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  Диспут</a:t>
              </a:r>
              <a:endPara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292" name="Picture 4" descr="Картинки по запросу библиотека картинки для де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691" y="4039139"/>
            <a:ext cx="2769833" cy="218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104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библиотекар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976" y="1689282"/>
            <a:ext cx="3897296" cy="38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569" y="1377613"/>
            <a:ext cx="11240758" cy="4391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75085" y="2450077"/>
            <a:ext cx="56315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Используя разнообразные формы работы для формирования читательского интереса, библиотекарь создает ситуацию, при которой ученик переживает яркое состояние заинтересованности чтением, а затем, путем подбора книг приобретает устойчивую потребность в чтении.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72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71"/>
          <a:stretch/>
        </p:blipFill>
        <p:spPr bwMode="auto">
          <a:xfrm>
            <a:off x="737657" y="1924384"/>
            <a:ext cx="5213881" cy="348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59" y="1377615"/>
            <a:ext cx="11240758" cy="4391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05490" y="2275921"/>
            <a:ext cx="51011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Роль семьи в формировании отношения к книге, чтению также чрезвычайно велика. Если чтение входит в образ жизни взрослых членов семьи, ребёнок это улавливает и впитывает. Впечатления, полученные в </a:t>
            </a:r>
            <a:r>
              <a:rPr lang="ru-RU" sz="2000" dirty="0" smtClean="0">
                <a:cs typeface="Times New Roman" panose="02020603050405020304" pitchFamily="18" charset="0"/>
              </a:rPr>
              <a:t>семье</a:t>
            </a:r>
            <a:r>
              <a:rPr lang="ru-RU" sz="2000" dirty="0">
                <a:cs typeface="Times New Roman" panose="02020603050405020304" pitchFamily="18" charset="0"/>
              </a:rPr>
              <a:t>, остаются неким масштабом для сравнения, для оценки на всю жизнь и реализуются уже в собственной семье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65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Картинки по запросу дети читают с родителя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787" y="1957923"/>
            <a:ext cx="4308105" cy="32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59" y="1377615"/>
            <a:ext cx="11240758" cy="4391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75084" y="1834525"/>
            <a:ext cx="56315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Состав домашней библиотеки, отражающей вкус, род профессиональных занятий и любительских интересов иногда нескольких поколений, во многом определяет не только отношение к книге, но и круг чтения ребёнка и подростка.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cs typeface="Times New Roman" panose="02020603050405020304" pitchFamily="18" charset="0"/>
              </a:rPr>
              <a:t>Детям </a:t>
            </a:r>
            <a:r>
              <a:rPr lang="ru-RU" sz="2000" dirty="0">
                <a:cs typeface="Times New Roman" panose="02020603050405020304" pitchFamily="18" charset="0"/>
              </a:rPr>
              <a:t>требуется «читающая» среда, книжное окружение. Только на этой основе возникает желание читать, перерастающее в глубокую духовную </a:t>
            </a:r>
            <a:r>
              <a:rPr lang="ru-RU" sz="2000" dirty="0" smtClean="0">
                <a:cs typeface="Times New Roman" panose="02020603050405020304" pitchFamily="18" charset="0"/>
              </a:rPr>
              <a:t>потребность.</a:t>
            </a:r>
          </a:p>
          <a:p>
            <a:pPr algn="just"/>
            <a:r>
              <a:rPr lang="ru-RU" sz="2000" dirty="0" smtClean="0">
                <a:cs typeface="Times New Roman" panose="02020603050405020304" pitchFamily="18" charset="0"/>
              </a:rPr>
              <a:t>«Читающая</a:t>
            </a:r>
            <a:r>
              <a:rPr lang="ru-RU" sz="2000" dirty="0">
                <a:cs typeface="Times New Roman" panose="02020603050405020304" pitchFamily="18" charset="0"/>
              </a:rPr>
              <a:t>» среда должна быть создана, прежде всего, в семье.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41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08001" y="711199"/>
            <a:ext cx="11190514" cy="172082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Организация работы с родителями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097" y="3773715"/>
            <a:ext cx="3451678" cy="223537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079514" y="2814980"/>
            <a:ext cx="3846285" cy="758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25777" y="2900294"/>
            <a:ext cx="384628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sz="2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2515" y="260509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ea typeface="Times New Roman" panose="02020603050405020304" pitchFamily="18" charset="0"/>
              </a:rPr>
              <a:t>1. Проведение </a:t>
            </a:r>
            <a:r>
              <a:rPr lang="ru-RU" sz="2000" b="1" i="1" dirty="0">
                <a:ea typeface="Times New Roman" panose="02020603050405020304" pitchFamily="18" charset="0"/>
              </a:rPr>
              <a:t>родительских собраний</a:t>
            </a:r>
            <a:r>
              <a:rPr lang="ru-RU" sz="2000" dirty="0">
                <a:ea typeface="Times New Roman" panose="02020603050405020304" pitchFamily="18" charset="0"/>
              </a:rPr>
              <a:t>, посвященных чтению </a:t>
            </a:r>
            <a:r>
              <a:rPr lang="ru-RU" sz="2000" dirty="0" smtClean="0">
                <a:ea typeface="Times New Roman" panose="02020603050405020304" pitchFamily="18" charset="0"/>
              </a:rPr>
              <a:t>учащихся: учитель</a:t>
            </a:r>
            <a:r>
              <a:rPr lang="ru-RU" sz="2000" dirty="0">
                <a:ea typeface="Times New Roman" panose="02020603050405020304" pitchFamily="18" charset="0"/>
              </a:rPr>
              <a:t>, библиотекарь, школьный психолог и родители, встречаются для того, чтобы </a:t>
            </a:r>
            <a:r>
              <a:rPr lang="ru-RU" sz="2000" dirty="0" smtClean="0">
                <a:ea typeface="Times New Roman" panose="02020603050405020304" pitchFamily="18" charset="0"/>
              </a:rPr>
              <a:t>обсудить </a:t>
            </a:r>
            <a:r>
              <a:rPr lang="ru-RU" sz="2000" dirty="0">
                <a:ea typeface="Times New Roman" panose="02020603050405020304" pitchFamily="18" charset="0"/>
              </a:rPr>
              <a:t>основные проблемы </a:t>
            </a:r>
            <a:r>
              <a:rPr lang="ru-RU" sz="2000" dirty="0" smtClean="0">
                <a:ea typeface="Times New Roman" panose="02020603050405020304" pitchFamily="18" charset="0"/>
              </a:rPr>
              <a:t>относительно чтения </a:t>
            </a:r>
            <a:r>
              <a:rPr lang="ru-RU" sz="2000" dirty="0">
                <a:ea typeface="Times New Roman" panose="02020603050405020304" pitchFamily="18" charset="0"/>
              </a:rPr>
              <a:t>детей.</a:t>
            </a:r>
          </a:p>
          <a:p>
            <a:pPr>
              <a:spcAft>
                <a:spcPts val="0"/>
              </a:spcAft>
            </a:pPr>
            <a:r>
              <a:rPr lang="ru-RU" sz="2000" b="1" i="1" dirty="0">
                <a:ea typeface="Times New Roman" panose="02020603050405020304" pitchFamily="18" charset="0"/>
              </a:rPr>
              <a:t>2.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Анализ читательских достижений учащихся класса. </a:t>
            </a:r>
            <a:endParaRPr lang="ru-RU" sz="2000" b="1" i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3. Читательское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просвещение: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уровня компетентности родителей по вопросам организации семейного чтения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76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08001" y="711199"/>
            <a:ext cx="11190514" cy="172082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Организация работы с родителями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66230" y="2579802"/>
            <a:ext cx="6096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ea typeface="Times New Roman" panose="02020603050405020304" pitchFamily="18" charset="0"/>
              </a:rPr>
              <a:t>4. Анкетирование </a:t>
            </a:r>
            <a:r>
              <a:rPr lang="ru-RU" sz="2000" b="1" i="1" dirty="0" smtClean="0">
                <a:ea typeface="Times New Roman" panose="02020603050405020304" pitchFamily="18" charset="0"/>
              </a:rPr>
              <a:t>родителей:  </a:t>
            </a:r>
            <a:r>
              <a:rPr lang="ru-RU" sz="2000" dirty="0" smtClean="0">
                <a:ea typeface="Times New Roman" panose="02020603050405020304" pitchFamily="18" charset="0"/>
              </a:rPr>
              <a:t>анализ </a:t>
            </a:r>
            <a:r>
              <a:rPr lang="ru-RU" sz="2000" dirty="0">
                <a:ea typeface="Times New Roman" panose="02020603050405020304" pitchFamily="18" charset="0"/>
              </a:rPr>
              <a:t>ситуации и выработки конкретных рекомендаций по формированию читательского интереса у учащихся.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ea typeface="Times New Roman" panose="02020603050405020304" pitchFamily="18" charset="0"/>
              </a:rPr>
              <a:t>5. Определение формы обратной связи </a:t>
            </a:r>
            <a:r>
              <a:rPr lang="ru-RU" sz="2000" dirty="0">
                <a:ea typeface="Times New Roman" panose="02020603050405020304" pitchFamily="18" charset="0"/>
              </a:rPr>
              <a:t>с </a:t>
            </a:r>
            <a:r>
              <a:rPr lang="ru-RU" sz="2000" dirty="0" smtClean="0">
                <a:ea typeface="Times New Roman" panose="02020603050405020304" pitchFamily="18" charset="0"/>
              </a:rPr>
              <a:t>родителями: обсуждение </a:t>
            </a:r>
            <a:r>
              <a:rPr lang="ru-RU" sz="2000" dirty="0">
                <a:ea typeface="Times New Roman" panose="02020603050405020304" pitchFamily="18" charset="0"/>
              </a:rPr>
              <a:t>контрольных точек чтения учащегося.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ea typeface="Times New Roman" panose="02020603050405020304" pitchFamily="18" charset="0"/>
              </a:rPr>
              <a:t>6. Индивидуальные беседы с </a:t>
            </a:r>
            <a:r>
              <a:rPr lang="ru-RU" sz="2000" b="1" i="1" dirty="0" smtClean="0">
                <a:ea typeface="Times New Roman" panose="02020603050405020304" pitchFamily="18" charset="0"/>
              </a:rPr>
              <a:t>родителями: р</a:t>
            </a:r>
            <a:r>
              <a:rPr lang="ru-RU" sz="2000" dirty="0" smtClean="0">
                <a:ea typeface="Times New Roman" panose="02020603050405020304" pitchFamily="18" charset="0"/>
              </a:rPr>
              <a:t>абота </a:t>
            </a:r>
            <a:r>
              <a:rPr lang="ru-RU" sz="2000" dirty="0">
                <a:ea typeface="Times New Roman" panose="02020603050405020304" pitchFamily="18" charset="0"/>
              </a:rPr>
              <a:t>с родителями детей, имеющих проблемы в чтении и развитии</a:t>
            </a:r>
            <a:r>
              <a:rPr lang="ru-RU" sz="2000" dirty="0" smtClean="0">
                <a:ea typeface="Times New Roman" panose="02020603050405020304" pitchFamily="18" charset="0"/>
              </a:rPr>
              <a:t>.</a:t>
            </a:r>
            <a:endParaRPr lang="ru-RU" sz="2000" dirty="0"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097" y="3773715"/>
            <a:ext cx="3451678" cy="223537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079514" y="2814980"/>
            <a:ext cx="3846285" cy="758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25777" y="2900294"/>
            <a:ext cx="384628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sz="2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94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08001" y="711199"/>
            <a:ext cx="11190514" cy="172082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Организация работы с родителями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66230" y="2579802"/>
            <a:ext cx="581297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ea typeface="Times New Roman" panose="02020603050405020304" pitchFamily="18" charset="0"/>
              </a:rPr>
              <a:t>8. Вручение родителям поздравительных писем </a:t>
            </a:r>
            <a:r>
              <a:rPr lang="ru-RU" sz="2000" dirty="0">
                <a:ea typeface="Times New Roman" panose="02020603050405020304" pitchFamily="18" charset="0"/>
              </a:rPr>
              <a:t>за победу их детей в конкурсах, направленных на формирование читательской культуры.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ea typeface="Times New Roman" panose="02020603050405020304" pitchFamily="18" charset="0"/>
              </a:rPr>
              <a:t>9. Создание </a:t>
            </a:r>
            <a:r>
              <a:rPr lang="ru-RU" sz="2000" b="1" i="1" dirty="0" smtClean="0">
                <a:ea typeface="Times New Roman" panose="02020603050405020304" pitchFamily="18" charset="0"/>
              </a:rPr>
              <a:t>копилки </a:t>
            </a:r>
            <a:r>
              <a:rPr lang="ru-RU" sz="2000" b="1" i="1" dirty="0">
                <a:ea typeface="Times New Roman" panose="02020603050405020304" pitchFamily="18" charset="0"/>
              </a:rPr>
              <a:t>родительского </a:t>
            </a:r>
            <a:r>
              <a:rPr lang="ru-RU" sz="2000" b="1" i="1" dirty="0" smtClean="0">
                <a:ea typeface="Times New Roman" panose="02020603050405020304" pitchFamily="18" charset="0"/>
              </a:rPr>
              <a:t>опыта: </a:t>
            </a:r>
            <a:r>
              <a:rPr lang="ru-RU" sz="2000" dirty="0" smtClean="0">
                <a:ea typeface="Times New Roman" panose="02020603050405020304" pitchFamily="18" charset="0"/>
              </a:rPr>
              <a:t>осуществление </a:t>
            </a:r>
            <a:r>
              <a:rPr lang="ru-RU" sz="2000" dirty="0">
                <a:ea typeface="Times New Roman" panose="02020603050405020304" pitchFamily="18" charset="0"/>
              </a:rPr>
              <a:t>обмена мнениями родителей по развитию читательского интереса в семье.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ea typeface="Times New Roman" panose="02020603050405020304" pitchFamily="18" charset="0"/>
              </a:rPr>
              <a:t>10. Разработка памяток для родителей</a:t>
            </a:r>
            <a:r>
              <a:rPr lang="ru-RU" sz="2000" dirty="0">
                <a:ea typeface="Times New Roman" panose="02020603050405020304" pitchFamily="18" charset="0"/>
              </a:rPr>
              <a:t>, содержащих советы по организации чтения в семье.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ea typeface="Times New Roman" panose="02020603050405020304" pitchFamily="18" charset="0"/>
              </a:rPr>
              <a:t>11. Организация «Уголка для родителей</a:t>
            </a:r>
            <a:r>
              <a:rPr lang="ru-RU" sz="2000" b="1" i="1" dirty="0" smtClean="0">
                <a:ea typeface="Times New Roman" panose="02020603050405020304" pitchFamily="18" charset="0"/>
              </a:rPr>
              <a:t>»:</a:t>
            </a:r>
            <a:r>
              <a:rPr lang="ru-RU" sz="2000" dirty="0" smtClean="0">
                <a:ea typeface="Times New Roman" panose="02020603050405020304" pitchFamily="18" charset="0"/>
              </a:rPr>
              <a:t> информация </a:t>
            </a:r>
            <a:r>
              <a:rPr lang="ru-RU" sz="2000" dirty="0">
                <a:ea typeface="Times New Roman" panose="02020603050405020304" pitchFamily="18" charset="0"/>
              </a:rPr>
              <a:t>в виде рекомендаций, советов.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097" y="3773715"/>
            <a:ext cx="3451678" cy="223537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079514" y="2814980"/>
            <a:ext cx="3846285" cy="758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25777" y="2900294"/>
            <a:ext cx="384628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sz="2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82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5" t="6593" r="7416" b="10550"/>
          <a:stretch/>
        </p:blipFill>
        <p:spPr bwMode="auto">
          <a:xfrm>
            <a:off x="665824" y="2010496"/>
            <a:ext cx="4927107" cy="31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59" y="1377615"/>
            <a:ext cx="11240758" cy="4391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1267" y="2261403"/>
            <a:ext cx="53918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cs typeface="Times New Roman" panose="02020603050405020304" pitchFamily="18" charset="0"/>
              </a:rPr>
              <a:t>Чтение – это окошко, через которое дети видят и познают мир и самих себя. Оно открывается перед ребёнком лишь тогда, когда, наряду с чтением, одновременно с ним и даже раньше, чем впервые раскрыта книга, начинается кропотливая работа над </a:t>
            </a:r>
            <a:r>
              <a:rPr lang="ru-RU" sz="2400" i="1" dirty="0" smtClean="0">
                <a:cs typeface="Times New Roman" panose="02020603050405020304" pitchFamily="18" charset="0"/>
              </a:rPr>
              <a:t>словами</a:t>
            </a:r>
            <a:r>
              <a:rPr lang="ru-RU" sz="2400" i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34684" y="4862606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i="1" dirty="0">
                <a:cs typeface="Times New Roman" panose="02020603050405020304" pitchFamily="18" charset="0"/>
              </a:rPr>
              <a:t>В.А. Сухомлинский.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29918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805" y="3225120"/>
            <a:ext cx="2510150" cy="219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6571" y="2814065"/>
            <a:ext cx="717005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ea typeface="Calibri" panose="020F0502020204030204" pitchFamily="34" charset="0"/>
              </a:rPr>
              <a:t>Культура чтения – </a:t>
            </a:r>
            <a:r>
              <a:rPr lang="ru-RU" sz="2200" dirty="0" smtClean="0">
                <a:ea typeface="Calibri" panose="020F0502020204030204" pitchFamily="34" charset="0"/>
              </a:rPr>
              <a:t>процесс</a:t>
            </a:r>
            <a:r>
              <a:rPr lang="ru-RU" sz="2200" dirty="0">
                <a:ea typeface="Calibri" panose="020F0502020204030204" pitchFamily="34" charset="0"/>
              </a:rPr>
              <a:t>, включающий восприятие текста, его понимание и интерпретацию произведения, причем уровень восприятия определяется читательским опытом ученика, его литературным развитием. </a:t>
            </a:r>
            <a:endParaRPr lang="ru-RU" sz="2200" dirty="0" smtClean="0">
              <a:ea typeface="Calibri" panose="020F0502020204030204" pitchFamily="34" charset="0"/>
            </a:endParaRPr>
          </a:p>
          <a:p>
            <a:endParaRPr lang="ru-RU" sz="1400" dirty="0">
              <a:ea typeface="Calibri" panose="020F0502020204030204" pitchFamily="34" charset="0"/>
            </a:endParaRPr>
          </a:p>
          <a:p>
            <a:r>
              <a:rPr lang="ru-RU" sz="2200" dirty="0" smtClean="0">
                <a:ea typeface="Calibri" panose="020F0502020204030204" pitchFamily="34" charset="0"/>
              </a:rPr>
              <a:t>Высокий </a:t>
            </a:r>
            <a:r>
              <a:rPr lang="ru-RU" sz="2200" dirty="0">
                <a:ea typeface="Calibri" panose="020F0502020204030204" pitchFamily="34" charset="0"/>
              </a:rPr>
              <a:t>уровень чтения обязательно характеризуется творческим восприятием, способностью создавать новые образы, новую реальность, способностью вступать в диалог с автором.</a:t>
            </a:r>
            <a:endParaRPr lang="ru-RU" sz="2200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75252" y="385361"/>
            <a:ext cx="11153104" cy="23730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Составные понятия читательской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9366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805" y="3225120"/>
            <a:ext cx="2510150" cy="219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6571" y="2814065"/>
            <a:ext cx="70249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ea typeface="Calibri" panose="020F0502020204030204" pitchFamily="34" charset="0"/>
              </a:rPr>
              <a:t>Читательская культура </a:t>
            </a:r>
            <a:r>
              <a:rPr lang="ru-RU" sz="2200" b="1" i="1" dirty="0" smtClean="0">
                <a:ea typeface="Calibri" panose="020F0502020204030204" pitchFamily="34" charset="0"/>
              </a:rPr>
              <a:t>‒</a:t>
            </a:r>
            <a:r>
              <a:rPr lang="ru-RU" sz="2200" dirty="0" smtClean="0">
                <a:ea typeface="Calibri" panose="020F0502020204030204" pitchFamily="34" charset="0"/>
              </a:rPr>
              <a:t> </a:t>
            </a:r>
            <a:r>
              <a:rPr lang="ru-RU" sz="2200" dirty="0">
                <a:ea typeface="Calibri" panose="020F0502020204030204" pitchFamily="34" charset="0"/>
              </a:rPr>
              <a:t>процесс формирования образованного читателя, умеющего понимать и эстетически оценивать литературные произведения</a:t>
            </a:r>
            <a:r>
              <a:rPr lang="ru-RU" sz="2200" dirty="0" smtClean="0">
                <a:ea typeface="Calibri" panose="020F0502020204030204" pitchFamily="34" charset="0"/>
              </a:rPr>
              <a:t>.</a:t>
            </a:r>
          </a:p>
          <a:p>
            <a:endParaRPr lang="ru-RU" sz="2200" dirty="0">
              <a:ea typeface="Calibri" panose="020F0502020204030204" pitchFamily="34" charset="0"/>
            </a:endParaRPr>
          </a:p>
          <a:p>
            <a:r>
              <a:rPr lang="ru-RU" sz="2200" b="1" i="1" dirty="0">
                <a:ea typeface="Calibri" panose="020F0502020204030204" pitchFamily="34" charset="0"/>
              </a:rPr>
              <a:t>Читательская компетентность – </a:t>
            </a:r>
            <a:r>
              <a:rPr lang="ru-RU" sz="2200" dirty="0" smtClean="0">
                <a:ea typeface="Calibri" panose="020F0502020204030204" pitchFamily="34" charset="0"/>
              </a:rPr>
              <a:t>совокупное </a:t>
            </a:r>
            <a:r>
              <a:rPr lang="ru-RU" sz="2200" dirty="0">
                <a:ea typeface="Calibri" panose="020F0502020204030204" pitchFamily="34" charset="0"/>
              </a:rPr>
              <a:t>личностное качество ученика и уже взрослого человека, сформированное на базе интеллектуальных способностей и личностных свойств.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75252" y="385361"/>
            <a:ext cx="11153104" cy="23730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B050"/>
                </a:solidFill>
              </a:rPr>
              <a:t>Составные понятия читательской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12967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70400" y="2889611"/>
            <a:ext cx="68652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процесс </a:t>
            </a:r>
            <a:r>
              <a:rPr lang="ru-RU" sz="2000" dirty="0"/>
              <a:t>выработки у детей ценностного отношения к книге;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</a:t>
            </a:r>
            <a:r>
              <a:rPr lang="ru-RU" sz="2000" dirty="0"/>
              <a:t>исследовать и выбирать интересующую книгу;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способность </a:t>
            </a:r>
            <a:r>
              <a:rPr lang="ru-RU" sz="2000" dirty="0"/>
              <a:t>эмоционально реагировать на прочитанное;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возможность </a:t>
            </a:r>
            <a:r>
              <a:rPr lang="ru-RU" sz="2000" dirty="0"/>
              <a:t>эстетически воспринимать художественный текст;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находить </a:t>
            </a:r>
            <a:r>
              <a:rPr lang="ru-RU" sz="2000" dirty="0"/>
              <a:t>в прочитанном произведении ценностную и смысловую информацию;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сформировать </a:t>
            </a:r>
            <a:r>
              <a:rPr lang="ru-RU" sz="2000" dirty="0"/>
              <a:t>у учащихся потребности в чтении.</a:t>
            </a:r>
            <a:endParaRPr lang="ru-RU" sz="2000" dirty="0">
              <a:effectLst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75252" y="711200"/>
            <a:ext cx="11153104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Критерии </a:t>
            </a:r>
            <a:r>
              <a:rPr lang="ru-RU" sz="3600" b="1" dirty="0">
                <a:solidFill>
                  <a:srgbClr val="00B050"/>
                </a:solidFill>
              </a:rPr>
              <a:t>развития читательской культуры 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>
                <a:solidFill>
                  <a:srgbClr val="00B050"/>
                </a:solidFill>
              </a:rPr>
              <a:t>детей </a:t>
            </a:r>
            <a:r>
              <a:rPr lang="ru-RU" sz="3600" b="1" dirty="0">
                <a:solidFill>
                  <a:srgbClr val="00B050"/>
                </a:solidFill>
              </a:rPr>
              <a:t>младшего школьного </a:t>
            </a:r>
            <a:r>
              <a:rPr lang="ru-RU" sz="3600" b="1" dirty="0" smtClean="0">
                <a:solidFill>
                  <a:srgbClr val="00B050"/>
                </a:solidFill>
              </a:rPr>
              <a:t>возраста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(Т.И. </a:t>
            </a:r>
            <a:r>
              <a:rPr lang="ru-RU" sz="2000" b="1" dirty="0" smtClean="0">
                <a:solidFill>
                  <a:srgbClr val="00B050"/>
                </a:solidFill>
              </a:rPr>
              <a:t>Полякова)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00760" y="3114414"/>
            <a:ext cx="2992267" cy="24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4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38170" y="2452914"/>
            <a:ext cx="70974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способны мыслить в категориях </a:t>
            </a:r>
            <a:r>
              <a:rPr lang="ru-RU" sz="2000" dirty="0" smtClean="0"/>
              <a:t>проблем; схватывать </a:t>
            </a:r>
            <a:r>
              <a:rPr lang="ru-RU" sz="2000" dirty="0"/>
              <a:t>целое и выявлять противоречивые взаимосвязи явлений;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способны более </a:t>
            </a:r>
            <a:r>
              <a:rPr lang="ru-RU" sz="2000" dirty="0"/>
              <a:t>адекватно оценивать ситуацию и быстрее находить правильные решения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имеют </a:t>
            </a:r>
            <a:r>
              <a:rPr lang="ru-RU" sz="2000" dirty="0"/>
              <a:t>больший объем памяти и активное творческое воображение;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лучше </a:t>
            </a:r>
            <a:r>
              <a:rPr lang="ru-RU" sz="2000" dirty="0"/>
              <a:t>владеют речью: она выразительнее, строже по мысли и богаче по запасу слов;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точнее </a:t>
            </a:r>
            <a:r>
              <a:rPr lang="ru-RU" sz="2000" dirty="0"/>
              <a:t>формулируют и свободнее пишут; легче вступают в контакты и приятны в общении;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обладают </a:t>
            </a:r>
            <a:r>
              <a:rPr lang="ru-RU" sz="2000" dirty="0"/>
              <a:t>большей потребностью в независимости и внутренней свободе, более критичны, </a:t>
            </a:r>
            <a:r>
              <a:rPr lang="ru-RU" sz="2000" dirty="0" smtClean="0"/>
              <a:t>самостоятельны.</a:t>
            </a:r>
            <a:endParaRPr lang="ru-RU" sz="2000" dirty="0">
              <a:effectLst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75252" y="711200"/>
            <a:ext cx="11153104" cy="17126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Отличия читающего ученика</a:t>
            </a: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(</a:t>
            </a:r>
            <a:r>
              <a:rPr lang="ru-RU" sz="2000" b="1" dirty="0">
                <a:solidFill>
                  <a:srgbClr val="00B050"/>
                </a:solidFill>
              </a:rPr>
              <a:t>С.Н. Плотников 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03597" y="2828317"/>
            <a:ext cx="3334573" cy="303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9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62" t="3230" r="26413"/>
          <a:stretch/>
        </p:blipFill>
        <p:spPr bwMode="auto">
          <a:xfrm>
            <a:off x="806969" y="1874587"/>
            <a:ext cx="514456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488" y="1455313"/>
            <a:ext cx="11240758" cy="43916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12115" y="2224570"/>
            <a:ext cx="51721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Чтение </a:t>
            </a: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формирует качества наиболее развитого и социально ценного человека</a:t>
            </a: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Чтение</a:t>
            </a: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, грамотность, общекультурная подготовка, умение работать с текстами разных видов являются необходимыми условиями профессиональной, социокультурной деятельности людей, </a:t>
            </a: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чтение высшей формой самопознания.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69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2070</TotalTime>
  <Words>2333</Words>
  <Application>Microsoft Office PowerPoint</Application>
  <PresentationFormat>Произвольный</PresentationFormat>
  <Paragraphs>342</Paragraphs>
  <Slides>49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Организация работы с родителями </vt:lpstr>
      <vt:lpstr>Организация работы с родителями </vt:lpstr>
      <vt:lpstr>Организация работы с родителями </vt:lpstr>
      <vt:lpstr>Слайд 49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 </cp:lastModifiedBy>
  <cp:revision>218</cp:revision>
  <dcterms:created xsi:type="dcterms:W3CDTF">2017-01-09T10:38:11Z</dcterms:created>
  <dcterms:modified xsi:type="dcterms:W3CDTF">2018-12-28T08:45:06Z</dcterms:modified>
</cp:coreProperties>
</file>