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embeddedFontLst>
    <p:embeddedFont>
      <p:font typeface="Garamond" charset="0"/>
      <p:regular r:id="rId42"/>
      <p:bold r:id="rId43"/>
      <p:italic r:id="rId44"/>
      <p:bold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251">
          <p15:clr>
            <a:srgbClr val="A4A3A4"/>
          </p15:clr>
        </p15:guide>
        <p15:guide id="2" pos="3976">
          <p15:clr>
            <a:srgbClr val="A4A3A4"/>
          </p15:clr>
        </p15:guide>
        <p15:guide id="3" orient="horz" pos="2274">
          <p15:clr>
            <a:srgbClr val="000000"/>
          </p15:clr>
        </p15:guide>
        <p15:guide id="4" pos="382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251"/>
        <p:guide orient="horz" pos="2274"/>
        <p:guide pos="3976"/>
        <p:guide pos="38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94" name="Google Shape;94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4" name="Google Shape;104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0" name="Google Shape;120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28" name="Google Shape;128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5" name="Google Shape;135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42" name="Google Shape;142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HD-PanelTitle-GrommetsCombin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7" name="Google Shape;47;p6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65" name="Google Shape;65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3" name="Google Shape;73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HD-PanelContent-GrommetsCombin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 idx="4294967295"/>
          </p:nvPr>
        </p:nvSpPr>
        <p:spPr>
          <a:xfrm>
            <a:off x="441486" y="623039"/>
            <a:ext cx="11228294" cy="19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Интерактивное обучение как современное направление активизации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познавательной деятельности обучающихся</a:t>
            </a:r>
            <a:endParaRPr sz="3600" b="0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49" name="Google Shape;149;p19"/>
          <p:cNvGrpSpPr/>
          <p:nvPr/>
        </p:nvGrpSpPr>
        <p:grpSpPr>
          <a:xfrm>
            <a:off x="1415974" y="2990430"/>
            <a:ext cx="9685413" cy="3165319"/>
            <a:chOff x="1415974" y="2990430"/>
            <a:chExt cx="9685413" cy="3165319"/>
          </a:xfrm>
        </p:grpSpPr>
        <p:pic>
          <p:nvPicPr>
            <p:cNvPr id="150" name="Google Shape;150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15262" y="3113636"/>
              <a:ext cx="3286125" cy="2790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9" descr="C:\Users\Tanya\Desktop\РЕФЛЕКСИЯ\pedchitannj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95775" y="3766718"/>
              <a:ext cx="4110162" cy="2389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9" descr="C:\Users\Tanya\Desktop\ЕДИНСТВО\10_klass_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336140" flipH="1">
              <a:off x="1500976" y="3608138"/>
              <a:ext cx="1234325" cy="180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76513" y="2990430"/>
              <a:ext cx="2543175" cy="1552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8" descr="C:\Users\Tanya\Desktop\Вебинар Групповые методы обучения\IMG_9051-3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94895" y="196616"/>
            <a:ext cx="9757760" cy="650517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/>
          <p:nvPr/>
        </p:nvSpPr>
        <p:spPr>
          <a:xfrm>
            <a:off x="186929" y="4006808"/>
            <a:ext cx="6120938" cy="262515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281729" y="4077416"/>
            <a:ext cx="600239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Ориентированность на интерактивное обучение обусловлена  необходимостью практического решения проблемы </a:t>
            </a: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мотивации активности обучаемых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Это достигается не только дидактическими методами и приемами, но и использованием эффективных форм педагогического общения, созданием комфортной, стимулирующей атмосферы, уважением к личности учащегося.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Ключевые компетенции 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0" name="Google Shape;260;p29" descr="C:\Users\Tanya\Desktop\СИСТЕМЫ ОЦЕНКИ КАЧЕСТВА ОБР\1c05f7ff567f55358c662074cd0bcf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411939" y="2705100"/>
            <a:ext cx="2790675" cy="28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/>
          <p:nvPr/>
        </p:nvSpPr>
        <p:spPr>
          <a:xfrm>
            <a:off x="4619625" y="2686521"/>
            <a:ext cx="6667929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научиться действовать в рамках согласованных целей и задач</a:t>
            </a:r>
            <a:endParaRPr sz="2000"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4619625" y="3566770"/>
            <a:ext cx="6667929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уметь согласовывать свои действия с действиями партнера </a:t>
            </a:r>
            <a:endParaRPr sz="2000"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4" name="Google Shape;264;p29"/>
          <p:cNvSpPr/>
          <p:nvPr/>
        </p:nvSpPr>
        <p:spPr>
          <a:xfrm>
            <a:off x="4615077" y="4442667"/>
            <a:ext cx="6829424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научиться жить вместе: кооперироваться, идти на компромисс</a:t>
            </a:r>
            <a:endParaRPr sz="2000"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5" name="Google Shape;265;p29"/>
          <p:cNvSpPr/>
          <p:nvPr/>
        </p:nvSpPr>
        <p:spPr>
          <a:xfrm>
            <a:off x="4619625" y="5309442"/>
            <a:ext cx="4619626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уметь самостоятельно развиваться</a:t>
            </a:r>
            <a:endParaRPr sz="2000" b="1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Принципы интерактивного обучения 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2" name="Google Shape;272;p30" descr="C:\Users\Tanya\Desktop\Вебінар\OANYEQ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9816" y="2499781"/>
            <a:ext cx="3539870" cy="353987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/>
          <p:nvPr/>
        </p:nvSpPr>
        <p:spPr>
          <a:xfrm>
            <a:off x="5191554" y="2918936"/>
            <a:ext cx="60960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диалогическое взаимодействие;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работа в малых группах на основе кооперации и сотрудничества;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активно-ролевая (игровая) деятельность;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тренинговая организация обучения.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Задачи интерактивного обучения 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2242307" y="2473115"/>
            <a:ext cx="491572" cy="6025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1083155" y="3207686"/>
            <a:ext cx="2809876" cy="1063157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УЧЕБНО-ПОЗНАВАТЕЛЬНАЯ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5490332" y="2466219"/>
            <a:ext cx="491572" cy="6025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4331179" y="3200790"/>
            <a:ext cx="3050695" cy="1063157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КОММУНИКАЦИОННО-РАЗВИВАЮЩАЯ</a:t>
            </a: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9007752" y="2466219"/>
            <a:ext cx="491572" cy="6025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7848599" y="3200790"/>
            <a:ext cx="3050695" cy="1063157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СОЦИАЛЬНО-ОРИЕНТАЦИОННАЯ </a:t>
            </a:r>
            <a:endParaRPr/>
          </a:p>
        </p:txBody>
      </p:sp>
      <p:grpSp>
        <p:nvGrpSpPr>
          <p:cNvPr id="286" name="Google Shape;286;p31"/>
          <p:cNvGrpSpPr/>
          <p:nvPr/>
        </p:nvGrpSpPr>
        <p:grpSpPr>
          <a:xfrm>
            <a:off x="1368959" y="4409475"/>
            <a:ext cx="9338748" cy="1655725"/>
            <a:chOff x="148103" y="3408231"/>
            <a:chExt cx="11198911" cy="2415299"/>
          </a:xfrm>
        </p:grpSpPr>
        <p:pic>
          <p:nvPicPr>
            <p:cNvPr id="287" name="Google Shape;287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0589" y="3408231"/>
              <a:ext cx="2206425" cy="2415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31" descr="C:\Users\Tanya\Desktop\РЕФЛЕКСИЯ\pedchitannj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40211" y="3589826"/>
              <a:ext cx="3842932" cy="2233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31" descr="C:\Users\Tanya\Desktop\ЕДИНСТВО\10_klass_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336140" flipH="1">
              <a:off x="233105" y="3805769"/>
              <a:ext cx="1234325" cy="1801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64913" y="3766718"/>
              <a:ext cx="2283378" cy="15525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Значение интерактивного режима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для субъектов образовательного процесса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933449" y="2779338"/>
            <a:ext cx="4133413" cy="534708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Конкретный обучающийся</a:t>
            </a: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5536673" y="3026334"/>
            <a:ext cx="5883801" cy="281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опыт активного освоения учебного содержания во взаимодействии с учебным окружением;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личностной рефлексии;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освоение нового опыта учебного взаимодействия, переживаний;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толерантности. </a:t>
            </a:r>
            <a:endParaRPr/>
          </a:p>
        </p:txBody>
      </p:sp>
      <p:pic>
        <p:nvPicPr>
          <p:cNvPr id="298" name="Google Shape;298;p32" descr="C:\Users\Tanya\Desktop\Вебінар\118498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4728" y="3623727"/>
            <a:ext cx="2202588" cy="208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Значение интерактивного режима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для субъектов образовательного процесса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933449" y="2779338"/>
            <a:ext cx="4133413" cy="534708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Учебная группа</a:t>
            </a: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6" name="Google Shape;306;p33"/>
          <p:cNvSpPr/>
          <p:nvPr/>
        </p:nvSpPr>
        <p:spPr>
          <a:xfrm>
            <a:off x="5641447" y="2528418"/>
            <a:ext cx="5883801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навыков общения и взаимодействия в малой группе;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ценностно-ориентационного единства группы;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поощрение к гибкой смене социальных ролей в зависимости от ситуации;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принятие нравственных норм и правил совместной деятельности;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навыков анализа и самоанализа в процессе групповой рефлексии;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развитие способности разрешать конфликты, способности к компромиссам. </a:t>
            </a:r>
            <a:endParaRPr/>
          </a:p>
        </p:txBody>
      </p:sp>
      <p:pic>
        <p:nvPicPr>
          <p:cNvPr id="308" name="Google Shape;308;p33" descr="C:\Users\Tanya\Desktop\ИССЛЕД.МЕТОД\1457ff22f4d8bd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000" y="3404859"/>
            <a:ext cx="3797757" cy="25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Значение интерактивного режима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для субъектов образовательного процесса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4" name="Google Shape;314;p34"/>
          <p:cNvSpPr/>
          <p:nvPr/>
        </p:nvSpPr>
        <p:spPr>
          <a:xfrm>
            <a:off x="933449" y="2779338"/>
            <a:ext cx="4133413" cy="534708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Система «учитель - класс» </a:t>
            </a:r>
            <a:endParaRPr sz="24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5" name="Google Shape;315;p34"/>
          <p:cNvSpPr/>
          <p:nvPr/>
        </p:nvSpPr>
        <p:spPr>
          <a:xfrm>
            <a:off x="5708122" y="3046038"/>
            <a:ext cx="5883801" cy="281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нестандартное отношение к организации образовательного процесса;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многомерное освоение учебного материала;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мотивационной готовности к межличностному взаимодействию не только в учебных, но и во внеучебных ситуациях. </a:t>
            </a:r>
            <a:endParaRPr/>
          </a:p>
        </p:txBody>
      </p:sp>
      <p:pic>
        <p:nvPicPr>
          <p:cNvPr id="317" name="Google Shape;31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424" y="2963113"/>
            <a:ext cx="36099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5" descr="https://allpolus.com/uploads/posts/2014-12/1418905916_xdkfamomvszib7q.jpeg"/>
          <p:cNvPicPr preferRelativeResize="0"/>
          <p:nvPr/>
        </p:nvPicPr>
        <p:blipFill rotWithShape="1">
          <a:blip r:embed="rId3">
            <a:alphaModFix/>
          </a:blip>
          <a:srcRect b="60376"/>
          <a:stretch/>
        </p:blipFill>
        <p:spPr>
          <a:xfrm>
            <a:off x="1136648" y="2667537"/>
            <a:ext cx="4778378" cy="344751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Эффективность интерактивного обучения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5" name="Google Shape;325;p35"/>
          <p:cNvSpPr/>
          <p:nvPr/>
        </p:nvSpPr>
        <p:spPr>
          <a:xfrm>
            <a:off x="1471611" y="2947511"/>
            <a:ext cx="4000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интенсифицирует процессы понимания, усвоения и творческого применения знаний </a:t>
            </a:r>
            <a:endParaRPr sz="1800" b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6" name="Google Shape;326;p35"/>
          <p:cNvSpPr/>
          <p:nvPr/>
        </p:nvSpPr>
        <p:spPr>
          <a:xfrm>
            <a:off x="1614486" y="4752946"/>
            <a:ext cx="395287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повышает мотивацию и вовлеченность участников в решение обсуждаемых проблем</a:t>
            </a:r>
            <a:endParaRPr sz="1800" b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27" name="Google Shape;327;p35" descr="https://allpolus.com/uploads/posts/2014-12/1418905916_xdkfamomvszib7q.jpeg"/>
          <p:cNvPicPr preferRelativeResize="0"/>
          <p:nvPr/>
        </p:nvPicPr>
        <p:blipFill rotWithShape="1">
          <a:blip r:embed="rId3">
            <a:alphaModFix/>
          </a:blip>
          <a:srcRect l="-1800" t="40222" r="1800" b="20666"/>
          <a:stretch/>
        </p:blipFill>
        <p:spPr>
          <a:xfrm flipH="1">
            <a:off x="6144053" y="2619374"/>
            <a:ext cx="5390721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5"/>
          <p:cNvSpPr/>
          <p:nvPr/>
        </p:nvSpPr>
        <p:spPr>
          <a:xfrm>
            <a:off x="6800850" y="2946647"/>
            <a:ext cx="44767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является необходимым условием для совершенствования компетентностей через включение в деятельность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6601038" y="4638646"/>
            <a:ext cx="44767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изменяет не только опыт и установки участников образовательного процесса, но и окружающую действительность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6" name="Google Shape;336;p36"/>
          <p:cNvSpPr/>
          <p:nvPr/>
        </p:nvSpPr>
        <p:spPr>
          <a:xfrm>
            <a:off x="8485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7" name="Google Shape;337;p36"/>
          <p:cNvSpPr/>
          <p:nvPr/>
        </p:nvSpPr>
        <p:spPr>
          <a:xfrm>
            <a:off x="4686300" y="2397326"/>
            <a:ext cx="700087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обеспечивает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: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эффективное взаимодействие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обмен деятельностями между участниками педагогического процесса, разнооб­разие форм организации и видов деятельности;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эффективную мыследеятельность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использование различных мысли­тельных операций, исследователь­ская деятельность;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смыслотворчество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создание каждым участни­ком педагогического взаимодействия своего индивидуаль­ного смысла по рассматриваемой проблеме, обмен мнения­ми между участниками (каждый представляет свой смысл);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полилог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- уважение к чужой точке зрения, любой смысл имеет право на существование;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конструирование деятель­ности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те­оретическое имитирование какой-либо деятельности, сис­темы.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38" name="Google Shape;338;p36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9732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5" name="Google Shape;345;p37"/>
          <p:cNvSpPr/>
          <p:nvPr/>
        </p:nvSpPr>
        <p:spPr>
          <a:xfrm>
            <a:off x="5343953" y="2688136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Форма организации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: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сочетание индивидуальной и групповой, фронтальной деятельностей.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6" name="Google Shape;346;p37"/>
          <p:cNvSpPr/>
          <p:nvPr/>
        </p:nvSpPr>
        <p:spPr>
          <a:xfrm>
            <a:off x="5343953" y="3763866"/>
            <a:ext cx="63432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Условия реализации технологии: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количество участников - до 30 человек;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просторная аудитория.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7" name="Google Shape;347;p37"/>
          <p:cNvSpPr/>
          <p:nvPr/>
        </p:nvSpPr>
        <p:spPr>
          <a:xfrm>
            <a:off x="5343953" y="4821141"/>
            <a:ext cx="63432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Оборудование:</a:t>
            </a:r>
            <a:endParaRPr sz="18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листы ватмана (по 2-3 листа на каждую творческую группу);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листы бумаги формата А4 (по одному листу для каждого участника);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маркеры (по 1-2 на каждую творческую группу).</a:t>
            </a:r>
            <a:endParaRPr/>
          </a:p>
        </p:txBody>
      </p:sp>
      <p:sp>
        <p:nvSpPr>
          <p:cNvPr id="348" name="Google Shape;348;p37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49" name="Google Shape;349;p37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 descr="C:\Users\Tanya\Desktop\Вебінар\b406fbb38b78c5176fd11d01b6a7ba09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485" y="196616"/>
            <a:ext cx="9800579" cy="653525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6491475" y="861179"/>
            <a:ext cx="5225889" cy="153915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</a:t>
            </a: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6572107" y="974700"/>
            <a:ext cx="525728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Проблема активизации познавательной деятельности, развития самостоятельности и творчества, обучающихся была и остается одной из актуальных </a:t>
            </a:r>
            <a:r>
              <a:rPr lang="ru-RU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задач педагогики</a:t>
            </a:r>
            <a:r>
              <a:rPr lang="ru-RU"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8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6" name="Google Shape;356;p38"/>
          <p:cNvSpPr/>
          <p:nvPr/>
        </p:nvSpPr>
        <p:spPr>
          <a:xfrm>
            <a:off x="5401104" y="3033122"/>
            <a:ext cx="6096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Алгоритм реализации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Педагог знакомит участников педагогического взаимодействия с целями и задачами, порядком и условиями ее проведения.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Определяется проблема, которая будет составлять содержание реализуемой технологии (либо проблему предлагает педагог).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58" name="Google Shape;358;p38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5" name="Google Shape;365;p39"/>
          <p:cNvSpPr/>
          <p:nvPr/>
        </p:nvSpPr>
        <p:spPr>
          <a:xfrm>
            <a:off x="5324904" y="2566397"/>
            <a:ext cx="6096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Примеры проблем для работы с  учащимися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Взаимодействие человека и природы.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Общение человека с искусством.  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Совершенствование жизнедеятельности класса.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67" name="Google Shape;367;p39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9"/>
          <p:cNvSpPr/>
          <p:nvPr/>
        </p:nvSpPr>
        <p:spPr>
          <a:xfrm>
            <a:off x="5324904" y="4252322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Примеры проблем для работы с  педагогами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Организация личностно-ориентированного педагогического процесса.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Продуктивные педагогические технологии в школе.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Организация педагогической диагностики учителем.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Целеполагание в педагогическом процессе.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7" name="Google Shape;377;p40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0"/>
          <p:cNvSpPr/>
          <p:nvPr/>
        </p:nvSpPr>
        <p:spPr>
          <a:xfrm>
            <a:off x="5324904" y="2915719"/>
            <a:ext cx="609600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Первый этап. Критика</a:t>
            </a:r>
            <a:endParaRPr sz="180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Каждый участник в течение 5-10 минут фиксирует положительные («+») и отрицательные («-») аспекты об­суждаемой проблемы.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 истечении времени озвучивает результаты своей аналитической работы.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После выступления участников руководитель закрепляет листки с «+» на одной части стены (доски и т.д.), </a:t>
            </a:r>
            <a:b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 листки с «-» - на другой.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Обобщающий ком­ментарий педагога или аналитической группы.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5" name="Google Shape;385;p41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6" name="Google Shape;386;p41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87" name="Google Shape;387;p41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1"/>
          <p:cNvSpPr/>
          <p:nvPr/>
        </p:nvSpPr>
        <p:spPr>
          <a:xfrm>
            <a:off x="5534454" y="3224810"/>
            <a:ext cx="58864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Второй этап. Конструирование идеальной модели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Уча­стники разбиваются на  несколько творческих групп </a:t>
            </a:r>
            <a:b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(5-7 человек).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Каждая группа разрабатывает модель обсуждаемой проблемы и готовит проект.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Защита проекта модели каждой группой.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Об­суждение моделей.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5.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Обобщающий ком­ментарий педагога.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5" name="Google Shape;395;p42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6" name="Google Shape;396;p42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97" name="Google Shape;397;p42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2"/>
          <p:cNvSpPr/>
          <p:nvPr/>
        </p:nvSpPr>
        <p:spPr>
          <a:xfrm>
            <a:off x="5534454" y="3224810"/>
            <a:ext cx="588645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Третий этап. Реальные действия</a:t>
            </a:r>
            <a:endParaRPr sz="1800" b="1" i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Творческим группам предлагается определить конкретные действия в решении обсуждаемой проблемы, которые можно сделать уже сегодня.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После того как действия согласованы, каждая из групп предлагает их на общее обсуждение.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Комментарий педагога.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5" name="Google Shape;405;p43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6" name="Google Shape;406;p43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МЕТОД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«МАСТЕРСКАЯ БУДУЩЕГО»</a:t>
            </a:r>
            <a:endParaRPr sz="16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07" name="Google Shape;407;p43" descr="C:\Users\Tanya\Desktop\РЕФЛЕКСИЯ\jsw-header-illustrations---v3.png"/>
          <p:cNvPicPr preferRelativeResize="0"/>
          <p:nvPr/>
        </p:nvPicPr>
        <p:blipFill rotWithShape="1">
          <a:blip r:embed="rId3">
            <a:alphaModFix/>
          </a:blip>
          <a:srcRect t="18867"/>
          <a:stretch/>
        </p:blipFill>
        <p:spPr>
          <a:xfrm>
            <a:off x="1278030" y="3905250"/>
            <a:ext cx="3158938" cy="14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3"/>
          <p:cNvSpPr/>
          <p:nvPr/>
        </p:nvSpPr>
        <p:spPr>
          <a:xfrm>
            <a:off x="5534454" y="3224810"/>
            <a:ext cx="58864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Четвертый этап. Рефлексия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«рефлексивном кру­гу» каждому из участников дается возможность: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зафиксировать свое состояние постижения обсужда­емой проблемы;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определить причины зафиксированного состояния;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дать самооценку результативности состоявшегося педагогического взаимодействия для своего развития.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4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5" name="Google Shape;415;p44"/>
          <p:cNvSpPr/>
          <p:nvPr/>
        </p:nvSpPr>
        <p:spPr>
          <a:xfrm>
            <a:off x="1153364" y="2865830"/>
            <a:ext cx="3408270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«НЕЗАКОНЧЕННОЕ ПРЕДЛОЖЕНИЕ»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6" name="Google Shape;416;p44"/>
          <p:cNvSpPr/>
          <p:nvPr/>
        </p:nvSpPr>
        <p:spPr>
          <a:xfrm>
            <a:off x="5886879" y="3043835"/>
            <a:ext cx="5219271" cy="21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Сущность: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выявить все смыслы, которые учащиеся вкладывают в изученные на уроке понятия.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Цель: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осуществить проверку знаний и способов действия учащихся;</a:t>
            </a:r>
            <a:endParaRPr/>
          </a:p>
        </p:txBody>
      </p:sp>
      <p:pic>
        <p:nvPicPr>
          <p:cNvPr id="417" name="Google Shape;417;p44" descr="C:\Users\Tanya\Desktop\ИНТЕРАНТИВНРОЕ ОБУЧЕНИЕ\1457de397f056f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274" y="3339110"/>
            <a:ext cx="3057942" cy="302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5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4" name="Google Shape;424;p45"/>
          <p:cNvSpPr/>
          <p:nvPr/>
        </p:nvSpPr>
        <p:spPr>
          <a:xfrm>
            <a:off x="1657349" y="2683967"/>
            <a:ext cx="2761409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«Я УЖЕ ЗНАЮ»</a:t>
            </a:r>
            <a:endParaRPr/>
          </a:p>
        </p:txBody>
      </p:sp>
      <p:pic>
        <p:nvPicPr>
          <p:cNvPr id="425" name="Google Shape;425;p45" descr="C:\Users\Tanya\Desktop\ИНТЕРАНТИВНРОЕ ОБУЧЕНИЕ\fondo-ninos-mat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40880">
            <a:off x="2052023" y="3152006"/>
            <a:ext cx="2105410" cy="289143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5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7" name="Google Shape;427;p45"/>
          <p:cNvSpPr/>
          <p:nvPr/>
        </p:nvSpPr>
        <p:spPr>
          <a:xfrm>
            <a:off x="5401104" y="3028061"/>
            <a:ext cx="588645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Первый  этап: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педагог выделяет ключевое понятие изучаемой темы и предлагает учащимся за определенное время выписать как можно больше слов или выражений, связанных с предложенным понятием. Учащиеся выполняют работу индивидуально. Обсуждение полученных записей происходит в парах (группах).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Второй этап: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«сброс идей в корзину». Каждая пара (группа) поочередно называет одно из выписанных выражений. Педагог фиксирует реплики на доске.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Основное условие – не повторять то, что уже было сказано другими.</a:t>
            </a:r>
            <a:endParaRPr sz="1800" b="1" i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6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4" name="Google Shape;434;p46"/>
          <p:cNvSpPr/>
          <p:nvPr/>
        </p:nvSpPr>
        <p:spPr>
          <a:xfrm>
            <a:off x="1657349" y="2683967"/>
            <a:ext cx="2761409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«ЛОВИ ОШИБКУ»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5" name="Google Shape;435;p46"/>
          <p:cNvSpPr/>
          <p:nvPr/>
        </p:nvSpPr>
        <p:spPr>
          <a:xfrm>
            <a:off x="5324904" y="2566397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6" name="Google Shape;436;p46"/>
          <p:cNvSpPr/>
          <p:nvPr/>
        </p:nvSpPr>
        <p:spPr>
          <a:xfrm>
            <a:off x="5029198" y="3028062"/>
            <a:ext cx="646747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Готовится текст, содержащий ошибочную информацию. Задание должно содержать ошибки двух уровней: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явные (выявляются учащимися, исходя из их личного опыта и имеющихся знаний);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скрытые (можно установить, изучив новый материал).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анализируют предложенный текст, пытаются выявить ошибки, аргументируют свои выводы.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Педагог предлагает изучить новый материал, после чего вернуться к тексту задания и исправить те ошибки, которые не удалось выявить в начале урока.</a:t>
            </a:r>
            <a:endParaRPr/>
          </a:p>
        </p:txBody>
      </p:sp>
      <p:pic>
        <p:nvPicPr>
          <p:cNvPr id="437" name="Google Shape;437;p46" descr="C:\Users\Tanya\Desktop\ИНТЕРАНТИВНРОЕ ОБУЧЕНИЕ\0_10cfec_79a255c4_ori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883" y="3609975"/>
            <a:ext cx="1552274" cy="2445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4" name="Google Shape;444;p47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«СОСТАВЛЕНИЕ КЛАСТЕРА»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5" name="Google Shape;445;p47"/>
          <p:cNvSpPr/>
          <p:nvPr/>
        </p:nvSpPr>
        <p:spPr>
          <a:xfrm>
            <a:off x="5895976" y="2491446"/>
            <a:ext cx="558165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позволяет установить максимальное количество признаков изучаемого явления.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выделяет ключевое понятие.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Составление кластера, отражающего имеющиеся у учащихся представления по изучаемой теме.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 помощью кластера происходит изучение нового материала.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исправляют кластер в соответствии с полученными новыми знаниями.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6" name="Google Shape;446;p47"/>
          <p:cNvSpPr/>
          <p:nvPr/>
        </p:nvSpPr>
        <p:spPr>
          <a:xfrm>
            <a:off x="682102" y="5192949"/>
            <a:ext cx="4747148" cy="923330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Кластер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 схема, применяемая в том случае, если изучаемое явление обладает целым рядом равнозначных признаков</a:t>
            </a:r>
            <a:r>
              <a:rPr lang="ru-RU" sz="1800" i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/>
          </a:p>
        </p:txBody>
      </p:sp>
      <p:pic>
        <p:nvPicPr>
          <p:cNvPr id="447" name="Google Shape;447;p47" descr="C:\Users\Tanya\Desktop\ВЕБИНАР ИНТЕРАКТИВ\communication-1927697_1920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4025" y="3570405"/>
            <a:ext cx="2400627" cy="153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1198178" y="1221312"/>
            <a:ext cx="2373697" cy="100203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СОВРЕМЕННАЯ ОРИЕНТАЦИЯ ОБРАЗОВАНИЯ </a:t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8242601" y="1128288"/>
            <a:ext cx="2914918" cy="13482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СОЗДАНИЕ ДИДАКТИЧЕСКИХ И ПСИХОЛОГИЧЕСКИХ УСЛОВИЙ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7654184" y="3190877"/>
            <a:ext cx="3646382" cy="238125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участник образовательного процесса может проявить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интеллектуальную и познавательную активность,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личностную социальную позицию,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индивидуальность.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9" name="Google Shape;169;p21" descr="C:\Users\Tanya\Desktop\СИСТЕМЫ ОЦЕНКИ КАЧЕСТВА ОБР\DWTH-market-monitoring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337" y="3313472"/>
            <a:ext cx="3892437" cy="18164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4773612" y="1101613"/>
            <a:ext cx="2600325" cy="137488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ГОТОВНОСТИ К ДЕЯТЕЛЬНОСТИ </a:t>
            </a:r>
            <a:endParaRPr sz="1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 ОБЩЕНИЮ</a:t>
            </a: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3144396" y="2049854"/>
            <a:ext cx="1437124" cy="6056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7059171" y="2068905"/>
            <a:ext cx="1437124" cy="6056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Google Shape;173;p21"/>
          <p:cNvSpPr/>
          <p:nvPr/>
        </p:nvSpPr>
        <p:spPr>
          <a:xfrm rot="5400000">
            <a:off x="9442539" y="2566603"/>
            <a:ext cx="482854" cy="5465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8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4" name="Google Shape;454;p48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«АНАЛИЗ ТЕКСТА ПО ПРЕДЛОЖЕННОЙ СХЕМЕ»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5" name="Google Shape;455;p48"/>
          <p:cNvSpPr/>
          <p:nvPr/>
        </p:nvSpPr>
        <p:spPr>
          <a:xfrm>
            <a:off x="5895976" y="2683967"/>
            <a:ext cx="558165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получают распечатку текста документа. Текст должен быть доступен для понимания школьниками.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предлагает провести анализ данного документа, опираясь на перечень вопросов.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производят предварительное ознакомление с текстом документа и списком предложенных вопросов.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5.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дает комментарии, обращая внимание на субъективизм различных видов письменных источников. </a:t>
            </a:r>
            <a:endParaRPr/>
          </a:p>
        </p:txBody>
      </p:sp>
      <p:pic>
        <p:nvPicPr>
          <p:cNvPr id="456" name="Google Shape;456;p48" descr="https://fs00.infourok.ru/images/doc/225/29743/2/img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575" y="3736180"/>
            <a:ext cx="3101975" cy="232648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66CC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9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3" name="Google Shape;463;p49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«ПОМЕТКИ НА ПОЛЯХ»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4" name="Google Shape;464;p49"/>
          <p:cNvSpPr/>
          <p:nvPr/>
        </p:nvSpPr>
        <p:spPr>
          <a:xfrm>
            <a:off x="5772579" y="2683966"/>
            <a:ext cx="558165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предлагает проработать текст документа или параграфа учебника, используя установленную знаковую систему.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внимательно знакомятся с текстом, делая карандашом соответствующие пометки на полях текста.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Полученные новые сведения оформляются в виде таблицы: </a:t>
            </a:r>
            <a:endParaRPr/>
          </a:p>
        </p:txBody>
      </p:sp>
      <p:grpSp>
        <p:nvGrpSpPr>
          <p:cNvPr id="465" name="Google Shape;465;p49"/>
          <p:cNvGrpSpPr/>
          <p:nvPr/>
        </p:nvGrpSpPr>
        <p:grpSpPr>
          <a:xfrm>
            <a:off x="1419223" y="3567877"/>
            <a:ext cx="4148200" cy="2766338"/>
            <a:chOff x="903224" y="3548827"/>
            <a:chExt cx="4148200" cy="2766338"/>
          </a:xfrm>
        </p:grpSpPr>
        <p:pic>
          <p:nvPicPr>
            <p:cNvPr id="466" name="Google Shape;466;p49" descr="https://www.iconspng.com/images/rmxnotes/rmxnotes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3224" y="3548827"/>
              <a:ext cx="3515534" cy="2766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49" descr="http://fs.4geo.ru/get/editors/landingpage/1444034590-4036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0874" y="3911471"/>
              <a:ext cx="536702" cy="534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49"/>
            <p:cNvSpPr/>
            <p:nvPr/>
          </p:nvSpPr>
          <p:spPr>
            <a:xfrm>
              <a:off x="1687577" y="4006831"/>
              <a:ext cx="11127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–  знаю</a:t>
              </a:r>
              <a:endParaRPr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69" name="Google Shape;469;p49" descr="http://syromono.info/images/red-cross-clipart-error-15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2715" y="4496556"/>
              <a:ext cx="333020" cy="349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" name="Google Shape;470;p49"/>
            <p:cNvSpPr/>
            <p:nvPr/>
          </p:nvSpPr>
          <p:spPr>
            <a:xfrm>
              <a:off x="1687577" y="4485941"/>
              <a:ext cx="11127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–  узнал</a:t>
              </a:r>
              <a:endParaRPr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1" name="Google Shape;471;p49"/>
            <p:cNvSpPr/>
            <p:nvPr/>
          </p:nvSpPr>
          <p:spPr>
            <a:xfrm>
              <a:off x="1252715" y="4953000"/>
              <a:ext cx="333020" cy="32385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72" name="Google Shape;472;p49" descr="http://pngimg.com/uploads/minus/minus_PNG19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330592" flipH="1">
              <a:off x="1288816" y="5072054"/>
              <a:ext cx="260815" cy="857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Google Shape;473;p49"/>
            <p:cNvSpPr/>
            <p:nvPr/>
          </p:nvSpPr>
          <p:spPr>
            <a:xfrm>
              <a:off x="1687576" y="4964334"/>
              <a:ext cx="16842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–  думал иначе</a:t>
              </a:r>
              <a:endParaRPr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74" name="Google Shape;474;p49" descr="http://www.xn--b1aajohnhfss8g.xn--p1ai/new/2017/1495601392_fasteditarea-132-1402572817-1402572826.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01535" y="5363312"/>
              <a:ext cx="1168400" cy="657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49"/>
            <p:cNvSpPr/>
            <p:nvPr/>
          </p:nvSpPr>
          <p:spPr>
            <a:xfrm>
              <a:off x="1839974" y="5425346"/>
              <a:ext cx="23415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–  остались вопросы</a:t>
              </a:r>
              <a:endParaRPr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76" name="Google Shape;476;p49" descr="http://img1.liveinternet.ru/images/attach/c/8/102/777/102777553__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71849" y="3718917"/>
              <a:ext cx="1679575" cy="17064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7" name="Google Shape;477;p49"/>
          <p:cNvGrpSpPr/>
          <p:nvPr/>
        </p:nvGrpSpPr>
        <p:grpSpPr>
          <a:xfrm>
            <a:off x="5772579" y="5227334"/>
            <a:ext cx="5581650" cy="897558"/>
            <a:chOff x="5772579" y="5227334"/>
            <a:chExt cx="5581650" cy="897558"/>
          </a:xfrm>
        </p:grpSpPr>
        <p:sp>
          <p:nvSpPr>
            <p:cNvPr id="478" name="Google Shape;478;p49"/>
            <p:cNvSpPr/>
            <p:nvPr/>
          </p:nvSpPr>
          <p:spPr>
            <a:xfrm>
              <a:off x="5772579" y="5227334"/>
              <a:ext cx="933021" cy="39220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8C5B7"/>
                </a:gs>
                <a:gs pos="14000">
                  <a:srgbClr val="E8C5B7"/>
                </a:gs>
                <a:gs pos="89000">
                  <a:srgbClr val="ECD2C8">
                    <a:alpha val="25882"/>
                  </a:srgbClr>
                </a:gs>
                <a:gs pos="98000">
                  <a:srgbClr val="E2B6A3"/>
                </a:gs>
                <a:gs pos="100000">
                  <a:srgbClr val="E2B6A3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872B24"/>
                  </a:solidFill>
                  <a:latin typeface="Garamond"/>
                  <a:ea typeface="Garamond"/>
                  <a:cs typeface="Garamond"/>
                  <a:sym typeface="Garamond"/>
                </a:rPr>
                <a:t>ЗНАЮ</a:t>
              </a: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9" name="Google Shape;479;p49"/>
            <p:cNvSpPr/>
            <p:nvPr/>
          </p:nvSpPr>
          <p:spPr>
            <a:xfrm>
              <a:off x="6810805" y="5248294"/>
              <a:ext cx="961596" cy="39220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8C5B7"/>
                </a:gs>
                <a:gs pos="14000">
                  <a:srgbClr val="E8C5B7"/>
                </a:gs>
                <a:gs pos="89000">
                  <a:srgbClr val="ECD2C8">
                    <a:alpha val="25882"/>
                  </a:srgbClr>
                </a:gs>
                <a:gs pos="98000">
                  <a:srgbClr val="E2B6A3"/>
                </a:gs>
                <a:gs pos="100000">
                  <a:srgbClr val="E2B6A3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872B24"/>
                  </a:solidFill>
                  <a:latin typeface="Garamond"/>
                  <a:ea typeface="Garamond"/>
                  <a:cs typeface="Garamond"/>
                  <a:sym typeface="Garamond"/>
                </a:rPr>
                <a:t>УЗНАЛ</a:t>
              </a: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0" name="Google Shape;480;p49"/>
            <p:cNvSpPr/>
            <p:nvPr/>
          </p:nvSpPr>
          <p:spPr>
            <a:xfrm>
              <a:off x="7935184" y="5248331"/>
              <a:ext cx="1551716" cy="39220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8C5B7"/>
                </a:gs>
                <a:gs pos="14000">
                  <a:srgbClr val="E8C5B7"/>
                </a:gs>
                <a:gs pos="89000">
                  <a:srgbClr val="ECD2C8">
                    <a:alpha val="25882"/>
                  </a:srgbClr>
                </a:gs>
                <a:gs pos="98000">
                  <a:srgbClr val="E2B6A3"/>
                </a:gs>
                <a:gs pos="100000">
                  <a:srgbClr val="E2B6A3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872B24"/>
                  </a:solidFill>
                  <a:latin typeface="Garamond"/>
                  <a:ea typeface="Garamond"/>
                  <a:cs typeface="Garamond"/>
                  <a:sym typeface="Garamond"/>
                </a:rPr>
                <a:t>ХОЧУ УЗНАТЬ</a:t>
              </a: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1" name="Google Shape;481;p49"/>
            <p:cNvSpPr/>
            <p:nvPr/>
          </p:nvSpPr>
          <p:spPr>
            <a:xfrm>
              <a:off x="9677400" y="5257837"/>
              <a:ext cx="1676829" cy="39220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8C5B7"/>
                </a:gs>
                <a:gs pos="14000">
                  <a:srgbClr val="E8C5B7"/>
                </a:gs>
                <a:gs pos="89000">
                  <a:srgbClr val="ECD2C8">
                    <a:alpha val="25882"/>
                  </a:srgbClr>
                </a:gs>
                <a:gs pos="98000">
                  <a:srgbClr val="E2B6A3"/>
                </a:gs>
                <a:gs pos="100000">
                  <a:srgbClr val="E2B6A3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872B24"/>
                  </a:solidFill>
                  <a:latin typeface="Garamond"/>
                  <a:ea typeface="Garamond"/>
                  <a:cs typeface="Garamond"/>
                  <a:sym typeface="Garamond"/>
                </a:rPr>
                <a:t>НЕ СОГЛАСЕН</a:t>
              </a: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2" name="Google Shape;482;p49"/>
            <p:cNvSpPr/>
            <p:nvPr/>
          </p:nvSpPr>
          <p:spPr>
            <a:xfrm>
              <a:off x="5772579" y="5702186"/>
              <a:ext cx="933021" cy="3922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3" name="Google Shape;483;p49"/>
            <p:cNvSpPr/>
            <p:nvPr/>
          </p:nvSpPr>
          <p:spPr>
            <a:xfrm>
              <a:off x="6810805" y="5723146"/>
              <a:ext cx="961596" cy="3922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4" name="Google Shape;484;p49"/>
            <p:cNvSpPr/>
            <p:nvPr/>
          </p:nvSpPr>
          <p:spPr>
            <a:xfrm>
              <a:off x="7935184" y="5723183"/>
              <a:ext cx="1551716" cy="3922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5" name="Google Shape;485;p49"/>
            <p:cNvSpPr/>
            <p:nvPr/>
          </p:nvSpPr>
          <p:spPr>
            <a:xfrm>
              <a:off x="9677400" y="5732689"/>
              <a:ext cx="1676829" cy="39220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0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2" name="Google Shape;492;p50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«ДВОЙНОЙ ДНЕВНИК»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3" name="Google Shape;493;p50"/>
          <p:cNvSpPr/>
          <p:nvPr/>
        </p:nvSpPr>
        <p:spPr>
          <a:xfrm>
            <a:off x="5772579" y="2798266"/>
            <a:ext cx="5581650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предлагает изучить определенный текст.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делят тетрадный лист на 2 части: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первая колонка: выписывают понятия, даты, взгляды, иную информацию, почерпнутые ими из изученного текста;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вторая колонка: выражают собственные мысли, исходя из проблемной ситуации, возникшей при изучении текста. </a:t>
            </a:r>
            <a:endParaRPr/>
          </a:p>
        </p:txBody>
      </p:sp>
      <p:pic>
        <p:nvPicPr>
          <p:cNvPr id="494" name="Google Shape;494;p50" descr="C:\Users\Tanya\Desktop\ИНТЕРАНТИВНРОЕ ОБУЧЕНИЕ\d664e35f2a4f2348f45a85dea09792b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8319" y="3959174"/>
            <a:ext cx="2593693" cy="200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1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1" name="Google Shape;501;p51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«УЧИМСЯ СООБЩА»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2" name="Google Shape;502;p51"/>
          <p:cNvSpPr/>
          <p:nvPr/>
        </p:nvSpPr>
        <p:spPr>
          <a:xfrm>
            <a:off x="5781675" y="2643781"/>
            <a:ext cx="541020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Формируется несколько групп.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Текст для изучения делится на фрагменты (фрагментов в 2 раза меньше, чем групп).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Робота с  фрагментом текста: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 группа - читает его, выделяет главное, готовит выступление по данному фрагменту;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 группа – готовит вопросы.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 очереди заслушивается первая группа с объяснением, вторая группа задает вопросы, затем выступают следующие группы учащихся.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5.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подводит итоги учебной деятельности.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03" name="Google Shape;503;p51" descr="C:\Users\Tanya\Desktop\РЕФЛЕКСИЯ\tmp6543798685652746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384" y="3625830"/>
            <a:ext cx="1522434" cy="11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1" descr="https://im0-tub-by.yandex.net/i?id=a4ca067a3a11e80b3dc7b76f1d13c03a&amp;n=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9775" y="4212699"/>
            <a:ext cx="2287537" cy="160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1" descr="C:\Users\Tanya\Desktop\РЕФЛЕКСИЯ\tmp65437986856527462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5397" y="5100162"/>
            <a:ext cx="1219958" cy="914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52" descr="C:\Users\Tanya\Desktop\РЕФЛЕКСИЯ\tmp6543798685652746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808" y="4881715"/>
            <a:ext cx="1790616" cy="1342963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2"/>
          <p:cNvSpPr/>
          <p:nvPr/>
        </p:nvSpPr>
        <p:spPr>
          <a:xfrm>
            <a:off x="2419859" y="3701029"/>
            <a:ext cx="1943100" cy="1440215"/>
          </a:xfrm>
          <a:prstGeom prst="wedgeRoundRectCallout">
            <a:avLst>
              <a:gd name="adj1" fmla="val -91912"/>
              <a:gd name="adj2" fmla="val 30093"/>
              <a:gd name="adj3" fmla="val 16667"/>
            </a:avLst>
          </a:prstGeom>
          <a:solidFill>
            <a:schemeClr val="lt1"/>
          </a:solidFill>
          <a:ln w="158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2" name="Google Shape;512;p52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4" name="Google Shape;514;p52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«МОЗГОВОЙ ШТУРМ»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5" name="Google Shape;515;p52"/>
          <p:cNvSpPr/>
          <p:nvPr/>
        </p:nvSpPr>
        <p:spPr>
          <a:xfrm>
            <a:off x="5467350" y="2643781"/>
            <a:ext cx="572452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Формируется несколько групп (7-9 человек).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каждой группе выбирается ведущий, следящий за выполнением правил, направляющий деятельность учащихся, а также секретарь, фиксирующий предложенные идеи на отдельном ватманском листе.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проводит инструктаж, объясняя особенности предстоящей деятельности.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Проводится первичное обсуждение и уточнение проблемы, требующей решения.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16" name="Google Shape;516;p52" descr="http://spbplaza.ru/images/cms/data/news_2014101318244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8899" y="3664297"/>
            <a:ext cx="1519783" cy="1448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3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3" name="Google Shape;523;p53"/>
          <p:cNvSpPr/>
          <p:nvPr/>
        </p:nvSpPr>
        <p:spPr>
          <a:xfrm>
            <a:off x="3076575" y="2683965"/>
            <a:ext cx="5610225" cy="573583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 «МОЗГОВОЙ ШТУРМ»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4" name="Google Shape;524;p53"/>
          <p:cNvSpPr/>
          <p:nvPr/>
        </p:nvSpPr>
        <p:spPr>
          <a:xfrm>
            <a:off x="645214" y="3518409"/>
            <a:ext cx="3493701" cy="71739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BEBEB"/>
              </a:gs>
            </a:gsLst>
            <a:lin ang="5400000" scaled="0"/>
          </a:gra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1) </a:t>
            </a: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Создание банка идей </a:t>
            </a:r>
            <a:endParaRPr/>
          </a:p>
        </p:txBody>
      </p:sp>
      <p:sp>
        <p:nvSpPr>
          <p:cNvPr id="525" name="Google Shape;525;p53"/>
          <p:cNvSpPr/>
          <p:nvPr/>
        </p:nvSpPr>
        <p:spPr>
          <a:xfrm>
            <a:off x="645214" y="4514150"/>
            <a:ext cx="3493701" cy="1323439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стараются предложить максимальное количество вариантов решения (никакой критики!)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6" name="Google Shape;526;p53"/>
          <p:cNvSpPr/>
          <p:nvPr/>
        </p:nvSpPr>
        <p:spPr>
          <a:xfrm>
            <a:off x="4346029" y="3518409"/>
            <a:ext cx="3493701" cy="71739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BEBEB"/>
              </a:gs>
            </a:gsLst>
            <a:lin ang="5400000" scaled="0"/>
          </a:gra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2) </a:t>
            </a: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Анализ идей</a:t>
            </a:r>
            <a:endParaRPr/>
          </a:p>
        </p:txBody>
      </p:sp>
      <p:sp>
        <p:nvSpPr>
          <p:cNvPr id="527" name="Google Shape;527;p53"/>
          <p:cNvSpPr/>
          <p:nvPr/>
        </p:nvSpPr>
        <p:spPr>
          <a:xfrm>
            <a:off x="4346029" y="4514150"/>
            <a:ext cx="3493701" cy="1323439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все высказанные идеи группа рассматривает критически, стараясь найти в каждой идее рациональное звено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8" name="Google Shape;528;p53"/>
          <p:cNvSpPr/>
          <p:nvPr/>
        </p:nvSpPr>
        <p:spPr>
          <a:xfrm>
            <a:off x="8029547" y="3518408"/>
            <a:ext cx="3493701" cy="71739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BEBEB"/>
              </a:gs>
            </a:gsLst>
            <a:lin ang="5400000" scaled="0"/>
          </a:gra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3) </a:t>
            </a: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Обработка результатов </a:t>
            </a:r>
            <a:endParaRPr/>
          </a:p>
        </p:txBody>
      </p:sp>
      <p:sp>
        <p:nvSpPr>
          <p:cNvPr id="529" name="Google Shape;529;p53"/>
          <p:cNvSpPr/>
          <p:nvPr/>
        </p:nvSpPr>
        <p:spPr>
          <a:xfrm>
            <a:off x="8029547" y="4514149"/>
            <a:ext cx="3493701" cy="1323439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учащиеся отбирают от 2 до 5 наиболее интересных решений, готовят на их основе проект ответа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4"/>
          <p:cNvSpPr txBox="1"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Интерактивные приемы и методы активизации мыслительной деятельности обучающихся</a:t>
            </a:r>
            <a:endParaRPr sz="44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6" name="Google Shape;536;p54"/>
          <p:cNvSpPr/>
          <p:nvPr/>
        </p:nvSpPr>
        <p:spPr>
          <a:xfrm>
            <a:off x="1171575" y="2683967"/>
            <a:ext cx="3247183" cy="719736"/>
          </a:xfrm>
          <a:prstGeom prst="roundRect">
            <a:avLst>
              <a:gd name="adj" fmla="val 16667"/>
            </a:avLst>
          </a:prstGeom>
          <a:solidFill>
            <a:schemeClr val="lt1">
              <a:alpha val="84705"/>
            </a:schemeClr>
          </a:solidFill>
          <a:ln w="28575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ПРИЕМ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«ПРЕСС-КОНФЕРЕНЦИЯ»</a:t>
            </a:r>
            <a:endParaRPr sz="1600" b="1" i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7" name="Google Shape;537;p54"/>
          <p:cNvSpPr/>
          <p:nvPr/>
        </p:nvSpPr>
        <p:spPr>
          <a:xfrm>
            <a:off x="5648325" y="2679798"/>
            <a:ext cx="572452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Реализация технологии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Учитель ставит задачу: составить к тексту  вопросы.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Все вопросы учитель разбивает на 3 группы: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первая группа:  вопросы, на которые можно ответить на уроке;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вторая группа: вопросы, требующие отдельного исследования;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третья группа: вопросы, ответы на которые, возможно, не существуют.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Ответы на вопросы.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38" name="Google Shape;538;p54" descr="http://ponedelnikmag.com/users/1070/2016/2016-02-05media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24" y="4102800"/>
            <a:ext cx="3668380" cy="1834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55" descr="C:\Users\Tanya\Desktop\Мнемотехника\1157c2560dd8ff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7381" y="257187"/>
            <a:ext cx="3352788" cy="3352788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5"/>
          <p:cNvSpPr txBox="1"/>
          <p:nvPr/>
        </p:nvSpPr>
        <p:spPr>
          <a:xfrm>
            <a:off x="4966138" y="229681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5" name="Google Shape;545;p55"/>
          <p:cNvSpPr txBox="1"/>
          <p:nvPr/>
        </p:nvSpPr>
        <p:spPr>
          <a:xfrm>
            <a:off x="617786" y="2666124"/>
            <a:ext cx="2766860" cy="400110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демократический стиль</a:t>
            </a:r>
            <a:endParaRPr/>
          </a:p>
        </p:txBody>
      </p:sp>
      <p:sp>
        <p:nvSpPr>
          <p:cNvPr id="546" name="Google Shape;546;p55"/>
          <p:cNvSpPr txBox="1"/>
          <p:nvPr/>
        </p:nvSpPr>
        <p:spPr>
          <a:xfrm>
            <a:off x="1229558" y="900866"/>
            <a:ext cx="2844946" cy="1323439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доверительные, позитивные отношения между обучающим и обучающимися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7" name="Google Shape;547;p55"/>
          <p:cNvSpPr/>
          <p:nvPr/>
        </p:nvSpPr>
        <p:spPr>
          <a:xfrm rot="-6383431">
            <a:off x="7232934" y="1209766"/>
            <a:ext cx="353681" cy="56659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8" name="Google Shape;548;p55"/>
          <p:cNvSpPr/>
          <p:nvPr/>
        </p:nvSpPr>
        <p:spPr>
          <a:xfrm rot="6464501" flipH="1">
            <a:off x="4402884" y="1205122"/>
            <a:ext cx="353681" cy="57208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9" name="Google Shape;549;p55"/>
          <p:cNvSpPr/>
          <p:nvPr/>
        </p:nvSpPr>
        <p:spPr>
          <a:xfrm rot="4371178" flipH="1">
            <a:off x="3939555" y="4009107"/>
            <a:ext cx="414087" cy="56659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0" name="Google Shape;550;p55"/>
          <p:cNvSpPr/>
          <p:nvPr/>
        </p:nvSpPr>
        <p:spPr>
          <a:xfrm>
            <a:off x="4708687" y="2976234"/>
            <a:ext cx="2701089" cy="12587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5A1C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УСЛОВИЯ ОРГАНИЗАЦИИ ИНТЕРАКТИВНОГО ОБУЧЕНИЯ</a:t>
            </a:r>
            <a:endParaRPr sz="1800" b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2" name="Google Shape;552;p55"/>
          <p:cNvSpPr txBox="1"/>
          <p:nvPr/>
        </p:nvSpPr>
        <p:spPr>
          <a:xfrm>
            <a:off x="931684" y="3699434"/>
            <a:ext cx="2766860" cy="1631216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сотрудничество в процессе общения обучающего и обучающихся между собой</a:t>
            </a:r>
            <a:endParaRPr/>
          </a:p>
        </p:txBody>
      </p:sp>
      <p:sp>
        <p:nvSpPr>
          <p:cNvPr id="553" name="Google Shape;553;p55"/>
          <p:cNvSpPr txBox="1"/>
          <p:nvPr/>
        </p:nvSpPr>
        <p:spPr>
          <a:xfrm>
            <a:off x="3889707" y="5251808"/>
            <a:ext cx="4368135" cy="1015663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опора на личный опыт обучающихся, включение в учебный процесс ярких примеров, фактов, образов</a:t>
            </a:r>
            <a:endParaRPr/>
          </a:p>
        </p:txBody>
      </p:sp>
      <p:sp>
        <p:nvSpPr>
          <p:cNvPr id="554" name="Google Shape;554;p55"/>
          <p:cNvSpPr/>
          <p:nvPr/>
        </p:nvSpPr>
        <p:spPr>
          <a:xfrm rot="5400000" flipH="1">
            <a:off x="3841071" y="2582879"/>
            <a:ext cx="414087" cy="56659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5" name="Google Shape;555;p55"/>
          <p:cNvSpPr txBox="1"/>
          <p:nvPr/>
        </p:nvSpPr>
        <p:spPr>
          <a:xfrm>
            <a:off x="8610984" y="3322910"/>
            <a:ext cx="2844946" cy="1938992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многообразие форм и методов представления информации, форм деятельности обучающихся, их мобильность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6" name="Google Shape;556;p55"/>
          <p:cNvSpPr/>
          <p:nvPr/>
        </p:nvSpPr>
        <p:spPr>
          <a:xfrm rot="-4384637">
            <a:off x="7783009" y="4038825"/>
            <a:ext cx="353681" cy="56659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7" name="Google Shape;557;p55"/>
          <p:cNvSpPr txBox="1"/>
          <p:nvPr/>
        </p:nvSpPr>
        <p:spPr>
          <a:xfrm>
            <a:off x="8010122" y="1046603"/>
            <a:ext cx="2844947" cy="1631216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включение внешней и внутренней мотивации деятельности, взаимомотивация обучающихся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8" name="Google Shape;558;p55"/>
          <p:cNvSpPr/>
          <p:nvPr/>
        </p:nvSpPr>
        <p:spPr>
          <a:xfrm>
            <a:off x="5846661" y="4449610"/>
            <a:ext cx="353681" cy="56659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2C5C4"/>
              </a:gs>
              <a:gs pos="100000">
                <a:srgbClr val="C57E7B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Правила организации 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интерактивного обучения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4" name="Google Shape;564;p56"/>
          <p:cNvSpPr/>
          <p:nvPr/>
        </p:nvSpPr>
        <p:spPr>
          <a:xfrm>
            <a:off x="1056364" y="2686362"/>
            <a:ext cx="4563386" cy="83099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1)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работу должны быть вовлечены в той или иной мере все участники.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1053710" y="3760487"/>
            <a:ext cx="4566040" cy="83099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2)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Необходимо позаботиться о психологической подготовке участников.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6" name="Google Shape;566;p56"/>
          <p:cNvSpPr/>
          <p:nvPr/>
        </p:nvSpPr>
        <p:spPr>
          <a:xfrm>
            <a:off x="1056364" y="4819727"/>
            <a:ext cx="4563386" cy="83099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3)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Обучающихся в технологии интерактива не должно быть много.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7" name="Google Shape;567;p56"/>
          <p:cNvSpPr/>
          <p:nvPr/>
        </p:nvSpPr>
        <p:spPr>
          <a:xfrm>
            <a:off x="6073775" y="2591424"/>
            <a:ext cx="5448729" cy="113877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4)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Помещение должно быть подготовлено с таким расчетом, чтобы участникам было легко работать в больших и малых группах.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8" name="Google Shape;568;p56"/>
          <p:cNvSpPr/>
          <p:nvPr/>
        </p:nvSpPr>
        <p:spPr>
          <a:xfrm>
            <a:off x="6073775" y="3918029"/>
            <a:ext cx="5327650" cy="5232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5)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Четкое закрепление процедур и регламента.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0" name="Google Shape;570;p56"/>
          <p:cNvSpPr/>
          <p:nvPr/>
        </p:nvSpPr>
        <p:spPr>
          <a:xfrm>
            <a:off x="6073774" y="4819726"/>
            <a:ext cx="5448729" cy="83099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6)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Деление участников на группы: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принцип добровольности → случайный выбор.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71" name="Google Shape;571;p56" descr="C:\Users\Tanya\Desktop\ИНТЕРАНТИВНРОЕ ОБУЧЕНИЕ\___20140210_124430273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797" y="681985"/>
            <a:ext cx="1562574" cy="156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57" descr="C:\Users\Tanya\Desktop\ИНТЕРАНТИВНРОЕ ОБУЧЕНИЕ\stock-photo-classro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436" y="217230"/>
            <a:ext cx="9704678" cy="6470579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57"/>
          <p:cNvSpPr/>
          <p:nvPr/>
        </p:nvSpPr>
        <p:spPr>
          <a:xfrm>
            <a:off x="314419" y="415201"/>
            <a:ext cx="5966543" cy="269252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8" name="Google Shape;578;p57"/>
          <p:cNvSpPr/>
          <p:nvPr/>
        </p:nvSpPr>
        <p:spPr>
          <a:xfrm>
            <a:off x="314420" y="415201"/>
            <a:ext cx="600239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Интерактивное обучение построено на взаимодействии учащегося с учебной</a:t>
            </a:r>
            <a:r>
              <a:rPr lang="ru-RU" sz="2000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средой, которая служит источником усваиваемого опыта. 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Учащийся становится полноправным участником образовательного процесса, содержание которого является основным источником формируемых знаний, навыков, умений. Функция педагога  сводится к побуждению учащихся к самостоятельному поиску.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/>
          <p:nvPr/>
        </p:nvSpPr>
        <p:spPr>
          <a:xfrm>
            <a:off x="1066800" y="3519247"/>
            <a:ext cx="4400550" cy="2727181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Обучающийся  выступает в роли </a:t>
            </a: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объекта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учебной деятельности: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должен усвоить и воспроизвести материал, который передается ему преподавателем или другим источником знаний;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обучающиеся  не сотрудничают друг с другом.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1273177" y="495300"/>
            <a:ext cx="9601196" cy="187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Классификация обучения в зависимости от уровня познавательной активности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6724650" y="3510225"/>
            <a:ext cx="4333875" cy="2727181"/>
          </a:xfrm>
          <a:prstGeom prst="rect">
            <a:avLst/>
          </a:prstGeom>
          <a:noFill/>
          <a:ln w="19050" cap="flat" cmpd="sng">
            <a:solidFill>
              <a:srgbClr val="872B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Обучающийся становится </a:t>
            </a:r>
            <a:r>
              <a:rPr lang="ru-RU" sz="1800" b="1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субъектом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учебной деятельности: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вступает в диалог с учителем;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активно участвует в познавательном процессе, выполняя творческие, поисковые, проблемные задания;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-"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осуществляется взаимодействие обучающихся друг с другом при выполнении заданий в паре, группе.</a:t>
            </a:r>
            <a:endParaRPr sz="1800" b="1">
              <a:solidFill>
                <a:srgbClr val="6B327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2994782" y="2473116"/>
            <a:ext cx="491572" cy="6025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1883617" y="3075695"/>
            <a:ext cx="2664209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ПАССИВНОЕ</a:t>
            </a:r>
            <a:endParaRPr sz="1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7639765" y="3109344"/>
            <a:ext cx="2664209" cy="587334"/>
          </a:xfrm>
          <a:prstGeom prst="roundRect">
            <a:avLst>
              <a:gd name="adj" fmla="val 16667"/>
            </a:avLst>
          </a:prstGeom>
          <a:solidFill>
            <a:srgbClr val="E6DCDB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АКТИВНОЕ</a:t>
            </a:r>
            <a:endParaRPr sz="1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8745133" y="2475746"/>
            <a:ext cx="491572" cy="6025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/>
        </p:nvSpPr>
        <p:spPr>
          <a:xfrm>
            <a:off x="4301865" y="991743"/>
            <a:ext cx="6174832" cy="1015663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ИНТЕРАКЦИЯ </a:t>
            </a: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(в психологии)</a:t>
            </a:r>
            <a:r>
              <a:rPr lang="ru-RU" sz="2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— это способность взаимодействовать или находиться в режиме диалога </a:t>
            </a:r>
            <a:b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 кем-то (чем-то). </a:t>
            </a:r>
            <a:endParaRPr/>
          </a:p>
        </p:txBody>
      </p:sp>
      <p:grpSp>
        <p:nvGrpSpPr>
          <p:cNvPr id="192" name="Google Shape;192;p23"/>
          <p:cNvGrpSpPr/>
          <p:nvPr/>
        </p:nvGrpSpPr>
        <p:grpSpPr>
          <a:xfrm>
            <a:off x="87211" y="1431404"/>
            <a:ext cx="4120721" cy="3313816"/>
            <a:chOff x="87211" y="1431404"/>
            <a:chExt cx="4120721" cy="3313816"/>
          </a:xfrm>
        </p:grpSpPr>
        <p:sp>
          <p:nvSpPr>
            <p:cNvPr id="193" name="Google Shape;193;p23"/>
            <p:cNvSpPr/>
            <p:nvPr/>
          </p:nvSpPr>
          <p:spPr>
            <a:xfrm>
              <a:off x="998394" y="1445509"/>
              <a:ext cx="2253215" cy="3299711"/>
            </a:xfrm>
            <a:custGeom>
              <a:avLst/>
              <a:gdLst/>
              <a:ahLst/>
              <a:cxnLst/>
              <a:rect l="l" t="t" r="r" b="b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194" name="Google Shape;194;p23" descr="C:\Users\Tanya\Desktop\ЕДИНСТВО\The_Teache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7211" y="1431404"/>
              <a:ext cx="4120721" cy="3070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23"/>
          <p:cNvSpPr txBox="1"/>
          <p:nvPr/>
        </p:nvSpPr>
        <p:spPr>
          <a:xfrm>
            <a:off x="3975079" y="4518905"/>
            <a:ext cx="6828403" cy="1015663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ИНТЕРАКЦИЯ </a:t>
            </a: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(в социологии</a:t>
            </a:r>
            <a:r>
              <a:rPr lang="ru-RU" sz="2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— процесс, при котором индивиды в ходе коммуникации в группе своим поведением влияют на других индивидов, вызывая ответные реакции. </a:t>
            </a:r>
            <a:endParaRPr/>
          </a:p>
        </p:txBody>
      </p:sp>
      <p:pic>
        <p:nvPicPr>
          <p:cNvPr id="196" name="Google Shape;196;p23" descr="C:\Users\Tanya\Desktop\Вебинар Творчество\2016-12-3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6720" y="2323538"/>
            <a:ext cx="5005123" cy="17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/>
        </p:nvSpPr>
        <p:spPr>
          <a:xfrm>
            <a:off x="3762375" y="1059674"/>
            <a:ext cx="7648009" cy="3170099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ИНТЕРАКЦИЯ </a:t>
            </a:r>
            <a:r>
              <a:rPr lang="ru-RU" sz="2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(в педагогике) </a:t>
            </a: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— способ познания, осуществляемый в формах совместной деятельности обучающихся, в ходе которого все участники образовательного процесса 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взаимодействуют друг с другом;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обмениваются информацией;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решают проблемы совместно;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моделируют ситуации;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оценивают действия собеседников и свое собственное поведение;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✓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погружаются в реальную атмосферу делового сотрудничества по разрешению проблем. </a:t>
            </a:r>
            <a:endParaRPr/>
          </a:p>
        </p:txBody>
      </p:sp>
      <p:pic>
        <p:nvPicPr>
          <p:cNvPr id="203" name="Google Shape;203;p24" descr="C:\Users\Tanya\Desktop\РЕФЛЕКСИЯ\tmp6543798685652746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775" y="4372648"/>
            <a:ext cx="2588934" cy="1941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24"/>
          <p:cNvGrpSpPr/>
          <p:nvPr/>
        </p:nvGrpSpPr>
        <p:grpSpPr>
          <a:xfrm>
            <a:off x="226565" y="1886807"/>
            <a:ext cx="4120721" cy="3313816"/>
            <a:chOff x="87211" y="1431404"/>
            <a:chExt cx="4120721" cy="3313816"/>
          </a:xfrm>
        </p:grpSpPr>
        <p:sp>
          <p:nvSpPr>
            <p:cNvPr id="205" name="Google Shape;205;p24"/>
            <p:cNvSpPr/>
            <p:nvPr/>
          </p:nvSpPr>
          <p:spPr>
            <a:xfrm>
              <a:off x="998394" y="1445509"/>
              <a:ext cx="2253215" cy="3299711"/>
            </a:xfrm>
            <a:custGeom>
              <a:avLst/>
              <a:gdLst/>
              <a:ahLst/>
              <a:cxnLst/>
              <a:rect l="l" t="t" r="r" b="b"/>
              <a:pathLst>
                <a:path w="2253215" h="3299711" extrusionOk="0">
                  <a:moveTo>
                    <a:pt x="1732" y="1150052"/>
                  </a:moveTo>
                  <a:cubicBezTo>
                    <a:pt x="-9380" y="894464"/>
                    <a:pt x="29513" y="574582"/>
                    <a:pt x="220807" y="383288"/>
                  </a:cubicBezTo>
                  <a:cubicBezTo>
                    <a:pt x="412101" y="191994"/>
                    <a:pt x="838345" y="-24699"/>
                    <a:pt x="1149495" y="2289"/>
                  </a:cubicBezTo>
                  <a:cubicBezTo>
                    <a:pt x="1460645" y="29277"/>
                    <a:pt x="1920225" y="310263"/>
                    <a:pt x="2087706" y="545213"/>
                  </a:cubicBezTo>
                  <a:cubicBezTo>
                    <a:pt x="2255187" y="780163"/>
                    <a:pt x="2051193" y="1011146"/>
                    <a:pt x="2040081" y="1269115"/>
                  </a:cubicBezTo>
                  <a:cubicBezTo>
                    <a:pt x="2028969" y="1527084"/>
                    <a:pt x="2040083" y="1754890"/>
                    <a:pt x="2049608" y="1978727"/>
                  </a:cubicBezTo>
                  <a:cubicBezTo>
                    <a:pt x="2059133" y="2202564"/>
                    <a:pt x="2361550" y="2498633"/>
                    <a:pt x="2211531" y="2755014"/>
                  </a:cubicBezTo>
                  <a:cubicBezTo>
                    <a:pt x="2061512" y="3011395"/>
                    <a:pt x="1382858" y="3274128"/>
                    <a:pt x="1025670" y="3297940"/>
                  </a:cubicBezTo>
                  <a:cubicBezTo>
                    <a:pt x="668483" y="3321753"/>
                    <a:pt x="256525" y="3101089"/>
                    <a:pt x="68406" y="2897889"/>
                  </a:cubicBezTo>
                  <a:cubicBezTo>
                    <a:pt x="-119713" y="2694689"/>
                    <a:pt x="298593" y="2208121"/>
                    <a:pt x="287481" y="1916815"/>
                  </a:cubicBezTo>
                  <a:cubicBezTo>
                    <a:pt x="276369" y="1625509"/>
                    <a:pt x="12844" y="1405640"/>
                    <a:pt x="1732" y="1150052"/>
                  </a:cubicBezTo>
                  <a:close/>
                </a:path>
              </a:pathLst>
            </a:custGeom>
            <a:solidFill>
              <a:srgbClr val="66CCFF">
                <a:alpha val="3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06" name="Google Shape;206;p24" descr="C:\Users\Tanya\Desktop\ЕДИНСТВО\The_Teacher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87211" y="1431404"/>
              <a:ext cx="4120721" cy="3070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/>
          <p:nvPr/>
        </p:nvSpPr>
        <p:spPr>
          <a:xfrm>
            <a:off x="1023448" y="2759000"/>
            <a:ext cx="2253215" cy="3299711"/>
          </a:xfrm>
          <a:custGeom>
            <a:avLst/>
            <a:gdLst/>
            <a:ahLst/>
            <a:cxnLst/>
            <a:rect l="l" t="t" r="r" b="b"/>
            <a:pathLst>
              <a:path w="2253215" h="3299711" extrusionOk="0">
                <a:moveTo>
                  <a:pt x="1732" y="1150052"/>
                </a:moveTo>
                <a:cubicBezTo>
                  <a:pt x="-9380" y="894464"/>
                  <a:pt x="29513" y="574582"/>
                  <a:pt x="220807" y="383288"/>
                </a:cubicBezTo>
                <a:cubicBezTo>
                  <a:pt x="412101" y="191994"/>
                  <a:pt x="838345" y="-24699"/>
                  <a:pt x="1149495" y="2289"/>
                </a:cubicBezTo>
                <a:cubicBezTo>
                  <a:pt x="1460645" y="29277"/>
                  <a:pt x="1920225" y="310263"/>
                  <a:pt x="2087706" y="545213"/>
                </a:cubicBezTo>
                <a:cubicBezTo>
                  <a:pt x="2255187" y="780163"/>
                  <a:pt x="2051193" y="1011146"/>
                  <a:pt x="2040081" y="1269115"/>
                </a:cubicBezTo>
                <a:cubicBezTo>
                  <a:pt x="2028969" y="1527084"/>
                  <a:pt x="2040083" y="1754890"/>
                  <a:pt x="2049608" y="1978727"/>
                </a:cubicBezTo>
                <a:cubicBezTo>
                  <a:pt x="2059133" y="2202564"/>
                  <a:pt x="2361550" y="2498633"/>
                  <a:pt x="2211531" y="2755014"/>
                </a:cubicBezTo>
                <a:cubicBezTo>
                  <a:pt x="2061512" y="3011395"/>
                  <a:pt x="1382858" y="3274128"/>
                  <a:pt x="1025670" y="3297940"/>
                </a:cubicBezTo>
                <a:cubicBezTo>
                  <a:pt x="668483" y="3321753"/>
                  <a:pt x="256525" y="3101089"/>
                  <a:pt x="68406" y="2897889"/>
                </a:cubicBezTo>
                <a:cubicBezTo>
                  <a:pt x="-119713" y="2694689"/>
                  <a:pt x="298593" y="2208121"/>
                  <a:pt x="287481" y="1916815"/>
                </a:cubicBezTo>
                <a:cubicBezTo>
                  <a:pt x="276369" y="1625509"/>
                  <a:pt x="12844" y="1405640"/>
                  <a:pt x="1732" y="1150052"/>
                </a:cubicBezTo>
                <a:close/>
              </a:path>
            </a:pathLst>
          </a:custGeom>
          <a:solidFill>
            <a:srgbClr val="66CCFF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Задачи педагога</a:t>
            </a:r>
            <a:b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в интерактивной технологии</a:t>
            </a:r>
            <a:endParaRPr/>
          </a:p>
        </p:txBody>
      </p:sp>
      <p:sp>
        <p:nvSpPr>
          <p:cNvPr id="215" name="Google Shape;215;p25"/>
          <p:cNvSpPr/>
          <p:nvPr/>
        </p:nvSpPr>
        <p:spPr>
          <a:xfrm>
            <a:off x="4926529" y="2540919"/>
            <a:ext cx="6608676" cy="328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направление и помощь процессу обмена информацией;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выявление многообразия точек зрения;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обращение к личному опыту участников;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поддержка активности участников;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соединение теории и практики;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взаимообогащение опыта участников;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облегчение восприятия, усвоения, взаимопонимания участников;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поощрение творчества и самостоятельности участников.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7" name="Google Shape;217;p25" descr="http://clipartix.com/wp-content/uploads/2016/06/Free-chalkboard-clipart-public-domain-chalkboard-clip-art-image-4-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874" y="2730790"/>
            <a:ext cx="1666065" cy="192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 descr="C:\Users\Tanya\Desktop\ЕДИНСТВО\The_Teach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55140" y="2759000"/>
            <a:ext cx="4120721" cy="307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5089" y="3007845"/>
            <a:ext cx="1315634" cy="78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/>
          <p:nvPr/>
        </p:nvSpPr>
        <p:spPr>
          <a:xfrm>
            <a:off x="1023448" y="2759000"/>
            <a:ext cx="2253215" cy="3299711"/>
          </a:xfrm>
          <a:custGeom>
            <a:avLst/>
            <a:gdLst/>
            <a:ahLst/>
            <a:cxnLst/>
            <a:rect l="l" t="t" r="r" b="b"/>
            <a:pathLst>
              <a:path w="2253215" h="3299711" extrusionOk="0">
                <a:moveTo>
                  <a:pt x="1732" y="1150052"/>
                </a:moveTo>
                <a:cubicBezTo>
                  <a:pt x="-9380" y="894464"/>
                  <a:pt x="29513" y="574582"/>
                  <a:pt x="220807" y="383288"/>
                </a:cubicBezTo>
                <a:cubicBezTo>
                  <a:pt x="412101" y="191994"/>
                  <a:pt x="838345" y="-24699"/>
                  <a:pt x="1149495" y="2289"/>
                </a:cubicBezTo>
                <a:cubicBezTo>
                  <a:pt x="1460645" y="29277"/>
                  <a:pt x="1920225" y="310263"/>
                  <a:pt x="2087706" y="545213"/>
                </a:cubicBezTo>
                <a:cubicBezTo>
                  <a:pt x="2255187" y="780163"/>
                  <a:pt x="2051193" y="1011146"/>
                  <a:pt x="2040081" y="1269115"/>
                </a:cubicBezTo>
                <a:cubicBezTo>
                  <a:pt x="2028969" y="1527084"/>
                  <a:pt x="2040083" y="1754890"/>
                  <a:pt x="2049608" y="1978727"/>
                </a:cubicBezTo>
                <a:cubicBezTo>
                  <a:pt x="2059133" y="2202564"/>
                  <a:pt x="2361550" y="2498633"/>
                  <a:pt x="2211531" y="2755014"/>
                </a:cubicBezTo>
                <a:cubicBezTo>
                  <a:pt x="2061512" y="3011395"/>
                  <a:pt x="1382858" y="3274128"/>
                  <a:pt x="1025670" y="3297940"/>
                </a:cubicBezTo>
                <a:cubicBezTo>
                  <a:pt x="668483" y="3321753"/>
                  <a:pt x="256525" y="3101089"/>
                  <a:pt x="68406" y="2897889"/>
                </a:cubicBezTo>
                <a:cubicBezTo>
                  <a:pt x="-119713" y="2694689"/>
                  <a:pt x="298593" y="2208121"/>
                  <a:pt x="287481" y="1916815"/>
                </a:cubicBezTo>
                <a:cubicBezTo>
                  <a:pt x="276369" y="1625509"/>
                  <a:pt x="12844" y="1405640"/>
                  <a:pt x="1732" y="1150052"/>
                </a:cubicBezTo>
                <a:close/>
              </a:path>
            </a:pathLst>
          </a:custGeom>
          <a:solidFill>
            <a:srgbClr val="66CCFF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3600"/>
              <a:buFont typeface="Garamond"/>
              <a:buNone/>
            </a:pPr>
            <a:r>
              <a:rPr lang="ru-RU" sz="3600" b="1" i="0" u="none" strike="noStrike" cap="none">
                <a:solidFill>
                  <a:srgbClr val="872B24"/>
                </a:solidFill>
                <a:latin typeface="Garamond"/>
                <a:ea typeface="Garamond"/>
                <a:cs typeface="Garamond"/>
                <a:sym typeface="Garamond"/>
              </a:rPr>
              <a:t>Логика образовательного процесса при интерактивном обучении</a:t>
            </a:r>
            <a:endParaRPr sz="3600" b="1" i="0" u="none" strike="noStrike" cap="none">
              <a:solidFill>
                <a:srgbClr val="872B2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8" name="Google Shape;228;p26" descr="C:\Users\Tanya\Desktop\ЕДИНСТВО\The_Teach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55140" y="2680187"/>
            <a:ext cx="4120721" cy="307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4589" y="2605740"/>
            <a:ext cx="1315634" cy="78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 descr="http://userscontent2.emaze.com/images/8120f98d-a79e-4988-8023-3600c0f0f5b9/de760190-cfa5-4d2b-bda6-12df4948fd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5861" y="2680187"/>
            <a:ext cx="7101764" cy="3764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/>
          <p:nvPr/>
        </p:nvSpPr>
        <p:spPr>
          <a:xfrm>
            <a:off x="4886926" y="3560295"/>
            <a:ext cx="2373697" cy="1002032"/>
          </a:xfrm>
          <a:prstGeom prst="rect">
            <a:avLst/>
          </a:prstGeom>
          <a:noFill/>
          <a:ln w="28575" cap="flat" cmpd="sng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НОВОГО ОПЫТА</a:t>
            </a:r>
            <a:endParaRPr sz="18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7444749" y="3828558"/>
            <a:ext cx="861051" cy="46550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7E7E"/>
              </a:gs>
              <a:gs pos="50000">
                <a:srgbClr val="FFB1B1"/>
              </a:gs>
              <a:gs pos="100000">
                <a:srgbClr val="FFD9D9"/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8401050" y="3455446"/>
            <a:ext cx="2373697" cy="1211730"/>
          </a:xfrm>
          <a:prstGeom prst="rect">
            <a:avLst/>
          </a:prstGeom>
          <a:noFill/>
          <a:ln w="28575" cap="flat" cmpd="sng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ТЕОРЕТИЧЕСКОЕ ОСМЫСЛЕНИЕ ЧЕРЕЗ ПРИМЕНЕНИЕ</a:t>
            </a:r>
            <a:endParaRPr sz="18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/>
          <p:nvPr/>
        </p:nvSpPr>
        <p:spPr>
          <a:xfrm>
            <a:off x="1023448" y="1653318"/>
            <a:ext cx="2253215" cy="3299711"/>
          </a:xfrm>
          <a:custGeom>
            <a:avLst/>
            <a:gdLst/>
            <a:ahLst/>
            <a:cxnLst/>
            <a:rect l="l" t="t" r="r" b="b"/>
            <a:pathLst>
              <a:path w="2253215" h="3299711" extrusionOk="0">
                <a:moveTo>
                  <a:pt x="1732" y="1150052"/>
                </a:moveTo>
                <a:cubicBezTo>
                  <a:pt x="-9380" y="894464"/>
                  <a:pt x="29513" y="574582"/>
                  <a:pt x="220807" y="383288"/>
                </a:cubicBezTo>
                <a:cubicBezTo>
                  <a:pt x="412101" y="191994"/>
                  <a:pt x="838345" y="-24699"/>
                  <a:pt x="1149495" y="2289"/>
                </a:cubicBezTo>
                <a:cubicBezTo>
                  <a:pt x="1460645" y="29277"/>
                  <a:pt x="1920225" y="310263"/>
                  <a:pt x="2087706" y="545213"/>
                </a:cubicBezTo>
                <a:cubicBezTo>
                  <a:pt x="2255187" y="780163"/>
                  <a:pt x="2051193" y="1011146"/>
                  <a:pt x="2040081" y="1269115"/>
                </a:cubicBezTo>
                <a:cubicBezTo>
                  <a:pt x="2028969" y="1527084"/>
                  <a:pt x="2040083" y="1754890"/>
                  <a:pt x="2049608" y="1978727"/>
                </a:cubicBezTo>
                <a:cubicBezTo>
                  <a:pt x="2059133" y="2202564"/>
                  <a:pt x="2361550" y="2498633"/>
                  <a:pt x="2211531" y="2755014"/>
                </a:cubicBezTo>
                <a:cubicBezTo>
                  <a:pt x="2061512" y="3011395"/>
                  <a:pt x="1382858" y="3274128"/>
                  <a:pt x="1025670" y="3297940"/>
                </a:cubicBezTo>
                <a:cubicBezTo>
                  <a:pt x="668483" y="3321753"/>
                  <a:pt x="256525" y="3101089"/>
                  <a:pt x="68406" y="2897889"/>
                </a:cubicBezTo>
                <a:cubicBezTo>
                  <a:pt x="-119713" y="2694689"/>
                  <a:pt x="298593" y="2208121"/>
                  <a:pt x="287481" y="1916815"/>
                </a:cubicBezTo>
                <a:cubicBezTo>
                  <a:pt x="276369" y="1625509"/>
                  <a:pt x="12844" y="1405640"/>
                  <a:pt x="1732" y="1150052"/>
                </a:cubicBezTo>
                <a:close/>
              </a:path>
            </a:pathLst>
          </a:custGeom>
          <a:solidFill>
            <a:srgbClr val="66CCFF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1" name="Google Shape;241;p27" descr="C:\Users\Tanya\Desktop\ЕДИНСТВО\The_Teach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9890" y="1653318"/>
            <a:ext cx="4120721" cy="307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/>
          <p:nvPr/>
        </p:nvSpPr>
        <p:spPr>
          <a:xfrm>
            <a:off x="3862388" y="1328875"/>
            <a:ext cx="4562475" cy="81719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ОТНОШЕНИЯ ПАРТНЕРСТВА</a:t>
            </a:r>
            <a:endParaRPr sz="18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5543550" y="2447435"/>
            <a:ext cx="972000" cy="180000"/>
          </a:xfrm>
          <a:prstGeom prst="rect">
            <a:avLst/>
          </a:prstGeom>
          <a:gradFill>
            <a:gsLst>
              <a:gs pos="0">
                <a:srgbClr val="FF7E7E"/>
              </a:gs>
              <a:gs pos="50000">
                <a:srgbClr val="FFB1B1"/>
              </a:gs>
              <a:gs pos="100000">
                <a:srgbClr val="FFD9D9"/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4" name="Google Shape;244;p27" descr="C:\Users\Tanya\Desktop\ИНТЕРАНТИВНРОЕ ОБУЧЕНИЕ\fbfa34ec412ce2496eab76d86f2a08c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01554" y="1653318"/>
            <a:ext cx="2543175" cy="254708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/>
          <p:nvPr/>
        </p:nvSpPr>
        <p:spPr>
          <a:xfrm>
            <a:off x="5543550" y="2746862"/>
            <a:ext cx="972000" cy="180000"/>
          </a:xfrm>
          <a:prstGeom prst="rect">
            <a:avLst/>
          </a:prstGeom>
          <a:gradFill>
            <a:gsLst>
              <a:gs pos="0">
                <a:srgbClr val="FF7E7E"/>
              </a:gs>
              <a:gs pos="50000">
                <a:srgbClr val="FFB1B1"/>
              </a:gs>
              <a:gs pos="100000">
                <a:srgbClr val="FFD9D9"/>
              </a:gs>
            </a:gsLst>
            <a:path path="circle">
              <a:fillToRect l="50000" t="50000" r="50000" b="50000"/>
            </a:path>
            <a:tileRect/>
          </a:gradFill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3404393" y="3188606"/>
            <a:ext cx="5338763" cy="2144934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развивающие, проблемные, исследовательские, поисковые формы;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познавательных мотивов и интересов;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создание условий для творчества в обучении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2119</Words>
  <Application>Microsoft Office PowerPoint</Application>
  <PresentationFormat>Произвольный</PresentationFormat>
  <Paragraphs>301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Garamond</vt:lpstr>
      <vt:lpstr>Noto Sans Symbols</vt:lpstr>
      <vt:lpstr>Calibri</vt:lpstr>
      <vt:lpstr>Натуральные материалы</vt:lpstr>
      <vt:lpstr>Интерактивное обучение как современное направление активизации  познавательной деятельности обучающихся</vt:lpstr>
      <vt:lpstr>Слайд 2</vt:lpstr>
      <vt:lpstr>Слайд 3</vt:lpstr>
      <vt:lpstr>Классификация обучения в зависимости от уровня познавательной активности</vt:lpstr>
      <vt:lpstr>Слайд 5</vt:lpstr>
      <vt:lpstr>Слайд 6</vt:lpstr>
      <vt:lpstr>Задачи педагога в интерактивной технологии</vt:lpstr>
      <vt:lpstr>Логика образовательного процесса при интерактивном обучении</vt:lpstr>
      <vt:lpstr>Слайд 9</vt:lpstr>
      <vt:lpstr>Слайд 10</vt:lpstr>
      <vt:lpstr>Ключевые компетенции </vt:lpstr>
      <vt:lpstr>Принципы интерактивного обучения </vt:lpstr>
      <vt:lpstr>Задачи интерактивного обучения </vt:lpstr>
      <vt:lpstr>Значение интерактивного режима  для субъектов образовательного процесса</vt:lpstr>
      <vt:lpstr>Значение интерактивного режима  для субъектов образовательного процесса</vt:lpstr>
      <vt:lpstr>Значение интерактивного режима  для субъектов образовательного процесса</vt:lpstr>
      <vt:lpstr>Эффективность интерактивного обучения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Интерактивные приемы и методы активизации мыслительной деятельности обучающихся</vt:lpstr>
      <vt:lpstr>Слайд 37</vt:lpstr>
      <vt:lpstr>Правила организации  интерактивного обучения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обучение как современное направление активизации  познавательной деятельности обучающихся</dc:title>
  <cp:lastModifiedBy> </cp:lastModifiedBy>
  <cp:revision>1</cp:revision>
  <dcterms:modified xsi:type="dcterms:W3CDTF">2018-12-28T10:54:57Z</dcterms:modified>
</cp:coreProperties>
</file>