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42"/>
  </p:notesMasterIdLst>
  <p:sldIdLst>
    <p:sldId id="256" r:id="rId2"/>
    <p:sldId id="893" r:id="rId3"/>
    <p:sldId id="813" r:id="rId4"/>
    <p:sldId id="856" r:id="rId5"/>
    <p:sldId id="837" r:id="rId6"/>
    <p:sldId id="858" r:id="rId7"/>
    <p:sldId id="797" r:id="rId8"/>
    <p:sldId id="859" r:id="rId9"/>
    <p:sldId id="860" r:id="rId10"/>
    <p:sldId id="861" r:id="rId11"/>
    <p:sldId id="862" r:id="rId12"/>
    <p:sldId id="863" r:id="rId13"/>
    <p:sldId id="865" r:id="rId14"/>
    <p:sldId id="867" r:id="rId15"/>
    <p:sldId id="866" r:id="rId16"/>
    <p:sldId id="868" r:id="rId17"/>
    <p:sldId id="869" r:id="rId18"/>
    <p:sldId id="870" r:id="rId19"/>
    <p:sldId id="871" r:id="rId20"/>
    <p:sldId id="873" r:id="rId21"/>
    <p:sldId id="874" r:id="rId22"/>
    <p:sldId id="875" r:id="rId23"/>
    <p:sldId id="727" r:id="rId24"/>
    <p:sldId id="878" r:id="rId25"/>
    <p:sldId id="876" r:id="rId26"/>
    <p:sldId id="879" r:id="rId27"/>
    <p:sldId id="880" r:id="rId28"/>
    <p:sldId id="881" r:id="rId29"/>
    <p:sldId id="882" r:id="rId30"/>
    <p:sldId id="662" r:id="rId31"/>
    <p:sldId id="894" r:id="rId32"/>
    <p:sldId id="883" r:id="rId33"/>
    <p:sldId id="884" r:id="rId34"/>
    <p:sldId id="885" r:id="rId35"/>
    <p:sldId id="886" r:id="rId36"/>
    <p:sldId id="887" r:id="rId37"/>
    <p:sldId id="888" r:id="rId38"/>
    <p:sldId id="891" r:id="rId39"/>
    <p:sldId id="890" r:id="rId40"/>
    <p:sldId id="895" r:id="rId41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152">
          <p15:clr>
            <a:srgbClr val="A4A3A4"/>
          </p15:clr>
        </p15:guide>
        <p15:guide id="3" pos="3863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  <p15:guide id="7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79C0"/>
    <a:srgbClr val="8F4D11"/>
    <a:srgbClr val="EABE78"/>
    <a:srgbClr val="006600"/>
    <a:srgbClr val="D9B247"/>
    <a:srgbClr val="CC0000"/>
    <a:srgbClr val="3333FF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495" autoAdjust="0"/>
    <p:restoredTop sz="88790" autoAdjust="0"/>
  </p:normalViewPr>
  <p:slideViewPr>
    <p:cSldViewPr snapToGrid="0">
      <p:cViewPr varScale="1">
        <p:scale>
          <a:sx n="74" d="100"/>
          <a:sy n="74" d="100"/>
        </p:scale>
        <p:origin x="-600" y="-96"/>
      </p:cViewPr>
      <p:guideLst>
        <p:guide orient="horz" pos="2160"/>
        <p:guide orient="horz" pos="2152"/>
        <p:guide pos="3863"/>
        <p:guide pos="3831"/>
        <p:guide pos="3840"/>
        <p:guide pos="3837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1BFA90-9237-4171-9957-67CDC8C9078C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BF766F0-1E3D-44FE-8A2F-4E7020F5D3C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46850-CA69-4238-B4DE-31DEF2250C06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fld id="{A5EFBAA9-2DCE-4A62-9696-C4DBF51D9422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9" name="Рисунок 8" descr="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704512" y="0"/>
            <a:ext cx="1402382" cy="4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74302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B051-87CD-4C3B-A94B-59D6B611A92B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72989-F2F7-4B1A-8DA3-22171734D5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3865101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7DF6B-19F2-4D3C-BBB1-9F3ED5C764B7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510A6-7A50-4DFF-A2CC-179A94DF68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706520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8000" smtClean="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9048-A840-4453-B8F7-408EC832A9B9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3425F59-C95C-4D17-95F9-30291835F8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5780964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7962B-9308-445F-A20F-24BB13F73A4B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22069-2A69-423D-B3CD-B1F17C4A48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2011089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8000" smtClean="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5EA14-97B0-482A-B312-7774494DC13C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026645C-2443-4449-BF1A-14AC2C1D63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1710087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F5C28-1635-412F-B320-69ACE3FC0D24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D1941FE-F000-41AA-8F4E-94B5D60DD6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538525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90EA7-3914-457B-AA6E-00120360DB60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5FA66-E86C-45E9-AC16-BD0C010402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4051079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EF3B3-03B1-4B49-BABC-439B24ADEC44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37498-7047-4983-8D3E-0BAAB0B173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4773295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F6AA-2DCF-429F-B99E-5B5E4EA5E617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FE4D7-6A73-4B37-9EA0-D9DE8B770A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915133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C6308-C0CB-4B92-97DF-A5995288E7D2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33D39-5586-448B-A5F6-7001D28EF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2512165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A62AF-6533-4B60-8DE3-4BDC41872698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ACF00-7192-404A-ADE0-41FE50DE25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9775628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A853C-210F-4D28-8906-035194AD7F51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650D7-EBE1-41B1-9FEC-9D695BFBE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2101090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D9514-3082-4259-8EB1-B78FAA3D31A9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610E8-FDF2-4638-B6CC-AA27B203C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1293269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BDE7E-4E81-4488-BD32-C511F1A7E3DC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F87B8-460B-4C1B-BE78-A354620C4A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0656273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F951D-2D1B-4495-87A0-B16ADF92789B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B3758-01F2-4F68-9E87-ED7CF29419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7129257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2E587-BF84-416B-A5AA-4CC3DCE7AABC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5AD5B-A4C4-4FF7-8827-4F029D2DE9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6610361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D5E280F-5609-48E0-B913-8F255BEEBBA5}" type="datetimeFigureOut">
              <a:rPr lang="ru-RU"/>
              <a:pPr>
                <a:defRPr/>
              </a:pPr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C6DB8DDE-8C44-4BF1-90E5-6B931475BC98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8" name="Рисунок 7" descr="logo.png"/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10704512" y="0"/>
            <a:ext cx="1402382" cy="4280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03" r:id="rId7"/>
    <p:sldLayoutId id="2147484013" r:id="rId8"/>
    <p:sldLayoutId id="2147484004" r:id="rId9"/>
    <p:sldLayoutId id="2147484005" r:id="rId10"/>
    <p:sldLayoutId id="2147484014" r:id="rId11"/>
    <p:sldLayoutId id="2147484015" r:id="rId12"/>
    <p:sldLayoutId id="2147484006" r:id="rId13"/>
    <p:sldLayoutId id="2147484016" r:id="rId14"/>
    <p:sldLayoutId id="2147484017" r:id="rId15"/>
    <p:sldLayoutId id="2147484018" r:id="rId16"/>
    <p:sldLayoutId id="2147484019" r:id="rId17"/>
  </p:sldLayoutIdLst>
  <p:transition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5"/>
          <p:cNvSpPr>
            <a:spLocks noGrp="1"/>
          </p:cNvSpPr>
          <p:nvPr>
            <p:ph type="title" idx="4294967295"/>
          </p:nvPr>
        </p:nvSpPr>
        <p:spPr>
          <a:xfrm>
            <a:off x="827088" y="646113"/>
            <a:ext cx="10741025" cy="18796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n>
                  <a:noFill/>
                </a:ln>
                <a:solidFill>
                  <a:srgbClr val="00B050"/>
                </a:solidFill>
              </a:rPr>
              <a:t>Формирование ценностных ориентаций </a:t>
            </a:r>
            <a:br>
              <a:rPr lang="ru-RU" altLang="ru-RU" sz="3200" b="1" smtClean="0">
                <a:ln>
                  <a:noFill/>
                </a:ln>
                <a:solidFill>
                  <a:srgbClr val="00B050"/>
                </a:solidFill>
              </a:rPr>
            </a:br>
            <a:r>
              <a:rPr lang="ru-RU" altLang="ru-RU" sz="3200" b="1" smtClean="0">
                <a:ln>
                  <a:noFill/>
                </a:ln>
                <a:solidFill>
                  <a:srgbClr val="00B050"/>
                </a:solidFill>
              </a:rPr>
              <a:t>и убеждений у детей средствами народных и православных традиций </a:t>
            </a:r>
            <a:endParaRPr lang="ru-RU" altLang="ru-RU" sz="3200" smtClean="0">
              <a:ln>
                <a:noFill/>
              </a:ln>
              <a:solidFill>
                <a:srgbClr val="00B050"/>
              </a:solidFill>
            </a:endParaRPr>
          </a:p>
        </p:txBody>
      </p:sp>
      <p:pic>
        <p:nvPicPr>
          <p:cNvPr id="15364" name="Picture 2" descr="C:\Users\Таня\Desktop\ОКТЯБРЬ\АЗБУКА\cartoon-little-kid-reading-book_29190-286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1188" y="3246438"/>
            <a:ext cx="32019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Users\Таня\Desktop\ОКТЯБРЬ\АЗБУКА\set-of-hand-drawn-christmas-angels_23-21477142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1525" y="2401888"/>
            <a:ext cx="21796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C:\Users\Таня\Desktop\ОКТЯБРЬ\АЗБУКА\sun-icons-collection_1284-15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11" t="4553" r="3035" b="63072"/>
          <a:stretch>
            <a:fillRect/>
          </a:stretch>
        </p:blipFill>
        <p:spPr bwMode="auto">
          <a:xfrm>
            <a:off x="3063875" y="2800350"/>
            <a:ext cx="1579563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C:\Users\Таня\Desktop\ОКТЯБРЬ\АЗБУКА\depositphotos_7968564-stock-illustration-traditional-russian-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FFD"/>
              </a:clrFrom>
              <a:clrTo>
                <a:srgbClr val="F9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581"/>
          <a:stretch>
            <a:fillRect/>
          </a:stretch>
        </p:blipFill>
        <p:spPr bwMode="auto">
          <a:xfrm>
            <a:off x="1287463" y="5381625"/>
            <a:ext cx="3355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C:\Users\Таня\Desktop\ОКТЯБРЬ\АЗБУКА\depositphotos_7968564-stock-illustration-traditional-russian-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FFD"/>
              </a:clrFrom>
              <a:clrTo>
                <a:srgbClr val="F9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581"/>
          <a:stretch>
            <a:fillRect/>
          </a:stretch>
        </p:blipFill>
        <p:spPr bwMode="auto">
          <a:xfrm>
            <a:off x="7623175" y="5381625"/>
            <a:ext cx="3355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Таня\Desktop\ОКТЯБРЬ\АЗБУКА\амвымв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216150"/>
            <a:ext cx="4376738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348288" y="3228975"/>
            <a:ext cx="5843587" cy="178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детский коллектив не воспринимается только</a:t>
            </a:r>
            <a:br>
              <a:rPr lang="ru-RU" sz="2000" dirty="0"/>
            </a:br>
            <a:r>
              <a:rPr lang="ru-RU" sz="2000" dirty="0"/>
              <a:t>как форма целесообразности;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0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воспитательная функция в глазах детей отступает на второй план перед социально полезной функцией коллектива.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0750" y="4122738"/>
            <a:ext cx="1846263" cy="92233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Психолого-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педагогическая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задача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893763" y="950913"/>
            <a:ext cx="104044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Организация социально одобряемой </a:t>
            </a:r>
          </a:p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деятельности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08688" y="1489075"/>
            <a:ext cx="52339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B050"/>
                </a:solidFill>
              </a:rPr>
              <a:t>ДЕТСКИЙ КОЛЛЕКТИВ </a:t>
            </a:r>
            <a:r>
              <a:rPr lang="ru-RU" altLang="ru-RU" sz="1600"/>
              <a:t>– </a:t>
            </a:r>
            <a:endParaRPr lang="ru-RU" altLang="ru-RU" sz="1600" b="1">
              <a:solidFill>
                <a:srgbClr val="00B050"/>
              </a:solidFill>
            </a:endParaRPr>
          </a:p>
          <a:p>
            <a:pPr algn="ctr" eaLnBrk="1" hangingPunct="1"/>
            <a:r>
              <a:rPr lang="ru-RU" altLang="ru-RU"/>
              <a:t>многоплановая система, внутри которой </a:t>
            </a:r>
            <a:br>
              <a:rPr lang="ru-RU" altLang="ru-RU"/>
            </a:br>
            <a:r>
              <a:rPr lang="ru-RU" altLang="ru-RU"/>
              <a:t>дети могут быть членами объединений, </a:t>
            </a:r>
            <a:br>
              <a:rPr lang="ru-RU" altLang="ru-RU"/>
            </a:br>
            <a:r>
              <a:rPr lang="ru-RU" altLang="ru-RU"/>
              <a:t>разных по характеру и длительности существования.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6963" y="3751263"/>
            <a:ext cx="4897437" cy="22764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+mn-lt"/>
              </a:rPr>
              <a:t>ХАРАКТЕР ВЗАИМООТНОШЕНИЙ,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+mn-lt"/>
              </a:rPr>
              <a:t>СКЛАДЫВАЮЩИХСЯ МЕЖДУ ДЕТЬМИ: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00B050"/>
              </a:solidFill>
              <a:latin typeface="+mn-lt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формирование умения командовать товарищами и подчиняться товарищу;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000" dirty="0">
              <a:latin typeface="+mn-lt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создание развернутой сети разнообразных связей, отношений.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</a:t>
            </a:r>
          </a:p>
        </p:txBody>
      </p:sp>
      <p:pic>
        <p:nvPicPr>
          <p:cNvPr id="9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708900" y="3282950"/>
            <a:ext cx="18335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 descr="E:\++++05 05 РАБОЧИЙ СТОЛ\ПРЕЗЕНТАЦИИ МИНСК\ЕДИНСТВО\Worldcultures_Queretar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733675"/>
            <a:ext cx="4440238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30725" y="2768600"/>
            <a:ext cx="6661150" cy="314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/>
              <a:t>беседы: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«Нет милее дружка, чем родная матушка»;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«Расскажи о своей маме».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/>
              <a:t>занятия: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«Образ любящей матери в иконах пресвятой богородицы»;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«От матери земной до матери небесной».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/>
              <a:t>заучивание стихов о маме, изготовление подарков для мам, бабушек;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/>
              <a:t>творческие работы: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портреты мам или всей семьи из разных материалов.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/>
              <a:t>совместные мероприятия детей и родителей.</a:t>
            </a:r>
          </a:p>
        </p:txBody>
      </p:sp>
      <p:sp>
        <p:nvSpPr>
          <p:cNvPr id="26628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Методы воспитательной деятельности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19288" y="3209925"/>
            <a:ext cx="1697037" cy="5842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ФОРМЫ </a:t>
            </a:r>
            <a:br>
              <a:rPr lang="ru-RU" sz="1600" b="1" dirty="0"/>
            </a:br>
            <a:r>
              <a:rPr lang="ru-RU" sz="1600" b="1" dirty="0"/>
              <a:t>РЕАЛИЗАЦИИ</a:t>
            </a:r>
          </a:p>
        </p:txBody>
      </p:sp>
      <p:pic>
        <p:nvPicPr>
          <p:cNvPr id="26630" name="Picture 2" descr="C:\Users\Таня\Desktop\ОКТЯБРЬ\АЗБУКА\elegant-divider-collection_23-214782870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12" t="63490" r="7500" b="25140"/>
          <a:stretch>
            <a:fillRect/>
          </a:stretch>
        </p:blipFill>
        <p:spPr bwMode="auto">
          <a:xfrm>
            <a:off x="1570038" y="2652713"/>
            <a:ext cx="23955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 descr="C:\Users\Таня\Desktop\ОКТЯБРЬ\АЗБУКА\elegant-divider-collection_23-214782870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12" t="25140" r="7500" b="63490"/>
          <a:stretch>
            <a:fillRect/>
          </a:stretch>
        </p:blipFill>
        <p:spPr bwMode="auto">
          <a:xfrm>
            <a:off x="1570038" y="3667125"/>
            <a:ext cx="23955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" descr="C:\Users\Таня\Desktop\ОКТЯБРЬ\АЗБУКА\dcvsdcdscs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075" y="4572000"/>
            <a:ext cx="174625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489575" y="2447925"/>
            <a:ext cx="5113338" cy="2000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БЕСЕДЫ НА НРАВСТВЕННЫЕ ТЕМЫ: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«Жил-был я»;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«Уважай отца и мать - будет в жизни благодать»;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«Где добрые люди, там беды не будет»;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«Доброе дело делай смело»;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«Что мы Родиной зовем?»;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«Дом, в котором мы живем». </a:t>
            </a:r>
          </a:p>
        </p:txBody>
      </p:sp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Методы воспитательной деятельности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9575" y="4448175"/>
            <a:ext cx="5418138" cy="172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ВКЛЮЧАЮЩИЕ В СЕБЯ: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чтение о обсуждение небольшого литературного произведения;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игры;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ситуативные задачи;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дидактический материал. </a:t>
            </a:r>
          </a:p>
        </p:txBody>
      </p:sp>
      <p:pic>
        <p:nvPicPr>
          <p:cNvPr id="27654" name="Picture 4" descr="C:\Users\Таня\Desktop\ОКТЯБРЬ\АЗБУКА\dcvsdcds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325" y="3181350"/>
            <a:ext cx="278765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65550" y="2590800"/>
            <a:ext cx="3455988" cy="612775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dirty="0"/>
              <a:t>образы героев- защитников Отечества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7631113" y="1576388"/>
            <a:ext cx="2847975" cy="101441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легкое и естественное срастание с образами детского сознания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39875" y="3784600"/>
            <a:ext cx="1690688" cy="827088"/>
          </a:xfrm>
          <a:prstGeom prst="round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РУССКАЯ КУЛЬТУРНАЯ ТРАДИЦИЯ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549400" y="2025650"/>
            <a:ext cx="1671638" cy="15906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7631113" y="2990850"/>
            <a:ext cx="2847975" cy="708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реальные исторические личности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5550" y="3584575"/>
            <a:ext cx="3455988" cy="611188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dirty="0"/>
              <a:t>образы православных святых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631113" y="3890963"/>
            <a:ext cx="2847975" cy="19383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черты характера, поступки и высказывания  героев бережно сохранены народной памятью и письменной историей</a:t>
            </a:r>
          </a:p>
        </p:txBody>
      </p:sp>
      <p:cxnSp>
        <p:nvCxnSpPr>
          <p:cNvPr id="3" name="Прямая соединительная линия 2"/>
          <p:cNvCxnSpPr>
            <a:stCxn id="22" idx="2"/>
            <a:endCxn id="13" idx="0"/>
          </p:cNvCxnSpPr>
          <p:nvPr/>
        </p:nvCxnSpPr>
        <p:spPr>
          <a:xfrm flipH="1">
            <a:off x="9055100" y="2590800"/>
            <a:ext cx="0" cy="4000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3" name="Picture 2" descr="C:\Users\Таня\Desktop\ОКТЯБРЬ\полиэтническое образование\0_6ed16_c499eaa0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106613"/>
            <a:ext cx="8334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13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987425" y="3784600"/>
            <a:ext cx="1692275" cy="827088"/>
          </a:xfrm>
          <a:prstGeom prst="round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РУССКАЯ КУЛЬТУРНАЯ ТРАДИЦИЯ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98538" y="2025650"/>
            <a:ext cx="1670050" cy="15906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14663" y="3100388"/>
            <a:ext cx="2235200" cy="36988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Илья Муромец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03938" y="3100388"/>
            <a:ext cx="2235200" cy="36988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Дмитрий Донской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094788" y="3100388"/>
            <a:ext cx="2236787" cy="36988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Александр Невский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14663" y="5822950"/>
            <a:ext cx="2235200" cy="36830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Федор Ушаков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103938" y="5822950"/>
            <a:ext cx="2235200" cy="36830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Александр Суворов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094788" y="5822950"/>
            <a:ext cx="2236787" cy="36830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Михаил Кутузов</a:t>
            </a:r>
            <a:endParaRPr lang="ru-RU" sz="1600" dirty="0"/>
          </a:p>
        </p:txBody>
      </p:sp>
      <p:pic>
        <p:nvPicPr>
          <p:cNvPr id="29707" name="Picture 2" descr="C:\Users\Таня\Desktop\ОКТЯБРЬ\полиэтническое образование\0_6ed16_c499eaa0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050" y="2119313"/>
            <a:ext cx="8350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213" y="911225"/>
            <a:ext cx="1562100" cy="20399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175" y="849313"/>
            <a:ext cx="1470025" cy="21018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 l="31976" t="-89" r="21358" b="89"/>
          <a:stretch>
            <a:fillRect/>
          </a:stretch>
        </p:blipFill>
        <p:spPr bwMode="auto">
          <a:xfrm>
            <a:off x="9355138" y="849313"/>
            <a:ext cx="1470025" cy="21018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6138" y="3700463"/>
            <a:ext cx="1492250" cy="19161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ÐÐ°ÑÑÐ¸Ð½ÐºÐ¸ Ð¿Ð¾ Ð·Ð°Ð¿ÑÐ¾ÑÑ ÐÐ»ÐµÐºÑÐ°Ð½Ð´Ñ Ð¡ÑÐ²Ð¾ÑÐ¾Ð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0175" y="3700463"/>
            <a:ext cx="1454150" cy="19161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55138" y="3709988"/>
            <a:ext cx="1470025" cy="190658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1" grpId="0" animBg="1"/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619750" y="2867025"/>
            <a:ext cx="5113338" cy="30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СПОСОБЫ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рассказы педагога;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литература;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видеофильмы;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художественные исторические фильмы;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классическая музыка;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духовное пение;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слушание колокольных звонов.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000" dirty="0"/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Развитие духовно-нравственной сферы ребенка 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30725" name="Picture 2" descr="C:\Users\Таня\Desktop\ОКТЯБРЬ\АЗБУКА\welco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988" y="3219450"/>
            <a:ext cx="39179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360988" y="2798763"/>
            <a:ext cx="6003925" cy="274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СПОСОБЫ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проведение народных и православных праздников: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Рождество: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Масленица: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Благовещение;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Пасха;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Троица;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Преображение Господне.</a:t>
            </a:r>
          </a:p>
        </p:txBody>
      </p:sp>
      <p:sp>
        <p:nvSpPr>
          <p:cNvPr id="31748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Развитие духовно-нравственной сферы ребенка 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31749" name="Picture 2" descr="C:\Users\Таня\Desktop\ОКТЯБРЬ\АЗБУКА\welco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988" y="3219450"/>
            <a:ext cx="39179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510213" y="2600325"/>
            <a:ext cx="6091237" cy="394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СПОСОБЫ 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знакомство с православным храмом: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архитектурная особенность,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назначение;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000" dirty="0"/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знакомство с произведениями изобразительного искусства: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введение детей в мир высоких духовно-нравственных образов.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/>
              <a:t>объяснение педагогом, что первыми русскими художниками - живописцами были изобразители церковной живописи.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000" dirty="0"/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Развитие духовно-нравственной сферы ребенка 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32773" name="Picture 2" descr="C:\Users\Таня\Desktop\ОКТЯБРЬ\АЗБУКА\welco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988" y="3219450"/>
            <a:ext cx="39179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53138" y="1770063"/>
            <a:ext cx="5233987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1600" b="1"/>
              <a:t>СЛОВО «ИКОНА» ОЗНАЧАЕТ ОБРАЗ 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/>
              <a:t>пишут на доске; 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/>
              <a:t>содержат изображения Иисуса Христа, </a:t>
            </a:r>
            <a:br>
              <a:rPr lang="ru-RU" altLang="ru-RU"/>
            </a:br>
            <a:r>
              <a:rPr lang="ru-RU" altLang="ru-RU"/>
              <a:t>Божьей Матери, ангелов и святых людей; 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/>
              <a:t>сопровождают человека во всех местах и делах; 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/>
              <a:t>размещаются: в храмах, домах, где живут православные люди, в автомашине, на груди;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/>
              <a:t>схожесть со священной книгой.</a:t>
            </a:r>
          </a:p>
        </p:txBody>
      </p:sp>
      <p:pic>
        <p:nvPicPr>
          <p:cNvPr id="9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753350" y="2582863"/>
            <a:ext cx="18335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C:\Users\Таня\Desktop\ОКТЯБРЬ\АЗБУКА\ikona-gospoda-vsederzhite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625" y="4087813"/>
            <a:ext cx="1433513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 descr="C:\Users\Таня\Desktop\ОКТЯБРЬ\АЗБУКА\icon_shigri_iverskay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540000"/>
            <a:ext cx="1485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4" descr="C:\Users\Таня\Desktop\ОКТЯБРЬ\АЗБУКА\pic_782_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9513" y="911225"/>
            <a:ext cx="14700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753350" y="3365500"/>
            <a:ext cx="18335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753350" y="3971925"/>
            <a:ext cx="18335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753350" y="4803775"/>
            <a:ext cx="18335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 Ð´ÑÑÐ¾Ð²Ð½Ð¾-Ð½ÑÐ°Ð²ÑÑÐ²ÐµÐ½Ð½Ð¾Ðµ Ð²Ð¾ÑÐ¿Ð¸ÑÐ°Ð½Ð¸Ðµ ÑÐºÐ¾Ð»ÑÐ½Ð¸ÐºÐ¾Ð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73075"/>
            <a:ext cx="888047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1313" y="4694238"/>
            <a:ext cx="6002337" cy="16827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8" name="Прямоугольник 13"/>
          <p:cNvSpPr>
            <a:spLocks noChangeArrowheads="1"/>
          </p:cNvSpPr>
          <p:nvPr/>
        </p:nvSpPr>
        <p:spPr bwMode="auto">
          <a:xfrm>
            <a:off x="414338" y="4745038"/>
            <a:ext cx="58562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000"/>
              <a:t>Современным обществом осознается, что процесс формирования ценностных ориентаций и убеждений у детей невозможен без приобщения к духовному опыту поколений, духовно-нравственным ценностям, заложенным в его культурном наследии.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360988" y="2732088"/>
            <a:ext cx="5584825" cy="3138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чтение народных и авторских сказок, </a:t>
            </a:r>
            <a:br>
              <a:rPr lang="ru-RU" dirty="0"/>
            </a:br>
            <a:r>
              <a:rPr lang="ru-RU" dirty="0"/>
              <a:t>литературных произведений из серии «Детям о вере», сказки о материнской любви;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цикл занятий под названием «Уроки доброты»;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знакомство и проведение календарных православных и народных праздников (Рождество Пресвятой Богородицы, Рождественские Святки, Масленица, Пасха, Благовещение, Троица);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тематические выставки детского творчества;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знакомство детей с жизнью православных святых и защитниках земли русской.</a:t>
            </a: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Формы и методы православного воспитания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19461" name="Picture 5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58" r="20458"/>
          <a:stretch/>
        </p:blipFill>
        <p:spPr bwMode="auto">
          <a:xfrm>
            <a:off x="1912486" y="2878434"/>
            <a:ext cx="2653475" cy="2992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3" descr="C:\Users\Таня\Desktop\ОКТЯБРЬ\АЗБУКА\55dd24c91eb9b4feb0f71a1f5e413ecd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68613"/>
            <a:ext cx="21177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318125" y="2992438"/>
            <a:ext cx="5940425" cy="230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экскурсии в храм с целью ознакомления с особенностями архитектуры, внутренним устройством, иконографией;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экскурсии на природу (красота Божьего мира);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слушание колокольной и духовной музыки </a:t>
            </a:r>
            <a:br>
              <a:rPr lang="ru-RU" dirty="0"/>
            </a:br>
            <a:r>
              <a:rPr lang="ru-RU" dirty="0"/>
              <a:t>на тематических музыкальных занятиях с использованием соответствующих записей;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постановки сценок на нравственные темы </a:t>
            </a:r>
            <a:br>
              <a:rPr lang="ru-RU" dirty="0"/>
            </a:br>
            <a:r>
              <a:rPr lang="ru-RU" dirty="0"/>
              <a:t>(о прощении, о трудолюбии, об уважении старших).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Формы и методы православного воспитания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5" name="Picture 5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58" r="20458"/>
          <a:stretch/>
        </p:blipFill>
        <p:spPr bwMode="auto">
          <a:xfrm>
            <a:off x="1912486" y="2878434"/>
            <a:ext cx="2653475" cy="2992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3" descr="C:\Users\Таня\Desktop\ОКТЯБРЬ\АЗБУКА\55dd24c91eb9b4feb0f71a1f5e413ecd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68613"/>
            <a:ext cx="21177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164138" y="2897188"/>
            <a:ext cx="5938837" cy="301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/>
              <a:t>беседа: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выявление сформированности знаний у детей о маме и отношения к ней;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анализ ответов вместе с детьми.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/>
              <a:t>чтение сказок о силе материнской любви, ее мудрости, жертвенности ради своего ребенка: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«Кукушка» ненецкая сказка;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«Айога» нанайская сказка;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«Хлеб да соль» Алексея Логунова;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«Материнская любовь» корейская сказка.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Воспитание любви к матери 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36869" name="Picture 2" descr="E:\++++05 05 РАБОЧИЙ СТОЛ\ПРЕЗЕНТАЦИИ МИНСК\ВЕБИНАР СЕМЬЯ\shutterstock-293497514_ori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163888"/>
            <a:ext cx="2208213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Users\Таня\Desktop\ОКТЯБРЬ\АЗБУКА\55dd24c91eb9b4feb0f71a1f5e413ecd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919413"/>
            <a:ext cx="15049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98675" y="3171825"/>
            <a:ext cx="3600450" cy="10080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воспитание культуры поведения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8875" y="1206500"/>
            <a:ext cx="9890125" cy="6810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b="1" dirty="0">
                <a:solidFill>
                  <a:srgbClr val="00B050"/>
                </a:solidFill>
              </a:rPr>
              <a:t>Нравственное воспитание ребенка</a:t>
            </a:r>
          </a:p>
        </p:txBody>
      </p:sp>
      <p:sp>
        <p:nvSpPr>
          <p:cNvPr id="11" name="Стрелка вправо 10"/>
          <p:cNvSpPr/>
          <p:nvPr/>
        </p:nvSpPr>
        <p:spPr>
          <a:xfrm rot="16200000" flipH="1" flipV="1">
            <a:off x="3667919" y="2597944"/>
            <a:ext cx="463550" cy="373062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2238" y="3171825"/>
            <a:ext cx="3600450" cy="10080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воспитание моральных качеств для гармоничного развития и совершенствования личности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6200000" flipH="1" flipV="1">
            <a:off x="8039894" y="2597944"/>
            <a:ext cx="463550" cy="373062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 rot="5400000">
            <a:off x="5872957" y="2320131"/>
            <a:ext cx="458788" cy="4524375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422650" y="4965700"/>
            <a:ext cx="5362575" cy="7191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воспитание в условиях постоянной атмосферы взаимопонимания, любви родителей и педагогов</a:t>
            </a:r>
          </a:p>
        </p:txBody>
      </p:sp>
      <p:pic>
        <p:nvPicPr>
          <p:cNvPr id="37898" name="Picture 2" descr="C:\Users\Таня\Desktop\ОКТЯБРЬ\АЗБУКА\hand-drawn-family-in-different-life-stages_23-214782696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9E2D0"/>
              </a:clrFrom>
              <a:clrTo>
                <a:srgbClr val="E9E2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6" t="48643" r="60310" b="6853"/>
          <a:stretch>
            <a:fillRect/>
          </a:stretch>
        </p:blipFill>
        <p:spPr bwMode="auto">
          <a:xfrm>
            <a:off x="1490663" y="3565525"/>
            <a:ext cx="121602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2" grpId="0" animBg="1"/>
      <p:bldP spid="13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146800" y="1692275"/>
            <a:ext cx="3455988" cy="101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dirty="0"/>
              <a:t>узнавание ребенком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 </a:t>
            </a:r>
            <a:r>
              <a:rPr lang="ru-RU" dirty="0"/>
              <a:t>культурных ценностях народных праздников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47925" y="3349625"/>
            <a:ext cx="2628900" cy="612775"/>
          </a:xfrm>
          <a:prstGeom prst="round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ПРЕДПРАЗДНИЧНЫЕ ПОСИДЕЛКИ</a:t>
            </a:r>
          </a:p>
        </p:txBody>
      </p:sp>
      <p:sp>
        <p:nvSpPr>
          <p:cNvPr id="23" name="Овал 22"/>
          <p:cNvSpPr/>
          <p:nvPr/>
        </p:nvSpPr>
        <p:spPr>
          <a:xfrm>
            <a:off x="2927350" y="1592263"/>
            <a:ext cx="1670050" cy="15906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46800" y="3036888"/>
            <a:ext cx="3455988" cy="1014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dirty="0"/>
              <a:t>формирование навыков общения взрослых и детей, ребенка со сверстниками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38919" name="Picture 3" descr="C:\Users\Таня\Desktop\ОКТЯБРЬ\АЗБУКА\happy-and-loving-family_1308-670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24" b="28172"/>
          <a:stretch>
            <a:fillRect/>
          </a:stretch>
        </p:blipFill>
        <p:spPr bwMode="auto">
          <a:xfrm>
            <a:off x="5207000" y="4341813"/>
            <a:ext cx="5005388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755775"/>
            <a:ext cx="15906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45050" y="2738438"/>
            <a:ext cx="5718175" cy="2862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ОСНОВНАЯ ЦЕЛЬ - ПОДГОТОВКА К ПРАЗДНИКУ</a:t>
            </a:r>
            <a:r>
              <a:rPr lang="ru-RU" dirty="0"/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разучивание песен, хороводов, игр;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изготовление предметов, которые необходимы для праздника;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оформление интерьера русской горницы предметами старины;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изготовление открытки-приглашения;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изготовление подарков-сюрпризов близким, родным, друзьям.</a:t>
            </a: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Предпраздничные посиделки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39941" name="Picture 2" descr="C:\Users\Таня\Desktop\ОКТЯБРЬ\АЗБУКА\110046315_large_____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438" y="2730500"/>
            <a:ext cx="202723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7"/>
          <p:cNvSpPr txBox="1">
            <a:spLocks noChangeArrowheads="1"/>
          </p:cNvSpPr>
          <p:nvPr/>
        </p:nvSpPr>
        <p:spPr bwMode="auto">
          <a:xfrm>
            <a:off x="854075" y="97313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Предпраздничные посиделки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538" y="3257550"/>
            <a:ext cx="3409950" cy="13223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изготовление предметов для оформления праздника и знакомство с новой хороводной песней</a:t>
            </a:r>
          </a:p>
        </p:txBody>
      </p:sp>
      <p:sp>
        <p:nvSpPr>
          <p:cNvPr id="6" name="Стрелка вправо 5"/>
          <p:cNvSpPr/>
          <p:nvPr/>
        </p:nvSpPr>
        <p:spPr>
          <a:xfrm rot="16200000" flipH="1" flipV="1">
            <a:off x="5889625" y="2616200"/>
            <a:ext cx="360363" cy="290513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1263" y="1955800"/>
            <a:ext cx="4608512" cy="4683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СОДЕРЖАНИЕ ПОСИДЕЛОК</a:t>
            </a:r>
            <a:r>
              <a:rPr lang="ru-RU" sz="1600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5313" y="3397250"/>
            <a:ext cx="3409950" cy="101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изготовление подарков для родных, друзей и участие в народных играх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31163" y="3095625"/>
            <a:ext cx="3409950" cy="16192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знакомство детей с национальными блюдами, правилами гостеприимства русского народа и народов других национальностей</a:t>
            </a:r>
          </a:p>
        </p:txBody>
      </p:sp>
      <p:sp>
        <p:nvSpPr>
          <p:cNvPr id="11" name="Стрелка вправо 10"/>
          <p:cNvSpPr/>
          <p:nvPr/>
        </p:nvSpPr>
        <p:spPr>
          <a:xfrm rot="18291666" flipH="1" flipV="1">
            <a:off x="3289301" y="2601912"/>
            <a:ext cx="360362" cy="290513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3308334" flipV="1">
            <a:off x="8428038" y="2601913"/>
            <a:ext cx="360362" cy="290512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0971" name="Picture 2" descr="C:\Users\Таня\Desktop\ОКТЯБРЬ\АЗБУКА\depositphotos_7968564-stock-illustration-traditional-russian-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FFD"/>
              </a:clrFrom>
              <a:clrTo>
                <a:srgbClr val="F9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8" b="67741"/>
          <a:stretch>
            <a:fillRect/>
          </a:stretch>
        </p:blipFill>
        <p:spPr bwMode="auto">
          <a:xfrm>
            <a:off x="3913188" y="5172075"/>
            <a:ext cx="428625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Предпраздничные посиделки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916113" y="2652713"/>
            <a:ext cx="2592387" cy="792162"/>
          </a:xfrm>
          <a:prstGeom prst="homePlat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ПЕРВАЯ ЧАСТЬ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4175" y="2652713"/>
            <a:ext cx="3743325" cy="7921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познавательный рассказ бабушки,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беседа </a:t>
            </a:r>
            <a:r>
              <a:rPr lang="ru-RU" sz="1800" dirty="0"/>
              <a:t>с детьми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16113" y="3852863"/>
            <a:ext cx="2592387" cy="792162"/>
          </a:xfrm>
          <a:prstGeom prst="homePlat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/>
              <a:t>ВТОРАЯ ЧАСТЬ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4175" y="3852863"/>
            <a:ext cx="3743325" cy="7921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практическая деятельность детей и взрослых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916113" y="4995863"/>
            <a:ext cx="2592387" cy="792162"/>
          </a:xfrm>
          <a:prstGeom prst="homePlat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ТРЕТЬЯ ЧАСТЬ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4175" y="4995863"/>
            <a:ext cx="3743325" cy="7921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творческие игровые, музыкально-литературные занятия</a:t>
            </a: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5022850" y="2663825"/>
            <a:ext cx="1122363" cy="874713"/>
            <a:chOff x="5022955" y="2663849"/>
            <a:chExt cx="1121980" cy="874645"/>
          </a:xfrm>
        </p:grpSpPr>
        <p:sp>
          <p:nvSpPr>
            <p:cNvPr id="14" name="Блок-схема: процесс 13"/>
            <p:cNvSpPr/>
            <p:nvPr/>
          </p:nvSpPr>
          <p:spPr>
            <a:xfrm flipH="1">
              <a:off x="5022955" y="2663849"/>
              <a:ext cx="1121980" cy="874645"/>
            </a:xfrm>
            <a:prstGeom prst="flowChartProcess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42002" name="Picture 2" descr="C:\Users\Таня\Desktop\ОКТЯБРЬ\АЗБУКА\different-floral-ornaments_1159-896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230" t="35693" r="39484" b="43774"/>
            <a:stretch>
              <a:fillRect/>
            </a:stretch>
          </p:blipFill>
          <p:spPr bwMode="auto">
            <a:xfrm>
              <a:off x="5152715" y="2689867"/>
              <a:ext cx="820039" cy="79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022850" y="3824288"/>
            <a:ext cx="1122363" cy="874712"/>
            <a:chOff x="5022955" y="3824071"/>
            <a:chExt cx="1121980" cy="874645"/>
          </a:xfrm>
        </p:grpSpPr>
        <p:sp>
          <p:nvSpPr>
            <p:cNvPr id="21" name="Блок-схема: процесс 20"/>
            <p:cNvSpPr/>
            <p:nvPr/>
          </p:nvSpPr>
          <p:spPr>
            <a:xfrm>
              <a:off x="5022955" y="3824071"/>
              <a:ext cx="1121980" cy="874645"/>
            </a:xfrm>
            <a:prstGeom prst="flowChartProcess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42000" name="Picture 2" descr="C:\Users\Таня\Desktop\ОКТЯБРЬ\АЗБУКА\different-floral-ornaments_1159-896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071" t="69595" r="5643" b="9872"/>
            <a:stretch>
              <a:fillRect/>
            </a:stretch>
          </p:blipFill>
          <p:spPr bwMode="auto">
            <a:xfrm>
              <a:off x="5195667" y="3871484"/>
              <a:ext cx="820039" cy="79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5022850" y="5024438"/>
            <a:ext cx="1122363" cy="874712"/>
            <a:chOff x="5022955" y="5023924"/>
            <a:chExt cx="1121980" cy="875712"/>
          </a:xfrm>
        </p:grpSpPr>
        <p:sp>
          <p:nvSpPr>
            <p:cNvPr id="18" name="Блок-схема: процесс 17"/>
            <p:cNvSpPr/>
            <p:nvPr/>
          </p:nvSpPr>
          <p:spPr>
            <a:xfrm>
              <a:off x="5022955" y="5025513"/>
              <a:ext cx="1121980" cy="874123"/>
            </a:xfrm>
            <a:prstGeom prst="flowChartProcess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41998" name="Picture 2" descr="C:\Users\Таня\Desktop\ОКТЯБРЬ\АЗБУКА\different-floral-ornaments_1159-896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009" t="35695" r="5705" b="43773"/>
            <a:stretch>
              <a:fillRect/>
            </a:stretch>
          </p:blipFill>
          <p:spPr bwMode="auto">
            <a:xfrm>
              <a:off x="5168371" y="5023924"/>
              <a:ext cx="860201" cy="82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337175" y="2743200"/>
            <a:ext cx="5949950" cy="310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ЗАНЯТИЯ РЕБЕНКА</a:t>
            </a:r>
            <a:r>
              <a:rPr lang="ru-RU" dirty="0"/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выбор занятия исходя из собственного интереса;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объединение в подгруппы и выполнение общей работы;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индивидуальные занятия;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добровольность занятий;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эмоционально-насыщенный характер межличностного общения взрослых и детей, ребенка со сверстниками.</a:t>
            </a:r>
          </a:p>
        </p:txBody>
      </p:sp>
      <p:sp>
        <p:nvSpPr>
          <p:cNvPr id="43012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Предпраздничные посиделки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4301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013" y="2743200"/>
            <a:ext cx="2295525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67288" y="2673350"/>
            <a:ext cx="6192837" cy="316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ИГРОВОЙ ПЕРСОНАЖ</a:t>
            </a:r>
            <a:r>
              <a:rPr lang="ru-RU" dirty="0"/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(бабушка, дедушка, добрый молодец, девица-красавица):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ведение живого рассказа о народном празднике; использование присказок;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сопровождение рассказа творческим трудом, песней, игрой.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ВЗРОСЛЫЕ: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передача своих знаний малышам - принцип народной педагогики.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ПЕДАГОГИ: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устанавливание контактов с народными мастерами;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приглашение мастеров на посиделки и праздники. </a:t>
            </a:r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Предпраздничные посиделки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27650" name="Picture 2" descr="C:\Users\Таня\Desktop\ОКТЯБРЬ\АЗБУКА\4073590.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738" y="2783121"/>
            <a:ext cx="2375234" cy="275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316413" y="1014413"/>
            <a:ext cx="3240087" cy="719137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>
                <a:solidFill>
                  <a:schemeClr val="tx1"/>
                </a:solidFill>
              </a:rPr>
              <a:t>общность целей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6413" y="1816100"/>
            <a:ext cx="3240087" cy="828675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>
                <a:solidFill>
                  <a:schemeClr val="tx1"/>
                </a:solidFill>
              </a:rPr>
              <a:t>адекватность мотивов предметно-практической совместной деятельности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8240713" y="3175000"/>
            <a:ext cx="2847975" cy="646113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САМОУТВЕРЖДЕНИЕ ЛИЧНОСТИ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52600" y="3784600"/>
            <a:ext cx="1692275" cy="584200"/>
          </a:xfrm>
          <a:prstGeom prst="round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ДЕТСКИЙ КОЛЛЕКТИВ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763713" y="2025650"/>
            <a:ext cx="1670050" cy="15906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316413" y="2749550"/>
            <a:ext cx="3240087" cy="720725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/>
              <a:t>забота об общем результате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6413" y="3598863"/>
            <a:ext cx="3240087" cy="646112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 smtClean="0"/>
              <a:t>определенная организация деятельности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16413" y="4368800"/>
            <a:ext cx="3240087" cy="719138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 smtClean="0"/>
              <a:t>определенный </a:t>
            </a:r>
            <a:br>
              <a:rPr lang="ru-RU" sz="1800" dirty="0" smtClean="0"/>
            </a:br>
            <a:r>
              <a:rPr lang="ru-RU" sz="1800" dirty="0" smtClean="0"/>
              <a:t>характер </a:t>
            </a:r>
            <a:r>
              <a:rPr lang="ru-RU" sz="1800" dirty="0"/>
              <a:t>общения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6413" y="5172075"/>
            <a:ext cx="3240087" cy="719138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/>
              <a:t>широкая система коллективных связей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pic>
        <p:nvPicPr>
          <p:cNvPr id="17420" name="Picture 2" descr="E:\++++05 05 РАБОЧИЙ СТОЛ\ПРЕЗЕНТАЦИИ МИНСК\Вебінар\matriculas-2015-abertas-183527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138363"/>
            <a:ext cx="120808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22" grpId="0" animBg="1"/>
      <p:bldP spid="25" grpId="0" animBg="1"/>
      <p:bldP spid="26" grpId="0" animBg="1"/>
      <p:bldP spid="28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Таня\Desktop\ОКТЯБРЬ\АЗБУКА\0_7bf3d_f63fb3dd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1763" y="349250"/>
            <a:ext cx="915987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81700" y="3713163"/>
            <a:ext cx="5795963" cy="19446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5060" name="Прямоугольник 13"/>
          <p:cNvSpPr>
            <a:spLocks noChangeArrowheads="1"/>
          </p:cNvSpPr>
          <p:nvPr/>
        </p:nvSpPr>
        <p:spPr bwMode="auto">
          <a:xfrm>
            <a:off x="6061075" y="3721100"/>
            <a:ext cx="56372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000"/>
              <a:t>В процессе духовно - нравственного воспитания дети соприкасаются с деятельностью нескольких поколений. Но это происходит не механическим путём, а творчески. Создавая собственные маленькие произведения, дети выражают свое отношение к культурному наследию.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4213"/>
            <a:ext cx="9186863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06913" y="5195888"/>
            <a:ext cx="5795962" cy="13779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я</a:t>
            </a:r>
          </a:p>
        </p:txBody>
      </p:sp>
      <p:sp>
        <p:nvSpPr>
          <p:cNvPr id="46084" name="Прямоугольник 13"/>
          <p:cNvSpPr>
            <a:spLocks noChangeArrowheads="1"/>
          </p:cNvSpPr>
          <p:nvPr/>
        </p:nvSpPr>
        <p:spPr bwMode="auto">
          <a:xfrm>
            <a:off x="4603750" y="5376863"/>
            <a:ext cx="5637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000"/>
              <a:t>ТВОРЧЕСТВО - главное средство освоения ребенком культурно-исторического опыта и </a:t>
            </a:r>
          </a:p>
          <a:p>
            <a:pPr algn="just" eaLnBrk="1" hangingPunct="1"/>
            <a:r>
              <a:rPr lang="ru-RU" altLang="ru-RU" sz="2000"/>
              <a:t>движущая сила развития личности.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78400" y="2673350"/>
            <a:ext cx="6191250" cy="163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понимание народных обычаев;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возможность показать непрерывную связь поколений;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возможность показать связь искусства изготовления костюма с духовными традициями народа. </a:t>
            </a:r>
          </a:p>
        </p:txBody>
      </p:sp>
      <p:sp>
        <p:nvSpPr>
          <p:cNvPr id="47108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Духовно-нравственное воспитание ребенка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2889250"/>
            <a:ext cx="3552825" cy="12001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Знакомство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 русским народным костюмом,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народными костюмами людей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других национальностей</a:t>
            </a:r>
          </a:p>
        </p:txBody>
      </p:sp>
      <p:pic>
        <p:nvPicPr>
          <p:cNvPr id="47110" name="Picture 2" descr="C:\Users\Таня\Desktop\ОКТЯБРЬ\АЗБУКА\день-народного-единств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35475"/>
            <a:ext cx="41052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78400" y="2849563"/>
            <a:ext cx="6191250" cy="163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представление сооружений детям как исторических памятников;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обращение внимание на купола, украшения;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восприятие детьми архитектурных памятников </a:t>
            </a:r>
            <a:br>
              <a:rPr lang="ru-RU" sz="2000" dirty="0"/>
            </a:br>
            <a:r>
              <a:rPr lang="ru-RU" sz="2000" dirty="0"/>
              <a:t>как эталона народной национальной культуры.</a:t>
            </a:r>
          </a:p>
        </p:txBody>
      </p:sp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Духовно-нравственное воспитание ребенка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5688" y="2849563"/>
            <a:ext cx="3422650" cy="9239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Знакомство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 культовыми сооружениями –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соборами, церквями </a:t>
            </a:r>
          </a:p>
        </p:txBody>
      </p:sp>
      <p:pic>
        <p:nvPicPr>
          <p:cNvPr id="48134" name="Picture 5" descr="C:\Users\Таня\Desktop\ОКТЯБРЬ\АЗБУКА\CoolClips_vc1117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52"/>
          <a:stretch>
            <a:fillRect/>
          </a:stretch>
        </p:blipFill>
        <p:spPr bwMode="auto">
          <a:xfrm>
            <a:off x="1285875" y="4024313"/>
            <a:ext cx="27590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78400" y="2813050"/>
            <a:ext cx="6191250" cy="304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выяснить, какие песни поют люди разных поколений, записать их репертуар, указать, когда, где и какие песни поют;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записать песни, частушки, сказки, легенды, пословицы, поговорки, сказы – причеты;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узнать и записать предания о том, когда и как образовалось данное селение и как объясняют жители происхождение его названия;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выяснить предания об окружающих селениях, горах, реках, озерах, старинных зданиях;</a:t>
            </a:r>
            <a:endParaRPr lang="ru-RU" b="1" dirty="0"/>
          </a:p>
        </p:txBody>
      </p: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882650" y="1111250"/>
            <a:ext cx="104044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Вовлечение детей в деятельность по изучению народных традиций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31746" name="Picture 2" descr="E:\++++05 05 РАБОЧИЙ СТОЛ\ПРЕЗЕНТАЦИИ МИНСК\Семья и методы воспитания\Mix with business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96"/>
          <a:stretch/>
        </p:blipFill>
        <p:spPr bwMode="auto">
          <a:xfrm>
            <a:off x="1787681" y="3125272"/>
            <a:ext cx="2245688" cy="2084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38650" y="2814638"/>
            <a:ext cx="539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38650" y="3522663"/>
            <a:ext cx="5397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38650" y="4240213"/>
            <a:ext cx="5397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38650" y="5208588"/>
            <a:ext cx="539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94275" y="2747963"/>
            <a:ext cx="6191250" cy="292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найти лучших сказочников, песенников, частушечников, узнайте, каков их репертуар;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записать биографии;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указать, у кого учились мастерству песенника или сказочника, от кого услышали старинные песни и сказки;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сфотографировать процесс исполнения;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записать историю фольклорного ансамбля, узнать организаторов, указать лучших певцов, сделать фотографии.</a:t>
            </a:r>
          </a:p>
        </p:txBody>
      </p:sp>
      <p:pic>
        <p:nvPicPr>
          <p:cNvPr id="7" name="Picture 2" descr="E:\++++05 05 РАБОЧИЙ СТОЛ\ПРЕЗЕНТАЦИИ МИНСК\Семья и методы воспитания\Mix with business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96"/>
          <a:stretch/>
        </p:blipFill>
        <p:spPr bwMode="auto">
          <a:xfrm>
            <a:off x="1848641" y="3367397"/>
            <a:ext cx="2245688" cy="2084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48175" y="2776538"/>
            <a:ext cx="539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54525" y="3379788"/>
            <a:ext cx="5397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48175" y="3875088"/>
            <a:ext cx="539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19600" y="5078413"/>
            <a:ext cx="539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67" r="27419" b="76913"/>
          <a:stretch>
            <a:fillRect/>
          </a:stretch>
        </p:blipFill>
        <p:spPr bwMode="auto">
          <a:xfrm>
            <a:off x="4438650" y="4476750"/>
            <a:ext cx="5397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Box 7"/>
          <p:cNvSpPr txBox="1">
            <a:spLocks noChangeArrowheads="1"/>
          </p:cNvSpPr>
          <p:nvPr/>
        </p:nvSpPr>
        <p:spPr bwMode="auto">
          <a:xfrm>
            <a:off x="854075" y="1128713"/>
            <a:ext cx="104044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Вовлечение детей в деятельность по изучению народных традиций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95875" y="2916238"/>
            <a:ext cx="6191250" cy="2862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записать по наблюдению и расспросить местное население</a:t>
            </a:r>
            <a:r>
              <a:rPr lang="ru-RU" dirty="0"/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часто ли играют в игры или исполняют танцы;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в какое время года и где происходят игры и танцы;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кто обычно участвует в играх и танцах;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как давно игры и танцы появились в данном городе или поселке;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изменились ли игры и танцы с течением времени и в чем именно.</a:t>
            </a:r>
          </a:p>
        </p:txBody>
      </p:sp>
      <p:sp>
        <p:nvSpPr>
          <p:cNvPr id="51204" name="TextBox 7"/>
          <p:cNvSpPr txBox="1">
            <a:spLocks noChangeArrowheads="1"/>
          </p:cNvSpPr>
          <p:nvPr/>
        </p:nvSpPr>
        <p:spPr bwMode="auto">
          <a:xfrm>
            <a:off x="882650" y="1144588"/>
            <a:ext cx="104044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Организация сбора материала </a:t>
            </a:r>
          </a:p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о народных играх и танцах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pic>
        <p:nvPicPr>
          <p:cNvPr id="32770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05" r="8582" b="76913"/>
          <a:stretch>
            <a:fillRect/>
          </a:stretch>
        </p:blipFill>
        <p:spPr bwMode="auto">
          <a:xfrm>
            <a:off x="4624388" y="3049588"/>
            <a:ext cx="4714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C:\Users\Таня\Desktop\ОКТЯБРЬ\АЗБУКА\7807b388e2e6fe736f784d951fdc66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275" y="2827338"/>
            <a:ext cx="228600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78400" y="3040063"/>
            <a:ext cx="6191250" cy="3078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узнать, какие предметы употребляются в игре;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узнать, как называются персонажи игры;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записать свои наблюдения и сфотографировать отдельные моменты игры или танца;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зафиксировать слова, присловья, считалки, употребляющиеся в игре;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записать мелодии танцев;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постараться овладеть практически играми и танцами.</a:t>
            </a:r>
          </a:p>
        </p:txBody>
      </p:sp>
      <p:pic>
        <p:nvPicPr>
          <p:cNvPr id="6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05" r="8582" b="76913"/>
          <a:stretch>
            <a:fillRect/>
          </a:stretch>
        </p:blipFill>
        <p:spPr bwMode="auto">
          <a:xfrm>
            <a:off x="4546600" y="2941638"/>
            <a:ext cx="47148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05" r="8582" b="76913"/>
          <a:stretch>
            <a:fillRect/>
          </a:stretch>
        </p:blipFill>
        <p:spPr bwMode="auto">
          <a:xfrm>
            <a:off x="4546600" y="3416300"/>
            <a:ext cx="4714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05" r="8582" b="76913"/>
          <a:stretch>
            <a:fillRect/>
          </a:stretch>
        </p:blipFill>
        <p:spPr bwMode="auto">
          <a:xfrm>
            <a:off x="4546600" y="4019550"/>
            <a:ext cx="4714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05" r="8582" b="76913"/>
          <a:stretch>
            <a:fillRect/>
          </a:stretch>
        </p:blipFill>
        <p:spPr bwMode="auto">
          <a:xfrm>
            <a:off x="4546600" y="4679950"/>
            <a:ext cx="4714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05" r="8582" b="76913"/>
          <a:stretch>
            <a:fillRect/>
          </a:stretch>
        </p:blipFill>
        <p:spPr bwMode="auto">
          <a:xfrm>
            <a:off x="4546600" y="5154613"/>
            <a:ext cx="4714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Таня\Desktop\ОКТЯБРЬ\АЗБУКА\500_F_136329290_0Q0544GDwvBBfgp5Ts1rWgn9MhDVxll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05" r="8582" b="76913"/>
          <a:stretch>
            <a:fillRect/>
          </a:stretch>
        </p:blipFill>
        <p:spPr bwMode="auto">
          <a:xfrm>
            <a:off x="4546600" y="5635625"/>
            <a:ext cx="4714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5" descr="C:\Users\Таня\Desktop\ОКТЯБРЬ\АЗБУКА\7807b388e2e6fe736f784d951fdc66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203575"/>
            <a:ext cx="22860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TextBox 7"/>
          <p:cNvSpPr txBox="1">
            <a:spLocks noChangeArrowheads="1"/>
          </p:cNvSpPr>
          <p:nvPr/>
        </p:nvSpPr>
        <p:spPr bwMode="auto">
          <a:xfrm>
            <a:off x="882650" y="1079500"/>
            <a:ext cx="104044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Организация сбора материала </a:t>
            </a:r>
          </a:p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о народных играх и танцах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4375" y="1497013"/>
            <a:ext cx="5233988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B050"/>
                </a:solidFill>
              </a:rPr>
              <a:t>ЗАГАДКИ</a:t>
            </a:r>
            <a:r>
              <a:rPr lang="ru-RU" altLang="ru-RU"/>
              <a:t> – иносказательное изображение предметов или явлений действительности, которые предлагается отгадать. </a:t>
            </a:r>
          </a:p>
          <a:p>
            <a:pPr algn="ctr" eaLnBrk="1" hangingPunct="1"/>
            <a:endParaRPr lang="ru-RU" altLang="ru-RU" sz="1600"/>
          </a:p>
          <a:p>
            <a:pPr algn="ctr" eaLnBrk="1" hangingPunct="1"/>
            <a:r>
              <a:rPr lang="ru-RU" altLang="ru-RU" sz="1600" b="1">
                <a:solidFill>
                  <a:srgbClr val="00B050"/>
                </a:solidFill>
              </a:rPr>
              <a:t>ЗАГАДКИ  </a:t>
            </a:r>
            <a:r>
              <a:rPr lang="ru-RU" altLang="ru-RU"/>
              <a:t>входят в сокровищницу народного фольклора, наравне со сказками, поговорками, пословицами. 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 sz="1600" b="1">
                <a:solidFill>
                  <a:srgbClr val="00B050"/>
                </a:solidFill>
              </a:rPr>
              <a:t>ЗАГАДКИ </a:t>
            </a:r>
            <a:r>
              <a:rPr lang="ru-RU" altLang="ru-RU"/>
              <a:t>носят обучающий и </a:t>
            </a:r>
            <a:br>
              <a:rPr lang="ru-RU" altLang="ru-RU"/>
            </a:br>
            <a:r>
              <a:rPr lang="ru-RU" altLang="ru-RU"/>
              <a:t>развивающий характер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 sz="1600" b="1">
                <a:solidFill>
                  <a:srgbClr val="00B050"/>
                </a:solidFill>
              </a:rPr>
              <a:t>ЗАГАДКИ </a:t>
            </a:r>
            <a:r>
              <a:rPr lang="ru-RU" altLang="ru-RU"/>
              <a:t>– описания; </a:t>
            </a:r>
          </a:p>
          <a:p>
            <a:pPr algn="ctr" eaLnBrk="1" hangingPunct="1"/>
            <a:r>
              <a:rPr lang="ru-RU" altLang="ru-RU" sz="1600" b="1">
                <a:solidFill>
                  <a:srgbClr val="00B050"/>
                </a:solidFill>
              </a:rPr>
              <a:t>ЗАГАДКИ</a:t>
            </a:r>
            <a:r>
              <a:rPr lang="ru-RU" altLang="ru-RU"/>
              <a:t> – вопросы; </a:t>
            </a:r>
          </a:p>
          <a:p>
            <a:pPr algn="ctr" eaLnBrk="1" hangingPunct="1"/>
            <a:r>
              <a:rPr lang="ru-RU" altLang="ru-RU" sz="1600" b="1">
                <a:solidFill>
                  <a:srgbClr val="00B050"/>
                </a:solidFill>
              </a:rPr>
              <a:t>ЗАГАДКИ</a:t>
            </a:r>
            <a:r>
              <a:rPr lang="ru-RU" altLang="ru-RU"/>
              <a:t> – задачи</a:t>
            </a:r>
          </a:p>
        </p:txBody>
      </p:sp>
      <p:pic>
        <p:nvPicPr>
          <p:cNvPr id="9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494588" y="2309813"/>
            <a:ext cx="18335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494588" y="3379788"/>
            <a:ext cx="18335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Таня\Desktop\ОКТЯБРЬ\Творческие способности\vintage-ornaments-kit_1117-26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43312" r="33398" b="51309"/>
          <a:stretch>
            <a:fillRect/>
          </a:stretch>
        </p:blipFill>
        <p:spPr bwMode="auto">
          <a:xfrm>
            <a:off x="7494588" y="4192588"/>
            <a:ext cx="18335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2" descr="C:\Users\Таня\Desktop\ОКТЯБРЬ\АЗБУКА\speech-bubbles-with-question-marks_23-214751012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8FD"/>
              </a:clrFrom>
              <a:clrTo>
                <a:srgbClr val="F9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425"/>
          <a:stretch>
            <a:fillRect/>
          </a:stretch>
        </p:blipFill>
        <p:spPr bwMode="auto">
          <a:xfrm>
            <a:off x="1036638" y="1282700"/>
            <a:ext cx="4919662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854075" y="1258888"/>
            <a:ext cx="10404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Загадки, как носители народной культуры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4588" y="2924175"/>
            <a:ext cx="5738812" cy="28622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развитие мышления;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знакомство человека с окружающим его миром;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привлечение внимания к сторонам предметов и явлений, которые невидимы для глаза;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возможность по-другому увидеть окружающий мир.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+mn-lt"/>
              </a:rPr>
              <a:t>«В огороде у дорожки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+mn-lt"/>
              </a:rPr>
              <a:t>Стоит солнышко на ножке,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+mn-lt"/>
              </a:rPr>
              <a:t>Только желтые лучи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+mn-lt"/>
              </a:rPr>
              <a:t>У него не горячи».</a:t>
            </a:r>
          </a:p>
        </p:txBody>
      </p:sp>
      <p:pic>
        <p:nvPicPr>
          <p:cNvPr id="54277" name="Picture 2" descr="C:\Users\Таня\Desktop\ОКТЯБРЬ\АЗБУКА\d0d23f_43ee431026df4cc0800cc79b70b2ca0c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733675"/>
            <a:ext cx="29527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171700" y="2171700"/>
            <a:ext cx="3529013" cy="175418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учебная;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организационно-общественная;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трудовая;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художественная;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спортивная.</a:t>
            </a: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711450" y="1281113"/>
            <a:ext cx="2447925" cy="584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СОЦИАЛЬНАЯ ДЕЯТЕЛЬНОСТЬ</a:t>
            </a:r>
          </a:p>
        </p:txBody>
      </p:sp>
      <p:cxnSp>
        <p:nvCxnSpPr>
          <p:cNvPr id="5" name="Прямая соединительная линия 4"/>
          <p:cNvCxnSpPr>
            <a:stCxn id="22" idx="2"/>
            <a:endCxn id="20" idx="0"/>
          </p:cNvCxnSpPr>
          <p:nvPr/>
        </p:nvCxnSpPr>
        <p:spPr>
          <a:xfrm>
            <a:off x="3935413" y="1865313"/>
            <a:ext cx="1587" cy="3063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flipH="1">
            <a:off x="6481763" y="2306638"/>
            <a:ext cx="3024187" cy="468312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 smtClean="0"/>
              <a:t>целевая направленность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6470650" y="3241675"/>
            <a:ext cx="3024188" cy="468313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1800" dirty="0" smtClean="0"/>
              <a:t>социальная значимость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5826919" y="2224882"/>
            <a:ext cx="457200" cy="4525962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704975" y="4827588"/>
            <a:ext cx="3605213" cy="7080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формирование отношений детей внутри возрастных групп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59575" y="4821238"/>
            <a:ext cx="3605213" cy="7080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построение отношений </a:t>
            </a:r>
            <a:br>
              <a:rPr lang="ru-RU" sz="2000" dirty="0"/>
            </a:br>
            <a:r>
              <a:rPr lang="ru-RU" sz="2000" dirty="0"/>
              <a:t>на единой основе</a:t>
            </a:r>
          </a:p>
        </p:txBody>
      </p:sp>
      <p:pic>
        <p:nvPicPr>
          <p:cNvPr id="4098" name="Picture 2" descr="E:\++++05 05 РАБОЧИЙ СТОЛ\ПРЕЗЕНТАЦИИ МИНСК\ЕДИНСТВО\image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92175"/>
            <a:ext cx="3392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600" y="79375"/>
            <a:ext cx="854710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52500" y="4705350"/>
            <a:ext cx="9893300" cy="17541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я</a:t>
            </a:r>
          </a:p>
        </p:txBody>
      </p:sp>
      <p:sp>
        <p:nvSpPr>
          <p:cNvPr id="55300" name="Прямоугольник 13"/>
          <p:cNvSpPr>
            <a:spLocks noChangeArrowheads="1"/>
          </p:cNvSpPr>
          <p:nvPr/>
        </p:nvSpPr>
        <p:spPr bwMode="auto">
          <a:xfrm>
            <a:off x="952500" y="4791075"/>
            <a:ext cx="98933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000"/>
              <a:t>В деле духовно-нравственного воспитания ребенка большое значение имеет взаимодействие педагога с семьей. Через занятия и праздники, совместные мероприятия детей и родителей, через живое общение сотрудников и родителей, в ходе которого обсуждаются насущные вопросы воспитания детей, происходит осознание совместной роли семьи и образовательного учреждения в деле духовного воспитания детей.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03388" y="1943100"/>
            <a:ext cx="3605212" cy="539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взаимоответственность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3388" y="3435350"/>
            <a:ext cx="3605212" cy="13223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необходимость проявления самостоятельности </a:t>
            </a:r>
            <a:br>
              <a:rPr lang="ru-RU" sz="2000" dirty="0"/>
            </a:br>
            <a:r>
              <a:rPr lang="ru-RU" sz="2000" dirty="0"/>
              <a:t>в организации и осуществления просоциальной деятельности</a:t>
            </a:r>
          </a:p>
        </p:txBody>
      </p:sp>
      <p:pic>
        <p:nvPicPr>
          <p:cNvPr id="8194" name="Picture 2" descr="C:\Users\Таня\Desktop\ОКТЯБРЬ\Школьная оценка\numbers-and-maths-symbols_1308-463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3" t="66557" r="78172" b="4089"/>
          <a:stretch>
            <a:fillRect/>
          </a:stretch>
        </p:blipFill>
        <p:spPr bwMode="auto">
          <a:xfrm>
            <a:off x="3260725" y="2649538"/>
            <a:ext cx="492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>
            <a:off x="5664200" y="2197100"/>
            <a:ext cx="457200" cy="2154238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759575" y="2630488"/>
            <a:ext cx="3605213" cy="584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РАЗВИТИЕ ПОДЛИННОЙ САМОСТОЯТЕЛЬНОСТИ</a:t>
            </a:r>
          </a:p>
        </p:txBody>
      </p:sp>
      <p:pic>
        <p:nvPicPr>
          <p:cNvPr id="18434" name="Picture 2" descr="C:\Users\Таня\Desktop\СЕНТЯБРЬ\Коммуникативные навыки\shutterstock_17663108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3F0DD"/>
              </a:clrFrom>
              <a:clrTo>
                <a:srgbClr val="F3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275013"/>
            <a:ext cx="3697288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Таня\Desktop\ОКТЯБРЬ\АЗБУКА\sun-icons-collection_1284-15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2" t="4866" r="65701" b="65018"/>
          <a:stretch>
            <a:fillRect/>
          </a:stretch>
        </p:blipFill>
        <p:spPr bwMode="auto">
          <a:xfrm>
            <a:off x="1258888" y="1565275"/>
            <a:ext cx="7762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Таня\Desktop\ОКТЯБРЬ\АЗБУКА\sun-icons-collection_1284-15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2" t="4866" r="65701" b="65018"/>
          <a:stretch>
            <a:fillRect/>
          </a:stretch>
        </p:blipFill>
        <p:spPr bwMode="auto">
          <a:xfrm>
            <a:off x="1258888" y="3194050"/>
            <a:ext cx="7762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1049338" y="1270000"/>
            <a:ext cx="5010150" cy="1558925"/>
            <a:chOff x="263119" y="544474"/>
            <a:chExt cx="6625971" cy="2329698"/>
          </a:xfrm>
        </p:grpSpPr>
        <p:pic>
          <p:nvPicPr>
            <p:cNvPr id="2048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3119" y="544474"/>
              <a:ext cx="6625971" cy="2329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9" name="Прямоугольник 2"/>
            <p:cNvSpPr>
              <a:spLocks noChangeArrowheads="1"/>
            </p:cNvSpPr>
            <p:nvPr/>
          </p:nvSpPr>
          <p:spPr bwMode="auto">
            <a:xfrm>
              <a:off x="533352" y="608437"/>
              <a:ext cx="5480256" cy="179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ru-RU" altLang="ru-RU" b="1"/>
                <a:t>Максимальное развитие </a:t>
              </a:r>
            </a:p>
            <a:p>
              <a:pPr algn="ctr" eaLnBrk="1" hangingPunct="1"/>
              <a:r>
                <a:rPr lang="ru-RU" altLang="ru-RU" b="1"/>
                <a:t>самодеятельности детей </a:t>
              </a:r>
            </a:p>
            <a:p>
              <a:pPr algn="ctr" eaLnBrk="1" hangingPunct="1"/>
              <a:r>
                <a:rPr lang="ru-RU" altLang="ru-RU" b="1"/>
                <a:t>выступает определяющим признаком </a:t>
              </a:r>
            </a:p>
            <a:p>
              <a:pPr algn="ctr" eaLnBrk="1" hangingPunct="1"/>
              <a:r>
                <a:rPr lang="ru-RU" altLang="ru-RU" b="1"/>
                <a:t>развитого детского коллектива.</a:t>
              </a:r>
            </a:p>
          </p:txBody>
        </p:sp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5795963" y="2670175"/>
            <a:ext cx="5491162" cy="2305050"/>
            <a:chOff x="6091238" y="1465182"/>
            <a:chExt cx="5491118" cy="2691878"/>
          </a:xfrm>
        </p:grpSpPr>
        <p:pic>
          <p:nvPicPr>
            <p:cNvPr id="2048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238" y="1465182"/>
              <a:ext cx="5491118" cy="2691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7" name="Прямоугольник 11"/>
            <p:cNvSpPr>
              <a:spLocks noChangeArrowheads="1"/>
            </p:cNvSpPr>
            <p:nvPr/>
          </p:nvSpPr>
          <p:spPr bwMode="auto">
            <a:xfrm>
              <a:off x="6870282" y="1591372"/>
              <a:ext cx="4286750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ru-RU" altLang="ru-RU" b="1"/>
                <a:t>Социально признаваемая деятельность </a:t>
              </a:r>
            </a:p>
            <a:p>
              <a:pPr algn="ctr" eaLnBrk="1" hangingPunct="1"/>
              <a:r>
                <a:rPr lang="ru-RU" altLang="ru-RU" b="1"/>
                <a:t>как средство формирования детского </a:t>
              </a:r>
              <a:br>
                <a:rPr lang="ru-RU" altLang="ru-RU" b="1"/>
              </a:br>
              <a:r>
                <a:rPr lang="ru-RU" altLang="ru-RU" b="1"/>
                <a:t>коллектива и отношений его членов </a:t>
              </a:r>
            </a:p>
            <a:p>
              <a:pPr algn="ctr" eaLnBrk="1" hangingPunct="1"/>
              <a:r>
                <a:rPr lang="ru-RU" altLang="ru-RU" b="1"/>
                <a:t>может быть реализована в том случае, </a:t>
              </a:r>
            </a:p>
            <a:p>
              <a:pPr algn="ctr" eaLnBrk="1" hangingPunct="1"/>
              <a:r>
                <a:rPr lang="ru-RU" altLang="ru-RU" b="1"/>
                <a:t>если она соответствующим </a:t>
              </a:r>
            </a:p>
            <a:p>
              <a:pPr algn="ctr" eaLnBrk="1" hangingPunct="1"/>
              <a:r>
                <a:rPr lang="ru-RU" altLang="ru-RU" b="1"/>
                <a:t>образом организована.</a:t>
              </a:r>
              <a:endParaRPr lang="ru-RU" altLang="ru-RU"/>
            </a:p>
          </p:txBody>
        </p:sp>
      </p:grpSp>
      <p:pic>
        <p:nvPicPr>
          <p:cNvPr id="20485" name="Picture 11" descr="ÐÐ°ÑÑÐ¸Ð½ÐºÐ¸ Ð¿Ð¾ Ð·Ð°Ð¿ÑÐ¾ÑÑ Ð´ÑÑÐ¾Ð²Ð½Ð¾-Ð½ÑÐ°Ð²ÑÑÐ²ÐµÐ½Ð½Ð¾Ðµ Ð²Ð¾ÑÐ¿Ð¸ÑÐ°Ð½Ð¸Ðµ ÑÐºÐ¾Ð»ÑÐ½Ð¸ÐºÐ¾Ð²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2850" y="3079750"/>
            <a:ext cx="28575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аня\Desktop\ОКТЯБРЬ\АЗБУКА\ggyhnjtyhtyhd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438400"/>
            <a:ext cx="362267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78375" y="2579688"/>
            <a:ext cx="6519863" cy="316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учитывать, что дети различных возрастов выполняют отдельные части общей задачи;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понимать, что значимые цели деятельности имеют общественный и личностный смысл;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обеспечивать равноправную, инициативно-творческую позицию каждого ребенка;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осуществлять непрерывность и усложнение совместной деятельности; 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/>
              <a:t>учитывать направление деятельности на благо другим людям, обществу.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1238" y="4340225"/>
            <a:ext cx="1746250" cy="6477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Рекомендации </a:t>
            </a:r>
            <a:endParaRPr lang="en-US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педагогу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893763" y="950913"/>
            <a:ext cx="104044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Организация социальной </a:t>
            </a:r>
          </a:p>
          <a:p>
            <a:pPr algn="ctr" eaLnBrk="1" hangingPunct="1"/>
            <a:r>
              <a:rPr lang="ru-RU" altLang="ru-RU" sz="3400" b="1">
                <a:solidFill>
                  <a:srgbClr val="00B050"/>
                </a:solidFill>
              </a:rPr>
              <a:t>деятельности</a:t>
            </a:r>
            <a:endParaRPr lang="ru-RU" altLang="ru-RU" sz="10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397625" y="1865313"/>
            <a:ext cx="3605213" cy="101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формирование умения ребенка учитывать интересы,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позицию другого человека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7625" y="3727450"/>
            <a:ext cx="3605213" cy="10144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формирование умения ориентироваться </a:t>
            </a:r>
            <a:br>
              <a:rPr lang="ru-RU" sz="2000" dirty="0"/>
            </a:br>
            <a:r>
              <a:rPr lang="ru-RU" sz="2000" dirty="0"/>
              <a:t>в своем поведении</a:t>
            </a:r>
          </a:p>
        </p:txBody>
      </p:sp>
      <p:pic>
        <p:nvPicPr>
          <p:cNvPr id="8194" name="Picture 2" descr="C:\Users\Таня\Desktop\ОКТЯБРЬ\Школьная оценка\numbers-and-maths-symbols_1308-463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3" t="66557" r="78172" b="4089"/>
          <a:stretch>
            <a:fillRect/>
          </a:stretch>
        </p:blipFill>
        <p:spPr bwMode="auto">
          <a:xfrm>
            <a:off x="7954963" y="3054350"/>
            <a:ext cx="49212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97075" y="2638425"/>
            <a:ext cx="3605213" cy="830263"/>
          </a:xfrm>
          <a:prstGeom prst="homePlat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РАЗВИТЫЕ ФОРМЫ СОЦИАЛЬНОЙ ДЕЯТЕЛЬНОСТИ </a:t>
            </a:r>
          </a:p>
        </p:txBody>
      </p:sp>
      <p:pic>
        <p:nvPicPr>
          <p:cNvPr id="2" name="Picture 2" descr="E:\++++05 05 РАБОЧИЙ СТОЛ\ПРЕЗЕНТАЦИИ МИНСК\Вебинар Групповые методы обучения\image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836988"/>
            <a:ext cx="388778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105275" y="2190750"/>
            <a:ext cx="3455988" cy="898525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dirty="0" smtClean="0"/>
              <a:t>активное включение </a:t>
            </a:r>
            <a:r>
              <a:rPr lang="ru-RU" dirty="0"/>
              <a:t>детей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решение социально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важных </a:t>
            </a:r>
            <a:r>
              <a:rPr lang="ru-RU" dirty="0"/>
              <a:t>задач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8066088" y="2190750"/>
            <a:ext cx="2847975" cy="101441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обеспечение многообразных форм общения</a:t>
            </a:r>
            <a:endParaRPr lang="ru-RU" sz="20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52600" y="3784600"/>
            <a:ext cx="1692275" cy="539750"/>
          </a:xfrm>
          <a:prstGeom prst="round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ДЕТСКИЙ КОЛЛЕКТИВ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763713" y="2025650"/>
            <a:ext cx="1670050" cy="15906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8066088" y="3616325"/>
            <a:ext cx="2847975" cy="708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возможность развития индивида как личности </a:t>
            </a:r>
          </a:p>
        </p:txBody>
      </p:sp>
      <p:pic>
        <p:nvPicPr>
          <p:cNvPr id="23560" name="Picture 2" descr="E:\++++05 05 РАБОЧИЙ СТОЛ\ПРЕЗЕНТАЦИИ МИНСК\Вебінар\matriculas-2015-abertas-183527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138363"/>
            <a:ext cx="120808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Таня\Desktop\ОКТЯБРЬ\АЗБУКА\vector-illustration-of-school-elements_29937-172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478213"/>
            <a:ext cx="259556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25992</TotalTime>
  <Words>1415</Words>
  <Application>Microsoft Office PowerPoint</Application>
  <PresentationFormat>Произвольный</PresentationFormat>
  <Paragraphs>290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Натуральные материалы</vt:lpstr>
      <vt:lpstr>Формирование ценностных ориентаций  и убеждений у детей средствами народных и православных традиций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Катерина</cp:lastModifiedBy>
  <cp:revision>1650</cp:revision>
  <dcterms:created xsi:type="dcterms:W3CDTF">2017-01-09T10:38:11Z</dcterms:created>
  <dcterms:modified xsi:type="dcterms:W3CDTF">2019-03-13T20:28:23Z</dcterms:modified>
</cp:coreProperties>
</file>