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0"/>
  </p:notesMasterIdLst>
  <p:sldIdLst>
    <p:sldId id="256" r:id="rId2"/>
    <p:sldId id="972" r:id="rId3"/>
    <p:sldId id="1005" r:id="rId4"/>
    <p:sldId id="948" r:id="rId5"/>
    <p:sldId id="1000" r:id="rId6"/>
    <p:sldId id="1022" r:id="rId7"/>
    <p:sldId id="1024" r:id="rId8"/>
    <p:sldId id="1025" r:id="rId9"/>
    <p:sldId id="1026" r:id="rId10"/>
    <p:sldId id="1027" r:id="rId11"/>
    <p:sldId id="1028" r:id="rId12"/>
    <p:sldId id="1029" r:id="rId13"/>
    <p:sldId id="1031" r:id="rId14"/>
    <p:sldId id="1032" r:id="rId15"/>
    <p:sldId id="1033" r:id="rId16"/>
    <p:sldId id="1030" r:id="rId17"/>
    <p:sldId id="1035" r:id="rId18"/>
    <p:sldId id="1036" r:id="rId19"/>
    <p:sldId id="996" r:id="rId20"/>
    <p:sldId id="1045" r:id="rId21"/>
    <p:sldId id="1041" r:id="rId22"/>
    <p:sldId id="1046" r:id="rId23"/>
    <p:sldId id="1047" r:id="rId24"/>
    <p:sldId id="1049" r:id="rId25"/>
    <p:sldId id="1050" r:id="rId26"/>
    <p:sldId id="1051" r:id="rId27"/>
    <p:sldId id="1052" r:id="rId28"/>
    <p:sldId id="1053" r:id="rId29"/>
    <p:sldId id="1054" r:id="rId30"/>
    <p:sldId id="1042" r:id="rId31"/>
    <p:sldId id="1055" r:id="rId32"/>
    <p:sldId id="1043" r:id="rId33"/>
    <p:sldId id="1056" r:id="rId34"/>
    <p:sldId id="1044" r:id="rId35"/>
    <p:sldId id="1057" r:id="rId36"/>
    <p:sldId id="1039" r:id="rId37"/>
    <p:sldId id="1040" r:id="rId38"/>
    <p:sldId id="1038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  <p15:guide id="7" orient="horz" pos="2137">
          <p15:clr>
            <a:srgbClr val="A4A3A4"/>
          </p15:clr>
        </p15:guide>
        <p15:guide id="8" pos="3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06A"/>
    <a:srgbClr val="0179C0"/>
    <a:srgbClr val="8F4D11"/>
    <a:srgbClr val="EABE78"/>
    <a:srgbClr val="006600"/>
    <a:srgbClr val="D9B247"/>
    <a:srgbClr val="CC0000"/>
    <a:srgbClr val="3333FF"/>
    <a:srgbClr val="66CCFF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5" autoAdjust="0"/>
    <p:restoredTop sz="88790" autoAdjust="0"/>
  </p:normalViewPr>
  <p:slideViewPr>
    <p:cSldViewPr snapToGrid="0">
      <p:cViewPr>
        <p:scale>
          <a:sx n="79" d="100"/>
          <a:sy n="79" d="100"/>
        </p:scale>
        <p:origin x="-402" y="-72"/>
      </p:cViewPr>
      <p:guideLst>
        <p:guide orient="horz" pos="2160"/>
        <p:guide orient="horz" pos="2137"/>
        <p:guide pos="3863"/>
        <p:guide pos="3831"/>
        <p:guide pos="3840"/>
        <p:guide pos="3837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Таня\Desktop\АПРЕЛЬ\07 ТОГИС как инструмент развития ценностных ориентаций и формирования информационной культуры личности\tit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-331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692071" y="824070"/>
            <a:ext cx="11228294" cy="1787270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rgbClr val="7030A0"/>
                </a:solidFill>
              </a:rPr>
              <a:t>ТОГИС как инструмент развития </a:t>
            </a:r>
            <a:r>
              <a:rPr lang="ru-RU" sz="3400" b="1" dirty="0" smtClean="0">
                <a:solidFill>
                  <a:srgbClr val="7030A0"/>
                </a:solidFill>
              </a:rPr>
              <a:t/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ценностных </a:t>
            </a:r>
            <a:r>
              <a:rPr lang="ru-RU" sz="3400" b="1" dirty="0">
                <a:solidFill>
                  <a:srgbClr val="7030A0"/>
                </a:solidFill>
              </a:rPr>
              <a:t>ориентаций и формирования информационной культуры личности</a:t>
            </a:r>
            <a:endParaRPr lang="ru-RU" sz="3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290" y="43393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АПРЕЛЬ\07 ТОГИС как инструмент развития ценностных ориентаций и формирования информационной культуры личност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" y="0"/>
            <a:ext cx="12192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7729" y="2112862"/>
            <a:ext cx="88701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Направления использования </a:t>
            </a:r>
            <a:r>
              <a:rPr lang="ru-RU" b="1" dirty="0" smtClean="0"/>
              <a:t>технологии: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выработка </a:t>
            </a:r>
            <a:r>
              <a:rPr lang="ru-RU" dirty="0"/>
              <a:t>навыков проведения научного исследования с организацией эффективного поиска нужной информации при применении современных компьютерных средств телекоммуникации;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выявление способов решения проблемной задачи;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рефлексия проведенной деятельности на завершающем этапе, что происходит путем сопоставления результата работы с достижениями общественного развития.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47029" y="1000147"/>
            <a:ext cx="5770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ТЕХНОЛОГИИ  ОБРАЗОВАНИЯ  В  ГЛОБАЛЬНОМ ИНФОРМАЦИОННОМ  СООБЩЕСТВЕ (ТОГИС)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7729" y="46303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Использование технологии в обучении </a:t>
            </a:r>
            <a:r>
              <a:rPr lang="ru-RU" b="1" dirty="0" smtClean="0"/>
              <a:t>направлено: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на </a:t>
            </a:r>
            <a:r>
              <a:rPr lang="ru-RU" dirty="0"/>
              <a:t>становление ценностных ориентаций </a:t>
            </a:r>
            <a:r>
              <a:rPr lang="ru-RU" dirty="0" smtClean="0"/>
              <a:t>обучающихся;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н</a:t>
            </a:r>
            <a:r>
              <a:rPr lang="ru-RU" dirty="0" smtClean="0"/>
              <a:t>а формирование </a:t>
            </a:r>
            <a:r>
              <a:rPr lang="ru-RU" dirty="0"/>
              <a:t>информационной культуры личности.</a:t>
            </a:r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290" y="43393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4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АПРЕЛЬ\07 ТОГИС как инструмент развития ценностных ориентаций и формирования информационной культуры личност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" y="0"/>
            <a:ext cx="12192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7728" y="1949091"/>
            <a:ext cx="88701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Отличительные черты </a:t>
            </a:r>
            <a:r>
              <a:rPr lang="ru-RU" b="1" dirty="0" smtClean="0"/>
              <a:t>технологии: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смещение </a:t>
            </a:r>
            <a:r>
              <a:rPr lang="ru-RU" dirty="0"/>
              <a:t>акцентов в сторону минимизации передачи информации;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развитие </a:t>
            </a:r>
            <a:r>
              <a:rPr lang="ru-RU" dirty="0"/>
              <a:t>обучающихся осуществляется в открытом информационном пространстве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основе целесообразно подобранной системы задач;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формирование у обучающихся системы личностных ценностей, которые представляют значимость для общества;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педагог </a:t>
            </a:r>
            <a:r>
              <a:rPr lang="ru-RU" dirty="0"/>
              <a:t>выполняет функции менеджера образовательного процесса и </a:t>
            </a:r>
            <a:r>
              <a:rPr lang="ru-RU" dirty="0" smtClean="0"/>
              <a:t>эксперта, ставит </a:t>
            </a:r>
            <a:r>
              <a:rPr lang="ru-RU" dirty="0"/>
              <a:t>цели и </a:t>
            </a:r>
            <a:r>
              <a:rPr lang="ru-RU" dirty="0" smtClean="0"/>
              <a:t>планирует </a:t>
            </a:r>
            <a:r>
              <a:rPr lang="ru-RU" dirty="0"/>
              <a:t>результаты, </a:t>
            </a:r>
            <a:r>
              <a:rPr lang="ru-RU" dirty="0" smtClean="0"/>
              <a:t>организует </a:t>
            </a:r>
            <a:r>
              <a:rPr lang="ru-RU" dirty="0"/>
              <a:t>и </a:t>
            </a:r>
            <a:r>
              <a:rPr lang="ru-RU" dirty="0" smtClean="0"/>
              <a:t>управляет деятельность обучающихся, проводит экспертизу </a:t>
            </a:r>
            <a:r>
              <a:rPr lang="ru-RU" dirty="0"/>
              <a:t>полученных результатов;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выбор в пользу проблемного и модельного методов обучения;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блок уроков для </a:t>
            </a:r>
            <a:r>
              <a:rPr lang="ru-RU" dirty="0" smtClean="0"/>
              <a:t>самостоятельного изучения темы </a:t>
            </a:r>
            <a:r>
              <a:rPr lang="ru-RU" dirty="0"/>
              <a:t>курса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становится </a:t>
            </a:r>
            <a:r>
              <a:rPr lang="ru-RU" dirty="0"/>
              <a:t>структурной единицей образовательного процесса;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решение задач </a:t>
            </a:r>
            <a:r>
              <a:rPr lang="ru-RU" dirty="0" smtClean="0"/>
              <a:t>– ключевой элемент </a:t>
            </a:r>
            <a:r>
              <a:rPr lang="ru-RU" dirty="0"/>
              <a:t>учебного процесса.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47029" y="1000147"/>
            <a:ext cx="5770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ТЕХНОЛОГИИ  ОБРАЗОВАНИЯ  В  ГЛОБАЛЬНОМ ИНФОРМАЦИОННОМ  СООБЩЕСТВЕ (ТОГИС)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290" y="43393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Таня\Desktop\АПРЕЛЬ\07 ТОГИС как инструмент развития ценностных ориентаций и формирования информационной культуры личности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1605" y="4656562"/>
            <a:ext cx="8028300" cy="132343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</a:rPr>
              <a:t>Технологии Образования в Глобальном Информационном Сообществе (ТОГИС) </a:t>
            </a:r>
            <a:r>
              <a:rPr lang="ru-RU" sz="2000" dirty="0"/>
              <a:t>относятся к </a:t>
            </a:r>
            <a:r>
              <a:rPr lang="ru-RU" sz="2000" dirty="0" err="1"/>
              <a:t>деятельностно</a:t>
            </a:r>
            <a:r>
              <a:rPr lang="ru-RU" sz="2000" dirty="0"/>
              <a:t>-ценностным технологиям, поэтому происходит смещение акцентов образования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способы решения задач, а их содержание отходит на второй план</a:t>
            </a:r>
            <a:r>
              <a:rPr lang="ru-RU" sz="2000" dirty="0" smtClean="0"/>
              <a:t>.</a:t>
            </a:r>
            <a:endParaRPr lang="ru-RU" sz="2000" b="1" dirty="0"/>
          </a:p>
        </p:txBody>
      </p:sp>
      <p:pic>
        <p:nvPicPr>
          <p:cNvPr id="5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5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АПРЕЛЬ\07 ТОГИС как инструмент развития ценностных ориентаций и формирования информационной культуры личности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" y="-119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9543" y="1566699"/>
            <a:ext cx="7223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Учебная задача включает: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содержание;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у</a:t>
            </a:r>
            <a:r>
              <a:rPr lang="ru-RU" dirty="0" smtClean="0"/>
              <a:t>словия;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цели-требования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компоненты </a:t>
            </a:r>
            <a:r>
              <a:rPr lang="ru-RU" dirty="0"/>
              <a:t>информационной задачи с указаниями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коллективной мыслительной деятельности, направленной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выработку системы </a:t>
            </a:r>
            <a:r>
              <a:rPr lang="ru-RU" dirty="0" smtClean="0"/>
              <a:t>ценностей.</a:t>
            </a:r>
            <a:endParaRPr lang="ru-RU" dirty="0"/>
          </a:p>
          <a:p>
            <a:endParaRPr lang="ru-RU" dirty="0"/>
          </a:p>
          <a:p>
            <a:r>
              <a:rPr lang="ru-RU" b="1" dirty="0" smtClean="0"/>
              <a:t>Составная часть </a:t>
            </a:r>
            <a:r>
              <a:rPr lang="ru-RU" b="1" dirty="0"/>
              <a:t>задачи </a:t>
            </a:r>
            <a:r>
              <a:rPr lang="ru-RU" b="1" dirty="0" smtClean="0"/>
              <a:t>– </a:t>
            </a:r>
            <a:r>
              <a:rPr lang="ru-RU" b="1" dirty="0"/>
              <a:t>поиск </a:t>
            </a:r>
            <a:r>
              <a:rPr lang="ru-RU" b="1" dirty="0" smtClean="0"/>
              <a:t>информации по </a:t>
            </a:r>
            <a:r>
              <a:rPr lang="ru-RU" b="1" dirty="0"/>
              <a:t>ключевым </a:t>
            </a:r>
            <a:r>
              <a:rPr lang="ru-RU" b="1" dirty="0" smtClean="0"/>
              <a:t>словам: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рекомендуется указывать незначительное число источников информации, содержание </a:t>
            </a:r>
            <a:r>
              <a:rPr lang="ru-RU" dirty="0"/>
              <a:t>которых </a:t>
            </a:r>
            <a:r>
              <a:rPr lang="ru-RU" dirty="0" smtClean="0"/>
              <a:t>наиболее </a:t>
            </a:r>
            <a:r>
              <a:rPr lang="ru-RU" dirty="0"/>
              <a:t>соответствует образовательному стандарту</a:t>
            </a:r>
            <a:r>
              <a:rPr lang="ru-RU" dirty="0" smtClean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886" y="2391327"/>
            <a:ext cx="4476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Учебная задача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04849" y="5225907"/>
            <a:ext cx="4560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Важное значение имеет возможность сравнения обучающимися своих решений задачи с теми вариантами решения, которые были придуманы раньше.</a:t>
            </a:r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АПРЕЛЬ\07 ТОГИС как инструмент развития ценностных ориентаций и формирования информационной культуры личности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" y="-119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2377" y="1367248"/>
            <a:ext cx="67965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Компоненты учебной задачи:</a:t>
            </a:r>
          </a:p>
          <a:p>
            <a:endParaRPr lang="ru-RU" sz="1000" b="1" dirty="0"/>
          </a:p>
          <a:p>
            <a:pPr marL="457200" lvl="0" indent="-457200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ознавательный компонент: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содержание</a:t>
            </a:r>
            <a:r>
              <a:rPr lang="be-BY" dirty="0" smtClean="0"/>
              <a:t>;</a:t>
            </a:r>
            <a:endParaRPr lang="ru-RU" dirty="0"/>
          </a:p>
          <a:p>
            <a:pPr marL="285750" lvl="0" indent="-285750">
              <a:buFontTx/>
              <a:buChar char="-"/>
            </a:pPr>
            <a:r>
              <a:rPr lang="ru-RU" dirty="0" smtClean="0"/>
              <a:t>условие;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цели-требования</a:t>
            </a:r>
            <a:r>
              <a:rPr lang="ru-RU" dirty="0"/>
              <a:t>.</a:t>
            </a:r>
          </a:p>
          <a:p>
            <a:pPr lvl="0"/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информационный </a:t>
            </a:r>
            <a:r>
              <a:rPr lang="ru-RU" dirty="0"/>
              <a:t>компонент: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поиск;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обработка данных</a:t>
            </a:r>
            <a:r>
              <a:rPr lang="ru-RU" dirty="0"/>
              <a:t>. </a:t>
            </a:r>
            <a:endParaRPr lang="ru-RU" dirty="0" smtClean="0"/>
          </a:p>
          <a:p>
            <a:pPr lvl="0"/>
            <a:endParaRPr lang="ru-RU" b="1" dirty="0"/>
          </a:p>
          <a:p>
            <a:pPr lvl="0"/>
            <a:r>
              <a:rPr lang="ru-RU" b="1" dirty="0" smtClean="0"/>
              <a:t>Дополнительный список заданий: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выделить </a:t>
            </a:r>
            <a:r>
              <a:rPr lang="ru-RU" dirty="0"/>
              <a:t>ключевые слова для информационного </a:t>
            </a:r>
            <a:r>
              <a:rPr lang="ru-RU" dirty="0" smtClean="0"/>
              <a:t>поиска;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найти </a:t>
            </a:r>
            <a:r>
              <a:rPr lang="ru-RU" dirty="0"/>
              <a:t>и собрать нужную </a:t>
            </a:r>
            <a:r>
              <a:rPr lang="ru-RU" dirty="0" smtClean="0"/>
              <a:t>информацию;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обсудить </a:t>
            </a:r>
            <a:r>
              <a:rPr lang="ru-RU" dirty="0"/>
              <a:t>и проанализировать найденные </a:t>
            </a:r>
            <a:r>
              <a:rPr lang="ru-RU" dirty="0" smtClean="0"/>
              <a:t>данные;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сделать выводы;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сравнить </a:t>
            </a:r>
            <a:r>
              <a:rPr lang="ru-RU" dirty="0"/>
              <a:t>собственные выводы с выводами известных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личностей</a:t>
            </a:r>
            <a:r>
              <a:rPr lang="ru-RU" dirty="0"/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886" y="2391327"/>
            <a:ext cx="4476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Учебная задача </a:t>
            </a:r>
            <a:endParaRPr lang="ru-RU" sz="2000" b="1" dirty="0"/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АПРЕЛЬ\07 ТОГИС как инструмент развития ценностных ориентаций и формирования информационной культуры личности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" y="-119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3193" y="1906735"/>
            <a:ext cx="6796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Компоненты учебной задачи:</a:t>
            </a:r>
          </a:p>
          <a:p>
            <a:endParaRPr lang="ru-RU" sz="2000" b="1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к</a:t>
            </a:r>
            <a:r>
              <a:rPr lang="ru-RU" sz="2000" dirty="0" smtClean="0"/>
              <a:t>оммуникационный компонент:</a:t>
            </a:r>
          </a:p>
          <a:p>
            <a:pPr lvl="0"/>
            <a:endParaRPr lang="ru-RU" sz="2000" dirty="0" smtClean="0"/>
          </a:p>
          <a:p>
            <a:pPr marL="342900" lvl="0" indent="-342900">
              <a:buFontTx/>
              <a:buChar char="-"/>
            </a:pPr>
            <a:r>
              <a:rPr lang="ru-RU" sz="2000" dirty="0"/>
              <a:t>к</a:t>
            </a:r>
            <a:r>
              <a:rPr lang="ru-RU" sz="2000" dirty="0" smtClean="0"/>
              <a:t>оллективная </a:t>
            </a:r>
            <a:r>
              <a:rPr lang="ru-RU" sz="2000" dirty="0" err="1"/>
              <a:t>мыследеятельность</a:t>
            </a:r>
            <a:r>
              <a:rPr lang="ru-RU" sz="2000" dirty="0"/>
              <a:t> направлена на выработку системы ценностей, принятых в </a:t>
            </a:r>
            <a:r>
              <a:rPr lang="ru-RU" sz="2000" dirty="0" smtClean="0"/>
              <a:t>обществе;</a:t>
            </a:r>
          </a:p>
          <a:p>
            <a:pPr marL="342900" lvl="0" indent="-342900">
              <a:buFontTx/>
              <a:buChar char="-"/>
            </a:pPr>
            <a:endParaRPr lang="ru-RU" sz="2000" dirty="0" smtClean="0"/>
          </a:p>
          <a:p>
            <a:pPr marL="342900" lvl="0" indent="-342900">
              <a:buFontTx/>
              <a:buChar char="-"/>
            </a:pPr>
            <a:r>
              <a:rPr lang="ru-RU" sz="2000" dirty="0"/>
              <a:t>з</a:t>
            </a:r>
            <a:r>
              <a:rPr lang="ru-RU" sz="2000" dirty="0" smtClean="0"/>
              <a:t>нания </a:t>
            </a:r>
            <a:r>
              <a:rPr lang="ru-RU" sz="2000" dirty="0"/>
              <a:t>и умения выступают в качестве результата деятельности по решению задач.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886" y="2391327"/>
            <a:ext cx="4476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Учебная задача </a:t>
            </a:r>
            <a:endParaRPr lang="ru-RU" sz="2000" b="1" dirty="0"/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9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АПРЕЛЬ\07 ТОГИС как инструмент развития ценностных ориентаций и формирования информационной культуры личност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" y="0"/>
            <a:ext cx="12192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3264" y="1894499"/>
            <a:ext cx="88701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Последовательность процедур </a:t>
            </a:r>
            <a:r>
              <a:rPr lang="ru-RU" sz="2000" b="1" dirty="0" smtClean="0"/>
              <a:t>технологии: </a:t>
            </a:r>
          </a:p>
          <a:p>
            <a:pPr lvl="0"/>
            <a:endParaRPr lang="ru-RU" sz="2000" b="1" dirty="0"/>
          </a:p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1)  </a:t>
            </a:r>
            <a:r>
              <a:rPr lang="ru-RU" sz="2000" b="1" dirty="0" smtClean="0"/>
              <a:t>вводное повторение</a:t>
            </a:r>
            <a:r>
              <a:rPr lang="ru-RU" sz="2000" dirty="0"/>
              <a:t>:</a:t>
            </a:r>
            <a:r>
              <a:rPr lang="ru-RU" sz="2000" dirty="0" smtClean="0"/>
              <a:t>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ф</a:t>
            </a:r>
            <a:r>
              <a:rPr lang="ru-RU" sz="2000" dirty="0" smtClean="0"/>
              <a:t>орма проведения – беседа;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2000" dirty="0"/>
          </a:p>
          <a:p>
            <a:pPr lvl="0"/>
            <a:r>
              <a:rPr lang="ru-RU" sz="2000" b="1" dirty="0" smtClean="0">
                <a:solidFill>
                  <a:srgbClr val="7030A0"/>
                </a:solidFill>
              </a:rPr>
              <a:t>2) </a:t>
            </a:r>
            <a:r>
              <a:rPr lang="ru-RU" sz="2000" b="1" dirty="0" smtClean="0"/>
              <a:t>изучение </a:t>
            </a:r>
            <a:r>
              <a:rPr lang="ru-RU" sz="2000" b="1" dirty="0"/>
              <a:t>нового </a:t>
            </a:r>
            <a:r>
              <a:rPr lang="ru-RU" sz="2000" b="1" dirty="0" smtClean="0"/>
              <a:t>материала: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форма проведения </a:t>
            </a:r>
            <a:r>
              <a:rPr lang="ru-RU" sz="2000" dirty="0" smtClean="0"/>
              <a:t>– коллективное решение </a:t>
            </a:r>
            <a:r>
              <a:rPr lang="ru-RU" sz="2000" dirty="0"/>
              <a:t>познавательных </a:t>
            </a:r>
            <a:r>
              <a:rPr lang="ru-RU" sz="2000" dirty="0" smtClean="0"/>
              <a:t>задач, практикум </a:t>
            </a:r>
            <a:r>
              <a:rPr lang="ru-RU" sz="2000" dirty="0"/>
              <a:t>на основе информации из книг, </a:t>
            </a:r>
            <a:r>
              <a:rPr lang="ru-RU" sz="2000" dirty="0" smtClean="0"/>
              <a:t>интернета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р</a:t>
            </a:r>
            <a:r>
              <a:rPr lang="ru-RU" sz="2000" dirty="0" smtClean="0"/>
              <a:t>езультат:</a:t>
            </a:r>
          </a:p>
          <a:p>
            <a:pPr marL="285750" lvl="0" indent="-285750">
              <a:buFontTx/>
              <a:buChar char="-"/>
            </a:pPr>
            <a:r>
              <a:rPr lang="ru-RU" sz="2000" dirty="0" smtClean="0"/>
              <a:t>осмысление обучающимися материала;</a:t>
            </a:r>
          </a:p>
          <a:p>
            <a:pPr marL="285750" lvl="0" indent="-285750">
              <a:buFontTx/>
              <a:buChar char="-"/>
            </a:pPr>
            <a:r>
              <a:rPr lang="ru-RU" sz="2000" dirty="0" smtClean="0"/>
              <a:t>смещение </a:t>
            </a:r>
            <a:r>
              <a:rPr lang="ru-RU" sz="2000" dirty="0"/>
              <a:t>акцентов на способы деятельности,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которые </a:t>
            </a:r>
            <a:r>
              <a:rPr lang="ru-RU" sz="2000" dirty="0"/>
              <a:t>соответствуют минимальному уровню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планируемых </a:t>
            </a:r>
            <a:r>
              <a:rPr lang="ru-RU" sz="2000" dirty="0"/>
              <a:t>результатов </a:t>
            </a:r>
            <a:r>
              <a:rPr lang="ru-RU" sz="2000" dirty="0" smtClean="0"/>
              <a:t>обучения</a:t>
            </a:r>
            <a:r>
              <a:rPr lang="ru-RU" sz="2000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47029" y="1000147"/>
            <a:ext cx="5770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ТЕХНОЛОГИИ  ОБРАЗОВАНИЯ  В  ГЛОБАЛЬНОМ ИНФОРМАЦИОННОМ  СООБЩЕСТВЕ (ТОГИС)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АПРЕЛЬ\07 ТОГИС как инструмент развития ценностных ориентаций и формирования информационной культуры личност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" y="0"/>
            <a:ext cx="12192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3264" y="1758019"/>
            <a:ext cx="90611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Последовательность процедур </a:t>
            </a:r>
            <a:r>
              <a:rPr lang="ru-RU" sz="2000" b="1" dirty="0" smtClean="0"/>
              <a:t>технологии: </a:t>
            </a:r>
          </a:p>
          <a:p>
            <a:pPr lvl="0"/>
            <a:endParaRPr lang="ru-RU" sz="2000" b="1" dirty="0"/>
          </a:p>
          <a:p>
            <a:pPr lvl="0"/>
            <a:r>
              <a:rPr lang="ru-RU" sz="2000" b="1" dirty="0">
                <a:solidFill>
                  <a:srgbClr val="7030A0"/>
                </a:solidFill>
              </a:rPr>
              <a:t>3) </a:t>
            </a:r>
            <a:r>
              <a:rPr lang="ru-RU" sz="2000" b="1" dirty="0"/>
              <a:t>развивающее дифференцированное </a:t>
            </a:r>
            <a:r>
              <a:rPr lang="ru-RU" sz="2000" b="1" dirty="0" smtClean="0"/>
              <a:t>закрепление – </a:t>
            </a:r>
            <a:r>
              <a:rPr lang="ru-RU" sz="2000" dirty="0" smtClean="0"/>
              <a:t>главный элемент </a:t>
            </a:r>
            <a:r>
              <a:rPr lang="ru-RU" sz="2000" dirty="0"/>
              <a:t>блока управления деятельностью </a:t>
            </a:r>
            <a:r>
              <a:rPr lang="ru-RU" sz="2000" dirty="0" smtClean="0"/>
              <a:t>обучающихся</a:t>
            </a:r>
            <a:r>
              <a:rPr lang="ru-RU" sz="2000" dirty="0"/>
              <a:t>: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</a:t>
            </a:r>
            <a:r>
              <a:rPr lang="ru-RU" sz="2000" dirty="0" smtClean="0"/>
              <a:t>ешение </a:t>
            </a:r>
            <a:r>
              <a:rPr lang="ru-RU" sz="2000" dirty="0"/>
              <a:t>задач </a:t>
            </a:r>
            <a:r>
              <a:rPr lang="ru-RU" sz="2000" dirty="0" smtClean="0"/>
              <a:t>общего и </a:t>
            </a:r>
            <a:r>
              <a:rPr lang="ru-RU" sz="2000" dirty="0"/>
              <a:t>повышенного (продвинутого) уровня, </a:t>
            </a:r>
            <a:r>
              <a:rPr lang="ru-RU" sz="2000" dirty="0" smtClean="0"/>
              <a:t>осуществляется: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основным </a:t>
            </a:r>
            <a:r>
              <a:rPr lang="ru-RU" sz="2000" dirty="0"/>
              <a:t>составом группы обучающихся под руководством </a:t>
            </a:r>
            <a:r>
              <a:rPr lang="ru-RU" sz="2000" dirty="0" smtClean="0"/>
              <a:t>педагога; 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отдельными </a:t>
            </a:r>
            <a:r>
              <a:rPr lang="ru-RU" sz="2000" dirty="0"/>
              <a:t>группами </a:t>
            </a:r>
            <a:r>
              <a:rPr lang="ru-RU" sz="2000" dirty="0" smtClean="0"/>
              <a:t>детей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обсуждение </a:t>
            </a:r>
            <a:r>
              <a:rPr lang="ru-RU" sz="2000" dirty="0"/>
              <a:t>каждой </a:t>
            </a:r>
            <a:r>
              <a:rPr lang="ru-RU" sz="2000" dirty="0" smtClean="0"/>
              <a:t>задачи;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оценка </a:t>
            </a:r>
            <a:r>
              <a:rPr lang="ru-RU" sz="2000" dirty="0"/>
              <a:t>деятельности группы производится участниками обсуждения.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форма проведения –  </a:t>
            </a:r>
            <a:r>
              <a:rPr lang="ru-RU" sz="2000" dirty="0" smtClean="0"/>
              <a:t>семинар-практикум;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pPr lvl="0"/>
            <a:r>
              <a:rPr lang="ru-RU" sz="2000" b="1" dirty="0" smtClean="0"/>
              <a:t>Состав группы определяется </a:t>
            </a:r>
            <a:r>
              <a:rPr lang="ru-RU" sz="2000" b="1" dirty="0"/>
              <a:t>результатами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мониторинга освоения материала – срезы</a:t>
            </a:r>
            <a:r>
              <a:rPr lang="ru-RU" sz="2000" b="1" dirty="0"/>
              <a:t>, тесты,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самостоятельные </a:t>
            </a:r>
            <a:r>
              <a:rPr lang="ru-RU" sz="2000" b="1" dirty="0"/>
              <a:t>и </a:t>
            </a:r>
            <a:r>
              <a:rPr lang="ru-RU" sz="2000" b="1" dirty="0" smtClean="0"/>
              <a:t>контрольные работы. 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47029" y="1000147"/>
            <a:ext cx="5770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ТЕХНОЛОГИИ  ОБРАЗОВАНИЯ  В  ГЛОБАЛЬНОМ ИНФОРМАЦИОННОМ  СООБЩЕСТВЕ (ТОГИС)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4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Таня\Desktop\АПРЕЛЬ\07 ТОГИС как инструмент развития ценностных ориентаций и формирования информационной культуры личности\9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57804" y="4708414"/>
            <a:ext cx="7043509" cy="152358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61185" y="4738909"/>
            <a:ext cx="70401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Много времени требуется на проведение информационного поиска и самостоятельную работу групп с источниками, поэтому много времени занимает и процесс обсуждения работы. Возникает необходимость расширения рамок урока, который считается оконченным в том случае, если все поставленные цели были достигнуты.</a:t>
            </a:r>
            <a:endParaRPr lang="ru-RU" dirty="0"/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8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Таня\Desktop\АПРЕЛЬ\07 ТОГИС как инструмент развития ценностных ориентаций и формирования информационной культуры личности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31558" y="1866024"/>
            <a:ext cx="7856502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/>
              <a:t>фиксирование </a:t>
            </a:r>
            <a:r>
              <a:rPr lang="ru-RU" b="1" dirty="0"/>
              <a:t>минимально </a:t>
            </a:r>
            <a:r>
              <a:rPr lang="ru-RU" b="1" dirty="0" smtClean="0"/>
              <a:t>необходимого содержания;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/>
              <a:t>организация вводного повторения базы </a:t>
            </a:r>
            <a:r>
              <a:rPr lang="ru-RU" b="1" dirty="0"/>
              <a:t>знаний, которые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необходимы для </a:t>
            </a:r>
            <a:r>
              <a:rPr lang="ru-RU" b="1" dirty="0"/>
              <a:t>изучения нового </a:t>
            </a:r>
            <a:r>
              <a:rPr lang="ru-RU" b="1" dirty="0" smtClean="0"/>
              <a:t>материала: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проведение лекций, бесед;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групповое </a:t>
            </a:r>
            <a:r>
              <a:rPr lang="ru-RU" dirty="0"/>
              <a:t>решение задач различных </a:t>
            </a:r>
            <a:r>
              <a:rPr lang="ru-RU" dirty="0" smtClean="0"/>
              <a:t>уровней –</a:t>
            </a:r>
            <a:r>
              <a:rPr lang="ru-RU" dirty="0"/>
              <a:t> г</a:t>
            </a:r>
            <a:r>
              <a:rPr lang="ru-RU" dirty="0" smtClean="0"/>
              <a:t>руппы </a:t>
            </a:r>
            <a:r>
              <a:rPr lang="ru-RU" dirty="0"/>
              <a:t>для решения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 </a:t>
            </a:r>
            <a:r>
              <a:rPr lang="ru-RU" dirty="0"/>
              <a:t>формируются на основании информации мониторинга освоения материала. </a:t>
            </a:r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456774" y="166752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Использование </a:t>
            </a:r>
            <a:r>
              <a:rPr lang="ru-RU" sz="3200" b="1" dirty="0">
                <a:solidFill>
                  <a:srgbClr val="7030A0"/>
                </a:solidFill>
              </a:rPr>
              <a:t>ТОГИС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на уроке </a:t>
            </a:r>
            <a:r>
              <a:rPr lang="ru-RU" sz="3200" b="1" dirty="0">
                <a:solidFill>
                  <a:srgbClr val="7030A0"/>
                </a:solidFill>
              </a:rPr>
              <a:t>изучения нового материала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91554" y="421425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Виды лекций для вводного </a:t>
            </a:r>
            <a:r>
              <a:rPr lang="ru-RU" b="1" dirty="0" smtClean="0"/>
              <a:t>повторения</a:t>
            </a:r>
            <a:r>
              <a:rPr lang="be-BY" b="1" dirty="0"/>
              <a:t>:</a:t>
            </a:r>
            <a:endParaRPr lang="ru-RU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лекция </a:t>
            </a:r>
            <a:r>
              <a:rPr lang="ru-RU" dirty="0"/>
              <a:t>по принципу обратной связи;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комбинированная;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проблемная;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лекция-провокация;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лекция с применением игровых форм.</a:t>
            </a:r>
          </a:p>
        </p:txBody>
      </p:sp>
      <p:pic>
        <p:nvPicPr>
          <p:cNvPr id="16389" name="Picture 5" descr="Audience conference hall compos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51" y="4214253"/>
            <a:ext cx="2148735" cy="171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АПРЕЛЬ\07 ТОГИС как инструмент развития ценностных ориентаций и формирования информационной культуры личност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90546" y="1618402"/>
            <a:ext cx="3607864" cy="707886"/>
          </a:xfrm>
          <a:prstGeom prst="rect">
            <a:avLst/>
          </a:prstGeom>
          <a:solidFill>
            <a:schemeClr val="bg1"/>
          </a:solidFill>
          <a:ln w="19050">
            <a:noFill/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/>
              <a:t>и</a:t>
            </a:r>
            <a:r>
              <a:rPr lang="ru-RU" sz="2000" b="1" dirty="0" smtClean="0"/>
              <a:t>сточник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/>
              <a:t>получения знаний 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65330" y="2122069"/>
            <a:ext cx="3202112" cy="1077218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ИНФОРМАЦИОННЫЕ</a:t>
            </a:r>
          </a:p>
          <a:p>
            <a:pPr algn="ctr"/>
            <a:r>
              <a:rPr lang="ru-RU" sz="1600" b="1" dirty="0" smtClean="0"/>
              <a:t>И </a:t>
            </a:r>
            <a:br>
              <a:rPr lang="ru-RU" sz="1600" b="1" dirty="0" smtClean="0"/>
            </a:br>
            <a:r>
              <a:rPr lang="ru-RU" sz="1600" b="1" dirty="0" smtClean="0"/>
              <a:t>КОММУНИКАЦИОННЫЕ ТЕХНОЛОГИИ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90546" y="2620348"/>
            <a:ext cx="3607864" cy="1631216"/>
          </a:xfrm>
          <a:prstGeom prst="rect">
            <a:avLst/>
          </a:prstGeom>
          <a:solidFill>
            <a:schemeClr val="bg1"/>
          </a:solidFill>
          <a:ln w="19050">
            <a:noFill/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педагогический инструментарий, позволяющий </a:t>
            </a:r>
            <a:r>
              <a:rPr lang="ru-RU" sz="2000" b="1" dirty="0"/>
              <a:t>повысить уровень и эффективность образовательного процесса</a:t>
            </a:r>
            <a:endParaRPr lang="ru-RU" sz="2800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140017" y="2346779"/>
            <a:ext cx="941696" cy="62779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290" y="43393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9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Таня\Desktop\АПРЕЛЬ\07 ТОГИС как инструмент развития ценностных ориентаций и формирования информационной культуры личности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31558" y="1934264"/>
            <a:ext cx="7856502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/>
              <a:t>построение коллективного решения </a:t>
            </a:r>
            <a:r>
              <a:rPr lang="ru-RU" b="1" dirty="0"/>
              <a:t>познавательных задач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>(</a:t>
            </a:r>
            <a:r>
              <a:rPr lang="ru-RU" dirty="0"/>
              <a:t>практикум, семинар</a:t>
            </a:r>
            <a:r>
              <a:rPr lang="ru-RU" dirty="0" smtClean="0"/>
              <a:t>), </a:t>
            </a:r>
            <a:r>
              <a:rPr lang="ru-RU" dirty="0"/>
              <a:t>данные для которого извлекаются из книг,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CD-ROM, </a:t>
            </a:r>
            <a:r>
              <a:rPr lang="ru-RU" dirty="0"/>
              <a:t>информационных </a:t>
            </a:r>
            <a:r>
              <a:rPr lang="ru-RU" dirty="0" smtClean="0"/>
              <a:t>сетей;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56774" y="166752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Использование </a:t>
            </a:r>
            <a:r>
              <a:rPr lang="ru-RU" sz="3200" b="1" dirty="0">
                <a:solidFill>
                  <a:srgbClr val="7030A0"/>
                </a:solidFill>
              </a:rPr>
              <a:t>ТОГИС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на уроке </a:t>
            </a:r>
            <a:r>
              <a:rPr lang="ru-RU" sz="3200" b="1" dirty="0">
                <a:solidFill>
                  <a:srgbClr val="7030A0"/>
                </a:solidFill>
              </a:rPr>
              <a:t>изучения нового материала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0152" y="3324250"/>
            <a:ext cx="66874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/>
              <a:t>формулировка </a:t>
            </a:r>
            <a:r>
              <a:rPr lang="ru-RU" b="1" dirty="0"/>
              <a:t>домашнего </a:t>
            </a:r>
            <a:r>
              <a:rPr lang="ru-RU" b="1" dirty="0" smtClean="0"/>
              <a:t>задания: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предоставление </a:t>
            </a:r>
            <a:r>
              <a:rPr lang="ru-RU" dirty="0"/>
              <a:t>каждому обучающемуся возможности самостоятельно </a:t>
            </a:r>
            <a:r>
              <a:rPr lang="ru-RU" dirty="0" smtClean="0"/>
              <a:t>планировать </a:t>
            </a:r>
            <a:r>
              <a:rPr lang="ru-RU" dirty="0"/>
              <a:t>выполнение домашней </a:t>
            </a:r>
            <a:r>
              <a:rPr lang="ru-RU" dirty="0" smtClean="0"/>
              <a:t>работы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во времени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в </a:t>
            </a:r>
            <a:r>
              <a:rPr lang="ru-RU" dirty="0" smtClean="0"/>
              <a:t>объёме;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обучающийся </a:t>
            </a:r>
            <a:r>
              <a:rPr lang="ru-RU" dirty="0"/>
              <a:t>может </a:t>
            </a:r>
            <a:r>
              <a:rPr lang="ru-RU" dirty="0" smtClean="0"/>
              <a:t>расширять </a:t>
            </a:r>
            <a:r>
              <a:rPr lang="ru-RU" dirty="0"/>
              <a:t>и дополнять базовое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задание </a:t>
            </a:r>
            <a:r>
              <a:rPr lang="ru-RU" dirty="0"/>
              <a:t>задачами из других источников,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педагог – помощник, консультант, эксперт.</a:t>
            </a:r>
            <a:endParaRPr lang="ru-RU" dirty="0"/>
          </a:p>
        </p:txBody>
      </p:sp>
      <p:pic>
        <p:nvPicPr>
          <p:cNvPr id="21508" name="Picture 4" descr="Cartoon character, girl makes a homewo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8" y="3547888"/>
            <a:ext cx="2599274" cy="18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1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аня\Desktop\АПРЕЛЬ\07 ТОГИС как инструмент развития ценностных ориентаций и формирования информационной культуры личности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27092" y="2090752"/>
            <a:ext cx="785650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/>
              <a:t>фиксация </a:t>
            </a:r>
            <a:r>
              <a:rPr lang="ru-RU" sz="2000" b="1" dirty="0"/>
              <a:t>материала дополнительного </a:t>
            </a:r>
            <a:r>
              <a:rPr lang="ru-RU" sz="2000" b="1" dirty="0" smtClean="0"/>
              <a:t>объема</a:t>
            </a:r>
            <a:r>
              <a:rPr lang="ru-RU" sz="2000" b="1" dirty="0"/>
              <a:t>;</a:t>
            </a:r>
            <a:endParaRPr lang="en-US" sz="2000" b="1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20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/>
              <a:t>обобщение темы</a:t>
            </a:r>
            <a:r>
              <a:rPr lang="ru-RU" sz="2000" b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56774" y="166752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Использование </a:t>
            </a:r>
            <a:r>
              <a:rPr lang="ru-RU" sz="3200" b="1" dirty="0">
                <a:solidFill>
                  <a:srgbClr val="7030A0"/>
                </a:solidFill>
              </a:rPr>
              <a:t>ТОГИС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на уроке обобщения </a:t>
            </a:r>
            <a:r>
              <a:rPr lang="ru-RU" sz="3200" b="1" dirty="0">
                <a:solidFill>
                  <a:srgbClr val="7030A0"/>
                </a:solidFill>
              </a:rPr>
              <a:t>и повторения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29508" y="3378281"/>
            <a:ext cx="67792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Форма </a:t>
            </a:r>
            <a:r>
              <a:rPr lang="ru-RU" sz="2000" b="1" dirty="0" smtClean="0"/>
              <a:t>проведения</a:t>
            </a:r>
            <a:r>
              <a:rPr lang="en-US" sz="2000" b="1" dirty="0"/>
              <a:t> </a:t>
            </a:r>
            <a:r>
              <a:rPr lang="ru-RU" sz="2000" b="1" dirty="0" smtClean="0"/>
              <a:t>урока</a:t>
            </a:r>
            <a:r>
              <a:rPr lang="be-BY" sz="2000" b="1" dirty="0"/>
              <a:t>:</a:t>
            </a:r>
            <a:r>
              <a:rPr lang="ru-RU" sz="2000" b="1" dirty="0" smtClean="0"/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практикум по решению задач;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семинар;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игра.</a:t>
            </a:r>
            <a:endParaRPr lang="ru-RU" sz="20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74" y="3476702"/>
            <a:ext cx="2326292" cy="246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59" y="4409668"/>
            <a:ext cx="1900259" cy="170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Larav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5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Таня\Desktop\МАРТ\02 Специфика создания электронных средств обучения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37104" y="1345774"/>
            <a:ext cx="6797848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обеспечение </a:t>
            </a:r>
            <a:r>
              <a:rPr lang="ru-RU" dirty="0"/>
              <a:t>комплексного применения обучающимися знаний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физике, химии, биологии </a:t>
            </a:r>
            <a:r>
              <a:rPr lang="ru-RU" dirty="0" smtClean="0"/>
              <a:t>в </a:t>
            </a:r>
            <a:r>
              <a:rPr lang="ru-RU" dirty="0"/>
              <a:t>рамках одного урока</a:t>
            </a:r>
            <a:r>
              <a:rPr lang="ru-RU" dirty="0" smtClean="0"/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необходимость </a:t>
            </a:r>
            <a:r>
              <a:rPr lang="ru-RU" dirty="0"/>
              <a:t>систематизации обучающимися фундаментальных понятий, законов, теорий</a:t>
            </a:r>
            <a:r>
              <a:rPr lang="ru-RU" dirty="0" smtClean="0"/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создание </a:t>
            </a:r>
            <a:r>
              <a:rPr lang="ru-RU" dirty="0"/>
              <a:t>условий для формирования у обучающихся понятия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</a:t>
            </a:r>
            <a:r>
              <a:rPr lang="ru-RU" dirty="0"/>
              <a:t>взаимосвязи явлений различной природы</a:t>
            </a:r>
            <a:r>
              <a:rPr lang="ru-RU" dirty="0" smtClean="0"/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создание </a:t>
            </a:r>
            <a:r>
              <a:rPr lang="ru-RU" dirty="0"/>
              <a:t>условий для формирования у обучающихся единой картины мира.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9390" y="4240982"/>
            <a:ext cx="3873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Педагогические задачи, которые можно решить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при </a:t>
            </a:r>
            <a:r>
              <a:rPr lang="ru-RU" sz="2000" b="1" dirty="0"/>
              <a:t>проведении занятий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форме </a:t>
            </a:r>
            <a:r>
              <a:rPr lang="ru-RU" sz="2000" b="1" dirty="0" smtClean="0"/>
              <a:t>семинара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71393" y="4259573"/>
            <a:ext cx="43302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ходе решения </a:t>
            </a:r>
            <a:r>
              <a:rPr lang="ru-RU" b="1" dirty="0" smtClean="0"/>
              <a:t>задач: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выделяется основа </a:t>
            </a:r>
            <a:r>
              <a:rPr lang="ru-RU" dirty="0"/>
              <a:t>учебного </a:t>
            </a:r>
            <a:r>
              <a:rPr lang="ru-RU" dirty="0" smtClean="0"/>
              <a:t>материала;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акцентируются </a:t>
            </a:r>
            <a:r>
              <a:rPr lang="ru-RU" dirty="0"/>
              <a:t>способы </a:t>
            </a:r>
            <a:r>
              <a:rPr lang="ru-RU" dirty="0" smtClean="0"/>
              <a:t>деятельности 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усвоению минимального уровня запланированных результатов обучения.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71394" y="3848669"/>
            <a:ext cx="4568391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82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аня\Desktop\АПРЕЛЬ\07 ТОГИС как инструмент развития ценностных ориентаций и формирования информационной культуры личности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04262" y="2002790"/>
            <a:ext cx="7856502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/>
              <a:t>развивающее дифференцированное закрепление – решение задач общего и </a:t>
            </a:r>
            <a:r>
              <a:rPr lang="ru-RU" sz="2000" b="1" dirty="0"/>
              <a:t>повышенного </a:t>
            </a:r>
            <a:r>
              <a:rPr lang="ru-RU" sz="2000" b="1" dirty="0" smtClean="0"/>
              <a:t>уровня</a:t>
            </a:r>
            <a:r>
              <a:rPr lang="ru-RU" sz="2000" b="1" dirty="0"/>
              <a:t>: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задачи</a:t>
            </a:r>
            <a:r>
              <a:rPr lang="ru-RU" sz="2000" dirty="0"/>
              <a:t>, для которых не существует однозначного </a:t>
            </a:r>
            <a:r>
              <a:rPr lang="ru-RU" sz="2000" dirty="0" smtClean="0"/>
              <a:t>решения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задачи</a:t>
            </a:r>
            <a:r>
              <a:rPr lang="ru-RU" sz="2000" dirty="0"/>
              <a:t>, которые отражают спорные вопросы изучаемой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предметной </a:t>
            </a:r>
            <a:r>
              <a:rPr lang="ru-RU" sz="2000" dirty="0"/>
              <a:t>области</a:t>
            </a:r>
            <a:r>
              <a:rPr lang="ru-RU" sz="2000" dirty="0" smtClean="0"/>
              <a:t>.</a:t>
            </a:r>
          </a:p>
          <a:p>
            <a:pPr marL="342900" lvl="0" indent="-342900">
              <a:buFontTx/>
              <a:buChar char="-"/>
            </a:pPr>
            <a:endParaRPr lang="ru-RU" sz="2000" b="1" dirty="0"/>
          </a:p>
          <a:p>
            <a:pPr lvl="0"/>
            <a:r>
              <a:rPr lang="ru-RU" sz="2000" b="1" dirty="0" smtClean="0"/>
              <a:t>Задачи повышенного уровня: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создают </a:t>
            </a:r>
            <a:r>
              <a:rPr lang="ru-RU" sz="2000" dirty="0"/>
              <a:t>на уроке </a:t>
            </a:r>
            <a:r>
              <a:rPr lang="ru-RU" sz="2000" dirty="0" smtClean="0"/>
              <a:t>ситуацию, </a:t>
            </a:r>
            <a:r>
              <a:rPr lang="ru-RU" sz="2000" dirty="0"/>
              <a:t>когда никто не знает </a:t>
            </a:r>
            <a:r>
              <a:rPr lang="ru-RU" sz="2000" dirty="0" smtClean="0"/>
              <a:t>решения</a:t>
            </a:r>
            <a:r>
              <a:rPr lang="ru-RU" sz="2000" dirty="0"/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заставляют обучающихся проявлять </a:t>
            </a:r>
            <a:r>
              <a:rPr lang="ru-RU" sz="2000" dirty="0"/>
              <a:t>инициативу для обоснования своего решения, отстаивания своей точки </a:t>
            </a:r>
            <a:r>
              <a:rPr lang="ru-RU" sz="2000" dirty="0" smtClean="0"/>
              <a:t>зрения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способствуют </a:t>
            </a:r>
            <a:r>
              <a:rPr lang="ru-RU" sz="2000" dirty="0"/>
              <a:t>развитию инициативности, коммуникабельности, умения слышать и слушать, анализировать, принимать решение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56774" y="166752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Использование </a:t>
            </a:r>
            <a:r>
              <a:rPr lang="ru-RU" sz="3200" b="1" dirty="0">
                <a:solidFill>
                  <a:srgbClr val="7030A0"/>
                </a:solidFill>
              </a:rPr>
              <a:t>ТОГИС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на уроке обобщения </a:t>
            </a:r>
            <a:r>
              <a:rPr lang="ru-RU" sz="3200" b="1" dirty="0">
                <a:solidFill>
                  <a:srgbClr val="7030A0"/>
                </a:solidFill>
              </a:rPr>
              <a:t>и повторения </a:t>
            </a:r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9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аня\Desktop\АПРЕЛЬ\07 ТОГИС как инструмент развития ценностных ориентаций и формирования информационной культуры личности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04262" y="2002790"/>
            <a:ext cx="7856502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В процессе работы создаются группы </a:t>
            </a:r>
            <a:r>
              <a:rPr lang="ru-RU" sz="2000" b="1" dirty="0" smtClean="0"/>
              <a:t>обучающихся: </a:t>
            </a:r>
          </a:p>
          <a:p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д</a:t>
            </a:r>
            <a:r>
              <a:rPr lang="ru-RU" sz="2000" dirty="0" smtClean="0"/>
              <a:t>инамичны – </a:t>
            </a:r>
            <a:r>
              <a:rPr lang="ru-RU" sz="2000" dirty="0"/>
              <a:t>состав может меняться, в зависимости от результатов мониторинга усвоения учебного </a:t>
            </a:r>
            <a:r>
              <a:rPr lang="ru-RU" sz="2000" dirty="0" smtClean="0"/>
              <a:t>материала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в</a:t>
            </a:r>
            <a:r>
              <a:rPr lang="ru-RU" sz="2000" dirty="0" smtClean="0"/>
              <a:t>ремя </a:t>
            </a:r>
            <a:r>
              <a:rPr lang="ru-RU" sz="2000" dirty="0"/>
              <a:t>существования каждой группы определяется в зависимости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 </a:t>
            </a:r>
            <a:r>
              <a:rPr lang="ru-RU" sz="2000" dirty="0"/>
              <a:t>решения и обсуждения задачи.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56774" y="166752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Использование </a:t>
            </a:r>
            <a:r>
              <a:rPr lang="ru-RU" sz="3200" b="1" dirty="0">
                <a:solidFill>
                  <a:srgbClr val="7030A0"/>
                </a:solidFill>
              </a:rPr>
              <a:t>ТОГИС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на уроке обобщения </a:t>
            </a:r>
            <a:r>
              <a:rPr lang="ru-RU" sz="3200" b="1" dirty="0">
                <a:solidFill>
                  <a:srgbClr val="7030A0"/>
                </a:solidFill>
              </a:rPr>
              <a:t>и повторения </a:t>
            </a:r>
          </a:p>
        </p:txBody>
      </p:sp>
      <p:pic>
        <p:nvPicPr>
          <p:cNvPr id="2053" name="Picture 5" descr="C:\Users\Таня\Desktop\АПРЕЛЬ\07 ТОГИС как инструмент развития ценностных ориентаций и формирования информационной культуры личности\ывы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77" y="3935578"/>
            <a:ext cx="4169609" cy="227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АПРЕЛЬ\07 ТОГИС как инструмент развития ценностных ориентаций и формирования информационной культуры личности\8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1605" y="4806690"/>
            <a:ext cx="8028300" cy="10156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 обычной </a:t>
            </a:r>
            <a:r>
              <a:rPr lang="ru-RU" sz="2000" dirty="0"/>
              <a:t>образовательной технологии задачи выступают инструментом для закрепления знаний и умений, а в </a:t>
            </a:r>
            <a:r>
              <a:rPr lang="ru-RU" sz="2000" b="1" dirty="0">
                <a:solidFill>
                  <a:srgbClr val="7030A0"/>
                </a:solidFill>
              </a:rPr>
              <a:t>технологии ТОГИС </a:t>
            </a:r>
            <a:r>
              <a:rPr lang="ru-RU" sz="2000" dirty="0"/>
              <a:t>знания и умения становятся результатом деятельности по решению задач.</a:t>
            </a:r>
            <a:endParaRPr lang="ru-RU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42" y="1432868"/>
            <a:ext cx="3370887" cy="250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39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Таня\Desktop\АПРЕЛЬ\07 ТОГИС как инструмент развития ценностных ориентаций и формирования информационной культуры личности\1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" y="13317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26164" y="4694765"/>
            <a:ext cx="7092000" cy="1512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26164" y="4713731"/>
            <a:ext cx="70401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Разные </a:t>
            </a:r>
            <a:r>
              <a:rPr lang="ru-RU" dirty="0"/>
              <a:t>обучающиеся, в зависимости от своих личностных особенностей, скорости учебной работы, окажутся на разных достигнутых уровнях с разными наборами решенных </a:t>
            </a:r>
            <a:r>
              <a:rPr lang="ru-RU" dirty="0" err="1"/>
              <a:t>деятельностно</a:t>
            </a:r>
            <a:r>
              <a:rPr lang="ru-RU" dirty="0"/>
              <a:t>-ценностных задач</a:t>
            </a:r>
            <a:r>
              <a:rPr lang="ru-RU" dirty="0" smtClean="0"/>
              <a:t>. Это подтверждает </a:t>
            </a:r>
            <a:r>
              <a:rPr lang="ru-RU" dirty="0"/>
              <a:t>наличие индивидуальных образовательных траекторий с общей содержательной основой.</a:t>
            </a: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56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АПРЕЛЬ\07 ТОГИС как инструмент развития ценностных ориентаций и формирования информационной культуры личност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" y="0"/>
            <a:ext cx="12192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3264" y="1812611"/>
            <a:ext cx="9061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Применение </a:t>
            </a:r>
            <a:r>
              <a:rPr lang="ru-RU" sz="2000" b="1" dirty="0"/>
              <a:t>компьютера является естественным и </a:t>
            </a:r>
            <a:r>
              <a:rPr lang="ru-RU" sz="2000" b="1" dirty="0" smtClean="0"/>
              <a:t>необходимым: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в</a:t>
            </a:r>
            <a:r>
              <a:rPr lang="ru-RU" sz="2000" dirty="0" smtClean="0"/>
              <a:t> процессе </a:t>
            </a:r>
            <a:r>
              <a:rPr lang="ru-RU" sz="2000" dirty="0"/>
              <a:t>закрепления учебного материала компьютер используется как обучающий </a:t>
            </a:r>
            <a:r>
              <a:rPr lang="ru-RU" sz="2000" dirty="0" smtClean="0"/>
              <a:t>тренажёр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компьютеры  должны быть оснащены высококачественными </a:t>
            </a:r>
            <a:r>
              <a:rPr lang="ru-RU" sz="2000" dirty="0"/>
              <a:t>обучающими программами, программами-тренажёрами и контролирующими программами.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 smtClean="0"/>
              <a:t>Эффективность работы с применением компьютеров в учебном процессе определяется </a:t>
            </a:r>
            <a:r>
              <a:rPr lang="ru-RU" sz="2000" b="1" dirty="0"/>
              <a:t>возможностью обеспечить </a:t>
            </a:r>
            <a:r>
              <a:rPr lang="ru-RU" sz="2000" b="1" dirty="0" smtClean="0"/>
              <a:t>каждому </a:t>
            </a:r>
            <a:r>
              <a:rPr lang="ru-RU" sz="2000" b="1" dirty="0"/>
              <a:t>обучающемуся: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индивидуальный набор заданий и упражнений;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индивидуальный темп </a:t>
            </a:r>
            <a:r>
              <a:rPr lang="ru-RU" sz="2000" dirty="0" smtClean="0"/>
              <a:t>работы;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полную самостоятельность выполнения работы 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при </a:t>
            </a:r>
            <a:r>
              <a:rPr lang="ru-RU" sz="2000" dirty="0"/>
              <a:t>этом, непрерывный контроль и управление.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47029" y="1000147"/>
            <a:ext cx="5770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ТЕХНОЛОГИИ  ОБРАЗОВАНИЯ  В  ГЛОБАЛЬНОМ ИНФОРМАЦИОННОМ  СООБЩЕСТВЕ (ТОГИС)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2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аня\Desktop\АПРЕЛЬ\07 ТОГИС как инструмент развития ценностных ориентаций и формирования информационной культуры личности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9670" y="2002790"/>
            <a:ext cx="785650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/>
              <a:t>развивающее дифференцированное закрепление </a:t>
            </a:r>
            <a:r>
              <a:rPr lang="ru-RU" sz="2000" b="1" dirty="0" smtClean="0"/>
              <a:t> – </a:t>
            </a:r>
            <a:r>
              <a:rPr lang="ru-RU" sz="2000" dirty="0" smtClean="0"/>
              <a:t>применение компьютера </a:t>
            </a:r>
            <a:r>
              <a:rPr lang="ru-RU" sz="2000" dirty="0"/>
              <a:t>как </a:t>
            </a:r>
            <a:r>
              <a:rPr lang="ru-RU" sz="2000" dirty="0" smtClean="0"/>
              <a:t>средства </a:t>
            </a:r>
            <a:r>
              <a:rPr lang="ru-RU" sz="2000" dirty="0"/>
              <a:t>усиления интеллекта для обучающихся, работающих в группах над задачами общего и повышенного </a:t>
            </a:r>
            <a:r>
              <a:rPr lang="ru-RU" sz="2000" dirty="0" smtClean="0"/>
              <a:t>уровней.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56774" y="166752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Использование </a:t>
            </a:r>
            <a:r>
              <a:rPr lang="ru-RU" sz="3200" b="1" dirty="0">
                <a:solidFill>
                  <a:srgbClr val="7030A0"/>
                </a:solidFill>
              </a:rPr>
              <a:t>ТОГИС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на уроке обобщения </a:t>
            </a:r>
            <a:r>
              <a:rPr lang="ru-RU" sz="3200" b="1" dirty="0">
                <a:solidFill>
                  <a:srgbClr val="7030A0"/>
                </a:solidFill>
              </a:rPr>
              <a:t>и повторения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9670" y="4065086"/>
            <a:ext cx="3118366" cy="153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22707" y="37067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На </a:t>
            </a:r>
            <a:r>
              <a:rPr lang="ru-RU" sz="2000" b="1" dirty="0"/>
              <a:t>этапе закрепления применяются: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программы-исполнители;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имитационные и моделирующие программы;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базы данных;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электронные таблицы;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текстовые процессоры и графические редакторы;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Интернет.</a:t>
            </a:r>
            <a:endParaRPr lang="ru-RU" sz="2000" dirty="0"/>
          </a:p>
        </p:txBody>
      </p:sp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аня\Desktop\АПРЕЛЬ\07 ТОГИС как инструмент развития ценностных ориентаций и формирования информационной культуры личности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9670" y="2002790"/>
            <a:ext cx="7856502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/>
              <a:t>организация </a:t>
            </a:r>
            <a:r>
              <a:rPr lang="ru-RU" sz="2000" b="1" dirty="0"/>
              <a:t>обобщающего </a:t>
            </a:r>
            <a:r>
              <a:rPr lang="ru-RU" sz="2000" b="1" dirty="0" smtClean="0"/>
              <a:t>повторения позволяет обучающимся: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увидеть, повторить всю тему целиком;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систематизировать </a:t>
            </a:r>
            <a:r>
              <a:rPr lang="ru-RU" sz="2000" dirty="0"/>
              <a:t>усвоенные знания и </a:t>
            </a:r>
            <a:r>
              <a:rPr lang="ru-RU" sz="2000" dirty="0" smtClean="0"/>
              <a:t>умения;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понять </a:t>
            </a:r>
            <a:r>
              <a:rPr lang="ru-RU" sz="2000" dirty="0"/>
              <a:t>собственный уровень усвоения материала. </a:t>
            </a:r>
            <a:endParaRPr lang="ru-RU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456774" y="166752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Использование </a:t>
            </a:r>
            <a:r>
              <a:rPr lang="ru-RU" sz="3200" b="1" dirty="0">
                <a:solidFill>
                  <a:srgbClr val="7030A0"/>
                </a:solidFill>
              </a:rPr>
              <a:t>ТОГИС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на уроке обобщения </a:t>
            </a:r>
            <a:r>
              <a:rPr lang="ru-RU" sz="3200" b="1" dirty="0">
                <a:solidFill>
                  <a:srgbClr val="7030A0"/>
                </a:solidFill>
              </a:rPr>
              <a:t>и повторения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40570" y="414662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Консультация</a:t>
            </a:r>
            <a:r>
              <a:rPr lang="ru-RU" sz="2000" dirty="0" smtClean="0"/>
              <a:t> – форма </a:t>
            </a:r>
            <a:r>
              <a:rPr lang="ru-RU" sz="2000" dirty="0"/>
              <a:t>организации работы 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по обобщению и повторению на уроке, </a:t>
            </a:r>
            <a:r>
              <a:rPr lang="ru-RU" sz="2000" dirty="0"/>
              <a:t>в ходе которой </a:t>
            </a:r>
            <a:r>
              <a:rPr lang="ru-RU" sz="2000" dirty="0" smtClean="0"/>
              <a:t>идет </a:t>
            </a:r>
            <a:r>
              <a:rPr lang="ru-RU" sz="2000" dirty="0"/>
              <a:t>подготовка к тематическому или итоговому контролю. </a:t>
            </a:r>
          </a:p>
        </p:txBody>
      </p:sp>
      <p:pic>
        <p:nvPicPr>
          <p:cNvPr id="4098" name="Picture 2" descr="C:\Users\Таня\Desktop\ФЕВРАЛЬ\SOFT SKILLS\248515-P41KU1-11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24564" r="5238" b="5719"/>
          <a:stretch/>
        </p:blipFill>
        <p:spPr bwMode="auto">
          <a:xfrm>
            <a:off x="2149670" y="3955174"/>
            <a:ext cx="2442949" cy="17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1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АПРЕЛЬ\07 ТОГИС как инструмент развития ценностных ориентаций и формирования информационной культуры личност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24843" y="2554973"/>
            <a:ext cx="2111934" cy="46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ЗАДАЧА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18070" y="1047866"/>
            <a:ext cx="4621015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необходимость внедрения изменений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содержание </a:t>
            </a:r>
            <a:r>
              <a:rPr lang="ru-RU" sz="2000" dirty="0" smtClean="0"/>
              <a:t>образования и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образовательный </a:t>
            </a:r>
            <a:r>
              <a:rPr lang="ru-RU" sz="2000" dirty="0" smtClean="0"/>
              <a:t>процесс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24061" y="2202387"/>
            <a:ext cx="4593058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потребность в применении новых информационно-коммуникативных технологий</a:t>
            </a:r>
            <a:endParaRPr lang="ru-RU" sz="2000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6118865" y="2978061"/>
            <a:ext cx="773429" cy="51561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030052" y="3356909"/>
            <a:ext cx="4581076" cy="1015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потребность </a:t>
            </a:r>
            <a:r>
              <a:rPr lang="ru-RU" sz="2000" dirty="0" smtClean="0"/>
              <a:t>в воспитании </a:t>
            </a:r>
            <a:r>
              <a:rPr lang="ru-RU" sz="2000" dirty="0"/>
              <a:t>социально-адаптированной личности</a:t>
            </a:r>
            <a:endParaRPr lang="ru-RU" sz="2000" b="1" dirty="0"/>
          </a:p>
        </p:txBody>
      </p:sp>
      <p:sp>
        <p:nvSpPr>
          <p:cNvPr id="3" name="Овал 2"/>
          <p:cNvSpPr/>
          <p:nvPr/>
        </p:nvSpPr>
        <p:spPr>
          <a:xfrm>
            <a:off x="447765" y="1564663"/>
            <a:ext cx="2684395" cy="2684395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667" y="2496903"/>
            <a:ext cx="2220370" cy="93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91963" y="4450089"/>
            <a:ext cx="2196000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/>
              <a:t>ОБРАЗОВАТЕЛЬНОЕ УЧРЕЖДЕНИЕ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24843" y="3303358"/>
            <a:ext cx="2111934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модернизация</a:t>
            </a:r>
            <a:br>
              <a:rPr lang="ru-RU" sz="2000" b="1" dirty="0" smtClean="0"/>
            </a:br>
            <a:r>
              <a:rPr lang="ru-RU" sz="2000" b="1" dirty="0" smtClean="0"/>
              <a:t>образования</a:t>
            </a:r>
            <a:endParaRPr lang="ru-RU" sz="2000" b="1" dirty="0"/>
          </a:p>
        </p:txBody>
      </p:sp>
      <p:cxnSp>
        <p:nvCxnSpPr>
          <p:cNvPr id="5" name="Прямая соединительная линия 4"/>
          <p:cNvCxnSpPr>
            <a:stCxn id="11" idx="2"/>
            <a:endCxn id="18" idx="0"/>
          </p:cNvCxnSpPr>
          <p:nvPr/>
        </p:nvCxnSpPr>
        <p:spPr>
          <a:xfrm>
            <a:off x="4880810" y="3022973"/>
            <a:ext cx="0" cy="2803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18070" y="4510968"/>
            <a:ext cx="4581076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потребность </a:t>
            </a:r>
            <a:r>
              <a:rPr lang="ru-RU" sz="2000" dirty="0" smtClean="0"/>
              <a:t>в использовании </a:t>
            </a:r>
            <a:r>
              <a:rPr lang="ru-RU" sz="2000" dirty="0"/>
              <a:t>технологий, направленных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формирование ключевых компетенций</a:t>
            </a:r>
            <a:endParaRPr lang="ru-RU" sz="2000" b="1" dirty="0"/>
          </a:p>
        </p:txBody>
      </p:sp>
      <p:pic>
        <p:nvPicPr>
          <p:cNvPr id="16" name="Picture 2" descr="La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290" y="43393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7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Таня\Desktop\АПРЕЛЬ\07 ТОГИС как инструмент развития ценностных ориентаций и формирования информационной культуры личности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31558" y="1961560"/>
            <a:ext cx="785650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/>
              <a:t>в</a:t>
            </a:r>
            <a:r>
              <a:rPr lang="ru-RU" sz="2000" b="1" dirty="0" smtClean="0"/>
              <a:t>ыполнение обучающимися контрольной работы;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/>
              <a:t>защита </a:t>
            </a:r>
            <a:r>
              <a:rPr lang="ru-RU" sz="2000" b="1" dirty="0"/>
              <a:t>решения </a:t>
            </a:r>
            <a:r>
              <a:rPr lang="ru-RU" sz="2000" b="1" dirty="0" smtClean="0"/>
              <a:t>задач;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/>
              <a:t>проведение презентации мини-проектов.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56774" y="166752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Использование </a:t>
            </a:r>
            <a:r>
              <a:rPr lang="ru-RU" sz="3200" b="1" dirty="0">
                <a:solidFill>
                  <a:srgbClr val="7030A0"/>
                </a:solidFill>
              </a:rPr>
              <a:t>ТОГИС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на уроке </a:t>
            </a:r>
            <a:r>
              <a:rPr lang="ru-RU" sz="3200" b="1" dirty="0">
                <a:solidFill>
                  <a:srgbClr val="7030A0"/>
                </a:solidFill>
              </a:rPr>
              <a:t>итогового контроля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31558" y="3505367"/>
            <a:ext cx="8133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Форма проведения</a:t>
            </a:r>
            <a:r>
              <a:rPr lang="en-US" sz="2000" b="1" dirty="0"/>
              <a:t> </a:t>
            </a:r>
            <a:r>
              <a:rPr lang="ru-RU" sz="2000" b="1" dirty="0" smtClean="0"/>
              <a:t>урока</a:t>
            </a:r>
            <a:r>
              <a:rPr lang="be-BY" sz="2000" b="1" dirty="0"/>
              <a:t> </a:t>
            </a:r>
            <a:r>
              <a:rPr lang="be-BY" sz="2000" b="1" dirty="0" smtClean="0"/>
              <a:t>– </a:t>
            </a:r>
            <a:r>
              <a:rPr lang="ru-RU" sz="2000" b="1" dirty="0" smtClean="0"/>
              <a:t>трёхуровневая письменная работа: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составляется </a:t>
            </a:r>
            <a:r>
              <a:rPr lang="ru-RU" sz="2000" dirty="0"/>
              <a:t>из заданий, аналогичных заданиям, которые дети получали в качестве домашнего задания (основного и дополнительного</a:t>
            </a:r>
            <a:r>
              <a:rPr lang="ru-RU" sz="2000" dirty="0" smtClean="0"/>
              <a:t>);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в</a:t>
            </a:r>
            <a:r>
              <a:rPr lang="ru-RU" sz="2000" dirty="0" smtClean="0"/>
              <a:t>ключает задания от </a:t>
            </a:r>
            <a:r>
              <a:rPr lang="ru-RU" sz="2000" dirty="0"/>
              <a:t>простых к более сложным: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два-три </a:t>
            </a:r>
            <a:r>
              <a:rPr lang="ru-RU" sz="2000" dirty="0"/>
              <a:t>задания удовлетворительного уровня (2-3 балла</a:t>
            </a:r>
            <a:r>
              <a:rPr lang="ru-RU" sz="2000" dirty="0" smtClean="0"/>
              <a:t>);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одно-два </a:t>
            </a:r>
            <a:r>
              <a:rPr lang="ru-RU" sz="2000" dirty="0"/>
              <a:t>задания на 4 балла, одно задание на 5 </a:t>
            </a:r>
            <a:r>
              <a:rPr lang="ru-RU" sz="2000" dirty="0" smtClean="0"/>
              <a:t>баллов;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все уровни четко выделены и обучающиеся знают «вес» каждого задания.</a:t>
            </a:r>
            <a:endParaRPr lang="ru-RU" sz="2000" dirty="0"/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85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Таня\Desktop\АПРЕЛЬ\07 ТОГИС как инструмент развития ценностных ориентаций и формирования информационной культуры личности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31558" y="1879672"/>
            <a:ext cx="7856502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Требование </a:t>
            </a:r>
            <a:r>
              <a:rPr lang="ru-RU" sz="2000" b="1" dirty="0"/>
              <a:t>к выполнению </a:t>
            </a:r>
            <a:r>
              <a:rPr lang="ru-RU" sz="2000" b="1" dirty="0" smtClean="0"/>
              <a:t>итоговой работы: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/>
              <a:t>все </a:t>
            </a:r>
            <a:r>
              <a:rPr lang="ru-RU" sz="2000" dirty="0"/>
              <a:t>задания обучающиеся выполняют строго по порядку от первого к </a:t>
            </a:r>
            <a:r>
              <a:rPr lang="ru-RU" sz="2000" dirty="0" smtClean="0"/>
              <a:t>последнему</a:t>
            </a:r>
            <a:r>
              <a:rPr lang="ru-RU" sz="2000" dirty="0"/>
              <a:t>;</a:t>
            </a:r>
            <a:endParaRPr lang="ru-RU" sz="20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/>
              <a:t>обучающиеся не имеют </a:t>
            </a:r>
            <a:r>
              <a:rPr lang="ru-RU" sz="2000" dirty="0"/>
              <a:t>возможности выбора заданий, соответствующих уровню </a:t>
            </a:r>
            <a:r>
              <a:rPr lang="ru-RU" sz="2000" dirty="0" smtClean="0"/>
              <a:t>их притязаний</a:t>
            </a:r>
            <a:r>
              <a:rPr lang="ru-RU" sz="2000" dirty="0"/>
              <a:t>.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56774" y="166752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Использование </a:t>
            </a:r>
            <a:r>
              <a:rPr lang="ru-RU" sz="3200" b="1" dirty="0">
                <a:solidFill>
                  <a:srgbClr val="7030A0"/>
                </a:solidFill>
              </a:rPr>
              <a:t>ТОГИС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на уроке </a:t>
            </a:r>
            <a:r>
              <a:rPr lang="ru-RU" sz="3200" b="1" dirty="0">
                <a:solidFill>
                  <a:srgbClr val="7030A0"/>
                </a:solidFill>
              </a:rPr>
              <a:t>итогового контроля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31557" y="3592776"/>
            <a:ext cx="8133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Рекомендации педагогу при проведении итоговой работы: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необходимо </a:t>
            </a:r>
            <a:r>
              <a:rPr lang="ru-RU" sz="2000" dirty="0" smtClean="0"/>
              <a:t>предусмотреть и </a:t>
            </a:r>
            <a:r>
              <a:rPr lang="ru-RU" sz="2000" dirty="0"/>
              <a:t>постараться создать комфортные условия для каждого </a:t>
            </a:r>
            <a:r>
              <a:rPr lang="ru-RU" sz="2000" dirty="0" smtClean="0"/>
              <a:t>обучающегося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дать обучающемуся возможность </a:t>
            </a:r>
            <a:r>
              <a:rPr lang="ru-RU" sz="2000" dirty="0"/>
              <a:t>пересдать любую из ранее сданных тем </a:t>
            </a:r>
            <a:r>
              <a:rPr lang="ru-RU" sz="2000" dirty="0" smtClean="0"/>
              <a:t>с </a:t>
            </a:r>
            <a:r>
              <a:rPr lang="ru-RU" sz="2000" dirty="0"/>
              <a:t>целью повышения </a:t>
            </a:r>
            <a:r>
              <a:rPr lang="ru-RU" sz="2000" dirty="0" smtClean="0"/>
              <a:t>оценки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досконально и тщательно </a:t>
            </a:r>
            <a:r>
              <a:rPr lang="ru-RU" sz="2000" dirty="0" smtClean="0"/>
              <a:t>проверять работы с целю получения информации об </a:t>
            </a:r>
            <a:r>
              <a:rPr lang="ru-RU" sz="2000" dirty="0"/>
              <a:t>успешности усвоения </a:t>
            </a:r>
            <a:r>
              <a:rPr lang="ru-RU" sz="2000" dirty="0" smtClean="0"/>
              <a:t>темы </a:t>
            </a:r>
            <a:r>
              <a:rPr lang="ru-RU" sz="2000" dirty="0"/>
              <a:t>и </a:t>
            </a:r>
            <a:r>
              <a:rPr lang="ru-RU" sz="2000" dirty="0" smtClean="0"/>
              <a:t>подготовки основы </a:t>
            </a:r>
            <a:r>
              <a:rPr lang="ru-RU" sz="2000" dirty="0"/>
              <a:t>для проведения урока коррекции знаний и умений. </a:t>
            </a:r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аня\Desktop\АПРЕЛЬ\07 ТОГИС как инструмент развития ценностных ориентаций и формирования информационной культуры личности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" y="-331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31558" y="1811432"/>
            <a:ext cx="7856502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педагог предоставляет возможность </a:t>
            </a:r>
            <a:r>
              <a:rPr lang="ru-RU" sz="2000" dirty="0"/>
              <a:t>обучающимся объединиться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группы и сообща анализировать свои </a:t>
            </a:r>
            <a:r>
              <a:rPr lang="ru-RU" sz="2000" dirty="0" smtClean="0"/>
              <a:t>работы;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</a:t>
            </a:r>
            <a:r>
              <a:rPr lang="ru-RU" sz="2000" dirty="0" smtClean="0"/>
              <a:t>бучающиеся</a:t>
            </a:r>
            <a:r>
              <a:rPr lang="ru-RU" sz="2000" dirty="0"/>
              <a:t>, которые получили высший </a:t>
            </a:r>
            <a:r>
              <a:rPr lang="ru-RU" sz="2000" dirty="0" smtClean="0"/>
              <a:t>балл выполняют </a:t>
            </a:r>
            <a:r>
              <a:rPr lang="ru-RU" sz="2000" dirty="0"/>
              <a:t>роль консультанта для </a:t>
            </a:r>
            <a:r>
              <a:rPr lang="ru-RU" sz="2000" dirty="0" smtClean="0"/>
              <a:t>одноклассников или получают </a:t>
            </a:r>
            <a:r>
              <a:rPr lang="ru-RU" sz="2000" dirty="0"/>
              <a:t>индивидуальное задание по решению нестандартных задач, задач повышенного и углубленного уровня.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56774" y="166752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Использование </a:t>
            </a:r>
            <a:r>
              <a:rPr lang="ru-RU" sz="3200" b="1" dirty="0">
                <a:solidFill>
                  <a:srgbClr val="7030A0"/>
                </a:solidFill>
              </a:rPr>
              <a:t>ТОГИС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на </a:t>
            </a:r>
            <a:r>
              <a:rPr lang="ru-RU" sz="3200" b="1" dirty="0">
                <a:solidFill>
                  <a:srgbClr val="7030A0"/>
                </a:solidFill>
              </a:rPr>
              <a:t>уроке </a:t>
            </a:r>
            <a:r>
              <a:rPr lang="ru-RU" sz="3200" b="1" dirty="0" smtClean="0">
                <a:solidFill>
                  <a:srgbClr val="7030A0"/>
                </a:solidFill>
              </a:rPr>
              <a:t>коррекции </a:t>
            </a:r>
            <a:r>
              <a:rPr lang="ru-RU" sz="3200" b="1" dirty="0">
                <a:solidFill>
                  <a:srgbClr val="7030A0"/>
                </a:solidFill>
              </a:rPr>
              <a:t>знаний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43956" y="3750424"/>
            <a:ext cx="89335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</a:t>
            </a:r>
            <a:r>
              <a:rPr lang="ru-RU" sz="2000" b="1" dirty="0" smtClean="0"/>
              <a:t>ипичный внешний вид задачи, который позволяет подвести обучающихся </a:t>
            </a:r>
            <a:br>
              <a:rPr lang="ru-RU" sz="2000" b="1" dirty="0" smtClean="0"/>
            </a:br>
            <a:r>
              <a:rPr lang="ru-RU" sz="2000" b="1" dirty="0" smtClean="0"/>
              <a:t>к ее </a:t>
            </a:r>
            <a:r>
              <a:rPr lang="ru-RU" sz="2000" b="1" dirty="0"/>
              <a:t>решению и направить в сторону выводов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выделить ключевые слова для поиска информации;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найти и собрать нужные данные, используя различные </a:t>
            </a:r>
            <a:r>
              <a:rPr lang="ru-RU" sz="2000" dirty="0" smtClean="0"/>
              <a:t>источники</a:t>
            </a:r>
            <a:r>
              <a:rPr lang="ru-RU" sz="2000" dirty="0"/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обсудить и проанализировать полученные данные;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сделать выводы;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сравнить полученные выводы с теми выводами, которые были сделаны известными людьми. </a:t>
            </a:r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аня\Desktop\АПРЕЛЬ\07 ТОГИС как инструмент развития ценностных ориентаций и формирования информационной культуры личности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" y="-331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31558" y="1838728"/>
            <a:ext cx="9019148" cy="4555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ресурсное обеспечение урока коррекции знаний – открытый </a:t>
            </a:r>
            <a:r>
              <a:rPr lang="ru-RU" sz="2000" dirty="0"/>
              <a:t>список планируемых результатов </a:t>
            </a:r>
            <a:r>
              <a:rPr lang="ru-RU" sz="2000" dirty="0" smtClean="0"/>
              <a:t>обучения, основанием </a:t>
            </a:r>
            <a:r>
              <a:rPr lang="ru-RU" sz="2000" dirty="0"/>
              <a:t>для </a:t>
            </a:r>
            <a:r>
              <a:rPr lang="ru-RU" sz="2000" dirty="0" smtClean="0"/>
              <a:t>поиска</a:t>
            </a:r>
            <a:br>
              <a:rPr lang="ru-RU" sz="2000" dirty="0" smtClean="0"/>
            </a:br>
            <a:r>
              <a:rPr lang="ru-RU" sz="2000" dirty="0" smtClean="0"/>
              <a:t> выступают основные </a:t>
            </a:r>
            <a:r>
              <a:rPr lang="ru-RU" sz="2000" dirty="0"/>
              <a:t>имена, факты и </a:t>
            </a:r>
            <a:r>
              <a:rPr lang="ru-RU" sz="2000" dirty="0" smtClean="0"/>
              <a:t>даты;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</a:t>
            </a:r>
            <a:r>
              <a:rPr lang="ru-RU" sz="2000" dirty="0" smtClean="0"/>
              <a:t>бязательное условие проведения урока – приращение </a:t>
            </a:r>
            <a:r>
              <a:rPr lang="ru-RU" sz="2000" dirty="0"/>
              <a:t>деятельности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процессе изучения </a:t>
            </a:r>
            <a:r>
              <a:rPr lang="ru-RU" sz="2000" dirty="0" smtClean="0"/>
              <a:t>темы;</a:t>
            </a:r>
          </a:p>
          <a:p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основной принцип </a:t>
            </a:r>
            <a:r>
              <a:rPr lang="ru-RU" sz="2000" dirty="0"/>
              <a:t>отбора задач </a:t>
            </a:r>
            <a:r>
              <a:rPr lang="ru-RU" sz="2000" dirty="0" smtClean="0"/>
              <a:t>– </a:t>
            </a:r>
            <a:r>
              <a:rPr lang="ru-RU" sz="2000" dirty="0"/>
              <a:t>определение их ценности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развития деятельности и получения ценностей </a:t>
            </a:r>
            <a:r>
              <a:rPr lang="ru-RU" sz="2000" dirty="0" smtClean="0"/>
              <a:t>культуры;</a:t>
            </a:r>
          </a:p>
          <a:p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з</a:t>
            </a:r>
            <a:r>
              <a:rPr lang="ru-RU" sz="2000" dirty="0" smtClean="0"/>
              <a:t>адачи на уроке коррекции знаний: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состоят </a:t>
            </a:r>
            <a:r>
              <a:rPr lang="ru-RU" sz="2000" dirty="0"/>
              <a:t>из трех </a:t>
            </a:r>
            <a:r>
              <a:rPr lang="ru-RU" sz="2000" dirty="0" smtClean="0"/>
              <a:t>уровней;</a:t>
            </a: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обеспечивают обучающимся знание </a:t>
            </a:r>
            <a:r>
              <a:rPr lang="ru-RU" sz="2000" dirty="0"/>
              <a:t>содержания </a:t>
            </a:r>
            <a:r>
              <a:rPr lang="ru-RU" sz="2000" dirty="0" smtClean="0"/>
              <a:t>материала путем решения задачи; </a:t>
            </a: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включают тексты задач, которые представляются в </a:t>
            </a:r>
            <a:r>
              <a:rPr lang="ru-RU" sz="2000" dirty="0"/>
              <a:t>виде </a:t>
            </a:r>
            <a:r>
              <a:rPr lang="ru-RU" sz="2000" dirty="0" smtClean="0"/>
              <a:t>текстов, </a:t>
            </a:r>
            <a:r>
              <a:rPr lang="ru-RU" sz="2000" dirty="0"/>
              <a:t>визуальных образов, аудиозаписей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56774" y="166752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Использование </a:t>
            </a:r>
            <a:r>
              <a:rPr lang="ru-RU" sz="3200" b="1" dirty="0">
                <a:solidFill>
                  <a:srgbClr val="7030A0"/>
                </a:solidFill>
              </a:rPr>
              <a:t>ТОГИС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на </a:t>
            </a:r>
            <a:r>
              <a:rPr lang="ru-RU" sz="3200" b="1" dirty="0">
                <a:solidFill>
                  <a:srgbClr val="7030A0"/>
                </a:solidFill>
              </a:rPr>
              <a:t>уроке </a:t>
            </a:r>
            <a:r>
              <a:rPr lang="ru-RU" sz="3200" b="1" dirty="0" smtClean="0">
                <a:solidFill>
                  <a:srgbClr val="7030A0"/>
                </a:solidFill>
              </a:rPr>
              <a:t>коррекции </a:t>
            </a:r>
            <a:r>
              <a:rPr lang="ru-RU" sz="3200" b="1" dirty="0">
                <a:solidFill>
                  <a:srgbClr val="7030A0"/>
                </a:solidFill>
              </a:rPr>
              <a:t>знаний</a:t>
            </a:r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56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Таня\Desktop\АПРЕЛЬ\07 ТОГИС как инструмент развития ценностных ориентаций и формирования информационной культуры личнос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4123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58853" y="1920616"/>
            <a:ext cx="8133671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Организация внеклассной работы с точки зрения применения технологии ТОГИС основывается на следующих позициях: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темы </a:t>
            </a:r>
            <a:r>
              <a:rPr lang="ru-RU" sz="2000" dirty="0"/>
              <a:t>мероприятий в рамках внеклассной </a:t>
            </a:r>
            <a:r>
              <a:rPr lang="ru-RU" sz="2000" dirty="0" smtClean="0"/>
              <a:t>работы </a:t>
            </a:r>
            <a:br>
              <a:rPr lang="ru-RU" sz="2000" dirty="0" smtClean="0"/>
            </a:br>
            <a:r>
              <a:rPr lang="ru-RU" sz="2000" dirty="0" smtClean="0"/>
              <a:t>не </a:t>
            </a:r>
            <a:r>
              <a:rPr lang="ru-RU" sz="2000" dirty="0"/>
              <a:t>ограничиваются рамками темы одного стандартного </a:t>
            </a:r>
            <a:r>
              <a:rPr lang="ru-RU" sz="2000" dirty="0" smtClean="0"/>
              <a:t>урока;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огромный </a:t>
            </a:r>
            <a:r>
              <a:rPr lang="ru-RU" sz="2000" dirty="0"/>
              <a:t>потенциал </a:t>
            </a:r>
            <a:r>
              <a:rPr lang="ru-RU" sz="2000" dirty="0" err="1"/>
              <a:t>межпредметных</a:t>
            </a:r>
            <a:r>
              <a:rPr lang="ru-RU" sz="2000" dirty="0"/>
              <a:t> связей;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возможность </a:t>
            </a:r>
            <a:r>
              <a:rPr lang="ru-RU" sz="2000" dirty="0"/>
              <a:t>создания групп по интересам, воспитание у обучающихся коммуникабельности, </a:t>
            </a:r>
            <a:r>
              <a:rPr lang="ru-RU" sz="2000" dirty="0" err="1"/>
              <a:t>взаимоподдержки</a:t>
            </a:r>
            <a:r>
              <a:rPr lang="ru-RU" sz="2000" dirty="0"/>
              <a:t>, взаимовыручки;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у </a:t>
            </a:r>
            <a:r>
              <a:rPr lang="ru-RU" sz="2000" dirty="0"/>
              <a:t>обучающихся и у педагога есть возможность использования </a:t>
            </a:r>
            <a:r>
              <a:rPr lang="ru-RU" sz="2000" dirty="0" smtClean="0"/>
              <a:t>учебного материала и расширения </a:t>
            </a:r>
            <a:r>
              <a:rPr lang="ru-RU" sz="2000" dirty="0"/>
              <a:t>информационного пространства, </a:t>
            </a:r>
            <a:r>
              <a:rPr lang="ru-RU" sz="2000" dirty="0" smtClean="0"/>
              <a:t>развития </a:t>
            </a:r>
            <a:r>
              <a:rPr lang="ru-RU" sz="2000" dirty="0"/>
              <a:t>навыков поиска необходимой информации из различных источников;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обучающиеся </a:t>
            </a:r>
            <a:r>
              <a:rPr lang="ru-RU" sz="2000" dirty="0"/>
              <a:t>учатся презентовать плоды собственной деятельности, выступать на </a:t>
            </a:r>
            <a:r>
              <a:rPr lang="ru-RU" sz="2000" dirty="0" smtClean="0"/>
              <a:t>публике, благодаря чему повышается авторитет ребенка в собственных глазах и глазах сверстников.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56774" y="166752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Использование </a:t>
            </a:r>
            <a:r>
              <a:rPr lang="ru-RU" sz="3200" b="1" dirty="0">
                <a:solidFill>
                  <a:srgbClr val="7030A0"/>
                </a:solidFill>
              </a:rPr>
              <a:t>ТОГИС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во внеклассной работе </a:t>
            </a:r>
            <a:r>
              <a:rPr lang="ru-RU" sz="3200" b="1" dirty="0">
                <a:solidFill>
                  <a:srgbClr val="7030A0"/>
                </a:solidFill>
              </a:rPr>
              <a:t>по предмету</a:t>
            </a:r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9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АПРЕЛЬ\07 ТОГИС как инструмент развития ценностных ориентаций и формирования информационной культуры личност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" y="0"/>
            <a:ext cx="12192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3264" y="1812611"/>
            <a:ext cx="90611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Основные результаты использования </a:t>
            </a:r>
            <a:r>
              <a:rPr lang="ru-RU" sz="2000" b="1" dirty="0" smtClean="0"/>
              <a:t>технологии: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осознание </a:t>
            </a:r>
            <a:r>
              <a:rPr lang="ru-RU" sz="2000" dirty="0"/>
              <a:t>обучающимися ценности совместной деятельности;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получение навыков организации, планирования и выполнения решения поставленных задач;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проведение рефлексии и коллективного анализа результатов. </a:t>
            </a:r>
          </a:p>
          <a:p>
            <a:endParaRPr lang="ru-RU" sz="2000" dirty="0" smtClean="0"/>
          </a:p>
          <a:p>
            <a:r>
              <a:rPr lang="ru-RU" sz="2000" b="1" dirty="0" smtClean="0"/>
              <a:t>Дополнительные </a:t>
            </a:r>
            <a:r>
              <a:rPr lang="ru-RU" sz="2000" b="1" dirty="0"/>
              <a:t>результаты использования технологии: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</a:t>
            </a:r>
            <a:r>
              <a:rPr lang="ru-RU" sz="2000" dirty="0" smtClean="0"/>
              <a:t>владение обучающимися  умениями добывать информацию </a:t>
            </a:r>
            <a:r>
              <a:rPr lang="ru-RU" sz="2000" dirty="0"/>
              <a:t>и </a:t>
            </a:r>
            <a:r>
              <a:rPr lang="ru-RU" sz="2000" dirty="0" smtClean="0"/>
              <a:t>свободно работать с ней;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получение </a:t>
            </a:r>
            <a:r>
              <a:rPr lang="ru-RU" sz="2000" dirty="0"/>
              <a:t>хороших знаний по предмету </a:t>
            </a:r>
            <a:r>
              <a:rPr lang="ru-RU" sz="2000" dirty="0" smtClean="0"/>
              <a:t>в результате </a:t>
            </a:r>
            <a:br>
              <a:rPr lang="ru-RU" sz="2000" dirty="0" smtClean="0"/>
            </a:br>
            <a:r>
              <a:rPr lang="ru-RU" sz="2000" dirty="0" smtClean="0"/>
              <a:t>непроизвольного запоминания</a:t>
            </a:r>
            <a:r>
              <a:rPr lang="ru-RU" sz="2000" dirty="0"/>
              <a:t>, когда ведется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работа </a:t>
            </a:r>
            <a:r>
              <a:rPr lang="ru-RU" sz="2000" dirty="0"/>
              <a:t>по поиску решения, </a:t>
            </a:r>
            <a:r>
              <a:rPr lang="ru-RU" sz="2000" dirty="0" smtClean="0"/>
              <a:t>в </a:t>
            </a:r>
            <a:r>
              <a:rPr lang="ru-RU" sz="2000" dirty="0"/>
              <a:t>процессе дискуссий 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защиты </a:t>
            </a:r>
            <a:r>
              <a:rPr lang="ru-RU" sz="2000" dirty="0"/>
              <a:t>своей позиции.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47029" y="1000147"/>
            <a:ext cx="5770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ТЕХНОЛОГИИ  ОБРАЗОВАНИЯ  В  ГЛОБАЛЬНОМ ИНФОРМАЦИОННОМ  СООБЩЕСТВЕ (ТОГИС)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712" y="-9336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1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Таня\Desktop\АПРЕЛЬ\07 ТОГИС как инструмент развития ценностных ориентаций и формирования информационной культуры личности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45709" y="2561826"/>
            <a:ext cx="60869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п</a:t>
            </a:r>
            <a:r>
              <a:rPr lang="ru-RU" sz="2000" dirty="0" smtClean="0"/>
              <a:t>одготовка </a:t>
            </a:r>
            <a:r>
              <a:rPr lang="ru-RU" sz="2000" dirty="0"/>
              <a:t>ресурсного </a:t>
            </a:r>
            <a:r>
              <a:rPr lang="ru-RU" sz="2000" dirty="0" smtClean="0"/>
              <a:t>обеспечения: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список </a:t>
            </a:r>
            <a:r>
              <a:rPr lang="ru-RU" sz="2000" dirty="0"/>
              <a:t>планируемых </a:t>
            </a:r>
            <a:r>
              <a:rPr lang="ru-RU" sz="2000" dirty="0" smtClean="0"/>
              <a:t>результатов;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ф</a:t>
            </a:r>
            <a:r>
              <a:rPr lang="ru-RU" sz="2000" dirty="0" smtClean="0"/>
              <a:t>ормирование перечня </a:t>
            </a:r>
            <a:r>
              <a:rPr lang="ru-RU" sz="2000" dirty="0"/>
              <a:t>источников и </a:t>
            </a:r>
            <a:r>
              <a:rPr lang="ru-RU" sz="2000" dirty="0" smtClean="0"/>
              <a:t>задач;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выбор </a:t>
            </a:r>
            <a:r>
              <a:rPr lang="ru-RU" sz="2000" dirty="0"/>
              <a:t>культурных </a:t>
            </a:r>
            <a:r>
              <a:rPr lang="ru-RU" sz="2000" dirty="0" smtClean="0"/>
              <a:t>образцов</a:t>
            </a:r>
            <a:r>
              <a:rPr lang="ru-RU" sz="2000" dirty="0"/>
              <a:t>;</a:t>
            </a:r>
            <a:endParaRPr lang="ru-RU" sz="2000" dirty="0" smtClean="0"/>
          </a:p>
          <a:p>
            <a:pPr lvl="0"/>
            <a:endParaRPr lang="ru-RU" sz="2000" dirty="0"/>
          </a:p>
          <a:p>
            <a:pPr lvl="0"/>
            <a:r>
              <a:rPr lang="ru-RU" sz="2000" dirty="0"/>
              <a:t>п</a:t>
            </a:r>
            <a:r>
              <a:rPr lang="ru-RU" sz="2000" dirty="0" smtClean="0"/>
              <a:t>роектирование </a:t>
            </a:r>
            <a:r>
              <a:rPr lang="ru-RU" sz="2000" dirty="0"/>
              <a:t>последовательности этапов деятельности и разработка организационной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структуры </a:t>
            </a:r>
            <a:r>
              <a:rPr lang="ru-RU" sz="2000" dirty="0"/>
              <a:t>блока </a:t>
            </a:r>
            <a:r>
              <a:rPr lang="ru-RU" sz="2000" dirty="0" smtClean="0"/>
              <a:t>урока.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08896" y="119889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Этапы деятельности педагога в рамках технологии Образования в Глобальном Информационном Сообществе (ТОГИС):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95" y="2602507"/>
            <a:ext cx="646113" cy="6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61" y="4175103"/>
            <a:ext cx="707782" cy="74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290" y="43393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1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Таня\Desktop\АПРЕЛЬ\07 ТОГИС как инструмент развития ценностных ориентаций и формирования информационной культуры личности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45709" y="2561826"/>
            <a:ext cx="60869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у</a:t>
            </a:r>
            <a:r>
              <a:rPr lang="ru-RU" sz="2000" dirty="0" smtClean="0"/>
              <a:t>правление </a:t>
            </a:r>
            <a:r>
              <a:rPr lang="ru-RU" sz="2000" dirty="0"/>
              <a:t>деятельностью обучающихся в сфере познания и оценки с последующей экспертизой решения </a:t>
            </a:r>
            <a:r>
              <a:rPr lang="ru-RU" sz="2000" dirty="0" smtClean="0"/>
              <a:t>задач;</a:t>
            </a:r>
          </a:p>
          <a:p>
            <a:pPr lvl="0"/>
            <a:endParaRPr lang="ru-RU" sz="2000" dirty="0"/>
          </a:p>
          <a:p>
            <a:pPr lvl="0"/>
            <a:endParaRPr lang="ru-RU" sz="2000" dirty="0"/>
          </a:p>
          <a:p>
            <a:pPr lvl="0"/>
            <a:r>
              <a:rPr lang="ru-RU" sz="2000" dirty="0"/>
              <a:t>а</a:t>
            </a:r>
            <a:r>
              <a:rPr lang="ru-RU" sz="2000" dirty="0" smtClean="0"/>
              <a:t>нализ </a:t>
            </a:r>
            <a:r>
              <a:rPr lang="ru-RU" sz="2000" dirty="0"/>
              <a:t>хода проведения урока и полученных </a:t>
            </a:r>
            <a:r>
              <a:rPr lang="ru-RU" sz="2000" dirty="0" smtClean="0"/>
              <a:t>результатов</a:t>
            </a:r>
            <a:r>
              <a:rPr lang="ru-RU" sz="2000" dirty="0"/>
              <a:t>:</a:t>
            </a:r>
            <a:endParaRPr lang="ru-RU" sz="2000" dirty="0" smtClean="0"/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выделяется позитивный опыт;</a:t>
            </a:r>
            <a:endParaRPr lang="ru-RU" sz="2000" dirty="0"/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корректируются блоки </a:t>
            </a:r>
            <a:r>
              <a:rPr lang="ru-RU" sz="2000" dirty="0"/>
              <a:t>урока.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08896" y="119889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Этапы деятельности педагога в рамках технологии Образования в Глобальном Информационном Сообществе (ТОГИС):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61" y="4143341"/>
            <a:ext cx="767924" cy="81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38" y="2581050"/>
            <a:ext cx="666428" cy="7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290" y="43393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Таня\Desktop\АПРЕЛЬ\07 ТОГИС как инструмент развития ценностных ориентаций и формирования информационной культуры личности\16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8487" y="1304802"/>
            <a:ext cx="3726875" cy="132343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Перечень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педагогических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результатов </a:t>
            </a:r>
            <a:r>
              <a:rPr lang="ru-RU" sz="2000" b="1" dirty="0"/>
              <a:t>решения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учебных </a:t>
            </a:r>
            <a:r>
              <a:rPr lang="ru-RU" sz="2000" b="1" dirty="0"/>
              <a:t>задач</a:t>
            </a:r>
            <a:endParaRPr lang="ru-RU" sz="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451044" y="1502865"/>
            <a:ext cx="7946798" cy="397031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b="1" dirty="0"/>
              <a:t>формирование системы ценностных </a:t>
            </a:r>
            <a:r>
              <a:rPr lang="ru-RU" b="1" dirty="0" smtClean="0"/>
              <a:t>предпочтений</a:t>
            </a:r>
            <a:r>
              <a:rPr lang="ru-RU" dirty="0" smtClean="0"/>
              <a:t>: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осуществляется </a:t>
            </a:r>
            <a:r>
              <a:rPr lang="ru-RU" dirty="0"/>
              <a:t>вследствие результата деятельности обучающихся, </a:t>
            </a:r>
            <a:br>
              <a:rPr lang="ru-RU" dirty="0"/>
            </a:br>
            <a:r>
              <a:rPr lang="ru-RU" dirty="0" smtClean="0"/>
              <a:t>их </a:t>
            </a:r>
            <a:r>
              <a:rPr lang="ru-RU" dirty="0"/>
              <a:t>участия в дискуссиях и </a:t>
            </a:r>
            <a:r>
              <a:rPr lang="ru-RU" dirty="0" smtClean="0"/>
              <a:t>размышлениях;</a:t>
            </a:r>
          </a:p>
          <a:p>
            <a:pPr marL="285750" lvl="0" indent="-285750">
              <a:buFontTx/>
              <a:buChar char="-"/>
            </a:pPr>
            <a:r>
              <a:rPr lang="ru-RU" dirty="0"/>
              <a:t>осуществляется </a:t>
            </a:r>
            <a:r>
              <a:rPr lang="ru-RU" dirty="0" smtClean="0"/>
              <a:t>на </a:t>
            </a:r>
            <a:r>
              <a:rPr lang="ru-RU" dirty="0"/>
              <a:t>основе собственных морально-этических представлений</a:t>
            </a:r>
            <a:r>
              <a:rPr lang="ru-RU" dirty="0" smtClean="0"/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b="1" dirty="0"/>
              <a:t>формирование деятельностных </a:t>
            </a:r>
            <a:r>
              <a:rPr lang="ru-RU" b="1" dirty="0" smtClean="0"/>
              <a:t>навыков:</a:t>
            </a:r>
            <a:endParaRPr lang="ru-RU" dirty="0" smtClean="0"/>
          </a:p>
          <a:p>
            <a:pPr marL="285750" lvl="0" indent="-285750">
              <a:buFontTx/>
              <a:buChar char="-"/>
            </a:pPr>
            <a:r>
              <a:rPr lang="ru-RU" dirty="0" smtClean="0"/>
              <a:t>выделение </a:t>
            </a:r>
            <a:r>
              <a:rPr lang="ru-RU" dirty="0"/>
              <a:t>ключевых слов, терминологического поиска,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контекстного </a:t>
            </a:r>
            <a:r>
              <a:rPr lang="ru-RU" dirty="0"/>
              <a:t>информационного </a:t>
            </a:r>
            <a:r>
              <a:rPr lang="ru-RU" dirty="0" smtClean="0"/>
              <a:t>поиска; </a:t>
            </a:r>
            <a:endParaRPr lang="ru-RU" dirty="0"/>
          </a:p>
          <a:p>
            <a:pPr marL="285750" lvl="0" indent="-285750">
              <a:buFontTx/>
              <a:buChar char="-"/>
            </a:pPr>
            <a:r>
              <a:rPr lang="ru-RU" dirty="0" smtClean="0"/>
              <a:t>формулирование </a:t>
            </a:r>
            <a:r>
              <a:rPr lang="ru-RU" dirty="0"/>
              <a:t>выводов и их сопоставлении с культурными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нормами </a:t>
            </a:r>
            <a:r>
              <a:rPr lang="ru-RU" dirty="0"/>
              <a:t>и выводами иных </a:t>
            </a:r>
            <a:r>
              <a:rPr lang="ru-RU" dirty="0" smtClean="0"/>
              <a:t>исследователей</a:t>
            </a:r>
            <a:r>
              <a:rPr lang="ru-RU" dirty="0"/>
              <a:t>;</a:t>
            </a:r>
            <a:endParaRPr lang="ru-RU" dirty="0" smtClean="0"/>
          </a:p>
          <a:p>
            <a:pPr lvl="0"/>
            <a:endParaRPr lang="ru-RU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b="1" dirty="0"/>
              <a:t>достижение обучающимися всех поставленных </a:t>
            </a:r>
            <a:r>
              <a:rPr lang="ru-RU" b="1" dirty="0" smtClean="0"/>
              <a:t>целей: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обучающиеся становятся </a:t>
            </a:r>
            <a:r>
              <a:rPr lang="ru-RU" dirty="0"/>
              <a:t>частью открытого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гражданского </a:t>
            </a:r>
            <a:r>
              <a:rPr lang="ru-RU" dirty="0"/>
              <a:t>общества</a:t>
            </a:r>
            <a:r>
              <a:rPr lang="ru-RU" dirty="0" smtClean="0"/>
              <a:t>.</a:t>
            </a:r>
          </a:p>
        </p:txBody>
      </p:sp>
      <p:pic>
        <p:nvPicPr>
          <p:cNvPr id="7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290" y="43393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5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АПРЕЛЬ\07 ТОГИС как инструмент развития ценностных ориентаций и формирования информационной культуры личности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02074" y="4442518"/>
            <a:ext cx="6444000" cy="1512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63490" y="4478601"/>
            <a:ext cx="63378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Истории мировой педагогической мысли и практики обучения известны разнообразные формы организации обучения.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Их </a:t>
            </a:r>
            <a:r>
              <a:rPr lang="ru-RU" dirty="0"/>
              <a:t>возникновение, развитие, совершенствование и постепенное отмирание отдельных из них связано с требованиями развивающегося общества. </a:t>
            </a:r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290" y="43393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7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АПРЕЛЬ\07 ТОГИС как инструмент развития ценностных ориентаций и формирования информационной культуры личност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8550" y="2537252"/>
            <a:ext cx="2374710" cy="132343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Отличительные черты </a:t>
            </a:r>
            <a:r>
              <a:rPr lang="ru-RU" sz="2000" b="1" dirty="0"/>
              <a:t>современного </a:t>
            </a:r>
            <a:r>
              <a:rPr lang="ru-RU" sz="2000" b="1" dirty="0" smtClean="0"/>
              <a:t>общества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09002" y="713451"/>
            <a:ext cx="407222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lvl="0" algn="ctr"/>
            <a:r>
              <a:rPr lang="ru-RU" sz="2000" dirty="0"/>
              <a:t>стремительные </a:t>
            </a:r>
            <a:endParaRPr lang="ru-RU" sz="2000" dirty="0" smtClean="0"/>
          </a:p>
          <a:p>
            <a:pPr lvl="0" algn="ctr"/>
            <a:r>
              <a:rPr lang="ru-RU" sz="2000" dirty="0" smtClean="0"/>
              <a:t>темпы развития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09002" y="1688062"/>
            <a:ext cx="407222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lvl="0" algn="ctr"/>
            <a:r>
              <a:rPr lang="ru-RU" sz="2000" dirty="0"/>
              <a:t>переход к открытому информационному пространству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09000" y="2705561"/>
            <a:ext cx="407222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lvl="0" algn="ctr"/>
            <a:r>
              <a:rPr lang="ru-RU" sz="2000" dirty="0"/>
              <a:t>рост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глобальных </a:t>
            </a:r>
            <a:r>
              <a:rPr lang="ru-RU" sz="2000" dirty="0"/>
              <a:t>проблем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09000" y="3621974"/>
            <a:ext cx="407222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lvl="0" algn="ctr"/>
            <a:r>
              <a:rPr lang="ru-RU" sz="2000" dirty="0"/>
              <a:t>демократизация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жизни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09000" y="4578733"/>
            <a:ext cx="407222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lvl="0" algn="ctr"/>
            <a:r>
              <a:rPr lang="ru-RU" sz="2000" dirty="0"/>
              <a:t>динамичное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развитие </a:t>
            </a:r>
            <a:r>
              <a:rPr lang="ru-RU" sz="2000" dirty="0"/>
              <a:t>экономики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09000" y="5547894"/>
            <a:ext cx="407222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lvl="0" algn="ctr"/>
            <a:r>
              <a:rPr lang="ru-RU" sz="2000" dirty="0"/>
              <a:t>рост значения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/>
              <a:t>человеческого </a:t>
            </a:r>
            <a:r>
              <a:rPr lang="ru-RU" sz="2000" dirty="0" smtClean="0"/>
              <a:t>капитала»</a:t>
            </a:r>
            <a:endParaRPr lang="ru-RU" sz="2000" dirty="0"/>
          </a:p>
        </p:txBody>
      </p:sp>
      <p:pic>
        <p:nvPicPr>
          <p:cNvPr id="15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290" y="43393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0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Таня\Desktop\АПРЕЛЬ\07 ТОГИС как инструмент развития ценностных ориентаций и формирования информационной культуры личност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772" y="1641076"/>
            <a:ext cx="3726875" cy="70788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Задача </a:t>
            </a:r>
            <a:br>
              <a:rPr lang="ru-RU" sz="2000" b="1" dirty="0" smtClean="0"/>
            </a:br>
            <a:r>
              <a:rPr lang="ru-RU" sz="2000" b="1" dirty="0" smtClean="0"/>
              <a:t>педагога</a:t>
            </a:r>
            <a:endParaRPr lang="ru-RU" sz="6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268032" y="2313488"/>
            <a:ext cx="5145206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/>
              <a:t>Обучение </a:t>
            </a:r>
            <a:r>
              <a:rPr lang="ru-RU" sz="2000" b="1" dirty="0"/>
              <a:t>ребенка, ориентированное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на </a:t>
            </a:r>
            <a:r>
              <a:rPr lang="ru-RU" sz="2000" b="1" dirty="0"/>
              <a:t>организации образовательной </a:t>
            </a:r>
            <a:r>
              <a:rPr lang="ru-RU" sz="2000" b="1" dirty="0" smtClean="0"/>
              <a:t>работы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68032" y="3382313"/>
            <a:ext cx="5145206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ребенок усваивает </a:t>
            </a:r>
            <a:r>
              <a:rPr lang="ru-RU" sz="2000" dirty="0" smtClean="0"/>
              <a:t>знания в </a:t>
            </a:r>
            <a:r>
              <a:rPr lang="ru-RU" sz="2000" dirty="0"/>
              <a:t>качестве значимых атрибутов, позволяющих познавать окружающий мир и </a:t>
            </a:r>
            <a:r>
              <a:rPr lang="ru-RU" sz="2000" dirty="0" smtClean="0"/>
              <a:t>себя</a:t>
            </a:r>
            <a:endParaRPr lang="ru-RU" sz="2000" dirty="0"/>
          </a:p>
        </p:txBody>
      </p:sp>
      <p:cxnSp>
        <p:nvCxnSpPr>
          <p:cNvPr id="15" name="Прямая соединительная линия 14"/>
          <p:cNvCxnSpPr>
            <a:stCxn id="7" idx="2"/>
            <a:endCxn id="14" idx="0"/>
          </p:cNvCxnSpPr>
          <p:nvPr/>
        </p:nvCxnSpPr>
        <p:spPr>
          <a:xfrm>
            <a:off x="7840635" y="3021374"/>
            <a:ext cx="0" cy="3609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290" y="43393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1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Таня\Desktop\АПРЕЛЬ\07 ТОГИС как инструмент развития ценностных ориентаций и формирования информационной культуры личности\5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60506" y="2826708"/>
            <a:ext cx="605939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Неграмотным человеком завтрашнего дня будет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не </a:t>
            </a:r>
            <a:r>
              <a:rPr lang="ru-RU" sz="2400" i="1" dirty="0"/>
              <a:t>тот, кто не умеет читать, а тот,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кто </a:t>
            </a:r>
            <a:r>
              <a:rPr lang="ru-RU" sz="2400" i="1" dirty="0"/>
              <a:t>не научился </a:t>
            </a:r>
            <a:r>
              <a:rPr lang="ru-RU" sz="2400" i="1" dirty="0" smtClean="0"/>
              <a:t>учиться.</a:t>
            </a:r>
            <a:endParaRPr lang="ru-RU" sz="2400" i="1" dirty="0"/>
          </a:p>
        </p:txBody>
      </p:sp>
      <p:sp>
        <p:nvSpPr>
          <p:cNvPr id="2" name="AutoShape 6" descr="ÐÐ°ÑÑÐ¸Ð½ÐºÐ¸ Ð¿Ð¾ Ð·Ð°Ð¿ÑÐ¾ÑÑ Ð. Ð Ð¸ÐºÐµ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ÐÐ°ÑÑÐ¸Ð½ÐºÐ¸ Ð¿Ð¾ Ð·Ð°Ð¿ÑÐ¾ÑÑ Ð. Ð Ð¸ÐºÐµÑ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ÐÐ°ÑÑÐ¸Ð½ÐºÐ¸ Ð¿Ð¾ Ð·Ð°Ð¿ÑÐ¾ÑÑ Ð. Ð Ð¸ÐºÐµÑ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ÐÐ°ÑÑÐ¸Ð½ÐºÐ¸ Ð¿Ð¾ Ð·Ð°Ð¿ÑÐ¾ÑÑ Ð. Ð Ð¸ÐºÐµÑ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ÐÐ°ÑÑÐ¸Ð½ÐºÐ¸ Ð¿Ð¾ Ð·Ð°Ð¿ÑÐ¾ÑÑ Ð. Ð Ð¸ÐºÐµÑ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ÐÐ°ÑÑÐ¸Ð½ÐºÐ¸ Ð¿Ð¾ Ð·Ð°Ð¿ÑÐ¾ÑÑ Ð. Ð Ð¸ÐºÐµÑ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8" descr="ÐÐ°ÑÑÐ¸Ð½ÐºÐ¸ Ð¿Ð¾ Ð·Ð°Ð¿ÑÐ¾ÑÑ Ð. Ð Ð¸ÐºÐµÑ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0" descr="ÐÐ°ÑÑÐ¸Ð½ÐºÐ¸ Ð¿Ð¾ Ð·Ð°Ð¿ÑÐ¾ÑÑ Ð. Ð Ð¸ÐºÐµÑ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2" descr="ÐÐ°ÑÑÐ¸Ð½ÐºÐ¸ Ð¿Ð¾ Ð·Ð°Ð¿ÑÐ¾ÑÑ Ð. Ð Ð¸ÐºÐµÑ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84736" y="5155679"/>
            <a:ext cx="1861538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err="1"/>
              <a:t>Элвин</a:t>
            </a:r>
            <a:r>
              <a:rPr lang="ru-RU" sz="2000" b="1" dirty="0"/>
              <a:t> </a:t>
            </a:r>
            <a:r>
              <a:rPr lang="ru-RU" sz="2000" b="1" dirty="0" err="1"/>
              <a:t>Тоффлер</a:t>
            </a:r>
            <a:r>
              <a:rPr lang="ru-RU" sz="2000" b="1" dirty="0"/>
              <a:t> </a:t>
            </a:r>
          </a:p>
        </p:txBody>
      </p:sp>
      <p:pic>
        <p:nvPicPr>
          <p:cNvPr id="6146" name="Picture 2" descr="ÐÐ°ÑÑÐ¸Ð½ÐºÐ¸ Ð¿Ð¾ Ð·Ð°Ð¿ÑÐ¾ÑÑ Ð­Ð»Ð²Ð¸Ð½ Ð¢Ð¾ÑÑÐ»ÐµÑ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4" y="2044031"/>
            <a:ext cx="4114801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a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290" y="43393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3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АПРЕЛЬ\07 ТОГИС как инструмент развития ценностных ориентаций и формирования информационной культуры личности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0398" y="2181096"/>
            <a:ext cx="74202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развитие </a:t>
            </a:r>
            <a:r>
              <a:rPr lang="ru-RU" sz="2000" dirty="0"/>
              <a:t>самостоятельности и способности к самоорганизации</a:t>
            </a:r>
            <a:r>
              <a:rPr lang="ru-RU" sz="2000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формирование </a:t>
            </a:r>
            <a:r>
              <a:rPr lang="ru-RU" sz="2000" dirty="0"/>
              <a:t>высокого уровня правовой культуры</a:t>
            </a:r>
            <a:r>
              <a:rPr lang="ru-RU" sz="2000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воспитание </a:t>
            </a:r>
            <a:r>
              <a:rPr lang="ru-RU" sz="2000" dirty="0"/>
              <a:t>толерантности</a:t>
            </a:r>
            <a:r>
              <a:rPr lang="ru-RU" sz="2000" dirty="0" smtClean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развитие </a:t>
            </a:r>
            <a:r>
              <a:rPr lang="ru-RU" sz="2000" dirty="0"/>
              <a:t>способности к созидательной деятельности.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06329" y="1249852"/>
            <a:ext cx="57709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Цели современного образования:</a:t>
            </a:r>
            <a:endParaRPr lang="ru-RU" sz="2000" b="1" dirty="0"/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290" y="43393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5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АПРЕЛЬ\07 ТОГИС как инструмент развития ценностных ориентаций и формирования информационной культуры личности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0398" y="2181096"/>
            <a:ext cx="74202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b="1" dirty="0" smtClean="0"/>
              <a:t>парадигма знаний уже не обладает такой силой, как раньше: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возрастание объема информации; 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легкость доступа к информации; </a:t>
            </a:r>
          </a:p>
          <a:p>
            <a:pPr lvl="0"/>
            <a:endParaRPr lang="ru-RU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 smtClean="0"/>
              <a:t>для того чтобы человек получил знания, нужные для успешной самореализации в течение длительного времени, требуется увеличивать сроки обучения;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 smtClean="0"/>
              <a:t>приоритет отдается не самим знаниям, а информации: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как научиться добывать нужные знания; 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как интегрировать знания либо создавать их.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06329" y="1049797"/>
            <a:ext cx="5770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Аспекты современного образования, которые относятся к результатам деятельности:</a:t>
            </a:r>
            <a:endParaRPr lang="ru-RU" sz="2000" b="1" dirty="0"/>
          </a:p>
        </p:txBody>
      </p:sp>
      <p:pic>
        <p:nvPicPr>
          <p:cNvPr id="6" name="Picture 2" descr="La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290" y="43393"/>
            <a:ext cx="1697288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4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34285</TotalTime>
  <Words>1374</Words>
  <Application>Microsoft Office PowerPoint</Application>
  <PresentationFormat>Произвольный</PresentationFormat>
  <Paragraphs>276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Натуральные материалы</vt:lpstr>
      <vt:lpstr>ТОГИС как инструмент развития  ценностных ориентаций и формирования информационной культуры личности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Екатерина</cp:lastModifiedBy>
  <cp:revision>2014</cp:revision>
  <dcterms:created xsi:type="dcterms:W3CDTF">2017-01-09T10:38:11Z</dcterms:created>
  <dcterms:modified xsi:type="dcterms:W3CDTF">2019-10-28T10:10:34Z</dcterms:modified>
</cp:coreProperties>
</file>