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7"/>
  </p:notesMasterIdLst>
  <p:sldIdLst>
    <p:sldId id="256" r:id="rId2"/>
    <p:sldId id="685" r:id="rId3"/>
    <p:sldId id="708" r:id="rId4"/>
    <p:sldId id="709" r:id="rId5"/>
    <p:sldId id="688" r:id="rId6"/>
    <p:sldId id="652" r:id="rId7"/>
    <p:sldId id="710" r:id="rId8"/>
    <p:sldId id="692" r:id="rId9"/>
    <p:sldId id="674" r:id="rId10"/>
    <p:sldId id="693" r:id="rId11"/>
    <p:sldId id="694" r:id="rId12"/>
    <p:sldId id="711" r:id="rId13"/>
    <p:sldId id="712" r:id="rId14"/>
    <p:sldId id="697" r:id="rId15"/>
    <p:sldId id="680" r:id="rId16"/>
    <p:sldId id="698" r:id="rId17"/>
    <p:sldId id="673" r:id="rId18"/>
    <p:sldId id="713" r:id="rId19"/>
    <p:sldId id="700" r:id="rId20"/>
    <p:sldId id="714" r:id="rId21"/>
    <p:sldId id="704" r:id="rId22"/>
    <p:sldId id="715" r:id="rId23"/>
    <p:sldId id="703" r:id="rId24"/>
    <p:sldId id="716" r:id="rId25"/>
    <p:sldId id="70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AF2"/>
    <a:srgbClr val="6B327A"/>
    <a:srgbClr val="FFFFCC"/>
    <a:srgbClr val="FFC4A7"/>
    <a:srgbClr val="DAC1FF"/>
    <a:srgbClr val="A7FFA7"/>
    <a:srgbClr val="66CCFF"/>
    <a:srgbClr val="3333FF"/>
    <a:srgbClr val="CC0000"/>
    <a:srgbClr val="4A20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9644" autoAdjust="0"/>
  </p:normalViewPr>
  <p:slideViewPr>
    <p:cSldViewPr snapToGrid="0">
      <p:cViewPr>
        <p:scale>
          <a:sx n="80" d="100"/>
          <a:sy n="80" d="100"/>
        </p:scale>
        <p:origin x="-360" y="-72"/>
      </p:cViewPr>
      <p:guideLst>
        <p:guide orient="horz" pos="2170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B7DD7-1BDB-45D9-88ED-EC308A0F0D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2F772-886E-4EC7-A31E-96028EE7E082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будущие  инженеры, математики, философы, лингвисты</a:t>
          </a:r>
          <a:endParaRPr lang="ru-RU" sz="1800" dirty="0">
            <a:solidFill>
              <a:schemeClr val="tx1"/>
            </a:solidFill>
          </a:endParaRPr>
        </a:p>
      </dgm:t>
    </dgm:pt>
    <dgm:pt modelId="{A1735567-4841-4005-9998-801B8F78F314}" type="parTrans" cxnId="{A0D5A1F4-9BAA-471B-BD22-B70A4C43F40A}">
      <dgm:prSet/>
      <dgm:spPr/>
      <dgm:t>
        <a:bodyPr/>
        <a:lstStyle/>
        <a:p>
          <a:endParaRPr lang="ru-RU" sz="1800"/>
        </a:p>
      </dgm:t>
    </dgm:pt>
    <dgm:pt modelId="{C1615A76-5922-4E5B-B0EA-9E0D41E69464}" type="sibTrans" cxnId="{A0D5A1F4-9BAA-471B-BD22-B70A4C43F40A}">
      <dgm:prSet/>
      <dgm:spPr/>
      <dgm:t>
        <a:bodyPr/>
        <a:lstStyle/>
        <a:p>
          <a:endParaRPr lang="ru-RU" sz="1800"/>
        </a:p>
      </dgm:t>
    </dgm:pt>
    <dgm:pt modelId="{D55DD450-935C-4DB0-B034-F16B42F8C2E7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много и охотно пишут, легко запоминают длинные тексты, грамматически правильная речь</a:t>
          </a:r>
          <a:endParaRPr lang="ru-RU" sz="1800" dirty="0">
            <a:solidFill>
              <a:schemeClr val="tx1"/>
            </a:solidFill>
          </a:endParaRPr>
        </a:p>
      </dgm:t>
    </dgm:pt>
    <dgm:pt modelId="{40C81F98-4B7B-4526-A244-D0892BCA6F2B}" type="parTrans" cxnId="{17BA9680-C379-494A-A847-30E0729F4D7F}">
      <dgm:prSet/>
      <dgm:spPr/>
      <dgm:t>
        <a:bodyPr/>
        <a:lstStyle/>
        <a:p>
          <a:endParaRPr lang="ru-RU" sz="1800"/>
        </a:p>
      </dgm:t>
    </dgm:pt>
    <dgm:pt modelId="{902598DC-1C40-4FCC-8DFD-409A11638B75}" type="sibTrans" cxnId="{17BA9680-C379-494A-A847-30E0729F4D7F}">
      <dgm:prSet/>
      <dgm:spPr/>
      <dgm:t>
        <a:bodyPr/>
        <a:lstStyle/>
        <a:p>
          <a:endParaRPr lang="ru-RU" sz="1800"/>
        </a:p>
      </dgm:t>
    </dgm:pt>
    <dgm:pt modelId="{64ADD1FA-D4AB-40D2-A996-BAEBF77C0464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характерны обостренное чувство долга, ответственность, принципиальность, внутренний характер переработки эмоций</a:t>
          </a:r>
          <a:endParaRPr lang="ru-RU" sz="1800" dirty="0">
            <a:solidFill>
              <a:schemeClr val="tx1"/>
            </a:solidFill>
          </a:endParaRPr>
        </a:p>
      </dgm:t>
    </dgm:pt>
    <dgm:pt modelId="{8FEEE7FA-D70F-407A-80FE-E516D21CEE59}" type="parTrans" cxnId="{1987D4B3-0580-4FFB-AD5A-C32C519CF2E7}">
      <dgm:prSet/>
      <dgm:spPr/>
      <dgm:t>
        <a:bodyPr/>
        <a:lstStyle/>
        <a:p>
          <a:endParaRPr lang="ru-RU" sz="1800"/>
        </a:p>
      </dgm:t>
    </dgm:pt>
    <dgm:pt modelId="{98A13547-444E-45AA-A31C-5D0181C477D6}" type="sibTrans" cxnId="{1987D4B3-0580-4FFB-AD5A-C32C519CF2E7}">
      <dgm:prSet/>
      <dgm:spPr/>
      <dgm:t>
        <a:bodyPr/>
        <a:lstStyle/>
        <a:p>
          <a:endParaRPr lang="ru-RU" sz="1800"/>
        </a:p>
      </dgm:t>
    </dgm:pt>
    <dgm:pt modelId="{7ED9A28D-11FE-4C5E-A480-D33A8555C9B2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 хватает гибкости, непосредственности и спонтанности в выражении чувств</a:t>
          </a:r>
          <a:endParaRPr lang="ru-RU" sz="1800" dirty="0">
            <a:solidFill>
              <a:schemeClr val="tx1"/>
            </a:solidFill>
          </a:endParaRPr>
        </a:p>
      </dgm:t>
    </dgm:pt>
    <dgm:pt modelId="{C6A0815E-6500-4299-B3C6-A501B5AE882A}" type="parTrans" cxnId="{744A13FE-2E8D-44C6-A21B-EBCD54D3893E}">
      <dgm:prSet/>
      <dgm:spPr/>
      <dgm:t>
        <a:bodyPr/>
        <a:lstStyle/>
        <a:p>
          <a:endParaRPr lang="ru-RU" sz="1800"/>
        </a:p>
      </dgm:t>
    </dgm:pt>
    <dgm:pt modelId="{0CA73C00-029E-4B1A-BB09-B960CF5E8D74}" type="sibTrans" cxnId="{744A13FE-2E8D-44C6-A21B-EBCD54D3893E}">
      <dgm:prSet/>
      <dgm:spPr/>
      <dgm:t>
        <a:bodyPr/>
        <a:lstStyle/>
        <a:p>
          <a:endParaRPr lang="ru-RU" sz="1800"/>
        </a:p>
      </dgm:t>
    </dgm:pt>
    <dgm:pt modelId="{7225B070-395D-4ECD-A4B9-3D52B90C3C38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предпочитают действовать по заранее составленным схемам, трафаретам, тяжело перестраивают свои отношения</a:t>
          </a:r>
          <a:endParaRPr lang="ru-RU" sz="1800" dirty="0">
            <a:solidFill>
              <a:schemeClr val="tx1"/>
            </a:solidFill>
          </a:endParaRPr>
        </a:p>
      </dgm:t>
    </dgm:pt>
    <dgm:pt modelId="{45B43E6D-3C8E-4BDB-8012-851E44D0E520}" type="parTrans" cxnId="{4CECDF3A-ECC4-4B12-9C3B-61B8D52AB3F4}">
      <dgm:prSet/>
      <dgm:spPr/>
      <dgm:t>
        <a:bodyPr/>
        <a:lstStyle/>
        <a:p>
          <a:endParaRPr lang="ru-RU" sz="1800"/>
        </a:p>
      </dgm:t>
    </dgm:pt>
    <dgm:pt modelId="{8B32E27A-5BEC-424C-9B03-5C06B0E4F725}" type="sibTrans" cxnId="{4CECDF3A-ECC4-4B12-9C3B-61B8D52AB3F4}">
      <dgm:prSet/>
      <dgm:spPr/>
      <dgm:t>
        <a:bodyPr/>
        <a:lstStyle/>
        <a:p>
          <a:endParaRPr lang="ru-RU" sz="1800"/>
        </a:p>
      </dgm:t>
    </dgm:pt>
    <dgm:pt modelId="{E93A1E14-C04B-4CF3-ADF7-17B85E28F632}" type="pres">
      <dgm:prSet presAssocID="{D09B7DD7-1BDB-45D9-88ED-EC308A0F0D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CEE20F-8C38-4CBE-9C9A-DC55BE0A0AF9}" type="pres">
      <dgm:prSet presAssocID="{D09B7DD7-1BDB-45D9-88ED-EC308A0F0D83}" presName="Name1" presStyleCnt="0"/>
      <dgm:spPr/>
    </dgm:pt>
    <dgm:pt modelId="{6AC47394-E3A1-4B42-8BC9-6119403EA53A}" type="pres">
      <dgm:prSet presAssocID="{D09B7DD7-1BDB-45D9-88ED-EC308A0F0D83}" presName="cycle" presStyleCnt="0"/>
      <dgm:spPr/>
    </dgm:pt>
    <dgm:pt modelId="{6760A9C9-80D3-4B2D-B030-E31D18A3F0E3}" type="pres">
      <dgm:prSet presAssocID="{D09B7DD7-1BDB-45D9-88ED-EC308A0F0D83}" presName="srcNode" presStyleLbl="node1" presStyleIdx="0" presStyleCnt="5"/>
      <dgm:spPr/>
    </dgm:pt>
    <dgm:pt modelId="{16050C54-479F-45A5-8C06-E46193AB82A4}" type="pres">
      <dgm:prSet presAssocID="{D09B7DD7-1BDB-45D9-88ED-EC308A0F0D83}" presName="conn" presStyleLbl="parChTrans1D2" presStyleIdx="0" presStyleCnt="1"/>
      <dgm:spPr/>
      <dgm:t>
        <a:bodyPr/>
        <a:lstStyle/>
        <a:p>
          <a:endParaRPr lang="ru-RU"/>
        </a:p>
      </dgm:t>
    </dgm:pt>
    <dgm:pt modelId="{8A985A7C-FCA1-4550-94AF-CC897C3E1E0A}" type="pres">
      <dgm:prSet presAssocID="{D09B7DD7-1BDB-45D9-88ED-EC308A0F0D83}" presName="extraNode" presStyleLbl="node1" presStyleIdx="0" presStyleCnt="5"/>
      <dgm:spPr/>
    </dgm:pt>
    <dgm:pt modelId="{5A9107B4-B258-4D15-AE5C-9E49199C08CA}" type="pres">
      <dgm:prSet presAssocID="{D09B7DD7-1BDB-45D9-88ED-EC308A0F0D83}" presName="dstNode" presStyleLbl="node1" presStyleIdx="0" presStyleCnt="5"/>
      <dgm:spPr/>
    </dgm:pt>
    <dgm:pt modelId="{1629F645-4BCD-4202-BCB1-F1A2CCD48EB8}" type="pres">
      <dgm:prSet presAssocID="{7C42F772-886E-4EC7-A31E-96028EE7E082}" presName="text_1" presStyleLbl="node1" presStyleIdx="0" presStyleCnt="5" custScaleX="79829" custLinFactNeighborX="-1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BE0F-EE97-4671-B902-EA0C5A8DAC67}" type="pres">
      <dgm:prSet presAssocID="{7C42F772-886E-4EC7-A31E-96028EE7E082}" presName="accent_1" presStyleCnt="0"/>
      <dgm:spPr/>
    </dgm:pt>
    <dgm:pt modelId="{00BABF71-39EC-4B55-A2A4-E29E1A23E6C2}" type="pres">
      <dgm:prSet presAssocID="{7C42F772-886E-4EC7-A31E-96028EE7E082}" presName="accentRepeatNode" presStyleLbl="solidFgAcc1" presStyleIdx="0" presStyleCnt="5"/>
      <dgm:spPr>
        <a:solidFill>
          <a:srgbClr val="66CCFF"/>
        </a:solidFill>
      </dgm:spPr>
    </dgm:pt>
    <dgm:pt modelId="{A188D7E9-484D-4444-9B33-7628770C77C0}" type="pres">
      <dgm:prSet presAssocID="{D55DD450-935C-4DB0-B034-F16B42F8C2E7}" presName="text_2" presStyleLbl="node1" presStyleIdx="1" presStyleCnt="5" custScaleX="84983" custLinFactNeighborX="-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7CC0F-DED7-4B8F-A1BF-6BD4914278B4}" type="pres">
      <dgm:prSet presAssocID="{D55DD450-935C-4DB0-B034-F16B42F8C2E7}" presName="accent_2" presStyleCnt="0"/>
      <dgm:spPr/>
    </dgm:pt>
    <dgm:pt modelId="{23E9A0CE-C6B7-4270-913E-0ECF52E8B274}" type="pres">
      <dgm:prSet presAssocID="{D55DD450-935C-4DB0-B034-F16B42F8C2E7}" presName="accentRepeatNode" presStyleLbl="solidFgAcc1" presStyleIdx="1" presStyleCnt="5"/>
      <dgm:spPr>
        <a:solidFill>
          <a:srgbClr val="A7FFA7"/>
        </a:solidFill>
      </dgm:spPr>
    </dgm:pt>
    <dgm:pt modelId="{4F0E94C0-2CE7-4ABC-AA2E-820FC6B88D96}" type="pres">
      <dgm:prSet presAssocID="{64ADD1FA-D4AB-40D2-A996-BAEBF77C0464}" presName="text_3" presStyleLbl="node1" presStyleIdx="2" presStyleCnt="5" custScaleX="94356" custLinFactNeighborX="-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0FD71-AC2E-4ADC-8FA0-2AB9ABF5F612}" type="pres">
      <dgm:prSet presAssocID="{64ADD1FA-D4AB-40D2-A996-BAEBF77C0464}" presName="accent_3" presStyleCnt="0"/>
      <dgm:spPr/>
    </dgm:pt>
    <dgm:pt modelId="{8350468B-2D5E-45AE-9288-F0C50DC0DA6E}" type="pres">
      <dgm:prSet presAssocID="{64ADD1FA-D4AB-40D2-A996-BAEBF77C0464}" presName="accentRepeatNode" presStyleLbl="solidFgAcc1" presStyleIdx="2" presStyleCnt="5"/>
      <dgm:spPr>
        <a:solidFill>
          <a:srgbClr val="DAC1FF"/>
        </a:solidFill>
      </dgm:spPr>
    </dgm:pt>
    <dgm:pt modelId="{FA76B4E3-A20D-48E6-B411-EAE748A31CB7}" type="pres">
      <dgm:prSet presAssocID="{7ED9A28D-11FE-4C5E-A480-D33A8555C9B2}" presName="text_4" presStyleLbl="node1" presStyleIdx="3" presStyleCnt="5" custScaleX="94440" custLinFactNeighborX="-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9623E-C357-4C37-A624-76AA83E173FD}" type="pres">
      <dgm:prSet presAssocID="{7ED9A28D-11FE-4C5E-A480-D33A8555C9B2}" presName="accent_4" presStyleCnt="0"/>
      <dgm:spPr/>
    </dgm:pt>
    <dgm:pt modelId="{DC145EB0-4215-48E4-A716-D7462951A901}" type="pres">
      <dgm:prSet presAssocID="{7ED9A28D-11FE-4C5E-A480-D33A8555C9B2}" presName="accentRepeatNode" presStyleLbl="solidFgAcc1" presStyleIdx="3" presStyleCnt="5"/>
      <dgm:spPr>
        <a:solidFill>
          <a:srgbClr val="FFC4A7"/>
        </a:solidFill>
      </dgm:spPr>
    </dgm:pt>
    <dgm:pt modelId="{6E6CDECB-FF91-47F7-8EF7-95FFDD0DD353}" type="pres">
      <dgm:prSet presAssocID="{7225B070-395D-4ECD-A4B9-3D52B90C3C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D819B-EBEA-4D3C-B2C6-8BD551DA4076}" type="pres">
      <dgm:prSet presAssocID="{7225B070-395D-4ECD-A4B9-3D52B90C3C38}" presName="accent_5" presStyleCnt="0"/>
      <dgm:spPr/>
    </dgm:pt>
    <dgm:pt modelId="{FC642829-0362-42FB-A48D-D2867C3F9EA3}" type="pres">
      <dgm:prSet presAssocID="{7225B070-395D-4ECD-A4B9-3D52B90C3C38}" presName="accentRepeatNode" presStyleLbl="solidFgAcc1" presStyleIdx="4" presStyleCnt="5"/>
      <dgm:spPr>
        <a:solidFill>
          <a:srgbClr val="FFFFCC"/>
        </a:solidFill>
      </dgm:spPr>
    </dgm:pt>
  </dgm:ptLst>
  <dgm:cxnLst>
    <dgm:cxn modelId="{A7DD5A9F-DC72-48E0-8793-968F80BBAF3F}" type="presOf" srcId="{D09B7DD7-1BDB-45D9-88ED-EC308A0F0D83}" destId="{E93A1E14-C04B-4CF3-ADF7-17B85E28F632}" srcOrd="0" destOrd="0" presId="urn:microsoft.com/office/officeart/2008/layout/VerticalCurvedList"/>
    <dgm:cxn modelId="{4CECDF3A-ECC4-4B12-9C3B-61B8D52AB3F4}" srcId="{D09B7DD7-1BDB-45D9-88ED-EC308A0F0D83}" destId="{7225B070-395D-4ECD-A4B9-3D52B90C3C38}" srcOrd="4" destOrd="0" parTransId="{45B43E6D-3C8E-4BDB-8012-851E44D0E520}" sibTransId="{8B32E27A-5BEC-424C-9B03-5C06B0E4F725}"/>
    <dgm:cxn modelId="{1987D4B3-0580-4FFB-AD5A-C32C519CF2E7}" srcId="{D09B7DD7-1BDB-45D9-88ED-EC308A0F0D83}" destId="{64ADD1FA-D4AB-40D2-A996-BAEBF77C0464}" srcOrd="2" destOrd="0" parTransId="{8FEEE7FA-D70F-407A-80FE-E516D21CEE59}" sibTransId="{98A13547-444E-45AA-A31C-5D0181C477D6}"/>
    <dgm:cxn modelId="{A0D5A1F4-9BAA-471B-BD22-B70A4C43F40A}" srcId="{D09B7DD7-1BDB-45D9-88ED-EC308A0F0D83}" destId="{7C42F772-886E-4EC7-A31E-96028EE7E082}" srcOrd="0" destOrd="0" parTransId="{A1735567-4841-4005-9998-801B8F78F314}" sibTransId="{C1615A76-5922-4E5B-B0EA-9E0D41E69464}"/>
    <dgm:cxn modelId="{2D99E7D1-8C44-4F15-98C0-CA26E6A5E082}" type="presOf" srcId="{64ADD1FA-D4AB-40D2-A996-BAEBF77C0464}" destId="{4F0E94C0-2CE7-4ABC-AA2E-820FC6B88D96}" srcOrd="0" destOrd="0" presId="urn:microsoft.com/office/officeart/2008/layout/VerticalCurvedList"/>
    <dgm:cxn modelId="{6540AF02-E781-4658-BF58-36A3B61D841C}" type="presOf" srcId="{7ED9A28D-11FE-4C5E-A480-D33A8555C9B2}" destId="{FA76B4E3-A20D-48E6-B411-EAE748A31CB7}" srcOrd="0" destOrd="0" presId="urn:microsoft.com/office/officeart/2008/layout/VerticalCurvedList"/>
    <dgm:cxn modelId="{17BA9680-C379-494A-A847-30E0729F4D7F}" srcId="{D09B7DD7-1BDB-45D9-88ED-EC308A0F0D83}" destId="{D55DD450-935C-4DB0-B034-F16B42F8C2E7}" srcOrd="1" destOrd="0" parTransId="{40C81F98-4B7B-4526-A244-D0892BCA6F2B}" sibTransId="{902598DC-1C40-4FCC-8DFD-409A11638B75}"/>
    <dgm:cxn modelId="{DDEE2944-2846-4E76-AC78-4F17FCB7ED32}" type="presOf" srcId="{D55DD450-935C-4DB0-B034-F16B42F8C2E7}" destId="{A188D7E9-484D-4444-9B33-7628770C77C0}" srcOrd="0" destOrd="0" presId="urn:microsoft.com/office/officeart/2008/layout/VerticalCurvedList"/>
    <dgm:cxn modelId="{E35B1BB1-EB1E-430F-8A04-6D18E5FD4C60}" type="presOf" srcId="{7225B070-395D-4ECD-A4B9-3D52B90C3C38}" destId="{6E6CDECB-FF91-47F7-8EF7-95FFDD0DD353}" srcOrd="0" destOrd="0" presId="urn:microsoft.com/office/officeart/2008/layout/VerticalCurvedList"/>
    <dgm:cxn modelId="{744A13FE-2E8D-44C6-A21B-EBCD54D3893E}" srcId="{D09B7DD7-1BDB-45D9-88ED-EC308A0F0D83}" destId="{7ED9A28D-11FE-4C5E-A480-D33A8555C9B2}" srcOrd="3" destOrd="0" parTransId="{C6A0815E-6500-4299-B3C6-A501B5AE882A}" sibTransId="{0CA73C00-029E-4B1A-BB09-B960CF5E8D74}"/>
    <dgm:cxn modelId="{C7A3D1B8-CED9-4582-B2EB-ED9C4FE8B0A5}" type="presOf" srcId="{7C42F772-886E-4EC7-A31E-96028EE7E082}" destId="{1629F645-4BCD-4202-BCB1-F1A2CCD48EB8}" srcOrd="0" destOrd="0" presId="urn:microsoft.com/office/officeart/2008/layout/VerticalCurvedList"/>
    <dgm:cxn modelId="{75B1F304-352E-43C4-A905-984341EF6149}" type="presOf" srcId="{C1615A76-5922-4E5B-B0EA-9E0D41E69464}" destId="{16050C54-479F-45A5-8C06-E46193AB82A4}" srcOrd="0" destOrd="0" presId="urn:microsoft.com/office/officeart/2008/layout/VerticalCurvedList"/>
    <dgm:cxn modelId="{59635291-742E-4E7B-A382-C19B0D600170}" type="presParOf" srcId="{E93A1E14-C04B-4CF3-ADF7-17B85E28F632}" destId="{A8CEE20F-8C38-4CBE-9C9A-DC55BE0A0AF9}" srcOrd="0" destOrd="0" presId="urn:microsoft.com/office/officeart/2008/layout/VerticalCurvedList"/>
    <dgm:cxn modelId="{DB9D659E-2756-4146-96D6-15150C4AC36F}" type="presParOf" srcId="{A8CEE20F-8C38-4CBE-9C9A-DC55BE0A0AF9}" destId="{6AC47394-E3A1-4B42-8BC9-6119403EA53A}" srcOrd="0" destOrd="0" presId="urn:microsoft.com/office/officeart/2008/layout/VerticalCurvedList"/>
    <dgm:cxn modelId="{562DEAD3-9F8E-490A-A2B6-0290FAE7A4FC}" type="presParOf" srcId="{6AC47394-E3A1-4B42-8BC9-6119403EA53A}" destId="{6760A9C9-80D3-4B2D-B030-E31D18A3F0E3}" srcOrd="0" destOrd="0" presId="urn:microsoft.com/office/officeart/2008/layout/VerticalCurvedList"/>
    <dgm:cxn modelId="{E890E766-D6BF-4A0C-B905-8C2D13BC742F}" type="presParOf" srcId="{6AC47394-E3A1-4B42-8BC9-6119403EA53A}" destId="{16050C54-479F-45A5-8C06-E46193AB82A4}" srcOrd="1" destOrd="0" presId="urn:microsoft.com/office/officeart/2008/layout/VerticalCurvedList"/>
    <dgm:cxn modelId="{EFC79157-179F-442A-A702-E3DF9C13E094}" type="presParOf" srcId="{6AC47394-E3A1-4B42-8BC9-6119403EA53A}" destId="{8A985A7C-FCA1-4550-94AF-CC897C3E1E0A}" srcOrd="2" destOrd="0" presId="urn:microsoft.com/office/officeart/2008/layout/VerticalCurvedList"/>
    <dgm:cxn modelId="{CDEEA407-815D-44DD-AEB5-B1FA05A5AC72}" type="presParOf" srcId="{6AC47394-E3A1-4B42-8BC9-6119403EA53A}" destId="{5A9107B4-B258-4D15-AE5C-9E49199C08CA}" srcOrd="3" destOrd="0" presId="urn:microsoft.com/office/officeart/2008/layout/VerticalCurvedList"/>
    <dgm:cxn modelId="{9DCDCA15-B8FA-4E99-A20F-C62814719BE3}" type="presParOf" srcId="{A8CEE20F-8C38-4CBE-9C9A-DC55BE0A0AF9}" destId="{1629F645-4BCD-4202-BCB1-F1A2CCD48EB8}" srcOrd="1" destOrd="0" presId="urn:microsoft.com/office/officeart/2008/layout/VerticalCurvedList"/>
    <dgm:cxn modelId="{E0513769-1AED-4E58-B66F-3C8CCB6EC99C}" type="presParOf" srcId="{A8CEE20F-8C38-4CBE-9C9A-DC55BE0A0AF9}" destId="{377FBE0F-EE97-4671-B902-EA0C5A8DAC67}" srcOrd="2" destOrd="0" presId="urn:microsoft.com/office/officeart/2008/layout/VerticalCurvedList"/>
    <dgm:cxn modelId="{B7BF525C-FC25-489B-BBF5-D605BA8DB3A8}" type="presParOf" srcId="{377FBE0F-EE97-4671-B902-EA0C5A8DAC67}" destId="{00BABF71-39EC-4B55-A2A4-E29E1A23E6C2}" srcOrd="0" destOrd="0" presId="urn:microsoft.com/office/officeart/2008/layout/VerticalCurvedList"/>
    <dgm:cxn modelId="{98F557D8-A332-4DBE-82A4-789C230F71EF}" type="presParOf" srcId="{A8CEE20F-8C38-4CBE-9C9A-DC55BE0A0AF9}" destId="{A188D7E9-484D-4444-9B33-7628770C77C0}" srcOrd="3" destOrd="0" presId="urn:microsoft.com/office/officeart/2008/layout/VerticalCurvedList"/>
    <dgm:cxn modelId="{746D4137-632B-4CAC-ADF4-2F4CA4F8B1D5}" type="presParOf" srcId="{A8CEE20F-8C38-4CBE-9C9A-DC55BE0A0AF9}" destId="{C487CC0F-DED7-4B8F-A1BF-6BD4914278B4}" srcOrd="4" destOrd="0" presId="urn:microsoft.com/office/officeart/2008/layout/VerticalCurvedList"/>
    <dgm:cxn modelId="{52B99EB8-8E89-4B65-805D-C219BDDAB1D0}" type="presParOf" srcId="{C487CC0F-DED7-4B8F-A1BF-6BD4914278B4}" destId="{23E9A0CE-C6B7-4270-913E-0ECF52E8B274}" srcOrd="0" destOrd="0" presId="urn:microsoft.com/office/officeart/2008/layout/VerticalCurvedList"/>
    <dgm:cxn modelId="{44B16FC2-BD6A-459A-8E17-C24337F631BC}" type="presParOf" srcId="{A8CEE20F-8C38-4CBE-9C9A-DC55BE0A0AF9}" destId="{4F0E94C0-2CE7-4ABC-AA2E-820FC6B88D96}" srcOrd="5" destOrd="0" presId="urn:microsoft.com/office/officeart/2008/layout/VerticalCurvedList"/>
    <dgm:cxn modelId="{AD0836B9-9CAA-4092-BB72-2E2067D9F768}" type="presParOf" srcId="{A8CEE20F-8C38-4CBE-9C9A-DC55BE0A0AF9}" destId="{76C0FD71-AC2E-4ADC-8FA0-2AB9ABF5F612}" srcOrd="6" destOrd="0" presId="urn:microsoft.com/office/officeart/2008/layout/VerticalCurvedList"/>
    <dgm:cxn modelId="{85C0CB28-EA6F-4B8C-8D10-36D4344165FE}" type="presParOf" srcId="{76C0FD71-AC2E-4ADC-8FA0-2AB9ABF5F612}" destId="{8350468B-2D5E-45AE-9288-F0C50DC0DA6E}" srcOrd="0" destOrd="0" presId="urn:microsoft.com/office/officeart/2008/layout/VerticalCurvedList"/>
    <dgm:cxn modelId="{FD4DB584-698F-4A9C-8291-8D330A3CAE8D}" type="presParOf" srcId="{A8CEE20F-8C38-4CBE-9C9A-DC55BE0A0AF9}" destId="{FA76B4E3-A20D-48E6-B411-EAE748A31CB7}" srcOrd="7" destOrd="0" presId="urn:microsoft.com/office/officeart/2008/layout/VerticalCurvedList"/>
    <dgm:cxn modelId="{8EDA2155-8419-4FC8-B5E8-DC2A66C45814}" type="presParOf" srcId="{A8CEE20F-8C38-4CBE-9C9A-DC55BE0A0AF9}" destId="{9169623E-C357-4C37-A624-76AA83E173FD}" srcOrd="8" destOrd="0" presId="urn:microsoft.com/office/officeart/2008/layout/VerticalCurvedList"/>
    <dgm:cxn modelId="{A0269290-D2B2-4865-AE5D-D5EB57113279}" type="presParOf" srcId="{9169623E-C357-4C37-A624-76AA83E173FD}" destId="{DC145EB0-4215-48E4-A716-D7462951A901}" srcOrd="0" destOrd="0" presId="urn:microsoft.com/office/officeart/2008/layout/VerticalCurvedList"/>
    <dgm:cxn modelId="{AA1D8AF0-340F-4BD9-882C-0352A2633E17}" type="presParOf" srcId="{A8CEE20F-8C38-4CBE-9C9A-DC55BE0A0AF9}" destId="{6E6CDECB-FF91-47F7-8EF7-95FFDD0DD353}" srcOrd="9" destOrd="0" presId="urn:microsoft.com/office/officeart/2008/layout/VerticalCurvedList"/>
    <dgm:cxn modelId="{46A8A7FC-2FE0-42E7-B980-DBBEFF3991D3}" type="presParOf" srcId="{A8CEE20F-8C38-4CBE-9C9A-DC55BE0A0AF9}" destId="{DA7D819B-EBEA-4D3C-B2C6-8BD551DA4076}" srcOrd="10" destOrd="0" presId="urn:microsoft.com/office/officeart/2008/layout/VerticalCurvedList"/>
    <dgm:cxn modelId="{EE43C34A-572E-4E79-888A-B6BBFA8C035A}" type="presParOf" srcId="{DA7D819B-EBEA-4D3C-B2C6-8BD551DA4076}" destId="{FC642829-0362-42FB-A48D-D2867C3F9EA3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B7DD7-1BDB-45D9-88ED-EC308A0F0D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2F772-886E-4EC7-A31E-96028EE7E082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будущие литераторы, журналисты, деятели искусства, организаторы</a:t>
          </a:r>
          <a:endParaRPr lang="ru-RU" sz="1800" dirty="0">
            <a:solidFill>
              <a:schemeClr val="tx1"/>
            </a:solidFill>
          </a:endParaRPr>
        </a:p>
      </dgm:t>
    </dgm:pt>
    <dgm:pt modelId="{A1735567-4841-4005-9998-801B8F78F314}" type="parTrans" cxnId="{A0D5A1F4-9BAA-471B-BD22-B70A4C43F40A}">
      <dgm:prSet/>
      <dgm:spPr/>
      <dgm:t>
        <a:bodyPr/>
        <a:lstStyle/>
        <a:p>
          <a:endParaRPr lang="ru-RU" sz="1800"/>
        </a:p>
      </dgm:t>
    </dgm:pt>
    <dgm:pt modelId="{C1615A76-5922-4E5B-B0EA-9E0D41E69464}" type="sibTrans" cxnId="{A0D5A1F4-9BAA-471B-BD22-B70A4C43F40A}">
      <dgm:prSet/>
      <dgm:spPr/>
      <dgm:t>
        <a:bodyPr/>
        <a:lstStyle/>
        <a:p>
          <a:endParaRPr lang="ru-RU" sz="1800"/>
        </a:p>
      </dgm:t>
    </dgm:pt>
    <dgm:pt modelId="{D55DD450-935C-4DB0-B034-F16B42F8C2E7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успешны в командных видах спорта</a:t>
          </a:r>
          <a:endParaRPr lang="ru-RU" sz="1800" dirty="0">
            <a:solidFill>
              <a:schemeClr val="tx1"/>
            </a:solidFill>
          </a:endParaRPr>
        </a:p>
      </dgm:t>
    </dgm:pt>
    <dgm:pt modelId="{40C81F98-4B7B-4526-A244-D0892BCA6F2B}" type="parTrans" cxnId="{17BA9680-C379-494A-A847-30E0729F4D7F}">
      <dgm:prSet/>
      <dgm:spPr/>
      <dgm:t>
        <a:bodyPr/>
        <a:lstStyle/>
        <a:p>
          <a:endParaRPr lang="ru-RU" sz="1800"/>
        </a:p>
      </dgm:t>
    </dgm:pt>
    <dgm:pt modelId="{902598DC-1C40-4FCC-8DFD-409A11638B75}" type="sibTrans" cxnId="{17BA9680-C379-494A-A847-30E0729F4D7F}">
      <dgm:prSet/>
      <dgm:spPr/>
      <dgm:t>
        <a:bodyPr/>
        <a:lstStyle/>
        <a:p>
          <a:endParaRPr lang="ru-RU" sz="1800"/>
        </a:p>
      </dgm:t>
    </dgm:pt>
    <dgm:pt modelId="{64ADD1FA-D4AB-40D2-A996-BAEBF77C0464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обладают прекрасной пространственной ориентацией, чувством тела, высокой координацией движений</a:t>
          </a:r>
          <a:endParaRPr lang="ru-RU" sz="1800" dirty="0">
            <a:solidFill>
              <a:schemeClr val="tx1"/>
            </a:solidFill>
          </a:endParaRPr>
        </a:p>
      </dgm:t>
    </dgm:pt>
    <dgm:pt modelId="{8FEEE7FA-D70F-407A-80FE-E516D21CEE59}" type="parTrans" cxnId="{1987D4B3-0580-4FFB-AD5A-C32C519CF2E7}">
      <dgm:prSet/>
      <dgm:spPr/>
      <dgm:t>
        <a:bodyPr/>
        <a:lstStyle/>
        <a:p>
          <a:endParaRPr lang="ru-RU" sz="1800"/>
        </a:p>
      </dgm:t>
    </dgm:pt>
    <dgm:pt modelId="{98A13547-444E-45AA-A31C-5D0181C477D6}" type="sibTrans" cxnId="{1987D4B3-0580-4FFB-AD5A-C32C519CF2E7}">
      <dgm:prSet/>
      <dgm:spPr/>
      <dgm:t>
        <a:bodyPr/>
        <a:lstStyle/>
        <a:p>
          <a:endParaRPr lang="ru-RU" sz="1800"/>
        </a:p>
      </dgm:t>
    </dgm:pt>
    <dgm:pt modelId="{7ED9A28D-11FE-4C5E-A480-D33A8555C9B2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речь эмоциональна, экспрессивна, богата интонациями, жестикуляцией</a:t>
          </a:r>
          <a:endParaRPr lang="ru-RU" sz="1800" dirty="0">
            <a:solidFill>
              <a:schemeClr val="tx1"/>
            </a:solidFill>
          </a:endParaRPr>
        </a:p>
      </dgm:t>
    </dgm:pt>
    <dgm:pt modelId="{C6A0815E-6500-4299-B3C6-A501B5AE882A}" type="parTrans" cxnId="{744A13FE-2E8D-44C6-A21B-EBCD54D3893E}">
      <dgm:prSet/>
      <dgm:spPr/>
      <dgm:t>
        <a:bodyPr/>
        <a:lstStyle/>
        <a:p>
          <a:endParaRPr lang="ru-RU" sz="1800"/>
        </a:p>
      </dgm:t>
    </dgm:pt>
    <dgm:pt modelId="{0CA73C00-029E-4B1A-BB09-B960CF5E8D74}" type="sibTrans" cxnId="{744A13FE-2E8D-44C6-A21B-EBCD54D3893E}">
      <dgm:prSet/>
      <dgm:spPr/>
      <dgm:t>
        <a:bodyPr/>
        <a:lstStyle/>
        <a:p>
          <a:endParaRPr lang="ru-RU" sz="1800"/>
        </a:p>
      </dgm:t>
    </dgm:pt>
    <dgm:pt modelId="{7225B070-395D-4ECD-A4B9-3D52B90C3C38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открыты в выражении чувств, доверчивы, внушаемы, способны тонко чувствовать и переживать, действуют по настроению</a:t>
          </a:r>
          <a:endParaRPr lang="ru-RU" sz="1800" dirty="0">
            <a:solidFill>
              <a:schemeClr val="tx1"/>
            </a:solidFill>
          </a:endParaRPr>
        </a:p>
      </dgm:t>
    </dgm:pt>
    <dgm:pt modelId="{45B43E6D-3C8E-4BDB-8012-851E44D0E520}" type="parTrans" cxnId="{4CECDF3A-ECC4-4B12-9C3B-61B8D52AB3F4}">
      <dgm:prSet/>
      <dgm:spPr/>
      <dgm:t>
        <a:bodyPr/>
        <a:lstStyle/>
        <a:p>
          <a:endParaRPr lang="ru-RU" sz="1800"/>
        </a:p>
      </dgm:t>
    </dgm:pt>
    <dgm:pt modelId="{8B32E27A-5BEC-424C-9B03-5C06B0E4F725}" type="sibTrans" cxnId="{4CECDF3A-ECC4-4B12-9C3B-61B8D52AB3F4}">
      <dgm:prSet/>
      <dgm:spPr/>
      <dgm:t>
        <a:bodyPr/>
        <a:lstStyle/>
        <a:p>
          <a:endParaRPr lang="ru-RU" sz="1800"/>
        </a:p>
      </dgm:t>
    </dgm:pt>
    <dgm:pt modelId="{E93A1E14-C04B-4CF3-ADF7-17B85E28F632}" type="pres">
      <dgm:prSet presAssocID="{D09B7DD7-1BDB-45D9-88ED-EC308A0F0D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CEE20F-8C38-4CBE-9C9A-DC55BE0A0AF9}" type="pres">
      <dgm:prSet presAssocID="{D09B7DD7-1BDB-45D9-88ED-EC308A0F0D83}" presName="Name1" presStyleCnt="0"/>
      <dgm:spPr/>
    </dgm:pt>
    <dgm:pt modelId="{6AC47394-E3A1-4B42-8BC9-6119403EA53A}" type="pres">
      <dgm:prSet presAssocID="{D09B7DD7-1BDB-45D9-88ED-EC308A0F0D83}" presName="cycle" presStyleCnt="0"/>
      <dgm:spPr/>
    </dgm:pt>
    <dgm:pt modelId="{6760A9C9-80D3-4B2D-B030-E31D18A3F0E3}" type="pres">
      <dgm:prSet presAssocID="{D09B7DD7-1BDB-45D9-88ED-EC308A0F0D83}" presName="srcNode" presStyleLbl="node1" presStyleIdx="0" presStyleCnt="5"/>
      <dgm:spPr/>
    </dgm:pt>
    <dgm:pt modelId="{16050C54-479F-45A5-8C06-E46193AB82A4}" type="pres">
      <dgm:prSet presAssocID="{D09B7DD7-1BDB-45D9-88ED-EC308A0F0D83}" presName="conn" presStyleLbl="parChTrans1D2" presStyleIdx="0" presStyleCnt="1"/>
      <dgm:spPr/>
      <dgm:t>
        <a:bodyPr/>
        <a:lstStyle/>
        <a:p>
          <a:endParaRPr lang="ru-RU"/>
        </a:p>
      </dgm:t>
    </dgm:pt>
    <dgm:pt modelId="{8A985A7C-FCA1-4550-94AF-CC897C3E1E0A}" type="pres">
      <dgm:prSet presAssocID="{D09B7DD7-1BDB-45D9-88ED-EC308A0F0D83}" presName="extraNode" presStyleLbl="node1" presStyleIdx="0" presStyleCnt="5"/>
      <dgm:spPr/>
    </dgm:pt>
    <dgm:pt modelId="{5A9107B4-B258-4D15-AE5C-9E49199C08CA}" type="pres">
      <dgm:prSet presAssocID="{D09B7DD7-1BDB-45D9-88ED-EC308A0F0D83}" presName="dstNode" presStyleLbl="node1" presStyleIdx="0" presStyleCnt="5"/>
      <dgm:spPr/>
    </dgm:pt>
    <dgm:pt modelId="{1629F645-4BCD-4202-BCB1-F1A2CCD48EB8}" type="pres">
      <dgm:prSet presAssocID="{7C42F772-886E-4EC7-A31E-96028EE7E082}" presName="text_1" presStyleLbl="node1" presStyleIdx="0" presStyleCnt="5" custScaleX="79829" custLinFactNeighborX="-1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BE0F-EE97-4671-B902-EA0C5A8DAC67}" type="pres">
      <dgm:prSet presAssocID="{7C42F772-886E-4EC7-A31E-96028EE7E082}" presName="accent_1" presStyleCnt="0"/>
      <dgm:spPr/>
    </dgm:pt>
    <dgm:pt modelId="{00BABF71-39EC-4B55-A2A4-E29E1A23E6C2}" type="pres">
      <dgm:prSet presAssocID="{7C42F772-886E-4EC7-A31E-96028EE7E082}" presName="accentRepeatNode" presStyleLbl="solidFgAcc1" presStyleIdx="0" presStyleCnt="5"/>
      <dgm:spPr>
        <a:solidFill>
          <a:srgbClr val="66CCFF"/>
        </a:solidFill>
      </dgm:spPr>
    </dgm:pt>
    <dgm:pt modelId="{A188D7E9-484D-4444-9B33-7628770C77C0}" type="pres">
      <dgm:prSet presAssocID="{D55DD450-935C-4DB0-B034-F16B42F8C2E7}" presName="text_2" presStyleLbl="node1" presStyleIdx="1" presStyleCnt="5" custScaleX="78450" custLinFactNeighborX="-8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7CC0F-DED7-4B8F-A1BF-6BD4914278B4}" type="pres">
      <dgm:prSet presAssocID="{D55DD450-935C-4DB0-B034-F16B42F8C2E7}" presName="accent_2" presStyleCnt="0"/>
      <dgm:spPr/>
    </dgm:pt>
    <dgm:pt modelId="{23E9A0CE-C6B7-4270-913E-0ECF52E8B274}" type="pres">
      <dgm:prSet presAssocID="{D55DD450-935C-4DB0-B034-F16B42F8C2E7}" presName="accentRepeatNode" presStyleLbl="solidFgAcc1" presStyleIdx="1" presStyleCnt="5"/>
      <dgm:spPr>
        <a:solidFill>
          <a:srgbClr val="A7FFA7"/>
        </a:solidFill>
      </dgm:spPr>
    </dgm:pt>
    <dgm:pt modelId="{4F0E94C0-2CE7-4ABC-AA2E-820FC6B88D96}" type="pres">
      <dgm:prSet presAssocID="{64ADD1FA-D4AB-40D2-A996-BAEBF77C0464}" presName="text_3" presStyleLbl="node1" presStyleIdx="2" presStyleCnt="5" custScaleX="88085" custLinFactNeighborX="-3625" custLinFactNeighborY="4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0FD71-AC2E-4ADC-8FA0-2AB9ABF5F612}" type="pres">
      <dgm:prSet presAssocID="{64ADD1FA-D4AB-40D2-A996-BAEBF77C0464}" presName="accent_3" presStyleCnt="0"/>
      <dgm:spPr/>
    </dgm:pt>
    <dgm:pt modelId="{8350468B-2D5E-45AE-9288-F0C50DC0DA6E}" type="pres">
      <dgm:prSet presAssocID="{64ADD1FA-D4AB-40D2-A996-BAEBF77C0464}" presName="accentRepeatNode" presStyleLbl="solidFgAcc1" presStyleIdx="2" presStyleCnt="5"/>
      <dgm:spPr>
        <a:solidFill>
          <a:srgbClr val="DAC1FF"/>
        </a:solidFill>
      </dgm:spPr>
    </dgm:pt>
    <dgm:pt modelId="{FA76B4E3-A20D-48E6-B411-EAE748A31CB7}" type="pres">
      <dgm:prSet presAssocID="{7ED9A28D-11FE-4C5E-A480-D33A8555C9B2}" presName="text_4" presStyleLbl="node1" presStyleIdx="3" presStyleCnt="5" custScaleX="94440" custLinFactNeighborX="-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9623E-C357-4C37-A624-76AA83E173FD}" type="pres">
      <dgm:prSet presAssocID="{7ED9A28D-11FE-4C5E-A480-D33A8555C9B2}" presName="accent_4" presStyleCnt="0"/>
      <dgm:spPr/>
    </dgm:pt>
    <dgm:pt modelId="{DC145EB0-4215-48E4-A716-D7462951A901}" type="pres">
      <dgm:prSet presAssocID="{7ED9A28D-11FE-4C5E-A480-D33A8555C9B2}" presName="accentRepeatNode" presStyleLbl="solidFgAcc1" presStyleIdx="3" presStyleCnt="5"/>
      <dgm:spPr>
        <a:solidFill>
          <a:srgbClr val="FFC4A7"/>
        </a:solidFill>
      </dgm:spPr>
    </dgm:pt>
    <dgm:pt modelId="{6E6CDECB-FF91-47F7-8EF7-95FFDD0DD353}" type="pres">
      <dgm:prSet presAssocID="{7225B070-395D-4ECD-A4B9-3D52B90C3C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D819B-EBEA-4D3C-B2C6-8BD551DA4076}" type="pres">
      <dgm:prSet presAssocID="{7225B070-395D-4ECD-A4B9-3D52B90C3C38}" presName="accent_5" presStyleCnt="0"/>
      <dgm:spPr/>
    </dgm:pt>
    <dgm:pt modelId="{FC642829-0362-42FB-A48D-D2867C3F9EA3}" type="pres">
      <dgm:prSet presAssocID="{7225B070-395D-4ECD-A4B9-3D52B90C3C38}" presName="accentRepeatNode" presStyleLbl="solidFgAcc1" presStyleIdx="4" presStyleCnt="5"/>
      <dgm:spPr>
        <a:solidFill>
          <a:srgbClr val="FFFFCC"/>
        </a:solidFill>
      </dgm:spPr>
    </dgm:pt>
  </dgm:ptLst>
  <dgm:cxnLst>
    <dgm:cxn modelId="{0060123C-A191-4FC0-A10A-0BAF56D3AEC9}" type="presOf" srcId="{D55DD450-935C-4DB0-B034-F16B42F8C2E7}" destId="{A188D7E9-484D-4444-9B33-7628770C77C0}" srcOrd="0" destOrd="0" presId="urn:microsoft.com/office/officeart/2008/layout/VerticalCurvedList"/>
    <dgm:cxn modelId="{4CECDF3A-ECC4-4B12-9C3B-61B8D52AB3F4}" srcId="{D09B7DD7-1BDB-45D9-88ED-EC308A0F0D83}" destId="{7225B070-395D-4ECD-A4B9-3D52B90C3C38}" srcOrd="4" destOrd="0" parTransId="{45B43E6D-3C8E-4BDB-8012-851E44D0E520}" sibTransId="{8B32E27A-5BEC-424C-9B03-5C06B0E4F725}"/>
    <dgm:cxn modelId="{1987D4B3-0580-4FFB-AD5A-C32C519CF2E7}" srcId="{D09B7DD7-1BDB-45D9-88ED-EC308A0F0D83}" destId="{64ADD1FA-D4AB-40D2-A996-BAEBF77C0464}" srcOrd="2" destOrd="0" parTransId="{8FEEE7FA-D70F-407A-80FE-E516D21CEE59}" sibTransId="{98A13547-444E-45AA-A31C-5D0181C477D6}"/>
    <dgm:cxn modelId="{F89EC85C-423F-49D6-93F1-0E4BC2918F01}" type="presOf" srcId="{7ED9A28D-11FE-4C5E-A480-D33A8555C9B2}" destId="{FA76B4E3-A20D-48E6-B411-EAE748A31CB7}" srcOrd="0" destOrd="0" presId="urn:microsoft.com/office/officeart/2008/layout/VerticalCurvedList"/>
    <dgm:cxn modelId="{A0D5A1F4-9BAA-471B-BD22-B70A4C43F40A}" srcId="{D09B7DD7-1BDB-45D9-88ED-EC308A0F0D83}" destId="{7C42F772-886E-4EC7-A31E-96028EE7E082}" srcOrd="0" destOrd="0" parTransId="{A1735567-4841-4005-9998-801B8F78F314}" sibTransId="{C1615A76-5922-4E5B-B0EA-9E0D41E69464}"/>
    <dgm:cxn modelId="{DC6CE36B-887E-43C2-A77A-4BB6F70B66DD}" type="presOf" srcId="{64ADD1FA-D4AB-40D2-A996-BAEBF77C0464}" destId="{4F0E94C0-2CE7-4ABC-AA2E-820FC6B88D96}" srcOrd="0" destOrd="0" presId="urn:microsoft.com/office/officeart/2008/layout/VerticalCurvedList"/>
    <dgm:cxn modelId="{4520D203-6271-4002-85BF-D21F658D1910}" type="presOf" srcId="{7225B070-395D-4ECD-A4B9-3D52B90C3C38}" destId="{6E6CDECB-FF91-47F7-8EF7-95FFDD0DD353}" srcOrd="0" destOrd="0" presId="urn:microsoft.com/office/officeart/2008/layout/VerticalCurvedList"/>
    <dgm:cxn modelId="{17BA9680-C379-494A-A847-30E0729F4D7F}" srcId="{D09B7DD7-1BDB-45D9-88ED-EC308A0F0D83}" destId="{D55DD450-935C-4DB0-B034-F16B42F8C2E7}" srcOrd="1" destOrd="0" parTransId="{40C81F98-4B7B-4526-A244-D0892BCA6F2B}" sibTransId="{902598DC-1C40-4FCC-8DFD-409A11638B75}"/>
    <dgm:cxn modelId="{6597C37F-4EFF-4B18-AC07-D10D96C1B154}" type="presOf" srcId="{D09B7DD7-1BDB-45D9-88ED-EC308A0F0D83}" destId="{E93A1E14-C04B-4CF3-ADF7-17B85E28F632}" srcOrd="0" destOrd="0" presId="urn:microsoft.com/office/officeart/2008/layout/VerticalCurvedList"/>
    <dgm:cxn modelId="{5365AE0B-39FF-4E2A-B9E1-A873909FE824}" type="presOf" srcId="{7C42F772-886E-4EC7-A31E-96028EE7E082}" destId="{1629F645-4BCD-4202-BCB1-F1A2CCD48EB8}" srcOrd="0" destOrd="0" presId="urn:microsoft.com/office/officeart/2008/layout/VerticalCurvedList"/>
    <dgm:cxn modelId="{744A13FE-2E8D-44C6-A21B-EBCD54D3893E}" srcId="{D09B7DD7-1BDB-45D9-88ED-EC308A0F0D83}" destId="{7ED9A28D-11FE-4C5E-A480-D33A8555C9B2}" srcOrd="3" destOrd="0" parTransId="{C6A0815E-6500-4299-B3C6-A501B5AE882A}" sibTransId="{0CA73C00-029E-4B1A-BB09-B960CF5E8D74}"/>
    <dgm:cxn modelId="{DE6BEC65-ACB2-46AC-9C70-DC5F65C634FE}" type="presOf" srcId="{C1615A76-5922-4E5B-B0EA-9E0D41E69464}" destId="{16050C54-479F-45A5-8C06-E46193AB82A4}" srcOrd="0" destOrd="0" presId="urn:microsoft.com/office/officeart/2008/layout/VerticalCurvedList"/>
    <dgm:cxn modelId="{56F54B44-6040-41C7-B2BD-5E2FCD146C6B}" type="presParOf" srcId="{E93A1E14-C04B-4CF3-ADF7-17B85E28F632}" destId="{A8CEE20F-8C38-4CBE-9C9A-DC55BE0A0AF9}" srcOrd="0" destOrd="0" presId="urn:microsoft.com/office/officeart/2008/layout/VerticalCurvedList"/>
    <dgm:cxn modelId="{E0C055FF-C318-4141-BFEB-390064F68420}" type="presParOf" srcId="{A8CEE20F-8C38-4CBE-9C9A-DC55BE0A0AF9}" destId="{6AC47394-E3A1-4B42-8BC9-6119403EA53A}" srcOrd="0" destOrd="0" presId="urn:microsoft.com/office/officeart/2008/layout/VerticalCurvedList"/>
    <dgm:cxn modelId="{AB12A38B-3BC5-4BD6-8268-17972D261074}" type="presParOf" srcId="{6AC47394-E3A1-4B42-8BC9-6119403EA53A}" destId="{6760A9C9-80D3-4B2D-B030-E31D18A3F0E3}" srcOrd="0" destOrd="0" presId="urn:microsoft.com/office/officeart/2008/layout/VerticalCurvedList"/>
    <dgm:cxn modelId="{9F63A244-0551-4AF4-95B5-E3A352183633}" type="presParOf" srcId="{6AC47394-E3A1-4B42-8BC9-6119403EA53A}" destId="{16050C54-479F-45A5-8C06-E46193AB82A4}" srcOrd="1" destOrd="0" presId="urn:microsoft.com/office/officeart/2008/layout/VerticalCurvedList"/>
    <dgm:cxn modelId="{89FA3AC8-A839-4094-88B9-FE83BAE3454B}" type="presParOf" srcId="{6AC47394-E3A1-4B42-8BC9-6119403EA53A}" destId="{8A985A7C-FCA1-4550-94AF-CC897C3E1E0A}" srcOrd="2" destOrd="0" presId="urn:microsoft.com/office/officeart/2008/layout/VerticalCurvedList"/>
    <dgm:cxn modelId="{C3686D11-6F4A-49AA-911B-C7C7886050D7}" type="presParOf" srcId="{6AC47394-E3A1-4B42-8BC9-6119403EA53A}" destId="{5A9107B4-B258-4D15-AE5C-9E49199C08CA}" srcOrd="3" destOrd="0" presId="urn:microsoft.com/office/officeart/2008/layout/VerticalCurvedList"/>
    <dgm:cxn modelId="{EEA2F8FC-24E9-4700-B29A-3554053524E5}" type="presParOf" srcId="{A8CEE20F-8C38-4CBE-9C9A-DC55BE0A0AF9}" destId="{1629F645-4BCD-4202-BCB1-F1A2CCD48EB8}" srcOrd="1" destOrd="0" presId="urn:microsoft.com/office/officeart/2008/layout/VerticalCurvedList"/>
    <dgm:cxn modelId="{5DECA385-8159-49EF-8B3D-EBCBB2DF3D7F}" type="presParOf" srcId="{A8CEE20F-8C38-4CBE-9C9A-DC55BE0A0AF9}" destId="{377FBE0F-EE97-4671-B902-EA0C5A8DAC67}" srcOrd="2" destOrd="0" presId="urn:microsoft.com/office/officeart/2008/layout/VerticalCurvedList"/>
    <dgm:cxn modelId="{561CB92F-851A-4B3D-8A18-5202EBBC7ECE}" type="presParOf" srcId="{377FBE0F-EE97-4671-B902-EA0C5A8DAC67}" destId="{00BABF71-39EC-4B55-A2A4-E29E1A23E6C2}" srcOrd="0" destOrd="0" presId="urn:microsoft.com/office/officeart/2008/layout/VerticalCurvedList"/>
    <dgm:cxn modelId="{57D718F9-DD14-4B4E-9005-C69B49656F3E}" type="presParOf" srcId="{A8CEE20F-8C38-4CBE-9C9A-DC55BE0A0AF9}" destId="{A188D7E9-484D-4444-9B33-7628770C77C0}" srcOrd="3" destOrd="0" presId="urn:microsoft.com/office/officeart/2008/layout/VerticalCurvedList"/>
    <dgm:cxn modelId="{5686EF33-9F1A-4B3A-8087-24A9166D56E9}" type="presParOf" srcId="{A8CEE20F-8C38-4CBE-9C9A-DC55BE0A0AF9}" destId="{C487CC0F-DED7-4B8F-A1BF-6BD4914278B4}" srcOrd="4" destOrd="0" presId="urn:microsoft.com/office/officeart/2008/layout/VerticalCurvedList"/>
    <dgm:cxn modelId="{7EEED2D6-16E2-4B5B-B184-DA1DA92956B5}" type="presParOf" srcId="{C487CC0F-DED7-4B8F-A1BF-6BD4914278B4}" destId="{23E9A0CE-C6B7-4270-913E-0ECF52E8B274}" srcOrd="0" destOrd="0" presId="urn:microsoft.com/office/officeart/2008/layout/VerticalCurvedList"/>
    <dgm:cxn modelId="{496F0E6A-31D6-40A2-AE0B-D7EA0846871A}" type="presParOf" srcId="{A8CEE20F-8C38-4CBE-9C9A-DC55BE0A0AF9}" destId="{4F0E94C0-2CE7-4ABC-AA2E-820FC6B88D96}" srcOrd="5" destOrd="0" presId="urn:microsoft.com/office/officeart/2008/layout/VerticalCurvedList"/>
    <dgm:cxn modelId="{952B0692-6183-45AE-9DC4-3D6BEB9D7BD9}" type="presParOf" srcId="{A8CEE20F-8C38-4CBE-9C9A-DC55BE0A0AF9}" destId="{76C0FD71-AC2E-4ADC-8FA0-2AB9ABF5F612}" srcOrd="6" destOrd="0" presId="urn:microsoft.com/office/officeart/2008/layout/VerticalCurvedList"/>
    <dgm:cxn modelId="{4BF9FB61-48F3-49E5-A115-6F172378B403}" type="presParOf" srcId="{76C0FD71-AC2E-4ADC-8FA0-2AB9ABF5F612}" destId="{8350468B-2D5E-45AE-9288-F0C50DC0DA6E}" srcOrd="0" destOrd="0" presId="urn:microsoft.com/office/officeart/2008/layout/VerticalCurvedList"/>
    <dgm:cxn modelId="{F8ACABD0-0632-4A2D-BE9B-9A079A52284A}" type="presParOf" srcId="{A8CEE20F-8C38-4CBE-9C9A-DC55BE0A0AF9}" destId="{FA76B4E3-A20D-48E6-B411-EAE748A31CB7}" srcOrd="7" destOrd="0" presId="urn:microsoft.com/office/officeart/2008/layout/VerticalCurvedList"/>
    <dgm:cxn modelId="{73A78A21-00EF-430F-9E17-C2713E298B6A}" type="presParOf" srcId="{A8CEE20F-8C38-4CBE-9C9A-DC55BE0A0AF9}" destId="{9169623E-C357-4C37-A624-76AA83E173FD}" srcOrd="8" destOrd="0" presId="urn:microsoft.com/office/officeart/2008/layout/VerticalCurvedList"/>
    <dgm:cxn modelId="{C28E229C-ED13-4C4C-BB36-325937503B7F}" type="presParOf" srcId="{9169623E-C357-4C37-A624-76AA83E173FD}" destId="{DC145EB0-4215-48E4-A716-D7462951A901}" srcOrd="0" destOrd="0" presId="urn:microsoft.com/office/officeart/2008/layout/VerticalCurvedList"/>
    <dgm:cxn modelId="{5CFAC2F9-801A-4D40-95AF-DE9F768B11A4}" type="presParOf" srcId="{A8CEE20F-8C38-4CBE-9C9A-DC55BE0A0AF9}" destId="{6E6CDECB-FF91-47F7-8EF7-95FFDD0DD353}" srcOrd="9" destOrd="0" presId="urn:microsoft.com/office/officeart/2008/layout/VerticalCurvedList"/>
    <dgm:cxn modelId="{8EFE5041-FFF4-40BE-8720-FCCFA50BD2A2}" type="presParOf" srcId="{A8CEE20F-8C38-4CBE-9C9A-DC55BE0A0AF9}" destId="{DA7D819B-EBEA-4D3C-B2C6-8BD551DA4076}" srcOrd="10" destOrd="0" presId="urn:microsoft.com/office/officeart/2008/layout/VerticalCurvedList"/>
    <dgm:cxn modelId="{4AE02018-3CF9-4CA9-B4FE-EB879DC8DF7D}" type="presParOf" srcId="{DA7D819B-EBEA-4D3C-B2C6-8BD551DA4076}" destId="{FC642829-0362-42FB-A48D-D2867C3F9EA3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050C54-479F-45A5-8C06-E46193AB82A4}">
      <dsp:nvSpPr>
        <dsp:cNvPr id="0" name=""/>
        <dsp:cNvSpPr/>
      </dsp:nvSpPr>
      <dsp:spPr>
        <a:xfrm>
          <a:off x="-4291391" y="-658352"/>
          <a:ext cx="5112939" cy="5112939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9F645-4BCD-4202-BCB1-F1A2CCD48EB8}">
      <dsp:nvSpPr>
        <dsp:cNvPr id="0" name=""/>
        <dsp:cNvSpPr/>
      </dsp:nvSpPr>
      <dsp:spPr>
        <a:xfrm>
          <a:off x="361534" y="237188"/>
          <a:ext cx="5907144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будущие  инженеры, математики, философы, лингвисты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1534" y="237188"/>
        <a:ext cx="5907144" cy="474681"/>
      </dsp:txXfrm>
    </dsp:sp>
    <dsp:sp modelId="{00BABF71-39EC-4B55-A2A4-E29E1A23E6C2}">
      <dsp:nvSpPr>
        <dsp:cNvPr id="0" name=""/>
        <dsp:cNvSpPr/>
      </dsp:nvSpPr>
      <dsp:spPr>
        <a:xfrm>
          <a:off x="63119" y="177853"/>
          <a:ext cx="593351" cy="593351"/>
        </a:xfrm>
        <a:prstGeom prst="ellipse">
          <a:avLst/>
        </a:prstGeom>
        <a:solidFill>
          <a:srgbClr val="66CC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D7E9-484D-4444-9B33-7628770C77C0}">
      <dsp:nvSpPr>
        <dsp:cNvPr id="0" name=""/>
        <dsp:cNvSpPr/>
      </dsp:nvSpPr>
      <dsp:spPr>
        <a:xfrm>
          <a:off x="743954" y="948982"/>
          <a:ext cx="5999463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много и охотно пишут, легко запоминают длинные тексты, грамматически правильная речь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43954" y="948982"/>
        <a:ext cx="5999463" cy="474681"/>
      </dsp:txXfrm>
    </dsp:sp>
    <dsp:sp modelId="{23E9A0CE-C6B7-4270-913E-0ECF52E8B274}">
      <dsp:nvSpPr>
        <dsp:cNvPr id="0" name=""/>
        <dsp:cNvSpPr/>
      </dsp:nvSpPr>
      <dsp:spPr>
        <a:xfrm>
          <a:off x="403262" y="889647"/>
          <a:ext cx="593351" cy="593351"/>
        </a:xfrm>
        <a:prstGeom prst="ellipse">
          <a:avLst/>
        </a:prstGeom>
        <a:solidFill>
          <a:srgbClr val="A7FFA7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E94C0-2CE7-4ABC-AA2E-820FC6B88D96}">
      <dsp:nvSpPr>
        <dsp:cNvPr id="0" name=""/>
        <dsp:cNvSpPr/>
      </dsp:nvSpPr>
      <dsp:spPr>
        <a:xfrm>
          <a:off x="876737" y="1660776"/>
          <a:ext cx="6562656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характерны обостренное чувство долга, ответственность, принципиальность, внутренний характер переработки эмоций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76737" y="1660776"/>
        <a:ext cx="6562656" cy="474681"/>
      </dsp:txXfrm>
    </dsp:sp>
    <dsp:sp modelId="{8350468B-2D5E-45AE-9288-F0C50DC0DA6E}">
      <dsp:nvSpPr>
        <dsp:cNvPr id="0" name=""/>
        <dsp:cNvSpPr/>
      </dsp:nvSpPr>
      <dsp:spPr>
        <a:xfrm>
          <a:off x="507658" y="1601441"/>
          <a:ext cx="593351" cy="593351"/>
        </a:xfrm>
        <a:prstGeom prst="ellipse">
          <a:avLst/>
        </a:prstGeom>
        <a:solidFill>
          <a:srgbClr val="DAC1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6B4E3-A20D-48E6-B411-EAE748A31CB7}">
      <dsp:nvSpPr>
        <dsp:cNvPr id="0" name=""/>
        <dsp:cNvSpPr/>
      </dsp:nvSpPr>
      <dsp:spPr>
        <a:xfrm>
          <a:off x="886664" y="2372570"/>
          <a:ext cx="6667090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 хватает гибкости, непосредственности и спонтанности в выражении чувств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86664" y="2372570"/>
        <a:ext cx="6667090" cy="474681"/>
      </dsp:txXfrm>
    </dsp:sp>
    <dsp:sp modelId="{DC145EB0-4215-48E4-A716-D7462951A901}">
      <dsp:nvSpPr>
        <dsp:cNvPr id="0" name=""/>
        <dsp:cNvSpPr/>
      </dsp:nvSpPr>
      <dsp:spPr>
        <a:xfrm>
          <a:off x="403262" y="2313235"/>
          <a:ext cx="593351" cy="593351"/>
        </a:xfrm>
        <a:prstGeom prst="ellipse">
          <a:avLst/>
        </a:prstGeom>
        <a:solidFill>
          <a:srgbClr val="FFC4A7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CDECB-FF91-47F7-8EF7-95FFDD0DD353}">
      <dsp:nvSpPr>
        <dsp:cNvPr id="0" name=""/>
        <dsp:cNvSpPr/>
      </dsp:nvSpPr>
      <dsp:spPr>
        <a:xfrm>
          <a:off x="359795" y="3084365"/>
          <a:ext cx="7399747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предпочитают действовать по заранее составленным схемам, трафаретам, тяжело перестраивают свои отношения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59795" y="3084365"/>
        <a:ext cx="7399747" cy="474681"/>
      </dsp:txXfrm>
    </dsp:sp>
    <dsp:sp modelId="{FC642829-0362-42FB-A48D-D2867C3F9EA3}">
      <dsp:nvSpPr>
        <dsp:cNvPr id="0" name=""/>
        <dsp:cNvSpPr/>
      </dsp:nvSpPr>
      <dsp:spPr>
        <a:xfrm>
          <a:off x="63119" y="3025029"/>
          <a:ext cx="593351" cy="5933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050C54-479F-45A5-8C06-E46193AB82A4}">
      <dsp:nvSpPr>
        <dsp:cNvPr id="0" name=""/>
        <dsp:cNvSpPr/>
      </dsp:nvSpPr>
      <dsp:spPr>
        <a:xfrm>
          <a:off x="-4291391" y="-658352"/>
          <a:ext cx="5112939" cy="5112939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9F645-4BCD-4202-BCB1-F1A2CCD48EB8}">
      <dsp:nvSpPr>
        <dsp:cNvPr id="0" name=""/>
        <dsp:cNvSpPr/>
      </dsp:nvSpPr>
      <dsp:spPr>
        <a:xfrm>
          <a:off x="361480" y="237188"/>
          <a:ext cx="5724655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будущие литераторы, журналисты, деятели искусства, организаторы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1480" y="237188"/>
        <a:ext cx="5724655" cy="474681"/>
      </dsp:txXfrm>
    </dsp:sp>
    <dsp:sp modelId="{00BABF71-39EC-4B55-A2A4-E29E1A23E6C2}">
      <dsp:nvSpPr>
        <dsp:cNvPr id="0" name=""/>
        <dsp:cNvSpPr/>
      </dsp:nvSpPr>
      <dsp:spPr>
        <a:xfrm>
          <a:off x="63119" y="177853"/>
          <a:ext cx="593351" cy="593351"/>
        </a:xfrm>
        <a:prstGeom prst="ellipse">
          <a:avLst/>
        </a:prstGeom>
        <a:solidFill>
          <a:srgbClr val="66CC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D7E9-484D-4444-9B33-7628770C77C0}">
      <dsp:nvSpPr>
        <dsp:cNvPr id="0" name=""/>
        <dsp:cNvSpPr/>
      </dsp:nvSpPr>
      <dsp:spPr>
        <a:xfrm>
          <a:off x="880207" y="948982"/>
          <a:ext cx="5358923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успешны в командных видах спорта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80207" y="948982"/>
        <a:ext cx="5358923" cy="474681"/>
      </dsp:txXfrm>
    </dsp:sp>
    <dsp:sp modelId="{23E9A0CE-C6B7-4270-913E-0ECF52E8B274}">
      <dsp:nvSpPr>
        <dsp:cNvPr id="0" name=""/>
        <dsp:cNvSpPr/>
      </dsp:nvSpPr>
      <dsp:spPr>
        <a:xfrm>
          <a:off x="403262" y="889647"/>
          <a:ext cx="593351" cy="593351"/>
        </a:xfrm>
        <a:prstGeom prst="ellipse">
          <a:avLst/>
        </a:prstGeom>
        <a:solidFill>
          <a:srgbClr val="A7FFA7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E94C0-2CE7-4ABC-AA2E-820FC6B88D96}">
      <dsp:nvSpPr>
        <dsp:cNvPr id="0" name=""/>
        <dsp:cNvSpPr/>
      </dsp:nvSpPr>
      <dsp:spPr>
        <a:xfrm>
          <a:off x="961232" y="1679825"/>
          <a:ext cx="5925132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обладают прекрасной пространственной ориентацией, чувством тела, высокой координацией движений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61232" y="1679825"/>
        <a:ext cx="5925132" cy="474681"/>
      </dsp:txXfrm>
    </dsp:sp>
    <dsp:sp modelId="{8350468B-2D5E-45AE-9288-F0C50DC0DA6E}">
      <dsp:nvSpPr>
        <dsp:cNvPr id="0" name=""/>
        <dsp:cNvSpPr/>
      </dsp:nvSpPr>
      <dsp:spPr>
        <a:xfrm>
          <a:off x="507658" y="1601441"/>
          <a:ext cx="593351" cy="593351"/>
        </a:xfrm>
        <a:prstGeom prst="ellipse">
          <a:avLst/>
        </a:prstGeom>
        <a:solidFill>
          <a:srgbClr val="DAC1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6B4E3-A20D-48E6-B411-EAE748A31CB7}">
      <dsp:nvSpPr>
        <dsp:cNvPr id="0" name=""/>
        <dsp:cNvSpPr/>
      </dsp:nvSpPr>
      <dsp:spPr>
        <a:xfrm>
          <a:off x="880617" y="2372570"/>
          <a:ext cx="6451200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речь эмоциональна, экспрессивна, богата интонациями, жестикуляцией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80617" y="2372570"/>
        <a:ext cx="6451200" cy="474681"/>
      </dsp:txXfrm>
    </dsp:sp>
    <dsp:sp modelId="{DC145EB0-4215-48E4-A716-D7462951A901}">
      <dsp:nvSpPr>
        <dsp:cNvPr id="0" name=""/>
        <dsp:cNvSpPr/>
      </dsp:nvSpPr>
      <dsp:spPr>
        <a:xfrm>
          <a:off x="403262" y="2313235"/>
          <a:ext cx="593351" cy="593351"/>
        </a:xfrm>
        <a:prstGeom prst="ellipse">
          <a:avLst/>
        </a:prstGeom>
        <a:solidFill>
          <a:srgbClr val="FFC4A7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CDECB-FF91-47F7-8EF7-95FFDD0DD353}">
      <dsp:nvSpPr>
        <dsp:cNvPr id="0" name=""/>
        <dsp:cNvSpPr/>
      </dsp:nvSpPr>
      <dsp:spPr>
        <a:xfrm>
          <a:off x="359795" y="3084365"/>
          <a:ext cx="7171147" cy="474681"/>
        </a:xfrm>
        <a:prstGeom prst="rect">
          <a:avLst/>
        </a:pr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открыты в выражении чувств, доверчивы, внушаемы, способны тонко чувствовать и переживать, действуют по настроению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59795" y="3084365"/>
        <a:ext cx="7171147" cy="474681"/>
      </dsp:txXfrm>
    </dsp:sp>
    <dsp:sp modelId="{FC642829-0362-42FB-A48D-D2867C3F9EA3}">
      <dsp:nvSpPr>
        <dsp:cNvPr id="0" name=""/>
        <dsp:cNvSpPr/>
      </dsp:nvSpPr>
      <dsp:spPr>
        <a:xfrm>
          <a:off x="63119" y="3025029"/>
          <a:ext cx="593351" cy="5933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ыноска 2 20"/>
          <p:cNvSpPr/>
          <p:nvPr/>
        </p:nvSpPr>
        <p:spPr>
          <a:xfrm flipH="1">
            <a:off x="1350284" y="3304631"/>
            <a:ext cx="1121980" cy="8746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27"/>
              <a:gd name="adj6" fmla="val -480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2 9"/>
          <p:cNvSpPr/>
          <p:nvPr/>
        </p:nvSpPr>
        <p:spPr>
          <a:xfrm>
            <a:off x="9769024" y="2900511"/>
            <a:ext cx="1121980" cy="8746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27"/>
              <a:gd name="adj6" fmla="val -480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29183" y="807320"/>
            <a:ext cx="10358371" cy="19007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B327A"/>
                </a:solidFill>
              </a:rPr>
              <a:t>Учет особенностей мозговой организации психической деятельности </a:t>
            </a:r>
            <a:r>
              <a:rPr lang="ru-RU" sz="3200" b="1" dirty="0" smtClean="0">
                <a:solidFill>
                  <a:srgbClr val="6B327A"/>
                </a:solidFill>
              </a:rPr>
              <a:t>детей в процессе обучения как </a:t>
            </a:r>
            <a:r>
              <a:rPr lang="ru-RU" sz="3200" b="1" dirty="0">
                <a:solidFill>
                  <a:srgbClr val="6B327A"/>
                </a:solidFill>
              </a:rPr>
              <a:t>необходимое условие реализации ФГОС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</a:t>
            </a:r>
          </a:p>
        </p:txBody>
      </p:sp>
      <p:pic>
        <p:nvPicPr>
          <p:cNvPr id="1034" name="Picture 10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1" t="17373" r="66505" b="44570"/>
          <a:stretch/>
        </p:blipFill>
        <p:spPr bwMode="auto">
          <a:xfrm>
            <a:off x="2563818" y="3770898"/>
            <a:ext cx="1613236" cy="24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25" t="56953" r="8194" b="7053"/>
          <a:stretch/>
        </p:blipFill>
        <p:spPr bwMode="auto">
          <a:xfrm flipH="1">
            <a:off x="8117598" y="3744670"/>
            <a:ext cx="1814029" cy="23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311421" y="2759282"/>
            <a:ext cx="3434137" cy="3345873"/>
            <a:chOff x="4311421" y="2759282"/>
            <a:chExt cx="3434137" cy="3345873"/>
          </a:xfrm>
        </p:grpSpPr>
        <p:pic>
          <p:nvPicPr>
            <p:cNvPr id="1029" name="Picture 5" descr="Картинки по запросу школьная доск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421" y="2759282"/>
              <a:ext cx="3434137" cy="3345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78" y="3744670"/>
              <a:ext cx="2104970" cy="145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507589" y="3337833"/>
            <a:ext cx="807370" cy="855517"/>
            <a:chOff x="1647826" y="2278612"/>
            <a:chExt cx="1221610" cy="1341355"/>
          </a:xfrm>
        </p:grpSpPr>
        <p:pic>
          <p:nvPicPr>
            <p:cNvPr id="3" name="Picture 7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00"/>
            <a:stretch/>
          </p:blipFill>
          <p:spPr bwMode="auto">
            <a:xfrm>
              <a:off x="1647826" y="2299114"/>
              <a:ext cx="644524" cy="128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197" y="2278612"/>
              <a:ext cx="611239" cy="134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9984708" y="2923718"/>
            <a:ext cx="761041" cy="851438"/>
            <a:chOff x="9463404" y="2351420"/>
            <a:chExt cx="1167017" cy="1341355"/>
          </a:xfrm>
        </p:grpSpPr>
        <p:pic>
          <p:nvPicPr>
            <p:cNvPr id="15" name="Picture 7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/>
            <a:stretch/>
          </p:blipFill>
          <p:spPr bwMode="auto">
            <a:xfrm>
              <a:off x="9985896" y="2351420"/>
              <a:ext cx="644525" cy="128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63404" y="2351420"/>
              <a:ext cx="611239" cy="134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B327A"/>
                </a:solidFill>
              </a:rPr>
              <a:t>Левополушарный тип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95332" y="2846001"/>
            <a:ext cx="973219" cy="836999"/>
            <a:chOff x="842993" y="2913586"/>
            <a:chExt cx="1121980" cy="888719"/>
          </a:xfrm>
        </p:grpSpPr>
        <p:sp>
          <p:nvSpPr>
            <p:cNvPr id="19" name="Выноска 2 18"/>
            <p:cNvSpPr/>
            <p:nvPr/>
          </p:nvSpPr>
          <p:spPr>
            <a:xfrm flipH="1">
              <a:off x="842993" y="2913586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1562"/>
                <a:gd name="adj6" fmla="val -44661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0298" y="2946788"/>
              <a:ext cx="807370" cy="855517"/>
              <a:chOff x="1647826" y="2278612"/>
              <a:chExt cx="1221610" cy="1341355"/>
            </a:xfrm>
          </p:grpSpPr>
          <p:pic>
            <p:nvPicPr>
              <p:cNvPr id="21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/>
              <a:stretch/>
            </p:blipFill>
            <p:spPr bwMode="auto">
              <a:xfrm>
                <a:off x="1647826" y="2299114"/>
                <a:ext cx="644524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197" y="2278612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488314059"/>
              </p:ext>
            </p:extLst>
          </p:nvPr>
        </p:nvGraphicFramePr>
        <p:xfrm>
          <a:off x="3724275" y="2476500"/>
          <a:ext cx="7810500" cy="379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Picture 2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8551" y="3593094"/>
            <a:ext cx="2241281" cy="22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99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50C54-479F-45A5-8C06-E46193AB8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6050C54-479F-45A5-8C06-E46193AB8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BABF71-39EC-4B55-A2A4-E29E1A23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00BABF71-39EC-4B55-A2A4-E29E1A23E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9F645-4BCD-4202-BCB1-F1A2CCD48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1629F645-4BCD-4202-BCB1-F1A2CCD48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9A0CE-C6B7-4270-913E-0ECF52E8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3E9A0CE-C6B7-4270-913E-0ECF52E8B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8D7E9-484D-4444-9B33-7628770C7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188D7E9-484D-4444-9B33-7628770C7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0468B-2D5E-45AE-9288-F0C50DC0D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8350468B-2D5E-45AE-9288-F0C50DC0D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E94C0-2CE7-4ABC-AA2E-820FC6B88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F0E94C0-2CE7-4ABC-AA2E-820FC6B88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45EB0-4215-48E4-A716-D7462951A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DC145EB0-4215-48E4-A716-D7462951A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6B4E3-A20D-48E6-B411-EAE748A31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FA76B4E3-A20D-48E6-B411-EAE748A31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42829-0362-42FB-A48D-D2867C3F9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C642829-0362-42FB-A48D-D2867C3F9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CDECB-FF91-47F7-8EF7-95FFDD0DD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6E6CDECB-FF91-47F7-8EF7-95FFDD0DD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1644" y="2565912"/>
            <a:ext cx="59182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склонность к </a:t>
            </a:r>
            <a:r>
              <a:rPr lang="ru-RU" dirty="0" smtClean="0"/>
              <a:t>творчеству;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конкретно-образный характер познавательных процессов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оперируют образами </a:t>
            </a:r>
            <a:r>
              <a:rPr lang="ru-RU" dirty="0"/>
              <a:t>реальных </a:t>
            </a:r>
            <a:r>
              <a:rPr lang="ru-RU" dirty="0" smtClean="0"/>
              <a:t>предметов;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хорошая ориентация </a:t>
            </a:r>
            <a:r>
              <a:rPr lang="ru-RU" dirty="0"/>
              <a:t>в </a:t>
            </a:r>
            <a:r>
              <a:rPr lang="ru-RU" dirty="0" smtClean="0"/>
              <a:t>пространстве;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развито визуальное восприятие, быстрая </a:t>
            </a:r>
            <a:r>
              <a:rPr lang="ru-RU" dirty="0"/>
              <a:t>переработка </a:t>
            </a:r>
            <a:r>
              <a:rPr lang="ru-RU" dirty="0" smtClean="0"/>
              <a:t>информации, непроизвольная память;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способность к </a:t>
            </a:r>
            <a:r>
              <a:rPr lang="ru-RU" dirty="0" smtClean="0"/>
              <a:t>рисованию, </a:t>
            </a:r>
            <a:r>
              <a:rPr lang="ru-RU" dirty="0"/>
              <a:t>музыкальный слух, артистичность, успехи в </a:t>
            </a:r>
            <a:r>
              <a:rPr lang="ru-RU" dirty="0" smtClean="0"/>
              <a:t>спорте;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склонны к отрицательным эмоциям, в том числе беспокойству и </a:t>
            </a:r>
            <a:r>
              <a:rPr lang="ru-RU" dirty="0" smtClean="0"/>
              <a:t>страху;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более </a:t>
            </a:r>
            <a:r>
              <a:rPr lang="ru-RU" dirty="0"/>
              <a:t>целостны в восприятии окружающего мира.</a:t>
            </a:r>
          </a:p>
          <a:p>
            <a:pPr lvl="0"/>
            <a:endParaRPr lang="ru-RU" dirty="0"/>
          </a:p>
        </p:txBody>
      </p:sp>
      <p:pic>
        <p:nvPicPr>
          <p:cNvPr id="6147" name="Picture 3" descr="C:\Users\Таня\Desktop\Полушария\27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3" t="10907" r="50950" b="51471"/>
          <a:stretch/>
        </p:blipFill>
        <p:spPr bwMode="auto">
          <a:xfrm flipH="1">
            <a:off x="1210872" y="3456478"/>
            <a:ext cx="2500251" cy="25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40522" y="691713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B327A"/>
                </a:solidFill>
              </a:rPr>
              <a:t>Правополушарный тип 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3368224" y="3007552"/>
            <a:ext cx="1121980" cy="8746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27"/>
              <a:gd name="adj6" fmla="val -480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583908" y="3030759"/>
            <a:ext cx="761041" cy="851438"/>
            <a:chOff x="9463404" y="2351420"/>
            <a:chExt cx="1167017" cy="1341355"/>
          </a:xfrm>
        </p:grpSpPr>
        <p:pic>
          <p:nvPicPr>
            <p:cNvPr id="16" name="Picture 7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/>
            <a:stretch/>
          </p:blipFill>
          <p:spPr bwMode="auto">
            <a:xfrm>
              <a:off x="9985896" y="2351420"/>
              <a:ext cx="644525" cy="128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63404" y="2351420"/>
              <a:ext cx="611239" cy="134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9256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40522" y="691713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B327A"/>
                </a:solidFill>
              </a:rPr>
              <a:t>Правополушарный тип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69418" y="2644755"/>
            <a:ext cx="829892" cy="707886"/>
            <a:chOff x="3368224" y="3007552"/>
            <a:chExt cx="1121980" cy="874645"/>
          </a:xfrm>
        </p:grpSpPr>
        <p:sp>
          <p:nvSpPr>
            <p:cNvPr id="14" name="Выноска 2 13"/>
            <p:cNvSpPr/>
            <p:nvPr/>
          </p:nvSpPr>
          <p:spPr>
            <a:xfrm>
              <a:off x="3368224" y="3007552"/>
              <a:ext cx="1121980" cy="874645"/>
            </a:xfrm>
            <a:prstGeom prst="borderCallout2">
              <a:avLst>
                <a:gd name="adj1" fmla="val 64499"/>
                <a:gd name="adj2" fmla="val -9481"/>
                <a:gd name="adj3" fmla="val 64499"/>
                <a:gd name="adj4" fmla="val -30440"/>
                <a:gd name="adj5" fmla="val 115777"/>
                <a:gd name="adj6" fmla="val -4920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583908" y="3030759"/>
              <a:ext cx="761041" cy="851438"/>
              <a:chOff x="9463404" y="2351420"/>
              <a:chExt cx="1167017" cy="1341355"/>
            </a:xfrm>
          </p:grpSpPr>
          <p:pic>
            <p:nvPicPr>
              <p:cNvPr id="16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9985896" y="2351420"/>
                <a:ext cx="644525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463404" y="2351420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6437886" y="2663537"/>
            <a:ext cx="4797675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престижность положения в коллективе, авторитет, </a:t>
            </a:r>
            <a:r>
              <a:rPr lang="ru-RU" dirty="0" smtClean="0"/>
              <a:t>социальная </a:t>
            </a:r>
            <a:r>
              <a:rPr lang="ru-RU" dirty="0"/>
              <a:t>значимость </a:t>
            </a:r>
            <a:r>
              <a:rPr lang="ru-RU" dirty="0" smtClean="0"/>
              <a:t>деятельности, интересна эстетическая </a:t>
            </a:r>
            <a:r>
              <a:rPr lang="ru-RU" dirty="0"/>
              <a:t>сторона предметов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496" y="2740792"/>
            <a:ext cx="2730714" cy="707886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ля </a:t>
            </a:r>
            <a:r>
              <a:rPr lang="ru-RU" b="1" dirty="0">
                <a:solidFill>
                  <a:schemeClr val="tx1"/>
                </a:solidFill>
              </a:rPr>
              <a:t>формирования мотивации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2496" y="3941733"/>
            <a:ext cx="2491234" cy="707886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ля </a:t>
            </a:r>
            <a:r>
              <a:rPr lang="ru-RU" b="1" dirty="0">
                <a:solidFill>
                  <a:schemeClr val="tx1"/>
                </a:solidFill>
              </a:rPr>
              <a:t>успешной деятельности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2496" y="5249632"/>
            <a:ext cx="2730714" cy="707886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социальный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мотив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7887" y="3932730"/>
            <a:ext cx="479767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стремлением к самопознанию, </a:t>
            </a:r>
            <a:r>
              <a:rPr lang="ru-RU" dirty="0" smtClean="0"/>
              <a:t>желание </a:t>
            </a:r>
            <a:r>
              <a:rPr lang="ru-RU" dirty="0"/>
              <a:t>разобраться во взаимоотношениях людей, осознать свое положение в мире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7410" y="5253379"/>
            <a:ext cx="47786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высоко выражена потребность </a:t>
            </a:r>
            <a:r>
              <a:rPr lang="ru-RU" dirty="0" err="1" smtClean="0"/>
              <a:t>самореализаци</a:t>
            </a:r>
            <a:r>
              <a:rPr lang="ru-RU" dirty="0" smtClean="0"/>
              <a:t>, ориентация на высокую </a:t>
            </a:r>
            <a:r>
              <a:rPr lang="ru-RU" dirty="0"/>
              <a:t>оценку и </a:t>
            </a:r>
            <a:r>
              <a:rPr lang="ru-RU" dirty="0" smtClean="0"/>
              <a:t>похвалу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" name="Picture 4" descr="E:\++++05 05 РАБОЧИЙ СТОЛ\ПРЕЗЕНТАЦИИ МИНСК\ЕГЭ\cd3a35558a36e294576a082683d8e1b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988" y="3418808"/>
            <a:ext cx="1817842" cy="29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B327A"/>
                </a:solidFill>
              </a:rPr>
              <a:t>Правополушарный</a:t>
            </a:r>
            <a:r>
              <a:rPr lang="ru-RU" sz="3600" b="1" dirty="0" smtClean="0">
                <a:solidFill>
                  <a:srgbClr val="6B327A"/>
                </a:solidFill>
              </a:rPr>
              <a:t> </a:t>
            </a:r>
            <a:r>
              <a:rPr lang="ru-RU" sz="3600" b="1" dirty="0">
                <a:solidFill>
                  <a:srgbClr val="6B327A"/>
                </a:solidFill>
              </a:rPr>
              <a:t>тип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895327224"/>
              </p:ext>
            </p:extLst>
          </p:nvPr>
        </p:nvGraphicFramePr>
        <p:xfrm>
          <a:off x="3952875" y="2476500"/>
          <a:ext cx="7581900" cy="379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906042" y="2636665"/>
            <a:ext cx="829892" cy="707886"/>
            <a:chOff x="3368224" y="3007552"/>
            <a:chExt cx="1121980" cy="874645"/>
          </a:xfrm>
        </p:grpSpPr>
        <p:sp>
          <p:nvSpPr>
            <p:cNvPr id="12" name="Выноска 2 11"/>
            <p:cNvSpPr/>
            <p:nvPr/>
          </p:nvSpPr>
          <p:spPr>
            <a:xfrm>
              <a:off x="3368224" y="3007552"/>
              <a:ext cx="1121980" cy="874645"/>
            </a:xfrm>
            <a:prstGeom prst="borderCallout2">
              <a:avLst>
                <a:gd name="adj1" fmla="val 59117"/>
                <a:gd name="adj2" fmla="val 111032"/>
                <a:gd name="adj3" fmla="val 61808"/>
                <a:gd name="adj4" fmla="val 137130"/>
                <a:gd name="adj5" fmla="val 123851"/>
                <a:gd name="adj6" fmla="val 12525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583908" y="3030759"/>
              <a:ext cx="761041" cy="851438"/>
              <a:chOff x="9463404" y="2351420"/>
              <a:chExt cx="1167017" cy="1341355"/>
            </a:xfrm>
          </p:grpSpPr>
          <p:pic>
            <p:nvPicPr>
              <p:cNvPr id="14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9985896" y="2351420"/>
                <a:ext cx="644525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463404" y="2351420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4" descr="E:\++++05 05 РАБОЧИЙ СТОЛ\ПРЕЗЕНТАЦИИ МИНСК\ЕГЭ\cd3a35558a36e294576a082683d8e1b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988" y="3325769"/>
            <a:ext cx="1817842" cy="29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40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50C54-479F-45A5-8C06-E46193AB8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6050C54-479F-45A5-8C06-E46193AB8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BABF71-39EC-4B55-A2A4-E29E1A23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00BABF71-39EC-4B55-A2A4-E29E1A23E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9F645-4BCD-4202-BCB1-F1A2CCD48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1629F645-4BCD-4202-BCB1-F1A2CCD48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9A0CE-C6B7-4270-913E-0ECF52E8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3E9A0CE-C6B7-4270-913E-0ECF52E8B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8D7E9-484D-4444-9B33-7628770C7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188D7E9-484D-4444-9B33-7628770C7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0468B-2D5E-45AE-9288-F0C50DC0D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8350468B-2D5E-45AE-9288-F0C50DC0D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E94C0-2CE7-4ABC-AA2E-820FC6B88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F0E94C0-2CE7-4ABC-AA2E-820FC6B88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45EB0-4215-48E4-A716-D7462951A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DC145EB0-4215-48E4-A716-D7462951A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6B4E3-A20D-48E6-B411-EAE748A31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FA76B4E3-A20D-48E6-B411-EAE748A31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42829-0362-42FB-A48D-D2867C3F9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C642829-0362-42FB-A48D-D2867C3F9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CDECB-FF91-47F7-8EF7-95FFDD0DD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6E6CDECB-FF91-47F7-8EF7-95FFDD0DD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6B327A"/>
                </a:solidFill>
              </a:rPr>
              <a:t>Равнополушарный</a:t>
            </a:r>
            <a:r>
              <a:rPr lang="ru-RU" sz="3600" b="1" dirty="0">
                <a:solidFill>
                  <a:srgbClr val="6B327A"/>
                </a:solidFill>
              </a:rPr>
              <a:t> тип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45138" y="3120093"/>
            <a:ext cx="51990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отсутствие ярко выраженного доминирования одного из </a:t>
            </a:r>
            <a:r>
              <a:rPr lang="ru-RU" dirty="0" smtClean="0"/>
              <a:t>полушарий предполагает синхронную деятельность полушарий  </a:t>
            </a:r>
            <a:r>
              <a:rPr lang="ru-RU" dirty="0"/>
              <a:t>в выборе стратегий </a:t>
            </a:r>
            <a:r>
              <a:rPr lang="ru-RU" dirty="0" smtClean="0"/>
              <a:t>мышления;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аиболее грамотные учащиеся;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ети замечают </a:t>
            </a:r>
            <a:r>
              <a:rPr lang="ru-RU" dirty="0"/>
              <a:t>и исправляют почти все допущенные </a:t>
            </a:r>
            <a:r>
              <a:rPr lang="ru-RU" dirty="0" smtClean="0"/>
              <a:t>ошибки.</a:t>
            </a:r>
            <a:endParaRPr lang="ru-RU" dirty="0"/>
          </a:p>
        </p:txBody>
      </p:sp>
      <p:pic>
        <p:nvPicPr>
          <p:cNvPr id="7171" name="Picture 3" descr="C:\Users\Таня\Desktop\Полушария\27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02" t="48444" r="5520" b="6673"/>
          <a:stretch/>
        </p:blipFill>
        <p:spPr bwMode="auto">
          <a:xfrm>
            <a:off x="2261722" y="3143731"/>
            <a:ext cx="1643528" cy="27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2 13"/>
          <p:cNvSpPr/>
          <p:nvPr/>
        </p:nvSpPr>
        <p:spPr>
          <a:xfrm flipH="1">
            <a:off x="842993" y="2682771"/>
            <a:ext cx="1121980" cy="8746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562"/>
              <a:gd name="adj6" fmla="val -446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Таня\Desktop\Полушария\88558-OIJ26C-7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78" t="66412" r="41476" b="11636"/>
          <a:stretch/>
        </p:blipFill>
        <p:spPr bwMode="auto">
          <a:xfrm>
            <a:off x="1091371" y="2735866"/>
            <a:ext cx="575690" cy="7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01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73700" y="1213086"/>
            <a:ext cx="5237992" cy="455835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2060"/>
              </a:buClr>
            </a:pPr>
            <a:r>
              <a:rPr lang="ru-RU" b="1" dirty="0" smtClean="0">
                <a:solidFill>
                  <a:srgbClr val="6B327A"/>
                </a:solidFill>
              </a:rPr>
              <a:t>УЧИТЕЛЮ ВАЖНО </a:t>
            </a:r>
            <a:r>
              <a:rPr lang="ru-RU" b="1" dirty="0">
                <a:solidFill>
                  <a:srgbClr val="6B327A"/>
                </a:solidFill>
              </a:rPr>
              <a:t>РАЗЛИЧАТЬ </a:t>
            </a:r>
            <a:r>
              <a:rPr lang="ru-RU" b="1" dirty="0" smtClean="0">
                <a:solidFill>
                  <a:srgbClr val="6B327A"/>
                </a:solidFill>
              </a:rPr>
              <a:t>ПРАВОРУКИХ И ЛЕВОРУКИХ ДЕТЕЙ</a:t>
            </a:r>
          </a:p>
          <a:p>
            <a:r>
              <a:rPr lang="ru-RU" sz="2400" b="1" dirty="0" smtClean="0">
                <a:solidFill>
                  <a:srgbClr val="6B327A"/>
                </a:solidFill>
              </a:rPr>
              <a:t>1) </a:t>
            </a:r>
            <a:r>
              <a:rPr lang="ru-RU" dirty="0" smtClean="0"/>
              <a:t>ученики</a:t>
            </a:r>
            <a:r>
              <a:rPr lang="ru-RU" dirty="0"/>
              <a:t>, имеющие ведущую левую руку, но правое сенсорное </a:t>
            </a:r>
            <a:r>
              <a:rPr lang="ru-RU" dirty="0" smtClean="0"/>
              <a:t>предпочтение; </a:t>
            </a:r>
            <a:endParaRPr lang="ru-RU" dirty="0"/>
          </a:p>
          <a:p>
            <a:r>
              <a:rPr lang="ru-RU" sz="2400" b="1" dirty="0" smtClean="0">
                <a:solidFill>
                  <a:srgbClr val="6B327A"/>
                </a:solidFill>
              </a:rPr>
              <a:t>2) </a:t>
            </a:r>
            <a:r>
              <a:rPr lang="ru-RU" dirty="0" smtClean="0"/>
              <a:t>ученики</a:t>
            </a:r>
            <a:r>
              <a:rPr lang="ru-RU" dirty="0"/>
              <a:t>, имеющие  ведущую правую руку, но левое сенсорное </a:t>
            </a:r>
            <a:r>
              <a:rPr lang="ru-RU" dirty="0" smtClean="0"/>
              <a:t>предпочтение;</a:t>
            </a:r>
            <a:endParaRPr lang="ru-RU" dirty="0"/>
          </a:p>
          <a:p>
            <a:r>
              <a:rPr lang="ru-RU" sz="2400" b="1" dirty="0" smtClean="0">
                <a:solidFill>
                  <a:srgbClr val="6B327A"/>
                </a:solidFill>
              </a:rPr>
              <a:t>3)</a:t>
            </a:r>
            <a:r>
              <a:rPr lang="ru-RU" dirty="0" smtClean="0"/>
              <a:t>ученики с </a:t>
            </a:r>
            <a:r>
              <a:rPr lang="ru-RU" dirty="0"/>
              <a:t>правополушарным доминированием, </a:t>
            </a:r>
            <a:r>
              <a:rPr lang="ru-RU" dirty="0" smtClean="0"/>
              <a:t>имеющие </a:t>
            </a:r>
            <a:r>
              <a:rPr lang="ru-RU" dirty="0"/>
              <a:t>полное левостороннее </a:t>
            </a:r>
            <a:r>
              <a:rPr lang="ru-RU" dirty="0" smtClean="0"/>
              <a:t>предпочтение; </a:t>
            </a:r>
            <a:endParaRPr lang="ru-RU" dirty="0"/>
          </a:p>
          <a:p>
            <a:r>
              <a:rPr lang="ru-RU" sz="2400" b="1" dirty="0" smtClean="0">
                <a:solidFill>
                  <a:srgbClr val="6B327A"/>
                </a:solidFill>
              </a:rPr>
              <a:t>4) </a:t>
            </a:r>
            <a:r>
              <a:rPr lang="ru-RU" dirty="0" smtClean="0"/>
              <a:t>ученики левополушарным </a:t>
            </a:r>
            <a:r>
              <a:rPr lang="ru-RU" dirty="0"/>
              <a:t>доминированием, </a:t>
            </a:r>
            <a:r>
              <a:rPr lang="ru-RU" dirty="0" smtClean="0"/>
              <a:t>имеющие </a:t>
            </a:r>
            <a:r>
              <a:rPr lang="ru-RU" dirty="0"/>
              <a:t>полное правостороннее предпочтение.</a:t>
            </a:r>
          </a:p>
          <a:p>
            <a:pPr lvl="0"/>
            <a:endParaRPr lang="ru-RU" sz="2000" dirty="0"/>
          </a:p>
        </p:txBody>
      </p:sp>
      <p:pic>
        <p:nvPicPr>
          <p:cNvPr id="9219" name="Picture 3" descr="E:\++++05 05 РАБОЧИЙ СТОЛ\ПРЕЗЕНТАЦИИ МИНСК\ЕДИНСТВО\0e70964e025469fd6f7ca3e68bdb4b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637" y="1616477"/>
            <a:ext cx="3357655" cy="37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54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:\++++05 05 РАБОЧИЙ СТОЛ\ПРЕЗЕНТАЦИИ МИНСК\Мнемотехника\61124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708" y="648445"/>
            <a:ext cx="9776160" cy="54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29300" y="3533451"/>
            <a:ext cx="5048250" cy="249730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29300" y="3599321"/>
            <a:ext cx="52325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</a:t>
            </a:r>
            <a:r>
              <a:rPr lang="ru-RU" sz="1900" dirty="0" smtClean="0"/>
              <a:t>овременная </a:t>
            </a:r>
            <a:r>
              <a:rPr lang="ru-RU" sz="1900" dirty="0"/>
              <a:t>цивилизация преимущественно </a:t>
            </a:r>
            <a:r>
              <a:rPr lang="ru-RU" sz="1900" dirty="0" smtClean="0"/>
              <a:t>левополушарная. Обучение ориентировано </a:t>
            </a:r>
            <a:r>
              <a:rPr lang="ru-RU" sz="1900" dirty="0"/>
              <a:t>на учащихся с доминирующим левым полушарием. </a:t>
            </a:r>
          </a:p>
          <a:p>
            <a:r>
              <a:rPr lang="ru-RU" sz="1900" dirty="0"/>
              <a:t>Левое полушарие человека осуществляет переработку информации логически, последовательно. В процессе работы с левополушарными детьми педагогу необходимо использовать </a:t>
            </a:r>
            <a:r>
              <a:rPr lang="ru-RU" sz="1900" b="1" dirty="0"/>
              <a:t>логический способ рассуждений</a:t>
            </a:r>
            <a:r>
              <a:rPr lang="ru-RU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5677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1406" y="472841"/>
            <a:ext cx="11274264" cy="19007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6B327A"/>
                </a:solidFill>
              </a:rPr>
              <a:t>Особенности обучения левополушарных </a:t>
            </a:r>
            <a:r>
              <a:rPr lang="ru-RU" sz="3200" b="1" dirty="0" smtClean="0">
                <a:solidFill>
                  <a:srgbClr val="6B327A"/>
                </a:solidFill>
              </a:rPr>
              <a:t>детей.</a:t>
            </a:r>
            <a:br>
              <a:rPr lang="ru-RU" sz="3200" b="1" dirty="0" smtClean="0">
                <a:solidFill>
                  <a:srgbClr val="6B327A"/>
                </a:solidFill>
              </a:rPr>
            </a:br>
            <a:r>
              <a:rPr lang="ru-RU" sz="3200" b="1" dirty="0" smtClean="0">
                <a:solidFill>
                  <a:srgbClr val="6B327A"/>
                </a:solidFill>
              </a:rPr>
              <a:t>Методы и приемы обучения</a:t>
            </a:r>
            <a:endParaRPr lang="ru-RU" sz="3200" b="1" dirty="0">
              <a:solidFill>
                <a:srgbClr val="6B327A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42793" y="2717316"/>
            <a:ext cx="4536567" cy="1416009"/>
            <a:chOff x="1042793" y="2717316"/>
            <a:chExt cx="4536567" cy="141600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79360" y="3197325"/>
              <a:ext cx="3600000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задания на классификацию </a:t>
              </a:r>
              <a:r>
                <a:rPr lang="ru-RU" dirty="0"/>
                <a:t>по нескольким характеристикам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1" name="TextBox 20"/>
            <p:cNvSpPr txBox="1"/>
            <p:nvPr/>
          </p:nvSpPr>
          <p:spPr>
            <a:xfrm>
              <a:off x="1042793" y="2717316"/>
              <a:ext cx="2304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Классификация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78538" y="2711730"/>
            <a:ext cx="5209016" cy="1472211"/>
            <a:chOff x="6078538" y="2711730"/>
            <a:chExt cx="5209016" cy="147221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30538" y="3247941"/>
              <a:ext cx="4057016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/>
                <a:t>решение проблемы </a:t>
              </a:r>
              <a:r>
                <a:rPr lang="ru-RU" dirty="0" smtClean="0"/>
                <a:t>через логический </a:t>
              </a:r>
              <a:r>
                <a:rPr lang="ru-RU" dirty="0"/>
                <a:t>анализ </a:t>
              </a:r>
              <a:r>
                <a:rPr lang="ru-RU" dirty="0" smtClean="0"/>
                <a:t>информации и исследование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3" name="TextBox 22"/>
            <p:cNvSpPr txBox="1"/>
            <p:nvPr/>
          </p:nvSpPr>
          <p:spPr>
            <a:xfrm>
              <a:off x="6078538" y="2711730"/>
              <a:ext cx="2304000" cy="68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Проблемное </a:t>
              </a:r>
            </a:p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обучение</a:t>
              </a:r>
              <a:r>
                <a:rPr lang="ru-RU" sz="2000" b="1" dirty="0" smtClean="0"/>
                <a:t> 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42793" y="4486737"/>
            <a:ext cx="4631817" cy="1381994"/>
            <a:chOff x="1042793" y="4486737"/>
            <a:chExt cx="4631817" cy="138199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74610" y="4932731"/>
              <a:ext cx="3600000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/>
                <a:t>свободное выражение идей по определенной проблеме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7" name="TextBox 26"/>
            <p:cNvSpPr txBox="1"/>
            <p:nvPr/>
          </p:nvSpPr>
          <p:spPr>
            <a:xfrm>
              <a:off x="1042793" y="4486737"/>
              <a:ext cx="2304000" cy="68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«</a:t>
              </a:r>
              <a:r>
                <a:rPr lang="ru-RU" sz="2000" b="1" i="1" dirty="0"/>
                <a:t>Мозговая атака»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078538" y="4486737"/>
            <a:ext cx="5209016" cy="1381994"/>
            <a:chOff x="6078538" y="4486737"/>
            <a:chExt cx="5209016" cy="138199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30538" y="4932731"/>
              <a:ext cx="4057016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задания на нахождение </a:t>
              </a:r>
              <a:r>
                <a:rPr lang="ru-RU" dirty="0"/>
                <a:t>связей между отдельными положениями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9" name="TextBox 28"/>
            <p:cNvSpPr txBox="1"/>
            <p:nvPr/>
          </p:nvSpPr>
          <p:spPr>
            <a:xfrm>
              <a:off x="6078538" y="4486737"/>
              <a:ext cx="2304000" cy="68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«</a:t>
              </a:r>
              <a:r>
                <a:rPr lang="ru-RU" sz="2000" b="1" i="1" dirty="0"/>
                <a:t>Сетка»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320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1406" y="472841"/>
            <a:ext cx="11274264" cy="1900725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6B327A"/>
                </a:solidFill>
              </a:rPr>
              <a:t>Особенности обучения левополушарных </a:t>
            </a:r>
            <a:r>
              <a:rPr lang="ru-RU" sz="3200" b="1" dirty="0" smtClean="0">
                <a:solidFill>
                  <a:srgbClr val="6B327A"/>
                </a:solidFill>
              </a:rPr>
              <a:t>детей.</a:t>
            </a:r>
            <a:br>
              <a:rPr lang="ru-RU" sz="3200" b="1" dirty="0" smtClean="0">
                <a:solidFill>
                  <a:srgbClr val="6B327A"/>
                </a:solidFill>
              </a:rPr>
            </a:br>
            <a:r>
              <a:rPr lang="ru-RU" sz="3200" b="1" dirty="0" smtClean="0">
                <a:solidFill>
                  <a:srgbClr val="6B327A"/>
                </a:solidFill>
              </a:rPr>
              <a:t>Методы и приемы обучения</a:t>
            </a:r>
            <a:endParaRPr lang="ru-RU" sz="3400" b="1" dirty="0">
              <a:solidFill>
                <a:srgbClr val="6B327A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42793" y="2659191"/>
            <a:ext cx="4536567" cy="1512234"/>
            <a:chOff x="1042793" y="2659191"/>
            <a:chExt cx="4536567" cy="151223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79360" y="3235425"/>
              <a:ext cx="3600000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/>
                <a:t>и</a:t>
              </a:r>
              <a:r>
                <a:rPr lang="ru-RU" dirty="0" smtClean="0"/>
                <a:t>спользование в рассуждениях метафор и аналогий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1" name="TextBox 20"/>
            <p:cNvSpPr txBox="1"/>
            <p:nvPr/>
          </p:nvSpPr>
          <p:spPr>
            <a:xfrm>
              <a:off x="1042793" y="2659191"/>
              <a:ext cx="2304000" cy="68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«</a:t>
              </a:r>
              <a:r>
                <a:rPr lang="ru-RU" sz="2000" b="1" i="1" dirty="0" err="1" smtClean="0"/>
                <a:t>Синектика</a:t>
              </a:r>
              <a:r>
                <a:rPr lang="ru-RU" sz="2000" b="1" i="1" dirty="0" smtClean="0"/>
                <a:t>»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78538" y="2659191"/>
            <a:ext cx="5209016" cy="1500273"/>
            <a:chOff x="6078538" y="2807493"/>
            <a:chExt cx="5209016" cy="15002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30538" y="3371766"/>
              <a:ext cx="4057016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ситуация, которая требует выбора альтернативы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3" name="TextBox 22"/>
            <p:cNvSpPr txBox="1"/>
            <p:nvPr/>
          </p:nvSpPr>
          <p:spPr>
            <a:xfrm>
              <a:off x="6078538" y="2807493"/>
              <a:ext cx="2304000" cy="68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«Дилемма»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42793" y="4628682"/>
            <a:ext cx="4647225" cy="1372061"/>
            <a:chOff x="1042793" y="4628682"/>
            <a:chExt cx="4647225" cy="137206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90018" y="5064743"/>
              <a:ext cx="3600000" cy="936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отмечают крайние позиции по обсуждаемой теме и объясняют их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7" name="TextBox 26"/>
            <p:cNvSpPr txBox="1"/>
            <p:nvPr/>
          </p:nvSpPr>
          <p:spPr>
            <a:xfrm>
              <a:off x="1042793" y="4628682"/>
              <a:ext cx="2433832" cy="68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«Занятие позиций»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078538" y="4474794"/>
            <a:ext cx="5303838" cy="1592381"/>
            <a:chOff x="6078538" y="4474794"/>
            <a:chExt cx="5303838" cy="159238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30538" y="4987175"/>
              <a:ext cx="4151838" cy="1080000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перестройка информации, отход от жестких образцов, установленных практикой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 useBgFill="1">
          <p:nvSpPr>
            <p:cNvPr id="29" name="TextBox 28"/>
            <p:cNvSpPr txBox="1"/>
            <p:nvPr/>
          </p:nvSpPr>
          <p:spPr>
            <a:xfrm>
              <a:off x="6078538" y="4474794"/>
              <a:ext cx="2304000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ru-RU" sz="2000" b="1" i="1" dirty="0" smtClean="0"/>
                <a:t>«Литеральное мышление»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532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9" t="56314" r="67092" b="5851"/>
          <a:stretch/>
        </p:blipFill>
        <p:spPr bwMode="auto">
          <a:xfrm>
            <a:off x="1811068" y="3444875"/>
            <a:ext cx="1428749" cy="23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B327A"/>
                </a:solidFill>
              </a:rPr>
              <a:t>Особенности сенсорного восприятия левополушарных детей</a:t>
            </a:r>
            <a:endParaRPr lang="ru-RU" sz="3600" dirty="0">
              <a:solidFill>
                <a:srgbClr val="6B327A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95332" y="2846001"/>
            <a:ext cx="973219" cy="836999"/>
            <a:chOff x="842993" y="2913586"/>
            <a:chExt cx="1121980" cy="888719"/>
          </a:xfrm>
        </p:grpSpPr>
        <p:sp>
          <p:nvSpPr>
            <p:cNvPr id="18" name="Выноска 2 17"/>
            <p:cNvSpPr/>
            <p:nvPr/>
          </p:nvSpPr>
          <p:spPr>
            <a:xfrm flipH="1">
              <a:off x="842993" y="2913586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1562"/>
                <a:gd name="adj6" fmla="val -44661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0298" y="2946788"/>
              <a:ext cx="807370" cy="855517"/>
              <a:chOff x="1647826" y="2278612"/>
              <a:chExt cx="1221610" cy="1341355"/>
            </a:xfrm>
          </p:grpSpPr>
          <p:pic>
            <p:nvPicPr>
              <p:cNvPr id="23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/>
              <a:stretch/>
            </p:blipFill>
            <p:spPr bwMode="auto">
              <a:xfrm>
                <a:off x="1647826" y="2299114"/>
                <a:ext cx="644524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197" y="2278612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Прямоугольник 2"/>
          <p:cNvSpPr/>
          <p:nvPr/>
        </p:nvSpPr>
        <p:spPr>
          <a:xfrm>
            <a:off x="3810000" y="2836534"/>
            <a:ext cx="7400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Упор </a:t>
            </a:r>
            <a:r>
              <a:rPr lang="ru-RU" dirty="0"/>
              <a:t>делается на слухоречевую память </a:t>
            </a:r>
            <a:r>
              <a:rPr lang="ru-RU" dirty="0" smtClean="0"/>
              <a:t>учащихся (учебный </a:t>
            </a:r>
            <a:r>
              <a:rPr lang="ru-RU" dirty="0"/>
              <a:t>материал в основном дается </a:t>
            </a:r>
            <a:r>
              <a:rPr lang="ru-RU" dirty="0" smtClean="0"/>
              <a:t>вербально).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Правила</a:t>
            </a:r>
            <a:r>
              <a:rPr lang="ru-RU" dirty="0"/>
              <a:t>, структура изучаемых </a:t>
            </a:r>
            <a:r>
              <a:rPr lang="ru-RU" dirty="0" smtClean="0"/>
              <a:t>явлений отражаются в виде схем.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Речь </a:t>
            </a:r>
            <a:r>
              <a:rPr lang="ru-RU" dirty="0"/>
              <a:t>учителя </a:t>
            </a:r>
            <a:r>
              <a:rPr lang="ru-RU" dirty="0" smtClean="0"/>
              <a:t>должна </a:t>
            </a:r>
            <a:r>
              <a:rPr lang="ru-RU" dirty="0"/>
              <a:t>быть </a:t>
            </a:r>
            <a:r>
              <a:rPr lang="ru-RU" dirty="0" smtClean="0"/>
              <a:t>логичной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без излишней </a:t>
            </a:r>
            <a:r>
              <a:rPr lang="ru-RU" dirty="0" smtClean="0"/>
              <a:t>эмоциональности, нежелательны </a:t>
            </a:r>
            <a:r>
              <a:rPr lang="ru-RU" dirty="0"/>
              <a:t>лишние жесты, кроме регулирующих.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Темп </a:t>
            </a:r>
            <a:r>
              <a:rPr lang="ru-RU" dirty="0"/>
              <a:t>речи и паузы </a:t>
            </a:r>
            <a:r>
              <a:rPr lang="ru-RU" dirty="0" smtClean="0"/>
              <a:t>должны </a:t>
            </a:r>
            <a:r>
              <a:rPr lang="ru-RU" dirty="0"/>
              <a:t>соответствовать скорости перевода внешней речи учителя во внутреннюю речь </a:t>
            </a:r>
            <a:r>
              <a:rPr lang="ru-RU" dirty="0" smtClean="0"/>
              <a:t>учащихся; паузы </a:t>
            </a:r>
            <a:r>
              <a:rPr lang="ru-RU" dirty="0"/>
              <a:t>и громкость используются для более четкого выделения в речи смысловых частей.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Значима </a:t>
            </a:r>
            <a:r>
              <a:rPr lang="ru-RU" dirty="0"/>
              <a:t>правая </a:t>
            </a:r>
            <a:r>
              <a:rPr lang="ru-RU" dirty="0" smtClean="0"/>
              <a:t>полусфера.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Сочетание </a:t>
            </a:r>
            <a:r>
              <a:rPr lang="ru-RU" dirty="0"/>
              <a:t>цветов на доске: темный фон и светлый </a:t>
            </a:r>
            <a:r>
              <a:rPr lang="ru-RU" dirty="0" smtClean="0"/>
              <a:t>мел.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Предпочтительна </a:t>
            </a:r>
            <a:r>
              <a:rPr lang="ru-RU" dirty="0"/>
              <a:t>классическая посадка за партами.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67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368249">
            <a:off x="1279939" y="2174730"/>
            <a:ext cx="1939578" cy="2209881"/>
            <a:chOff x="8440538" y="1622192"/>
            <a:chExt cx="2935154" cy="3754416"/>
          </a:xfrm>
        </p:grpSpPr>
        <p:pic>
          <p:nvPicPr>
            <p:cNvPr id="19" name="Picture 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259"/>
            <a:stretch/>
          </p:blipFill>
          <p:spPr bwMode="auto">
            <a:xfrm rot="20693790">
              <a:off x="8440538" y="1743611"/>
              <a:ext cx="1570270" cy="2175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41"/>
            <a:stretch/>
          </p:blipFill>
          <p:spPr bwMode="auto">
            <a:xfrm rot="875143">
              <a:off x="9808176" y="1622192"/>
              <a:ext cx="1567516" cy="234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 rot="20229324">
              <a:off x="8525819" y="3067685"/>
              <a:ext cx="1683959" cy="2308923"/>
              <a:chOff x="6744072" y="3717032"/>
              <a:chExt cx="1749846" cy="2612598"/>
            </a:xfrm>
          </p:grpSpPr>
          <p:pic>
            <p:nvPicPr>
              <p:cNvPr id="23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ятиугольник 3"/>
          <p:cNvSpPr/>
          <p:nvPr/>
        </p:nvSpPr>
        <p:spPr>
          <a:xfrm>
            <a:off x="4198363" y="2560112"/>
            <a:ext cx="3431162" cy="576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психолого-педагогические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5100" y="2522581"/>
            <a:ext cx="3828726" cy="14773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построение образовательной деятельности,  направленной на интересы и возможности каждого ребенка,  с учетом их индивидуальных особенностей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90299" y="3462650"/>
            <a:ext cx="3240000" cy="468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кадровые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98363" y="4054335"/>
            <a:ext cx="3240000" cy="468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материально-технические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4888" y="4635799"/>
            <a:ext cx="3240000" cy="468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информационные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98363" y="5229688"/>
            <a:ext cx="3240000" cy="468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учебно-методические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8363" y="5804042"/>
            <a:ext cx="3240000" cy="468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финансовые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Картинки по запросу фг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04" y="4582655"/>
            <a:ext cx="2642036" cy="8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5"/>
          <p:cNvSpPr txBox="1">
            <a:spLocks/>
          </p:cNvSpPr>
          <p:nvPr/>
        </p:nvSpPr>
        <p:spPr>
          <a:xfrm>
            <a:off x="929183" y="621856"/>
            <a:ext cx="10358371" cy="1900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6B327A"/>
                </a:solidFill>
              </a:rPr>
              <a:t>Требования ФГОС к </a:t>
            </a:r>
            <a:r>
              <a:rPr lang="ru-RU" sz="3200" b="1" dirty="0">
                <a:solidFill>
                  <a:srgbClr val="6B327A"/>
                </a:solidFill>
              </a:rPr>
              <a:t>условиям осуществления образования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6287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9" t="56314" r="67092" b="5851"/>
          <a:stretch/>
        </p:blipFill>
        <p:spPr bwMode="auto">
          <a:xfrm>
            <a:off x="1811068" y="3444875"/>
            <a:ext cx="1428749" cy="23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49" y="982132"/>
            <a:ext cx="11134725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B327A"/>
                </a:solidFill>
              </a:rPr>
              <a:t>Особенности проверки знаний </a:t>
            </a:r>
            <a:br>
              <a:rPr lang="ru-RU" sz="3200" b="1" dirty="0" smtClean="0">
                <a:solidFill>
                  <a:srgbClr val="6B327A"/>
                </a:solidFill>
              </a:rPr>
            </a:br>
            <a:r>
              <a:rPr lang="ru-RU" sz="3200" b="1" dirty="0" smtClean="0">
                <a:solidFill>
                  <a:srgbClr val="6B327A"/>
                </a:solidFill>
              </a:rPr>
              <a:t>левополушарных учащихся</a:t>
            </a:r>
            <a:endParaRPr lang="ru-RU" sz="3200" dirty="0">
              <a:solidFill>
                <a:srgbClr val="6B327A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95332" y="2846001"/>
            <a:ext cx="973219" cy="836999"/>
            <a:chOff x="842993" y="2913586"/>
            <a:chExt cx="1121980" cy="888719"/>
          </a:xfrm>
        </p:grpSpPr>
        <p:sp>
          <p:nvSpPr>
            <p:cNvPr id="18" name="Выноска 2 17"/>
            <p:cNvSpPr/>
            <p:nvPr/>
          </p:nvSpPr>
          <p:spPr>
            <a:xfrm flipH="1">
              <a:off x="842993" y="2913586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1562"/>
                <a:gd name="adj6" fmla="val -44661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0298" y="2946788"/>
              <a:ext cx="807370" cy="855517"/>
              <a:chOff x="1647826" y="2278612"/>
              <a:chExt cx="1221610" cy="1341355"/>
            </a:xfrm>
          </p:grpSpPr>
          <p:pic>
            <p:nvPicPr>
              <p:cNvPr id="23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/>
              <a:stretch/>
            </p:blipFill>
            <p:spPr bwMode="auto">
              <a:xfrm>
                <a:off x="1647826" y="2299114"/>
                <a:ext cx="644524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197" y="2278612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4552586" y="2883547"/>
            <a:ext cx="3689974" cy="504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решение задач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8075" y="3683000"/>
            <a:ext cx="4762320" cy="70788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письменные опросы с неограниченным сроком выполнения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4599" y="4924701"/>
            <a:ext cx="3672955" cy="540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вопросы «закрытого» типа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Картинки по запросу проверка знан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642" y="3652960"/>
            <a:ext cx="2670175" cy="21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51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36643" y="478754"/>
            <a:ext cx="11274264" cy="19007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B327A"/>
                </a:solidFill>
              </a:rPr>
              <a:t>Особенности обучения правополушарных детей</a:t>
            </a:r>
            <a:br>
              <a:rPr lang="ru-RU" sz="3200" b="1" dirty="0">
                <a:solidFill>
                  <a:srgbClr val="6B327A"/>
                </a:solidFill>
              </a:rPr>
            </a:br>
            <a:r>
              <a:rPr lang="ru-RU" sz="3200" b="1" dirty="0">
                <a:solidFill>
                  <a:srgbClr val="6B327A"/>
                </a:solidFill>
              </a:rPr>
              <a:t>Методы и приемы обучения</a:t>
            </a:r>
            <a:endParaRPr lang="ru-RU" sz="3200" dirty="0">
              <a:solidFill>
                <a:srgbClr val="6B327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5692" y="3125454"/>
            <a:ext cx="3960000" cy="900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ru-RU" dirty="0"/>
              <a:t>образы </a:t>
            </a:r>
            <a:r>
              <a:rPr lang="ru-RU" dirty="0" smtClean="0"/>
              <a:t>должны </a:t>
            </a:r>
          </a:p>
          <a:p>
            <a:pPr lvl="0" algn="ctr"/>
            <a:r>
              <a:rPr lang="ru-RU" dirty="0" smtClean="0"/>
              <a:t>отражать </a:t>
            </a:r>
            <a:r>
              <a:rPr lang="ru-RU" dirty="0"/>
              <a:t>суть изучаемого явления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747518" y="2654605"/>
            <a:ext cx="2880000" cy="707886"/>
          </a:xfrm>
          <a:prstGeom prst="rect">
            <a:avLst/>
          </a:prstGeom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b="1" i="1" dirty="0" smtClean="0"/>
              <a:t>Опора </a:t>
            </a:r>
            <a:r>
              <a:rPr lang="ru-RU" sz="2000" b="1" i="1" dirty="0"/>
              <a:t>на образное </a:t>
            </a:r>
            <a:r>
              <a:rPr lang="ru-RU" sz="2000" b="1" i="1" dirty="0" smtClean="0"/>
              <a:t>мышление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00" y="3074058"/>
            <a:ext cx="4610101" cy="111694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dirty="0" smtClean="0"/>
              <a:t>использование динамической и слуховой  наглядности образное подкрепление  вербальной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sp useBgFill="1">
        <p:nvSpPr>
          <p:cNvPr id="23" name="TextBox 22"/>
          <p:cNvSpPr txBox="1"/>
          <p:nvPr/>
        </p:nvSpPr>
        <p:spPr>
          <a:xfrm>
            <a:off x="6165105" y="2654605"/>
            <a:ext cx="2880000" cy="684000"/>
          </a:xfrm>
          <a:prstGeom prst="rect">
            <a:avLst/>
          </a:prstGeom>
          <a:ln w="28575"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b="1" i="1" dirty="0" smtClean="0"/>
              <a:t>Наглядный материал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12930" y="4987800"/>
            <a:ext cx="4594158" cy="900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ru-RU" dirty="0" smtClean="0"/>
              <a:t>интонация, громкость, паузы,  доверительное</a:t>
            </a:r>
          </a:p>
          <a:p>
            <a:pPr lvl="0" algn="ctr"/>
            <a:r>
              <a:rPr lang="ru-RU" dirty="0" smtClean="0"/>
              <a:t>общение, учет повышенной эмоциональности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 useBgFill="1">
        <p:nvSpPr>
          <p:cNvPr id="27" name="TextBox 26"/>
          <p:cNvSpPr txBox="1"/>
          <p:nvPr/>
        </p:nvSpPr>
        <p:spPr>
          <a:xfrm>
            <a:off x="747518" y="4505057"/>
            <a:ext cx="2880000" cy="684000"/>
          </a:xfrm>
          <a:prstGeom prst="rect">
            <a:avLst/>
          </a:prstGeom>
          <a:ln w="28575"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b="1" i="1" dirty="0" smtClean="0"/>
              <a:t>Выразительные средства речи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4492" y="4959225"/>
            <a:ext cx="4161225" cy="900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ru-RU" dirty="0"/>
              <a:t>интерес к искусству, литературе и философским </a:t>
            </a:r>
            <a:r>
              <a:rPr lang="ru-RU" dirty="0" smtClean="0"/>
              <a:t>проблемам</a:t>
            </a:r>
            <a:endParaRPr lang="ru-RU" b="1" dirty="0">
              <a:solidFill>
                <a:srgbClr val="002060"/>
              </a:solidFill>
            </a:endParaRPr>
          </a:p>
        </p:txBody>
      </p:sp>
      <p:sp useBgFill="1">
        <p:nvSpPr>
          <p:cNvPr id="29" name="TextBox 28"/>
          <p:cNvSpPr txBox="1"/>
          <p:nvPr/>
        </p:nvSpPr>
        <p:spPr>
          <a:xfrm>
            <a:off x="6165105" y="4505057"/>
            <a:ext cx="2880000" cy="684000"/>
          </a:xfrm>
          <a:prstGeom prst="rect">
            <a:avLst/>
          </a:prstGeom>
          <a:ln w="28575"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b="1" i="1" dirty="0" smtClean="0"/>
              <a:t>Учет интересов</a:t>
            </a:r>
          </a:p>
          <a:p>
            <a:pPr algn="ctr">
              <a:buClr>
                <a:srgbClr val="C00000"/>
              </a:buClr>
            </a:pPr>
            <a:r>
              <a:rPr lang="ru-RU" sz="2000" b="1" i="1" dirty="0" smtClean="0"/>
              <a:t>учащихся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400392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B327A"/>
                </a:solidFill>
              </a:rPr>
              <a:t>Особенности сенсорного восприятия правополушарных детей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0076" y="2853668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Использовать  </a:t>
            </a:r>
            <a:r>
              <a:rPr lang="ru-RU" dirty="0"/>
              <a:t>задания и упражнения, направленные на развитие мыслительных операций, произвольного внимания, </a:t>
            </a:r>
            <a:r>
              <a:rPr lang="ru-RU" dirty="0" smtClean="0"/>
              <a:t>слуховой и речевой </a:t>
            </a:r>
            <a:r>
              <a:rPr lang="ru-RU" dirty="0"/>
              <a:t>памяти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Упор делается </a:t>
            </a:r>
            <a:r>
              <a:rPr lang="ru-RU" dirty="0" smtClean="0"/>
              <a:t>на наглядный материал.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Внимание учащихся управляется с помощью интонационного оформления речи.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Задание должны носить творческих характер.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Значима левая полусфера</a:t>
            </a:r>
            <a:r>
              <a:rPr lang="ru-RU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Сочетание цветов на доске: светлая доска и темный мел.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Предпочтительна рассадка полукругом. </a:t>
            </a:r>
            <a:endParaRPr lang="ru-RU" dirty="0"/>
          </a:p>
          <a:p>
            <a:endParaRPr lang="ru-RU" dirty="0">
              <a:effectLst/>
            </a:endParaRPr>
          </a:p>
        </p:txBody>
      </p:sp>
      <p:pic>
        <p:nvPicPr>
          <p:cNvPr id="12" name="Picture 10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1" t="17373" r="66505" b="44570"/>
          <a:stretch/>
        </p:blipFill>
        <p:spPr bwMode="auto">
          <a:xfrm>
            <a:off x="1819063" y="3637187"/>
            <a:ext cx="1403080" cy="2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40466" y="2850493"/>
            <a:ext cx="1121980" cy="874645"/>
            <a:chOff x="8783373" y="2397764"/>
            <a:chExt cx="1121980" cy="874645"/>
          </a:xfrm>
        </p:grpSpPr>
        <p:sp>
          <p:nvSpPr>
            <p:cNvPr id="11" name="Выноска 2 10"/>
            <p:cNvSpPr/>
            <p:nvPr/>
          </p:nvSpPr>
          <p:spPr>
            <a:xfrm flipH="1">
              <a:off x="8783373" y="2397764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5227"/>
                <a:gd name="adj6" fmla="val -4805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9003633" y="2409368"/>
              <a:ext cx="761041" cy="851438"/>
              <a:chOff x="9463404" y="2351420"/>
              <a:chExt cx="1167017" cy="1341355"/>
            </a:xfrm>
          </p:grpSpPr>
          <p:pic>
            <p:nvPicPr>
              <p:cNvPr id="14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9985896" y="2351420"/>
                <a:ext cx="644525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463404" y="2351420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96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00076" y="495301"/>
            <a:ext cx="11039474" cy="18954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B327A"/>
                </a:solidFill>
              </a:rPr>
              <a:t>Особенности </a:t>
            </a:r>
            <a:r>
              <a:rPr lang="ru-RU" sz="3200" b="1" dirty="0" smtClean="0">
                <a:solidFill>
                  <a:srgbClr val="6B327A"/>
                </a:solidFill>
              </a:rPr>
              <a:t>обучения правополушарных детей.</a:t>
            </a:r>
            <a:br>
              <a:rPr lang="ru-RU" sz="3200" b="1" dirty="0" smtClean="0">
                <a:solidFill>
                  <a:srgbClr val="6B327A"/>
                </a:solidFill>
              </a:rPr>
            </a:br>
            <a:r>
              <a:rPr lang="ru-RU" sz="3200" b="1" dirty="0">
                <a:solidFill>
                  <a:srgbClr val="6B327A"/>
                </a:solidFill>
              </a:rPr>
              <a:t>Методы и приемы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9175" y="3427465"/>
            <a:ext cx="4362579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игры в </a:t>
            </a:r>
            <a:r>
              <a:rPr lang="ru-RU" dirty="0" smtClean="0"/>
              <a:t>слова;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поиск  </a:t>
            </a:r>
            <a:r>
              <a:rPr lang="ru-RU" dirty="0"/>
              <a:t>различия на </a:t>
            </a:r>
            <a:r>
              <a:rPr lang="ru-RU" dirty="0" smtClean="0"/>
              <a:t>картинках;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поиск ошибок;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дополнение </a:t>
            </a:r>
            <a:r>
              <a:rPr lang="ru-RU" dirty="0"/>
              <a:t>схем, таблиц, </a:t>
            </a:r>
            <a:r>
              <a:rPr lang="ru-RU" dirty="0" smtClean="0"/>
              <a:t>рисунков;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выделение лишнего понятия из логической </a:t>
            </a:r>
            <a:r>
              <a:rPr lang="ru-RU" dirty="0" smtClean="0"/>
              <a:t>цепочки.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93968" y="3444875"/>
            <a:ext cx="4331232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объяснение темы </a:t>
            </a:r>
            <a:r>
              <a:rPr lang="ru-RU" dirty="0" smtClean="0"/>
              <a:t>начинать </a:t>
            </a:r>
            <a:r>
              <a:rPr lang="ru-RU" dirty="0"/>
              <a:t>с практической </a:t>
            </a:r>
            <a:r>
              <a:rPr lang="ru-RU" dirty="0" smtClean="0"/>
              <a:t>деятельности;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сначала поставить задачи, для решения которых нужно усвоить некоторый </a:t>
            </a:r>
            <a:r>
              <a:rPr lang="ru-RU" dirty="0" smtClean="0"/>
              <a:t>материал;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составление плана изучения материала.</a:t>
            </a:r>
            <a:endParaRPr lang="ru-RU" dirty="0"/>
          </a:p>
        </p:txBody>
      </p:sp>
      <p:sp useBgFill="1">
        <p:nvSpPr>
          <p:cNvPr id="20" name="TextBox 19"/>
          <p:cNvSpPr txBox="1"/>
          <p:nvPr/>
        </p:nvSpPr>
        <p:spPr>
          <a:xfrm>
            <a:off x="1738118" y="2690591"/>
            <a:ext cx="2880000" cy="540000"/>
          </a:xfrm>
          <a:prstGeom prst="rect">
            <a:avLst/>
          </a:prstGeom>
          <a:ln w="28575"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600" b="1" i="1" dirty="0" smtClean="0"/>
              <a:t>НАЧАЛЬНАЯ ШКОЛА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 useBgFill="1">
        <p:nvSpPr>
          <p:cNvPr id="22" name="TextBox 21"/>
          <p:cNvSpPr txBox="1"/>
          <p:nvPr/>
        </p:nvSpPr>
        <p:spPr>
          <a:xfrm>
            <a:off x="7418300" y="2704657"/>
            <a:ext cx="2880000" cy="540000"/>
          </a:xfrm>
          <a:prstGeom prst="rect">
            <a:avLst/>
          </a:prstGeom>
          <a:ln w="28575"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600" b="1" i="1" dirty="0" smtClean="0"/>
              <a:t>СТАРШАЯ ШКОЛА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23" name="Picture 7" descr="E:\++++05 05 РАБОЧИЙ СТОЛ\ПРЕЗЕНТАЦИИ МИНСК\ЕДИНСТВО\klru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7860" y="4850442"/>
            <a:ext cx="2821356" cy="15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3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49" y="982132"/>
            <a:ext cx="11134725" cy="13038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B327A"/>
                </a:solidFill>
              </a:rPr>
              <a:t>Особенности проверки знаний </a:t>
            </a:r>
            <a:br>
              <a:rPr lang="ru-RU" sz="2800" b="1" dirty="0" smtClean="0">
                <a:solidFill>
                  <a:srgbClr val="6B327A"/>
                </a:solidFill>
              </a:rPr>
            </a:br>
            <a:r>
              <a:rPr lang="ru-RU" sz="2800" b="1" dirty="0" smtClean="0">
                <a:solidFill>
                  <a:srgbClr val="6B327A"/>
                </a:solidFill>
              </a:rPr>
              <a:t>левополушарных учащихся</a:t>
            </a:r>
            <a:endParaRPr lang="ru-RU" sz="2800" dirty="0">
              <a:solidFill>
                <a:srgbClr val="6B327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2586" y="2935492"/>
            <a:ext cx="3689974" cy="40011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устный опрос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8075" y="3683000"/>
            <a:ext cx="4762320" cy="70788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письменные опросы с </a:t>
            </a:r>
            <a:r>
              <a:rPr lang="ru-RU" sz="2000" dirty="0" smtClean="0"/>
              <a:t>фиксированным сроком </a:t>
            </a:r>
            <a:r>
              <a:rPr lang="ru-RU" sz="2000" dirty="0"/>
              <a:t>выполнения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4599" y="4994646"/>
            <a:ext cx="3672955" cy="40011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вопросы </a:t>
            </a:r>
            <a:r>
              <a:rPr lang="ru-RU" sz="2000" dirty="0" smtClean="0"/>
              <a:t>«открытого» </a:t>
            </a:r>
            <a:r>
              <a:rPr lang="ru-RU" sz="2000" dirty="0"/>
              <a:t>типа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10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1" t="17373" r="66505" b="44570"/>
          <a:stretch/>
        </p:blipFill>
        <p:spPr bwMode="auto">
          <a:xfrm>
            <a:off x="1819063" y="3637187"/>
            <a:ext cx="1403080" cy="2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840466" y="2850493"/>
            <a:ext cx="1121980" cy="874645"/>
            <a:chOff x="8783373" y="2397764"/>
            <a:chExt cx="1121980" cy="874645"/>
          </a:xfrm>
        </p:grpSpPr>
        <p:sp>
          <p:nvSpPr>
            <p:cNvPr id="21" name="Выноска 2 20"/>
            <p:cNvSpPr/>
            <p:nvPr/>
          </p:nvSpPr>
          <p:spPr>
            <a:xfrm flipH="1">
              <a:off x="8783373" y="2397764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5227"/>
                <a:gd name="adj6" fmla="val -4805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9003633" y="2409368"/>
              <a:ext cx="761041" cy="851438"/>
              <a:chOff x="9463404" y="2351420"/>
              <a:chExt cx="1167017" cy="1341355"/>
            </a:xfrm>
          </p:grpSpPr>
          <p:pic>
            <p:nvPicPr>
              <p:cNvPr id="25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9985896" y="2351420"/>
                <a:ext cx="644525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463404" y="2351420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386" name="Picture 2" descr="Картинки по запросу проверка знан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143" y="3271215"/>
            <a:ext cx="24415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59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и по запросу левополушарные д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712" y="691713"/>
            <a:ext cx="8543799" cy="54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914" y="691713"/>
            <a:ext cx="3514835" cy="5499537"/>
          </a:xfrm>
          <a:prstGeom prst="rect">
            <a:avLst/>
          </a:prstGeom>
          <a:solidFill>
            <a:srgbClr val="FCFA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3240" y="935347"/>
            <a:ext cx="32281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овершенствование </a:t>
            </a:r>
            <a:r>
              <a:rPr lang="ru-RU" sz="2000" dirty="0"/>
              <a:t>отечественного образования в соответствии с требованиями ФГОС предполагает, что педагог обязан </a:t>
            </a:r>
            <a:r>
              <a:rPr lang="ru-RU" sz="2000" b="1" dirty="0"/>
              <a:t>знать</a:t>
            </a:r>
            <a:r>
              <a:rPr lang="ru-RU" sz="2000" dirty="0"/>
              <a:t> и </a:t>
            </a:r>
            <a:r>
              <a:rPr lang="ru-RU" sz="2000" b="1" dirty="0"/>
              <a:t>учитывать </a:t>
            </a:r>
            <a:r>
              <a:rPr lang="ru-RU" sz="2000" dirty="0"/>
              <a:t>имеющиеся различия в мозговой организации психической деятельности, что  позволяет «адресно» строить занятие с планируемым высоким </a:t>
            </a:r>
            <a:r>
              <a:rPr lang="ru-RU" sz="2000" dirty="0" smtClean="0"/>
              <a:t>результатом </a:t>
            </a:r>
            <a:r>
              <a:rPr lang="ru-RU" sz="2000" dirty="0"/>
              <a:t>освоения </a:t>
            </a:r>
            <a:r>
              <a:rPr lang="ru-RU" sz="2000" dirty="0" smtClean="0"/>
              <a:t>материала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4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шк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3557" y="791625"/>
            <a:ext cx="8462968" cy="56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8701" y="601125"/>
            <a:ext cx="5279108" cy="258226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01" y="601125"/>
            <a:ext cx="5279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ФГОС предполагают   необходимость мотивировать интерес ребёнка к самостоятельному  способу добывания знаний, а не просто передавать детям какие-либо знания. Педагог должен уметь выбрать адекватные формы педагогической поддержки для каждого конкретного ребёнка. Это определено </a:t>
            </a:r>
            <a:r>
              <a:rPr lang="ru-RU" dirty="0" smtClean="0"/>
              <a:t>во </a:t>
            </a:r>
            <a:r>
              <a:rPr lang="ru-RU" dirty="0"/>
              <a:t>ФГОС, как </a:t>
            </a:r>
            <a:r>
              <a:rPr lang="ru-RU" b="1" dirty="0"/>
              <a:t>индивидуальный подход </a:t>
            </a:r>
            <a:r>
              <a:rPr lang="ru-RU" dirty="0"/>
              <a:t>к детям и </a:t>
            </a:r>
            <a:r>
              <a:rPr lang="ru-RU" b="1" dirty="0"/>
              <a:t>обеспечение равных возможностей полноценного развития каждого ребёнка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326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368249">
            <a:off x="1288693" y="2275424"/>
            <a:ext cx="1939578" cy="2209881"/>
            <a:chOff x="8440538" y="1622192"/>
            <a:chExt cx="2935154" cy="3754416"/>
          </a:xfrm>
        </p:grpSpPr>
        <p:pic>
          <p:nvPicPr>
            <p:cNvPr id="19" name="Picture 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259"/>
            <a:stretch/>
          </p:blipFill>
          <p:spPr bwMode="auto">
            <a:xfrm rot="20693790">
              <a:off x="8440538" y="1743611"/>
              <a:ext cx="1570270" cy="2175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41"/>
            <a:stretch/>
          </p:blipFill>
          <p:spPr bwMode="auto">
            <a:xfrm rot="875143">
              <a:off x="9808176" y="1622192"/>
              <a:ext cx="1567516" cy="234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 rot="20229324">
              <a:off x="8525819" y="3067685"/>
              <a:ext cx="1683959" cy="2308923"/>
              <a:chOff x="6744072" y="3717032"/>
              <a:chExt cx="1749846" cy="2612598"/>
            </a:xfrm>
          </p:grpSpPr>
          <p:pic>
            <p:nvPicPr>
              <p:cNvPr id="23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ятиугольник 3"/>
          <p:cNvSpPr/>
          <p:nvPr/>
        </p:nvSpPr>
        <p:spPr>
          <a:xfrm>
            <a:off x="4190863" y="2444175"/>
            <a:ext cx="2880000" cy="79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личностная успешность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3103" y="2199847"/>
            <a:ext cx="4094998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полноценное </a:t>
            </a:r>
            <a:r>
              <a:rPr lang="ru-RU" sz="1800" dirty="0" smtClean="0"/>
              <a:t>личностное </a:t>
            </a:r>
            <a:r>
              <a:rPr lang="ru-RU" sz="1800" dirty="0"/>
              <a:t>становление и развитие </a:t>
            </a:r>
            <a:r>
              <a:rPr lang="ru-RU" sz="1800" dirty="0" smtClean="0"/>
              <a:t>ребенка с </a:t>
            </a:r>
            <a:r>
              <a:rPr lang="ru-RU" sz="1800" dirty="0"/>
              <a:t>учетом индивидуальных склонностей, интересов, мотивов и способностей</a:t>
            </a:r>
          </a:p>
        </p:txBody>
      </p:sp>
      <p:pic>
        <p:nvPicPr>
          <p:cNvPr id="2" name="Picture 2" descr="Картинки по запросу фг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04" y="4582655"/>
            <a:ext cx="2642036" cy="8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5"/>
          <p:cNvSpPr txBox="1">
            <a:spLocks/>
          </p:cNvSpPr>
          <p:nvPr/>
        </p:nvSpPr>
        <p:spPr>
          <a:xfrm>
            <a:off x="908877" y="563473"/>
            <a:ext cx="10358371" cy="16239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6B327A"/>
                </a:solidFill>
              </a:rPr>
              <a:t>Повышение </a:t>
            </a:r>
            <a:r>
              <a:rPr lang="ru-RU" sz="3200" b="1" dirty="0">
                <a:solidFill>
                  <a:srgbClr val="6B327A"/>
                </a:solidFill>
              </a:rPr>
              <a:t>качества </a:t>
            </a:r>
            <a:r>
              <a:rPr lang="ru-RU" sz="3200" b="1" dirty="0" smtClean="0">
                <a:solidFill>
                  <a:srgbClr val="6B327A"/>
                </a:solidFill>
              </a:rPr>
              <a:t>образования </a:t>
            </a:r>
            <a:r>
              <a:rPr lang="ru-RU" sz="3200" dirty="0" smtClean="0">
                <a:solidFill>
                  <a:srgbClr val="6B327A"/>
                </a:solidFill>
              </a:rPr>
              <a:t>         </a:t>
            </a:r>
            <a:endParaRPr lang="ru-RU" sz="3200" dirty="0">
              <a:solidFill>
                <a:srgbClr val="6B327A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190863" y="3703166"/>
            <a:ext cx="2880000" cy="79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социальная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успешность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73103" y="3756324"/>
            <a:ext cx="4094998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органичное </a:t>
            </a:r>
            <a:r>
              <a:rPr lang="ru-RU" sz="1800" dirty="0"/>
              <a:t>вхождение в социальное окружение и участие в жизни общества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4190863" y="4813846"/>
            <a:ext cx="2880000" cy="79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профессиональная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успешность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3103" y="4813846"/>
            <a:ext cx="4094998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развитость универсальных трудовых и практических умений, готовность к выбору профессии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2024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1093403" y="2210016"/>
            <a:ext cx="4011997" cy="999909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ПОИСК НАИБОЛЕЕ ЭФФЕКТИВНЫХ ПУТЕЙ ОБУЧЕНИЯ И РАЗВИТИЯ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403" y="4472946"/>
            <a:ext cx="3424123" cy="830997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НЕЙРОФИЗИОЛОГИЧЕСКИЕ ОСОБЕННОСТИ </a:t>
            </a:r>
          </a:p>
          <a:p>
            <a:pPr algn="ctr"/>
            <a:r>
              <a:rPr lang="ru-RU" sz="1600" dirty="0" smtClean="0"/>
              <a:t>РАЗВИТИЯ РЕБЕНКА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572251" y="2186310"/>
            <a:ext cx="3421504" cy="895351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ВЫЯВЛЕНИЕ  ИНДИВИДУАЛЬНЫХ ОСОБЕННОСТЕЙ ДЕТЕЙ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572251" y="4269457"/>
            <a:ext cx="3267074" cy="875959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МОЗГОВАЯ ОРГАНИЗАЦИЯ ПСИХИЧЕСКОЙ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" name="Picture 3" descr="E:\++++05 05 РАБОЧИЙ СТОЛ\ПРЕЗЕНТАЦИИ МИНСК\ЕДИНСТВО\0e70964e025469fd6f7ca3e68bdb4b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9089"/>
            <a:ext cx="1334778" cy="14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Таня\Desktop\Полушария\27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" r="74379" b="59186"/>
          <a:stretch/>
        </p:blipFill>
        <p:spPr bwMode="auto">
          <a:xfrm>
            <a:off x="9993755" y="1732774"/>
            <a:ext cx="1289067" cy="15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++++05 05 РАБОЧИЙ СТОЛ\ПРЕЗЕНТАЦИИ МИНСК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148" y="3543761"/>
            <a:ext cx="1858369" cy="1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958" y="3793282"/>
            <a:ext cx="2265992" cy="15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83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Полушария\O6CZ0V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473" y="691713"/>
            <a:ext cx="8633180" cy="57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7637" y="461146"/>
            <a:ext cx="4696813" cy="141527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6753" y="463113"/>
            <a:ext cx="4617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/>
              <a:t>здорового ребенка головной мозг развивается неравномерно, и асимметрия, сохраняющаяся в течение времени, – абсолютно нормальное явление.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53247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933313" y="2652875"/>
            <a:ext cx="3514862" cy="79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ДОМИНИРОВАНИЕ ЛЕВОГО ПОЛУШАРИЯ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2460" y="2643540"/>
            <a:ext cx="4485094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словесно-логический характер познавательных процессов, склонность к абстрагированию и </a:t>
            </a:r>
            <a:r>
              <a:rPr lang="ru-RU" sz="1800" dirty="0" smtClean="0"/>
              <a:t>обобщению</a:t>
            </a:r>
            <a:endParaRPr lang="ru-RU" sz="1800" dirty="0">
              <a:effectLst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B327A"/>
                </a:solidFill>
              </a:rPr>
              <a:t>Ведущие типы восприятия информации учащимися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933313" y="3852626"/>
            <a:ext cx="3514862" cy="79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ДОМИНИРОВАНИЕ ПРАВОГО ПОЛУШАРИЯ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2460" y="4036395"/>
            <a:ext cx="4485094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конкретно-образное мышление, развитое воображение</a:t>
            </a:r>
            <a:endParaRPr lang="ru-RU" sz="1800" dirty="0">
              <a:effectLst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933313" y="4995626"/>
            <a:ext cx="3514862" cy="7920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РАВНОПОЛУШАНОСТЬ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2460" y="5236544"/>
            <a:ext cx="4485094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отсутствие ярко выраженного доминирования одного из полушарий</a:t>
            </a:r>
            <a:endParaRPr lang="ru-RU" sz="1800" dirty="0">
              <a:effectLst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22955" y="2663849"/>
            <a:ext cx="1121980" cy="874645"/>
            <a:chOff x="5360243" y="2692225"/>
            <a:chExt cx="1121980" cy="874645"/>
          </a:xfrm>
        </p:grpSpPr>
        <p:sp>
          <p:nvSpPr>
            <p:cNvPr id="26" name="Блок-схема: процесс 25"/>
            <p:cNvSpPr/>
            <p:nvPr/>
          </p:nvSpPr>
          <p:spPr>
            <a:xfrm flipH="1">
              <a:off x="5360243" y="2692225"/>
              <a:ext cx="1121980" cy="874645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5539833" y="2701788"/>
              <a:ext cx="807370" cy="855517"/>
              <a:chOff x="1647826" y="2278612"/>
              <a:chExt cx="1221610" cy="1341355"/>
            </a:xfrm>
          </p:grpSpPr>
          <p:pic>
            <p:nvPicPr>
              <p:cNvPr id="28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/>
              <a:stretch/>
            </p:blipFill>
            <p:spPr bwMode="auto">
              <a:xfrm>
                <a:off x="1647826" y="2299114"/>
                <a:ext cx="644524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197" y="2278612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5044953" y="3884137"/>
            <a:ext cx="1121980" cy="874645"/>
            <a:chOff x="5147903" y="3884137"/>
            <a:chExt cx="1121980" cy="874645"/>
          </a:xfrm>
        </p:grpSpPr>
        <p:sp>
          <p:nvSpPr>
            <p:cNvPr id="30" name="Блок-схема: процесс 29"/>
            <p:cNvSpPr/>
            <p:nvPr/>
          </p:nvSpPr>
          <p:spPr>
            <a:xfrm>
              <a:off x="5147903" y="3884137"/>
              <a:ext cx="1121980" cy="874645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363587" y="3907344"/>
              <a:ext cx="761041" cy="851438"/>
              <a:chOff x="9463404" y="2351420"/>
              <a:chExt cx="1167017" cy="1341355"/>
            </a:xfrm>
          </p:grpSpPr>
          <p:pic>
            <p:nvPicPr>
              <p:cNvPr id="32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9985896" y="2351420"/>
                <a:ext cx="644525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463404" y="2351420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91"/>
          <a:stretch/>
        </p:blipFill>
        <p:spPr bwMode="auto">
          <a:xfrm flipH="1">
            <a:off x="5044953" y="5146437"/>
            <a:ext cx="1205817" cy="73643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12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B327A"/>
                </a:solidFill>
              </a:rPr>
              <a:t>Левополушарный тип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7368" y="2565912"/>
            <a:ext cx="59182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склонность к абстрагированию и </a:t>
            </a:r>
            <a:r>
              <a:rPr lang="ru-RU" dirty="0" smtClean="0"/>
              <a:t>обобщению;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словесно-логический характер познавательных </a:t>
            </a:r>
            <a:r>
              <a:rPr lang="ru-RU" dirty="0" smtClean="0"/>
              <a:t>процессов</a:t>
            </a:r>
            <a:r>
              <a:rPr lang="ru-RU" dirty="0"/>
              <a:t>;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оперирует словами, условными знаками </a:t>
            </a:r>
            <a:r>
              <a:rPr lang="ru-RU" dirty="0"/>
              <a:t>и </a:t>
            </a:r>
            <a:r>
              <a:rPr lang="ru-RU" dirty="0" smtClean="0"/>
              <a:t>символами;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отвечает за письмо</a:t>
            </a:r>
            <a:r>
              <a:rPr lang="ru-RU" dirty="0"/>
              <a:t>, счет, способность к анализу, абстрактное, концептуальное </a:t>
            </a:r>
            <a:r>
              <a:rPr lang="ru-RU" dirty="0" smtClean="0"/>
              <a:t>мышление;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информация обрабатывается </a:t>
            </a:r>
            <a:r>
              <a:rPr lang="ru-RU" dirty="0"/>
              <a:t>последовательно, линейно и </a:t>
            </a:r>
            <a:r>
              <a:rPr lang="ru-RU" dirty="0" smtClean="0"/>
              <a:t>медленно;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осприятие дискретное</a:t>
            </a:r>
            <a:r>
              <a:rPr lang="ru-RU" dirty="0"/>
              <a:t>, </a:t>
            </a:r>
            <a:r>
              <a:rPr lang="ru-RU" dirty="0" smtClean="0"/>
              <a:t>аудиальное;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интеллект </a:t>
            </a:r>
            <a:r>
              <a:rPr lang="ru-RU" dirty="0"/>
              <a:t>вербальный, </a:t>
            </a:r>
            <a:r>
              <a:rPr lang="ru-RU" dirty="0" smtClean="0"/>
              <a:t>теоретический;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память произвольная;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интроверты</a:t>
            </a:r>
            <a:r>
              <a:rPr lang="ru-RU" dirty="0"/>
              <a:t>.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098" name="Picture 2" descr="C:\Users\Таня\Desktop\Полушария\27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" r="74379" b="59186"/>
          <a:stretch/>
        </p:blipFill>
        <p:spPr bwMode="auto">
          <a:xfrm>
            <a:off x="1930446" y="3460194"/>
            <a:ext cx="1927179" cy="23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42993" y="2913586"/>
            <a:ext cx="1121980" cy="888719"/>
            <a:chOff x="842993" y="2913586"/>
            <a:chExt cx="1121980" cy="888719"/>
          </a:xfrm>
        </p:grpSpPr>
        <p:sp>
          <p:nvSpPr>
            <p:cNvPr id="13" name="Выноска 2 12"/>
            <p:cNvSpPr/>
            <p:nvPr/>
          </p:nvSpPr>
          <p:spPr>
            <a:xfrm flipH="1">
              <a:off x="842993" y="2913586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1562"/>
                <a:gd name="adj6" fmla="val -44661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000298" y="2946788"/>
              <a:ext cx="807370" cy="855517"/>
              <a:chOff x="1647826" y="2278612"/>
              <a:chExt cx="1221610" cy="1341355"/>
            </a:xfrm>
          </p:grpSpPr>
          <p:pic>
            <p:nvPicPr>
              <p:cNvPr id="15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/>
              <a:stretch/>
            </p:blipFill>
            <p:spPr bwMode="auto">
              <a:xfrm>
                <a:off x="1647826" y="2299114"/>
                <a:ext cx="644524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197" y="2278612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36123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23229" y="2944991"/>
            <a:ext cx="457939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анализ деталей, </a:t>
            </a:r>
            <a:r>
              <a:rPr lang="ru-RU" dirty="0" smtClean="0"/>
              <a:t>неоднократное </a:t>
            </a:r>
            <a:r>
              <a:rPr lang="ru-RU" dirty="0"/>
              <a:t>повторение материала, тишина, </a:t>
            </a:r>
            <a:r>
              <a:rPr lang="ru-RU" dirty="0" smtClean="0"/>
              <a:t>работа </a:t>
            </a:r>
            <a:r>
              <a:rPr lang="ru-RU" dirty="0"/>
              <a:t>в одиночку, </a:t>
            </a:r>
            <a:endParaRPr lang="ru-RU" dirty="0" smtClean="0"/>
          </a:p>
          <a:p>
            <a:pPr algn="ctr"/>
            <a:r>
              <a:rPr lang="ru-RU" dirty="0" smtClean="0"/>
              <a:t>вневременные задания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4873" y="3052713"/>
            <a:ext cx="2491234" cy="707886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ля </a:t>
            </a:r>
            <a:r>
              <a:rPr lang="ru-RU" b="1" dirty="0">
                <a:solidFill>
                  <a:schemeClr val="tx1"/>
                </a:solidFill>
              </a:rPr>
              <a:t>успешной деятельности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3229" y="4130103"/>
            <a:ext cx="457939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делать упор на познавательные </a:t>
            </a:r>
            <a:r>
              <a:rPr lang="ru-RU" dirty="0" smtClean="0"/>
              <a:t>мотивы, </a:t>
            </a:r>
          </a:p>
          <a:p>
            <a:pPr algn="ctr"/>
            <a:r>
              <a:rPr lang="ru-RU" dirty="0" smtClean="0"/>
              <a:t>привлекает </a:t>
            </a:r>
            <a:r>
              <a:rPr lang="ru-RU" dirty="0"/>
              <a:t>сам процесс усвоения </a:t>
            </a:r>
            <a:r>
              <a:rPr lang="ru-RU" dirty="0" smtClean="0"/>
              <a:t>знаний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4873" y="4201154"/>
            <a:ext cx="2730714" cy="707886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ля </a:t>
            </a:r>
            <a:r>
              <a:rPr lang="ru-RU" b="1" dirty="0">
                <a:solidFill>
                  <a:schemeClr val="tx1"/>
                </a:solidFill>
              </a:rPr>
              <a:t>формирования мотивации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1688" y="619126"/>
            <a:ext cx="10544173" cy="1647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6B327A"/>
                </a:solidFill>
              </a:rPr>
              <a:t>Левополушарный тип </a:t>
            </a:r>
            <a:endParaRPr lang="ru-RU" sz="3600" b="1" dirty="0">
              <a:solidFill>
                <a:srgbClr val="6B327A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40026" y="2647768"/>
            <a:ext cx="743061" cy="687197"/>
            <a:chOff x="842993" y="2913586"/>
            <a:chExt cx="1121980" cy="888719"/>
          </a:xfrm>
        </p:grpSpPr>
        <p:sp>
          <p:nvSpPr>
            <p:cNvPr id="19" name="Выноска 2 18"/>
            <p:cNvSpPr/>
            <p:nvPr/>
          </p:nvSpPr>
          <p:spPr>
            <a:xfrm flipH="1">
              <a:off x="842993" y="2913586"/>
              <a:ext cx="1121980" cy="8746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1562"/>
                <a:gd name="adj6" fmla="val -44661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0298" y="2946788"/>
              <a:ext cx="807370" cy="855517"/>
              <a:chOff x="1647826" y="2278612"/>
              <a:chExt cx="1221610" cy="1341355"/>
            </a:xfrm>
          </p:grpSpPr>
          <p:pic>
            <p:nvPicPr>
              <p:cNvPr id="21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/>
              <a:stretch/>
            </p:blipFill>
            <p:spPr bwMode="auto">
              <a:xfrm>
                <a:off x="1647826" y="2299114"/>
                <a:ext cx="644524" cy="1289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197" y="2278612"/>
                <a:ext cx="611239" cy="1341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1224873" y="5147059"/>
            <a:ext cx="2730714" cy="707886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социальный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мотив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3229" y="5249002"/>
            <a:ext cx="4579390" cy="50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продолжение </a:t>
            </a:r>
            <a:r>
              <a:rPr lang="ru-RU" dirty="0"/>
              <a:t>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5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205" y="3444875"/>
            <a:ext cx="2347070" cy="23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1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14443</TotalTime>
  <Words>1047</Words>
  <Application>Microsoft Office PowerPoint</Application>
  <PresentationFormat>Произвольный</PresentationFormat>
  <Paragraphs>164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Учет особенностей мозговой организации психической деятельности детей в процессе обучения как необходимое условие реализации ФГОС           </vt:lpstr>
      <vt:lpstr>Слайд 2</vt:lpstr>
      <vt:lpstr>Слайд 3</vt:lpstr>
      <vt:lpstr>Слайд 4</vt:lpstr>
      <vt:lpstr>Слайд 5</vt:lpstr>
      <vt:lpstr>Слайд 6</vt:lpstr>
      <vt:lpstr>Ведущие типы восприятия информации учащимися</vt:lpstr>
      <vt:lpstr>Левополушарный тип </vt:lpstr>
      <vt:lpstr>Слайд 9</vt:lpstr>
      <vt:lpstr>Левополушарный тип </vt:lpstr>
      <vt:lpstr>Правополушарный тип </vt:lpstr>
      <vt:lpstr>Правополушарный тип </vt:lpstr>
      <vt:lpstr>Правополушарный тип </vt:lpstr>
      <vt:lpstr>Равнополушарный тип </vt:lpstr>
      <vt:lpstr>Слайд 15</vt:lpstr>
      <vt:lpstr>Слайд 16</vt:lpstr>
      <vt:lpstr> Особенности обучения левополушарных детей. Методы и приемы обучения</vt:lpstr>
      <vt:lpstr> Особенности обучения левополушарных детей. Методы и приемы обучения</vt:lpstr>
      <vt:lpstr>Особенности сенсорного восприятия левополушарных детей</vt:lpstr>
      <vt:lpstr>Особенности проверки знаний  левополушарных учащихся</vt:lpstr>
      <vt:lpstr>Особенности обучения правополушарных детей Методы и приемы обучения</vt:lpstr>
      <vt:lpstr>Особенности сенсорного восприятия правополушарных детей</vt:lpstr>
      <vt:lpstr>Особенности обучения правополушарных детей. Методы и приемы обучения</vt:lpstr>
      <vt:lpstr>Особенности проверки знаний  левополушарных учащихся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963</cp:revision>
  <dcterms:created xsi:type="dcterms:W3CDTF">2017-01-09T10:38:11Z</dcterms:created>
  <dcterms:modified xsi:type="dcterms:W3CDTF">2018-12-28T12:16:00Z</dcterms:modified>
</cp:coreProperties>
</file>