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50"/>
  </p:notesMasterIdLst>
  <p:sldIdLst>
    <p:sldId id="256" r:id="rId2"/>
    <p:sldId id="936" r:id="rId3"/>
    <p:sldId id="1015" r:id="rId4"/>
    <p:sldId id="1016" r:id="rId5"/>
    <p:sldId id="978" r:id="rId6"/>
    <p:sldId id="977" r:id="rId7"/>
    <p:sldId id="985" r:id="rId8"/>
    <p:sldId id="1017" r:id="rId9"/>
    <p:sldId id="980" r:id="rId10"/>
    <p:sldId id="1054" r:id="rId11"/>
    <p:sldId id="1019" r:id="rId12"/>
    <p:sldId id="1020" r:id="rId13"/>
    <p:sldId id="1021" r:id="rId14"/>
    <p:sldId id="1022" r:id="rId15"/>
    <p:sldId id="1023" r:id="rId16"/>
    <p:sldId id="979" r:id="rId17"/>
    <p:sldId id="1024" r:id="rId18"/>
    <p:sldId id="993" r:id="rId19"/>
    <p:sldId id="1025" r:id="rId20"/>
    <p:sldId id="1026" r:id="rId21"/>
    <p:sldId id="1027" r:id="rId22"/>
    <p:sldId id="1029" r:id="rId23"/>
    <p:sldId id="1028" r:id="rId24"/>
    <p:sldId id="1030" r:id="rId25"/>
    <p:sldId id="1032" r:id="rId26"/>
    <p:sldId id="1031" r:id="rId27"/>
    <p:sldId id="1033" r:id="rId28"/>
    <p:sldId id="1034" r:id="rId29"/>
    <p:sldId id="1036" r:id="rId30"/>
    <p:sldId id="1035" r:id="rId31"/>
    <p:sldId id="994" r:id="rId32"/>
    <p:sldId id="1055" r:id="rId33"/>
    <p:sldId id="1037" r:id="rId34"/>
    <p:sldId id="1039" r:id="rId35"/>
    <p:sldId id="1040" r:id="rId36"/>
    <p:sldId id="1041" r:id="rId37"/>
    <p:sldId id="1042" r:id="rId38"/>
    <p:sldId id="1043" r:id="rId39"/>
    <p:sldId id="1046" r:id="rId40"/>
    <p:sldId id="1056" r:id="rId41"/>
    <p:sldId id="1044" r:id="rId42"/>
    <p:sldId id="1047" r:id="rId43"/>
    <p:sldId id="1048" r:id="rId44"/>
    <p:sldId id="1049" r:id="rId45"/>
    <p:sldId id="1057" r:id="rId46"/>
    <p:sldId id="1050" r:id="rId47"/>
    <p:sldId id="1051" r:id="rId48"/>
    <p:sldId id="1052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3" orient="horz" pos="2160" userDrawn="1">
          <p15:clr>
            <a:srgbClr val="A4A3A4"/>
          </p15:clr>
        </p15:guide>
        <p15:guide id="4" pos="3863" userDrawn="1">
          <p15:clr>
            <a:srgbClr val="A4A3A4"/>
          </p15:clr>
        </p15:guide>
        <p15:guide id="5" pos="3840">
          <p15:clr>
            <a:srgbClr val="A4A3A4"/>
          </p15:clr>
        </p15:guide>
        <p15:guide id="6" orient="horz" pos="2152">
          <p15:clr>
            <a:srgbClr val="A4A3A4"/>
          </p15:clr>
        </p15:guide>
        <p15:guide id="7" pos="3837">
          <p15:clr>
            <a:srgbClr val="A4A3A4"/>
          </p15:clr>
        </p15:guide>
        <p15:guide id="8" orient="horz" pos="2148">
          <p15:clr>
            <a:srgbClr val="A4A3A4"/>
          </p15:clr>
        </p15:guide>
        <p15:guide id="9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00"/>
    <a:srgbClr val="66CCFF"/>
    <a:srgbClr val="006600"/>
    <a:srgbClr val="D9B247"/>
    <a:srgbClr val="3333FF"/>
    <a:srgbClr val="4A206A"/>
    <a:srgbClr val="BC8FDD"/>
    <a:srgbClr val="6B327A"/>
    <a:srgbClr val="660066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485" autoAdjust="0"/>
    <p:restoredTop sz="88790" autoAdjust="0"/>
  </p:normalViewPr>
  <p:slideViewPr>
    <p:cSldViewPr snapToGrid="0">
      <p:cViewPr varScale="1">
        <p:scale>
          <a:sx n="74" d="100"/>
          <a:sy n="74" d="100"/>
        </p:scale>
        <p:origin x="-600" y="-96"/>
      </p:cViewPr>
      <p:guideLst>
        <p:guide orient="horz" pos="2160"/>
        <p:guide orient="horz" pos="2152"/>
        <p:guide orient="horz" pos="2148"/>
        <p:guide pos="3863"/>
        <p:guide pos="3840"/>
        <p:guide pos="3837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0"/>
            <a:ext cx="14017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2960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43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383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072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137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316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42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307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909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11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585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33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82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310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06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37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73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8" descr="logo.png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704513" y="0"/>
            <a:ext cx="14017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08829" y="787133"/>
            <a:ext cx="11177517" cy="1787270"/>
          </a:xfrm>
        </p:spPr>
        <p:txBody>
          <a:bodyPr>
            <a:noAutofit/>
          </a:bodyPr>
          <a:lstStyle/>
          <a:p>
            <a:r>
              <a:rPr lang="ru-RU" sz="3400" b="1" dirty="0">
                <a:solidFill>
                  <a:schemeClr val="accent3">
                    <a:lumMod val="75000"/>
                  </a:schemeClr>
                </a:solidFill>
              </a:rPr>
              <a:t>Куклотерапия как эффективный инструмент социализации детей дошкольного и </a:t>
            </a: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младшего </a:t>
            </a:r>
            <a:r>
              <a:rPr lang="ru-RU" sz="3400" b="1" dirty="0">
                <a:solidFill>
                  <a:schemeClr val="accent3">
                    <a:lumMod val="75000"/>
                  </a:schemeClr>
                </a:solidFill>
              </a:rPr>
              <a:t>школьного возраста</a:t>
            </a:r>
            <a:endParaRPr lang="ru-RU" sz="3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5" name="Picture 3" descr="C:\Users\Таня\Desktop\ЯНВАРЬ\КУКЛА\пив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2568" y="4723394"/>
            <a:ext cx="4229844" cy="16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038" y="2724027"/>
            <a:ext cx="2889099" cy="288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ня\Desktop\ЯНВАРЬ\КУКЛА\cdsac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9330" y="2724027"/>
            <a:ext cx="1980270" cy="329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ня\Desktop\ЯНВАРЬ\КУКЛА\dxc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8402" y="2771611"/>
            <a:ext cx="1602228" cy="16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Таня\Desktop\ЯНВАРЬ\КУКЛА\gjyguj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867" y="4728469"/>
            <a:ext cx="4217158" cy="168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29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303972" y="482366"/>
            <a:ext cx="5175722" cy="4985204"/>
            <a:chOff x="3303972" y="482366"/>
            <a:chExt cx="5175722" cy="4985204"/>
          </a:xfrm>
        </p:grpSpPr>
        <p:pic>
          <p:nvPicPr>
            <p:cNvPr id="4099" name="Picture 3" descr="C:\Users\Таня\Desktop\ЯНВАРЬ\КУКЛА\367368-PB2LVB-23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972" y="482366"/>
              <a:ext cx="5175722" cy="4985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344184" y="1539996"/>
              <a:ext cx="323177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Раньше психологи работали </a:t>
              </a:r>
              <a:br>
                <a:rPr lang="ru-RU" b="1" dirty="0"/>
              </a:br>
              <a:r>
                <a:rPr lang="ru-RU" b="1" dirty="0"/>
                <a:t>с готовыми куклами. </a:t>
              </a:r>
              <a:br>
                <a:rPr lang="ru-RU" b="1" dirty="0"/>
              </a:br>
              <a:r>
                <a:rPr lang="ru-RU" b="1" dirty="0" smtClean="0"/>
                <a:t>С </a:t>
              </a:r>
              <a:r>
                <a:rPr lang="ru-RU" b="1" dirty="0"/>
                <a:t>использованием 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ru-RU" b="1" dirty="0" smtClean="0"/>
                <a:t>в </a:t>
              </a:r>
              <a:r>
                <a:rPr lang="ru-RU" b="1" dirty="0"/>
                <a:t>педагогике </a:t>
              </a:r>
              <a:r>
                <a:rPr lang="ru-RU" b="1" dirty="0" err="1"/>
                <a:t>сказкотерапии</a:t>
              </a:r>
              <a:r>
                <a:rPr lang="ru-RU" b="1" dirty="0"/>
                <a:t>, на волне возрождения давно забытого старого возродился и интерес к кукле, изготовленной вручную.</a:t>
              </a:r>
              <a:endParaRPr lang="ru-RU" dirty="0"/>
            </a:p>
          </p:txBody>
        </p:sp>
      </p:grpSp>
      <p:pic>
        <p:nvPicPr>
          <p:cNvPr id="4100" name="Picture 4" descr="C:\Users\Таня\Desktop\ЯНВАРЬ\КУКЛА\dcff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495" y="1526356"/>
            <a:ext cx="2829789" cy="47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ня\Desktop\ЯНВАРЬ\КУКЛА\sx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7536" y="4194335"/>
            <a:ext cx="1856087" cy="18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97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53093" y="1982558"/>
            <a:ext cx="5040000" cy="310854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ИГРА С КУКЛОЙ </a:t>
            </a:r>
            <a:r>
              <a:rPr lang="ru-RU" sz="2000" dirty="0" smtClean="0"/>
              <a:t>– тот </a:t>
            </a:r>
            <a:r>
              <a:rPr lang="ru-RU" sz="2000" dirty="0"/>
              <a:t>мир реальности,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котором живет ребенок. </a:t>
            </a:r>
            <a:endParaRPr lang="ru-RU" sz="2000" dirty="0" smtClean="0"/>
          </a:p>
          <a:p>
            <a:pPr algn="just" fontAlgn="base"/>
            <a:endParaRPr lang="ru-RU" sz="2000" dirty="0"/>
          </a:p>
          <a:p>
            <a:pPr algn="just" fontAlgn="base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ВОЗМОЖНОСТИ КУКЛОТЕРАПИИ:</a:t>
            </a:r>
          </a:p>
          <a:p>
            <a:pPr marL="342900" indent="-342900" algn="just" fontAlgn="base">
              <a:buFont typeface="Wingdings" pitchFamily="2" charset="2"/>
              <a:buChar char="ü"/>
            </a:pPr>
            <a:r>
              <a:rPr lang="ru-RU" sz="2000" dirty="0" smtClean="0"/>
              <a:t>объединение интересов </a:t>
            </a:r>
            <a:r>
              <a:rPr lang="ru-RU" sz="2000" dirty="0"/>
              <a:t>ребенка и </a:t>
            </a:r>
            <a:r>
              <a:rPr lang="ru-RU" sz="2000" dirty="0" smtClean="0"/>
              <a:t>коррекционных задач психолога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 algn="just" fontAlgn="base">
              <a:buFont typeface="Wingdings" pitchFamily="2" charset="2"/>
              <a:buChar char="ü"/>
            </a:pPr>
            <a:r>
              <a:rPr lang="ru-RU" sz="2000" dirty="0" smtClean="0"/>
              <a:t>естественное </a:t>
            </a:r>
            <a:r>
              <a:rPr lang="ru-RU" sz="2000" dirty="0"/>
              <a:t>и </a:t>
            </a:r>
            <a:r>
              <a:rPr lang="ru-RU" sz="2000" dirty="0" smtClean="0"/>
              <a:t>безболезненное вмешательство </a:t>
            </a:r>
            <a:r>
              <a:rPr lang="ru-RU" sz="2000" dirty="0"/>
              <a:t>взрослого в психику ребенка </a:t>
            </a:r>
            <a:r>
              <a:rPr lang="ru-RU" sz="2000" dirty="0" smtClean="0"/>
              <a:t>с </a:t>
            </a:r>
            <a:r>
              <a:rPr lang="ru-RU" sz="2000" dirty="0"/>
              <a:t>целью ее коррекции или </a:t>
            </a:r>
            <a:r>
              <a:rPr lang="ru-RU" sz="2000" dirty="0" err="1"/>
              <a:t>психопрофилактики</a:t>
            </a:r>
            <a:r>
              <a:rPr lang="ru-RU" sz="2000" dirty="0"/>
              <a:t>. </a:t>
            </a:r>
          </a:p>
        </p:txBody>
      </p:sp>
      <p:pic>
        <p:nvPicPr>
          <p:cNvPr id="8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552" y="1395725"/>
            <a:ext cx="2676606" cy="26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Таня\Desktop\НОЯБРЬ\Сказка\ваы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715" y="1625472"/>
            <a:ext cx="2653528" cy="38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Таня\Desktop\ЯНВАРЬ\КУКЛА\dxc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27" y="1395725"/>
            <a:ext cx="1602228" cy="16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364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43808" y="2760223"/>
            <a:ext cx="2700000" cy="1015663"/>
          </a:xfrm>
          <a:prstGeom prst="homePlat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/>
              <a:t>профилактика </a:t>
            </a:r>
            <a:r>
              <a:rPr lang="ru-RU" sz="2000" dirty="0" err="1"/>
              <a:t>дезадаптивного</a:t>
            </a:r>
            <a:r>
              <a:rPr lang="ru-RU" sz="2000" dirty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поведения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74802" y="2439382"/>
            <a:ext cx="3126144" cy="1631216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р</a:t>
            </a:r>
            <a:r>
              <a:rPr lang="ru-RU" sz="2000" dirty="0" smtClean="0"/>
              <a:t>азыгрывание на </a:t>
            </a:r>
            <a:r>
              <a:rPr lang="ru-RU" sz="2000" dirty="0"/>
              <a:t>куклах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паре с родителями или сверстниками типичных конфликтных ситуаций, взятых из жизни ребенка</a:t>
            </a:r>
            <a:endParaRPr lang="ru-RU" sz="2000" b="1" dirty="0"/>
          </a:p>
        </p:txBody>
      </p:sp>
      <p:pic>
        <p:nvPicPr>
          <p:cNvPr id="20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983" y="1639435"/>
            <a:ext cx="2889099" cy="288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Таня\Desktop\ЯНВАРЬ\КУКЛА\пр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165" y="2123936"/>
            <a:ext cx="2362550" cy="23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Таня\Desktop\НОЯБРЬ\Методы работы с гиперактивным ребенком\set-of-doodle-kids-character_1308-19657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362"/>
          <a:stretch/>
        </p:blipFill>
        <p:spPr bwMode="auto">
          <a:xfrm>
            <a:off x="5253367" y="4263582"/>
            <a:ext cx="4452521" cy="16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76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25229" y="1701790"/>
            <a:ext cx="5760000" cy="341632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КУКЛОТЕРАПИЯ:</a:t>
            </a:r>
          </a:p>
          <a:p>
            <a:pPr marL="342900" lvl="0" indent="-342900" algn="just" hangingPunct="0">
              <a:buFont typeface="Wingdings" pitchFamily="2" charset="2"/>
              <a:buChar char="ü"/>
            </a:pPr>
            <a:r>
              <a:rPr lang="ru-RU" sz="2000" dirty="0" smtClean="0"/>
              <a:t>тренинг</a:t>
            </a:r>
            <a:r>
              <a:rPr lang="ru-RU" sz="2000" dirty="0"/>
              <a:t>, раскрепощающий застенчивых и аутичных детей;</a:t>
            </a:r>
          </a:p>
          <a:p>
            <a:pPr marL="342900" lvl="0" indent="-342900" algn="just" hangingPunct="0">
              <a:buFont typeface="Wingdings" pitchFamily="2" charset="2"/>
              <a:buChar char="ü"/>
            </a:pPr>
            <a:r>
              <a:rPr lang="ru-RU" sz="2000" dirty="0" smtClean="0"/>
              <a:t>лучший </a:t>
            </a:r>
            <a:r>
              <a:rPr lang="ru-RU" sz="2000" dirty="0"/>
              <a:t>способ проиграть и проработать конфликтные ситуации в семье, в коллективе;</a:t>
            </a:r>
          </a:p>
          <a:p>
            <a:pPr marL="342900" lvl="0" indent="-342900" algn="just" hangingPunct="0">
              <a:buFont typeface="Wingdings" pitchFamily="2" charset="2"/>
              <a:buChar char="ü"/>
            </a:pPr>
            <a:r>
              <a:rPr lang="ru-RU" sz="2000" dirty="0" smtClean="0"/>
              <a:t>формулировка </a:t>
            </a:r>
            <a:r>
              <a:rPr lang="ru-RU" sz="2000" dirty="0"/>
              <a:t>и репетиция сценариев, образов своего желаемого будущего;</a:t>
            </a:r>
          </a:p>
          <a:p>
            <a:pPr marL="342900" lvl="0" indent="-342900" algn="just" hangingPunct="0">
              <a:buFont typeface="Wingdings" pitchFamily="2" charset="2"/>
              <a:buChar char="ü"/>
            </a:pPr>
            <a:r>
              <a:rPr lang="ru-RU" sz="2000" dirty="0" smtClean="0"/>
              <a:t>тренинг </a:t>
            </a:r>
            <a:r>
              <a:rPr lang="ru-RU" sz="2000" dirty="0"/>
              <a:t>по умению «держать себя в руках»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навык саморегуляции);</a:t>
            </a:r>
          </a:p>
          <a:p>
            <a:pPr marL="342900" lvl="0" indent="-342900" algn="just" hangingPunct="0">
              <a:buFont typeface="Wingdings" pitchFamily="2" charset="2"/>
              <a:buChar char="ü"/>
            </a:pPr>
            <a:r>
              <a:rPr lang="ru-RU" sz="2000" dirty="0" smtClean="0"/>
              <a:t>тренинг </a:t>
            </a:r>
            <a:r>
              <a:rPr lang="ru-RU" sz="2000" dirty="0"/>
              <a:t>по выработке навыков адекватного выражения собственных чувств.</a:t>
            </a:r>
          </a:p>
        </p:txBody>
      </p:sp>
      <p:pic>
        <p:nvPicPr>
          <p:cNvPr id="6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552" y="1395725"/>
            <a:ext cx="2676606" cy="26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Таня\Desktop\НОЯБРЬ\Сказка\ваы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715" y="1625472"/>
            <a:ext cx="2653528" cy="38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Таня\Desktop\ЯНВАРЬ\КУКЛА\dxc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27" y="1395725"/>
            <a:ext cx="1602228" cy="16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429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3362" y="1301361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Этапы использования куклотерапии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Таня\Desktop\ЯНВАРЬ\КУКЛА\cxsad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850" y="2819675"/>
            <a:ext cx="2144900" cy="21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859707" y="2559532"/>
            <a:ext cx="3221361" cy="3221361"/>
            <a:chOff x="1859707" y="2559532"/>
            <a:chExt cx="3221361" cy="3221361"/>
          </a:xfrm>
        </p:grpSpPr>
        <p:pic>
          <p:nvPicPr>
            <p:cNvPr id="1026" name="Picture 2" descr="C:\Users\Таня\Desktop\ЯНВАРЬ\КУКЛА\ывсывам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707" y="2559532"/>
              <a:ext cx="3221361" cy="322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733388" y="4250004"/>
              <a:ext cx="1856144" cy="646331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ru-RU" b="1" dirty="0"/>
                <a:t>и</a:t>
              </a:r>
              <a:r>
                <a:rPr lang="ru-RU" b="1" dirty="0" smtClean="0"/>
                <a:t>зготовление </a:t>
              </a:r>
              <a:endParaRPr lang="en-US" b="1" dirty="0" smtClean="0"/>
            </a:p>
            <a:p>
              <a:pPr algn="ctr"/>
              <a:r>
                <a:rPr lang="ru-RU" b="1" dirty="0" smtClean="0"/>
                <a:t>кукол</a:t>
              </a:r>
              <a:endParaRPr lang="ru-RU" b="1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981579" y="2753368"/>
            <a:ext cx="3097361" cy="3097361"/>
            <a:chOff x="6981579" y="2753368"/>
            <a:chExt cx="3097361" cy="3097361"/>
          </a:xfrm>
        </p:grpSpPr>
        <p:pic>
          <p:nvPicPr>
            <p:cNvPr id="1027" name="Picture 3" descr="C:\Users\Таня\Desktop\ЯНВАРЬ\КУКЛА\нпогн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579" y="2753368"/>
              <a:ext cx="3097361" cy="3097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150737" y="4133858"/>
              <a:ext cx="2566465" cy="147732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ru-RU" b="1" dirty="0"/>
                <a:t>и</a:t>
              </a:r>
              <a:r>
                <a:rPr lang="ru-RU" b="1" dirty="0" smtClean="0"/>
                <a:t>спользование </a:t>
              </a:r>
              <a:r>
                <a:rPr lang="ru-RU" b="1" dirty="0"/>
                <a:t>кукол для отработки значимых эмоциональных состояний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97079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ня\Desktop\ЯНВАРЬ\КУКЛА\5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6704" y="295887"/>
            <a:ext cx="9341767" cy="62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16529" y="4151045"/>
            <a:ext cx="5693854" cy="207751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57472" y="4174140"/>
            <a:ext cx="56119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Коррекционная функция процесса изготовления кукол состоит в том, что, увлекаясь процессом изготовления кукол, дети становятся более спокойными, уравновешенными. Во время работы у них развивается произвольность психических процессов, появляются навыки концентрации внимания, усидчивости, развивается </a:t>
            </a:r>
            <a:r>
              <a:rPr lang="ru-RU" dirty="0" smtClean="0"/>
              <a:t>воображение.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165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74109" y="1908314"/>
            <a:ext cx="4397928" cy="298543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ВАРИАНТЫ КУКОЛ, ИСПОЛЬЗУЕМЫЕ </a:t>
            </a:r>
            <a:b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В КУКЛОТЕРАПИИ:</a:t>
            </a:r>
          </a:p>
          <a:p>
            <a:endParaRPr lang="ru-RU" sz="1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куклы-марионетки; </a:t>
            </a:r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пальчиковые куклы; </a:t>
            </a:r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теневые куклы; </a:t>
            </a:r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веревочные куклы; </a:t>
            </a:r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плоскостные куклы; </a:t>
            </a:r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перчаточные куклы; </a:t>
            </a:r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куклы-костюмы.</a:t>
            </a:r>
          </a:p>
        </p:txBody>
      </p:sp>
      <p:pic>
        <p:nvPicPr>
          <p:cNvPr id="7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552" y="1395725"/>
            <a:ext cx="2676606" cy="26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Таня\Desktop\НОЯБРЬ\Сказка\ваы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715" y="1625472"/>
            <a:ext cx="2653528" cy="38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Таня\Desktop\ЯНВАРЬ\КУКЛА\dxc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27" y="1395725"/>
            <a:ext cx="1602228" cy="16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680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42764" y="2887219"/>
            <a:ext cx="5828445" cy="298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ИЗГОТОВЛЕНИЕ: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принцип изготовления предложен </a:t>
            </a:r>
            <a:r>
              <a:rPr lang="ru-RU" sz="2000" dirty="0" err="1"/>
              <a:t>В</a:t>
            </a:r>
            <a:r>
              <a:rPr lang="ru-RU" sz="2000" dirty="0" err="1" smtClean="0"/>
              <a:t>альдорфской</a:t>
            </a:r>
            <a:r>
              <a:rPr lang="ru-RU" sz="2000" dirty="0" smtClean="0"/>
              <a:t> школой.</a:t>
            </a:r>
          </a:p>
          <a:p>
            <a:pPr hangingPunct="0"/>
            <a:endParaRPr lang="en-US" sz="1000" dirty="0" smtClean="0"/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КОНСТРУКЦИЯ КУКЛЫ: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голова;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латье с вшитыми рукавами.</a:t>
            </a:r>
          </a:p>
          <a:p>
            <a:pPr hangingPunct="0"/>
            <a:endParaRPr lang="ru-RU" sz="1000" dirty="0" smtClean="0"/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УПРАВЛЕНИЕ: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одна нить – для управления головой;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/>
              <a:t>д</a:t>
            </a:r>
            <a:r>
              <a:rPr lang="ru-RU" sz="2000" dirty="0" smtClean="0"/>
              <a:t>ругая </a:t>
            </a:r>
            <a:r>
              <a:rPr lang="ru-RU" sz="2000" dirty="0"/>
              <a:t>–</a:t>
            </a:r>
            <a:r>
              <a:rPr lang="ru-RU" sz="2000" dirty="0" smtClean="0"/>
              <a:t> </a:t>
            </a:r>
            <a:r>
              <a:rPr lang="ru-RU" sz="2000" dirty="0"/>
              <a:t>для управления</a:t>
            </a:r>
            <a:r>
              <a:rPr lang="ru-RU" sz="2000" dirty="0" smtClean="0"/>
              <a:t> руками.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Куклы-марионетки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434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Таня\Desktop\ЯНВАРЬ\КУКЛА\vector-illustration-of-cartoon-puppet_29937-7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39" y="2781335"/>
            <a:ext cx="3197202" cy="31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726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65596" y="3094992"/>
            <a:ext cx="5828445" cy="2339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ОСОБЕННОСТИ: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наличие одного лица или сменных лиц на кукле:</a:t>
            </a:r>
          </a:p>
          <a:p>
            <a:pPr marL="285750" indent="-285750" hangingPunct="0">
              <a:buFontTx/>
              <a:buChar char="-"/>
            </a:pPr>
            <a:r>
              <a:rPr lang="ru-RU" sz="2000" dirty="0" smtClean="0"/>
              <a:t>возможность ребенка моделировать различные эмоции;</a:t>
            </a:r>
          </a:p>
          <a:p>
            <a:pPr marL="285750" indent="-285750" hangingPunct="0">
              <a:buFontTx/>
              <a:buChar char="-"/>
            </a:pPr>
            <a:endParaRPr lang="ru-RU" sz="1000" dirty="0" smtClean="0"/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отсутствие лица: </a:t>
            </a:r>
          </a:p>
          <a:p>
            <a:pPr marL="285750" indent="-285750" hangingPunct="0">
              <a:buFontTx/>
              <a:buChar char="-"/>
            </a:pPr>
            <a:r>
              <a:rPr lang="ru-RU" sz="2000" dirty="0" smtClean="0"/>
              <a:t>возможность ребенка фантазировать – в каком настроении находится герой куклы.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Куклы-марионетки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Таня\Desktop\ЯНВАРЬ\КУКЛА\vector-illustration-of-cartoon-puppet_29937-7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39" y="2781335"/>
            <a:ext cx="3197202" cy="31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811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99546" y="2610151"/>
            <a:ext cx="6336000" cy="3662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РАБОТА С КУКЛОЙ: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algn="just" hangingPunct="0">
              <a:buFont typeface="Wingdings" pitchFamily="2" charset="2"/>
              <a:buChar char="ü"/>
            </a:pPr>
            <a:r>
              <a:rPr lang="ru-RU" dirty="0" smtClean="0"/>
              <a:t>совершенствование тонкой моторики руки ребенка и общей координации движений; </a:t>
            </a:r>
          </a:p>
          <a:p>
            <a:pPr marL="285750" indent="-285750" algn="just" hangingPunct="0">
              <a:buFont typeface="Wingdings" pitchFamily="2" charset="2"/>
              <a:buChar char="ü"/>
            </a:pPr>
            <a:r>
              <a:rPr lang="ru-RU" dirty="0" smtClean="0"/>
              <a:t>проявление ребенком через куклу эмоций, чувств, состояний, которые он не может или не позволяет себе проявлять;</a:t>
            </a:r>
          </a:p>
          <a:p>
            <a:pPr marL="285750" indent="-285750" algn="just" hangingPunct="0">
              <a:buFont typeface="Wingdings" pitchFamily="2" charset="2"/>
              <a:buChar char="ü"/>
            </a:pPr>
            <a:r>
              <a:rPr lang="ru-RU" dirty="0" smtClean="0"/>
              <a:t>ощущения у ребенка взрослой ответственности </a:t>
            </a:r>
            <a:br>
              <a:rPr lang="ru-RU" dirty="0" smtClean="0"/>
            </a:br>
            <a:r>
              <a:rPr lang="ru-RU" dirty="0" smtClean="0"/>
              <a:t>за действия куклы, за ее «жизнь»; </a:t>
            </a:r>
          </a:p>
          <a:p>
            <a:pPr marL="285750" indent="-285750" algn="just" hangingPunct="0">
              <a:buFont typeface="Wingdings" pitchFamily="2" charset="2"/>
              <a:buChar char="ü"/>
            </a:pPr>
            <a:r>
              <a:rPr lang="ru-RU" dirty="0" smtClean="0"/>
              <a:t>осознание ребенком причинно-следственных связей между своими действиями и изменениями движений куклы; </a:t>
            </a:r>
          </a:p>
          <a:p>
            <a:pPr marL="285750" indent="-285750" algn="just" hangingPunct="0">
              <a:buFont typeface="Wingdings" pitchFamily="2" charset="2"/>
              <a:buChar char="ü"/>
            </a:pPr>
            <a:r>
              <a:rPr lang="ru-RU" dirty="0" smtClean="0"/>
              <a:t>возможность научится находить адекватное телесное выражение различным эмоциям, чувствам, состояниям; </a:t>
            </a:r>
          </a:p>
          <a:p>
            <a:pPr marL="285750" indent="-285750" algn="just" hangingPunct="0">
              <a:buFont typeface="Wingdings" pitchFamily="2" charset="2"/>
              <a:buChar char="ü"/>
            </a:pPr>
            <a:r>
              <a:rPr lang="ru-RU" dirty="0" smtClean="0"/>
              <a:t>развитие произвольного внимания и способности</a:t>
            </a:r>
            <a:br>
              <a:rPr lang="ru-RU" dirty="0" smtClean="0"/>
            </a:br>
            <a:r>
              <a:rPr lang="ru-RU" dirty="0" smtClean="0"/>
              <a:t> к концентрации.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Куклы-марионетки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3" descr="C:\Users\Таня\Desktop\ЯНВАРЬ\КУКЛА\vector-illustration-of-cartoon-puppet_29937-72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39" y="2781335"/>
            <a:ext cx="3197202" cy="31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35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417592" y="701237"/>
            <a:ext cx="4948486" cy="4766333"/>
            <a:chOff x="3417592" y="701237"/>
            <a:chExt cx="4948486" cy="4766333"/>
          </a:xfrm>
        </p:grpSpPr>
        <p:pic>
          <p:nvPicPr>
            <p:cNvPr id="4099" name="Picture 3" descr="C:\Users\Таня\Desktop\ЯНВАРЬ\КУКЛА\367368-PB2LVB-23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592" y="701237"/>
              <a:ext cx="4948486" cy="476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385128" y="1539996"/>
              <a:ext cx="3231775" cy="2185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Ведущей деятельностью ребенка является игра. </a:t>
              </a:r>
              <a:endParaRPr lang="ru-RU" b="1" dirty="0" smtClean="0"/>
            </a:p>
            <a:p>
              <a:pPr algn="ctr"/>
              <a:endParaRPr lang="ru-RU" sz="1000" b="1" dirty="0" smtClean="0"/>
            </a:p>
            <a:p>
              <a:pPr algn="ctr"/>
              <a:r>
                <a:rPr lang="ru-RU" b="1" dirty="0" smtClean="0"/>
                <a:t>Обучающий </a:t>
              </a:r>
              <a:r>
                <a:rPr lang="ru-RU" b="1" dirty="0"/>
                <a:t>материал, который используется ребенком в игре, </a:t>
              </a:r>
              <a:endParaRPr lang="en-US" b="1" dirty="0" smtClean="0"/>
            </a:p>
            <a:p>
              <a:pPr algn="ctr"/>
              <a:r>
                <a:rPr lang="ru-RU" b="1" dirty="0" smtClean="0"/>
                <a:t>усваивается </a:t>
              </a:r>
              <a:r>
                <a:rPr lang="ru-RU" b="1" dirty="0"/>
                <a:t>быстрее, </a:t>
              </a:r>
              <a:endParaRPr lang="en-US" b="1" dirty="0" smtClean="0"/>
            </a:p>
            <a:p>
              <a:pPr algn="ctr"/>
              <a:r>
                <a:rPr lang="ru-RU" b="1" dirty="0" smtClean="0"/>
                <a:t>легче</a:t>
              </a:r>
              <a:r>
                <a:rPr lang="ru-RU" b="1" dirty="0"/>
                <a:t>. </a:t>
              </a:r>
              <a:endParaRPr lang="ru-RU" dirty="0"/>
            </a:p>
          </p:txBody>
        </p:sp>
      </p:grpSp>
      <p:pic>
        <p:nvPicPr>
          <p:cNvPr id="4100" name="Picture 4" descr="C:\Users\Таня\Desktop\ЯНВАРЬ\КУКЛА\dcff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495" y="1526356"/>
            <a:ext cx="2829789" cy="47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ня\Desktop\ЯНВАРЬ\КУКЛА\sx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7536" y="4194335"/>
            <a:ext cx="1856087" cy="18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874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131557" y="3132884"/>
            <a:ext cx="5828445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ИЗГОТОВЛЕНИЕ: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шарики </a:t>
            </a:r>
            <a:r>
              <a:rPr lang="ru-RU" sz="2000" dirty="0"/>
              <a:t>от пинг-понга или пустые скорлупки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 </a:t>
            </a:r>
            <a:r>
              <a:rPr lang="ru-RU" sz="2000" dirty="0"/>
              <a:t>яиц, на которых нарисованы различные выражения лиц, различные </a:t>
            </a:r>
            <a:r>
              <a:rPr lang="ru-RU" sz="2000" dirty="0" smtClean="0"/>
              <a:t>персонажи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плотный картон </a:t>
            </a:r>
            <a:r>
              <a:rPr lang="ru-RU" sz="2000" dirty="0"/>
              <a:t>в виде небольших цилиндров, размер которых подбирается по размеру пальцев ребенка</a:t>
            </a:r>
            <a:r>
              <a:rPr lang="ru-RU" sz="2000" dirty="0" smtClean="0"/>
              <a:t>.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Пальчиковые куклы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Таня\Desktop\ЯНВАРЬ\КУКЛА\collection-of-fierce-animal-hand-puppets_33070-441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4" r="65322" b="50000"/>
          <a:stretch/>
        </p:blipFill>
        <p:spPr bwMode="auto">
          <a:xfrm>
            <a:off x="1555844" y="2941812"/>
            <a:ext cx="1607983" cy="250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ня\Desktop\ЯНВАРЬ\КУКЛА\collection-of-fierce-animal-hand-puppets_33070-441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65" t="-1245" r="1691" b="51245"/>
          <a:stretch/>
        </p:blipFill>
        <p:spPr bwMode="auto">
          <a:xfrm>
            <a:off x="3135304" y="2937282"/>
            <a:ext cx="1607983" cy="250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842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790358" y="3047946"/>
            <a:ext cx="6509983" cy="2431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ИЗГОТОВЛЕНИЕ: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черный или темный картон;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бумага.</a:t>
            </a:r>
          </a:p>
          <a:p>
            <a:pPr marL="285750" indent="-285750" hangingPunct="0">
              <a:buFont typeface="Wingdings" pitchFamily="2" charset="2"/>
              <a:buChar char="ü"/>
            </a:pPr>
            <a:endParaRPr lang="ru-RU" sz="2000" dirty="0"/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ИСПОЛЬЗОВАНИЕ: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работа </a:t>
            </a:r>
            <a:r>
              <a:rPr lang="ru-RU" sz="2000" dirty="0"/>
              <a:t>теневого </a:t>
            </a:r>
            <a:r>
              <a:rPr lang="ru-RU" sz="2000" dirty="0" smtClean="0"/>
              <a:t>театра:</a:t>
            </a:r>
          </a:p>
          <a:p>
            <a:pPr marL="342900" indent="-342900" hangingPunct="0">
              <a:buFontTx/>
              <a:buChar char="-"/>
            </a:pPr>
            <a:r>
              <a:rPr lang="ru-RU" sz="2000" dirty="0"/>
              <a:t>п</a:t>
            </a:r>
            <a:r>
              <a:rPr lang="ru-RU" sz="2000" dirty="0" smtClean="0"/>
              <a:t>олучение ребенком опыта </a:t>
            </a:r>
            <a:r>
              <a:rPr lang="ru-RU" sz="2000" dirty="0"/>
              <a:t>решения своей проблемы</a:t>
            </a:r>
            <a:r>
              <a:rPr lang="ru-RU" sz="2000" dirty="0" smtClean="0"/>
              <a:t>;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работа </a:t>
            </a:r>
            <a:r>
              <a:rPr lang="ru-RU" sz="2000" dirty="0"/>
              <a:t>над детскими страхами. 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Теневые куклы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Таня\Desktop\ЯНВАРЬ\КУКЛА\teatr-tenei-dly-detei-9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6769" y="2631121"/>
            <a:ext cx="2570613" cy="33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023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ня\Desktop\ЯНВАРЬ\КУКЛА\child-plays-with-dolls_ezxulu_dx__F0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747" y="500227"/>
            <a:ext cx="10345681" cy="581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3005" y="3842985"/>
            <a:ext cx="5644583" cy="232593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7954" y="3842985"/>
            <a:ext cx="55196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Обычно страх невидим. Реализуя страх в виде куклы, ребенок овладевает ситуацией, и материализованный в кукле страх лишается своей эмоциональной напряженности, своей пугающей составляющей. Ребенок может делать со своей «куклой-страхом» все, что захочет, вплоть до полного уничтожения. В этом и состоит коррекционный смысл теневого театра и теневых кукол.</a:t>
            </a:r>
          </a:p>
        </p:txBody>
      </p:sp>
    </p:spTree>
    <p:extLst>
      <p:ext uri="{BB962C8B-B14F-4D97-AF65-F5344CB8AC3E}">
        <p14:creationId xmlns:p14="http://schemas.microsoft.com/office/powerpoint/2010/main" xmlns="" val="238895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65596" y="2928207"/>
            <a:ext cx="5828445" cy="3016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ОСОБЕННОСТЬ: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многофункциональность;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размер куклы может достигать роста </a:t>
            </a:r>
            <a:r>
              <a:rPr lang="ru-RU" sz="2000" dirty="0"/>
              <a:t>ребенка</a:t>
            </a:r>
            <a:r>
              <a:rPr lang="ru-RU" sz="2000" dirty="0" smtClean="0"/>
              <a:t>.</a:t>
            </a:r>
          </a:p>
          <a:p>
            <a:pPr hangingPunct="0"/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ИСПОЛЬЗОВАНИЕ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проработка </a:t>
            </a:r>
            <a:r>
              <a:rPr lang="ru-RU" sz="2000" dirty="0"/>
              <a:t>у детей проблем </a:t>
            </a:r>
            <a:r>
              <a:rPr lang="ru-RU" sz="2000" dirty="0" smtClean="0"/>
              <a:t>идентификации;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/>
              <a:t>р</a:t>
            </a:r>
            <a:r>
              <a:rPr lang="ru-RU" sz="2000" dirty="0" smtClean="0"/>
              <a:t>ешение проблем в общении; 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/>
              <a:t>решение </a:t>
            </a:r>
            <a:r>
              <a:rPr lang="ru-RU" sz="2000" dirty="0" smtClean="0"/>
              <a:t>проблемы повышенной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тревожности</a:t>
            </a:r>
            <a:r>
              <a:rPr lang="ru-RU" sz="2000" dirty="0"/>
              <a:t>. </a:t>
            </a:r>
            <a:endParaRPr lang="ru-RU" sz="2000" dirty="0" smtClean="0"/>
          </a:p>
          <a:p>
            <a:pPr hangingPunct="0"/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Веревочные куклы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Таня\Desktop\ЯНВАРЬ\КУКЛА\Фото-Виктора-Дрягуева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662" y="2781711"/>
            <a:ext cx="2171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525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76964" y="2689090"/>
            <a:ext cx="5828445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ИЗГОТОВЛЕНИЕ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сбор контура куклы из веревки;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пристегивание головы куклы за петельку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на рубашку ребенка;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продевание пальца ребенка в петли, находящиеся на ладошках куклы. </a:t>
            </a:r>
          </a:p>
          <a:p>
            <a:pPr hangingPunct="0"/>
            <a:endParaRPr lang="ru-RU" sz="2000" dirty="0" smtClean="0"/>
          </a:p>
          <a:p>
            <a:pPr hangingPunct="0"/>
            <a:endParaRPr lang="ru-RU" sz="2000" dirty="0"/>
          </a:p>
          <a:p>
            <a:pPr algn="ctr" hangingPunct="0"/>
            <a:r>
              <a:rPr lang="ru-RU" sz="2000" b="1" dirty="0" smtClean="0"/>
              <a:t>Имитация ребенком движения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куклы вместе с </a:t>
            </a:r>
            <a:r>
              <a:rPr lang="ru-RU" sz="2000" b="1" dirty="0"/>
              <a:t>собственными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движениями</a:t>
            </a:r>
            <a:r>
              <a:rPr lang="ru-RU" sz="2000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Веревочные куклы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6200000" flipH="1" flipV="1">
            <a:off x="7786254" y="4629564"/>
            <a:ext cx="409868" cy="330028"/>
          </a:xfrm>
          <a:prstGeom prst="rightArrow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9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Таня\Desktop\ЯНВАРЬ\КУКЛА\Фото-Виктора-Дрягуева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662" y="2781711"/>
            <a:ext cx="2171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213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08726" y="2944864"/>
            <a:ext cx="5828445" cy="2492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ИЗГОТОВЛЕНИЕ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плотный картон; 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тонкая фанера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руки </a:t>
            </a:r>
            <a:r>
              <a:rPr lang="ru-RU" sz="2000" dirty="0"/>
              <a:t>куклы </a:t>
            </a:r>
            <a:r>
              <a:rPr lang="ru-RU" sz="2000" dirty="0" smtClean="0"/>
              <a:t>крепятся на </a:t>
            </a:r>
            <a:r>
              <a:rPr lang="ru-RU" sz="2000" dirty="0"/>
              <a:t>шарнирах или на </a:t>
            </a:r>
            <a:r>
              <a:rPr lang="ru-RU" sz="2000" dirty="0" smtClean="0"/>
              <a:t>кнопках.</a:t>
            </a:r>
          </a:p>
          <a:p>
            <a:pPr hangingPunct="0"/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ИСПОЛЬЗОВАНИЕ: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работа с </a:t>
            </a:r>
            <a:r>
              <a:rPr lang="ru-RU" sz="2000" dirty="0"/>
              <a:t>детьми, у которых имеются проблемы в общении, поведении, с нарушением образа «Я».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Плоскостные куклы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Таня\Desktop\ЯНВАРЬ\КУКЛА\выаы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437" y="2832184"/>
            <a:ext cx="2640090" cy="29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008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186149" y="3207173"/>
            <a:ext cx="5828445" cy="1877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ОСОБЕННОСТЬ:</a:t>
            </a:r>
          </a:p>
          <a:p>
            <a:pPr hangingPunct="0"/>
            <a:endParaRPr lang="ru-RU" sz="1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аличие сменного набора </a:t>
            </a:r>
            <a:r>
              <a:rPr lang="ru-RU" sz="2000" dirty="0"/>
              <a:t>выражений лица, которые соответствуют различным эмоциональным </a:t>
            </a:r>
            <a:r>
              <a:rPr lang="ru-RU" sz="2000" dirty="0" smtClean="0"/>
              <a:t>состояниям;</a:t>
            </a:r>
          </a:p>
          <a:p>
            <a:pPr hangingPunct="0"/>
            <a:endParaRPr lang="ru-RU" sz="1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/>
              <a:t>свободно </a:t>
            </a:r>
            <a:r>
              <a:rPr lang="ru-RU" sz="2000" dirty="0" smtClean="0"/>
              <a:t>двигающиеся руки.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Плоскостные куклы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ня\Desktop\ЯНВАРЬ\КУКЛА\выаы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437" y="2832184"/>
            <a:ext cx="2640090" cy="29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581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005016" y="3280809"/>
            <a:ext cx="3603009" cy="212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ИСПОЛЬЗОВАНИЕ:</a:t>
            </a:r>
          </a:p>
          <a:p>
            <a:pPr hangingPunct="0"/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детские кукольные театры;</a:t>
            </a:r>
          </a:p>
          <a:p>
            <a:pPr hangingPunct="0"/>
            <a:endParaRPr lang="ru-RU" sz="2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/>
              <a:t>р</a:t>
            </a:r>
            <a:r>
              <a:rPr lang="ru-RU" sz="2000" dirty="0" smtClean="0"/>
              <a:t>азличные инсценировки;</a:t>
            </a:r>
          </a:p>
          <a:p>
            <a:pPr marL="342900" indent="-342900" hangingPunct="0">
              <a:buFont typeface="Wingdings" pitchFamily="2" charset="2"/>
              <a:buChar char="ü"/>
            </a:pPr>
            <a:endParaRPr lang="ru-RU" sz="2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инсценировка </a:t>
            </a:r>
            <a:r>
              <a:rPr lang="ru-RU" sz="2000" dirty="0"/>
              <a:t>сказок.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Перчаточные куклы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Таня\Desktop\ЯНВАРЬ\КУКЛА\boys-and-girls-with-hand-puppets-illustration_1308-2577 (1)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8" t="52427" r="72900"/>
          <a:stretch/>
        </p:blipFill>
        <p:spPr bwMode="auto">
          <a:xfrm>
            <a:off x="1653604" y="3056493"/>
            <a:ext cx="1856094" cy="25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ня\Desktop\ЯНВАРЬ\КУКЛА\boys-and-girls-with-hand-puppets-illustration_1308-2577 (1)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41" t="52427" r="26721"/>
          <a:stretch/>
        </p:blipFill>
        <p:spPr bwMode="auto">
          <a:xfrm>
            <a:off x="3589361" y="3075588"/>
            <a:ext cx="1701209" cy="25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030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131562" y="3409949"/>
            <a:ext cx="5828445" cy="1508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ИСПОЛЬЗОВАНИЕ: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проигрывание </a:t>
            </a:r>
            <a:r>
              <a:rPr lang="ru-RU" sz="2000" dirty="0"/>
              <a:t>ролевых </a:t>
            </a:r>
            <a:r>
              <a:rPr lang="ru-RU" sz="2000" dirty="0" smtClean="0"/>
              <a:t>игр.</a:t>
            </a:r>
          </a:p>
          <a:p>
            <a:pPr hangingPunct="0"/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ОСОБЕННОСТЬ: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/>
              <a:t>обычные игрушки размером в рост </a:t>
            </a:r>
            <a:r>
              <a:rPr lang="ru-RU" sz="2000" dirty="0" smtClean="0"/>
              <a:t>человека.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Объемные куклы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2" descr="C:\Users\Таня\Desktop\ЯНВАРЬ\КУКЛА\ORVZDH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C9E4FF"/>
              </a:clrFrom>
              <a:clrTo>
                <a:srgbClr val="C9E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6" t="67364" r="34111" b="2572"/>
          <a:stretch/>
        </p:blipFill>
        <p:spPr bwMode="auto">
          <a:xfrm>
            <a:off x="10300529" y="5240740"/>
            <a:ext cx="987025" cy="101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Таня\Desktop\ЯНВАРЬ\КУКЛА\рос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2691" y="2615471"/>
            <a:ext cx="2045409" cy="339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650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32902" y="1898646"/>
            <a:ext cx="5361197" cy="310854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ТИПЫ ВОЖДЕНИЯ КУКОЛ:</a:t>
            </a:r>
          </a:p>
          <a:p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СНАРУЖИ</a:t>
            </a:r>
            <a:r>
              <a:rPr lang="ru-RU" sz="2000" dirty="0" smtClean="0"/>
              <a:t> – управление </a:t>
            </a:r>
            <a:r>
              <a:rPr lang="ru-RU" sz="2000" dirty="0"/>
              <a:t>стоящими куклами, объемными </a:t>
            </a:r>
            <a:r>
              <a:rPr lang="ru-RU" sz="2000" dirty="0" smtClean="0"/>
              <a:t>куклами;</a:t>
            </a:r>
          </a:p>
          <a:p>
            <a:pPr hangingPunct="0"/>
            <a:endParaRPr lang="ru-RU" sz="1000" dirty="0"/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СВЕРХУ</a:t>
            </a:r>
            <a:r>
              <a:rPr lang="ru-RU" sz="2000" dirty="0" smtClean="0"/>
              <a:t> </a:t>
            </a:r>
            <a:r>
              <a:rPr lang="ru-RU" sz="2000" dirty="0"/>
              <a:t>– </a:t>
            </a:r>
            <a:r>
              <a:rPr lang="ru-RU" sz="2000" dirty="0" smtClean="0"/>
              <a:t>работа </a:t>
            </a:r>
            <a:r>
              <a:rPr lang="ru-RU" sz="2000" dirty="0"/>
              <a:t>с </a:t>
            </a:r>
            <a:r>
              <a:rPr lang="ru-RU" sz="2000" dirty="0" smtClean="0"/>
              <a:t>куклами-марионетками;</a:t>
            </a:r>
          </a:p>
          <a:p>
            <a:pPr hangingPunct="0"/>
            <a:endParaRPr lang="ru-RU" sz="1000" dirty="0"/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ИЗНУТРИ</a:t>
            </a:r>
            <a:r>
              <a:rPr lang="ru-RU" sz="2000" dirty="0" smtClean="0"/>
              <a:t> – управление </a:t>
            </a:r>
            <a:r>
              <a:rPr lang="ru-RU" sz="2000" dirty="0"/>
              <a:t>перчаточными куклами, </a:t>
            </a:r>
            <a:r>
              <a:rPr lang="ru-RU" sz="2000" dirty="0" smtClean="0"/>
              <a:t>куклами-костюмами;</a:t>
            </a:r>
          </a:p>
          <a:p>
            <a:pPr hangingPunct="0"/>
            <a:endParaRPr lang="ru-RU" sz="1000" dirty="0"/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СНИЗУ </a:t>
            </a:r>
            <a:r>
              <a:rPr lang="ru-RU" sz="2000" dirty="0"/>
              <a:t>–</a:t>
            </a:r>
            <a:r>
              <a:rPr lang="ru-RU" sz="2000" dirty="0" smtClean="0"/>
              <a:t> </a:t>
            </a:r>
            <a:r>
              <a:rPr lang="ru-RU" sz="2000" dirty="0"/>
              <a:t>управление </a:t>
            </a:r>
            <a:r>
              <a:rPr lang="ru-RU" sz="2000" dirty="0" err="1"/>
              <a:t>колпачковыми</a:t>
            </a:r>
            <a:r>
              <a:rPr lang="ru-RU" sz="2000" dirty="0"/>
              <a:t> и перчаточными куклами.</a:t>
            </a:r>
          </a:p>
        </p:txBody>
      </p:sp>
      <p:pic>
        <p:nvPicPr>
          <p:cNvPr id="5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552" y="1395725"/>
            <a:ext cx="2676606" cy="26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Таня\Desktop\НОЯБРЬ\Сказка\ваы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715" y="1625472"/>
            <a:ext cx="2653528" cy="38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Таня\Desktop\ЯНВАРЬ\КУКЛА\dxc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27" y="1395725"/>
            <a:ext cx="1602228" cy="16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20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523076" y="2483356"/>
            <a:ext cx="2520000" cy="70788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r>
              <a:rPr lang="ru-RU" sz="2000" dirty="0" smtClean="0"/>
              <a:t>сложные </a:t>
            </a:r>
          </a:p>
          <a:p>
            <a:pPr algn="ctr" fontAlgn="base"/>
            <a:r>
              <a:rPr lang="ru-RU" sz="2000" dirty="0" smtClean="0"/>
              <a:t>упражнения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419794" y="3054248"/>
            <a:ext cx="2484000" cy="7200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r>
              <a:rPr lang="ru-RU" sz="1600" b="1" dirty="0" smtClean="0"/>
              <a:t>УВЛЕКАТЕЛЬНОЕ </a:t>
            </a:r>
          </a:p>
          <a:p>
            <a:pPr algn="ctr" fontAlgn="base"/>
            <a:r>
              <a:rPr lang="ru-RU" sz="1600" b="1" dirty="0" smtClean="0"/>
              <a:t>ЗАНЯТИЕ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23076" y="3707768"/>
            <a:ext cx="2520000" cy="70788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r>
              <a:rPr lang="ru-RU" sz="2000" dirty="0"/>
              <a:t>м</a:t>
            </a:r>
            <a:r>
              <a:rPr lang="ru-RU" sz="2000" dirty="0" smtClean="0"/>
              <a:t>алоинтересные </a:t>
            </a:r>
          </a:p>
          <a:p>
            <a:pPr algn="ctr" fontAlgn="base"/>
            <a:r>
              <a:rPr lang="ru-RU" sz="2000" dirty="0" smtClean="0"/>
              <a:t>упражнения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70538" y="3079209"/>
            <a:ext cx="2052338" cy="7200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base"/>
            <a:r>
              <a:rPr lang="ru-RU" sz="2000" dirty="0" smtClean="0"/>
              <a:t>игровая </a:t>
            </a:r>
          </a:p>
          <a:p>
            <a:pPr algn="ctr" fontAlgn="base"/>
            <a:r>
              <a:rPr lang="ru-RU" sz="2000" dirty="0" smtClean="0"/>
              <a:t>форма</a:t>
            </a:r>
            <a:endParaRPr lang="ru-RU" sz="2000" dirty="0"/>
          </a:p>
        </p:txBody>
      </p:sp>
      <p:pic>
        <p:nvPicPr>
          <p:cNvPr id="5123" name="Picture 3" descr="C:\Users\Таня\Desktop\НОЯБРЬ\Сказка\types-of-pointers_23-214757423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5" t="63535" r="70138" b="8121"/>
          <a:stretch/>
        </p:blipFill>
        <p:spPr bwMode="auto">
          <a:xfrm>
            <a:off x="1423932" y="2307658"/>
            <a:ext cx="378495" cy="4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Таня\Desktop\НОЯБРЬ\Сказка\types-of-pointers_23-214757423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5" t="63535" r="70138" b="8121"/>
          <a:stretch/>
        </p:blipFill>
        <p:spPr bwMode="auto">
          <a:xfrm>
            <a:off x="1423931" y="3587845"/>
            <a:ext cx="378495" cy="4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Таня\Desktop\НОЯБРЬ\Сказка\types-of-pointers_23-214757423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5" t="63535" r="70138" b="8121"/>
          <a:stretch/>
        </p:blipFill>
        <p:spPr bwMode="auto">
          <a:xfrm>
            <a:off x="5146373" y="2820156"/>
            <a:ext cx="378495" cy="4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Таня\Desktop\ОКТЯБРЬ\Творческие способности\happy-children-collection_23-2147532804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8A0"/>
              </a:clrFrom>
              <a:clrTo>
                <a:srgbClr val="FFF8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6" b="44427"/>
          <a:stretch/>
        </p:blipFill>
        <p:spPr bwMode="auto">
          <a:xfrm>
            <a:off x="4300700" y="4378799"/>
            <a:ext cx="3593775" cy="145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E:\++++05 05 РАБОЧИЙ СТОЛ\ПРЕЗЕНТАЦИИ МИНСК\РАЗВИТИЕ РЕЧИ\images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3370" y="910586"/>
            <a:ext cx="1577536" cy="121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Таня\Desktop\СЕНТЯБРЬ\Внеклассное чтение\pedchitannj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0718" y="1354660"/>
            <a:ext cx="2402151" cy="13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Таня\Desktop\ЯНВАРЬ\КУКЛА\number_1308-4708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169" r="77693"/>
          <a:stretch/>
        </p:blipFill>
        <p:spPr bwMode="auto">
          <a:xfrm>
            <a:off x="4208625" y="3051437"/>
            <a:ext cx="742670" cy="80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Таня\Desktop\ЯНВАРЬ\КУКЛА\number_1308-4708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93" t="69036" b="-867"/>
          <a:stretch/>
        </p:blipFill>
        <p:spPr bwMode="auto">
          <a:xfrm>
            <a:off x="7475558" y="3049920"/>
            <a:ext cx="742670" cy="80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967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Таня\Desktop\ЯНВАРЬ\КУКЛА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20" y="406556"/>
            <a:ext cx="10678736" cy="60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83114" y="4462630"/>
            <a:ext cx="6486326" cy="17543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92298" y="4462630"/>
            <a:ext cx="62952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/>
            <a:r>
              <a:rPr lang="ru-RU" dirty="0"/>
              <a:t>Оживляя куклу, ребенок видит, что каждое его движение немедленно отражается на ее поведении. Таким образом, он получает оперативную </a:t>
            </a:r>
            <a:r>
              <a:rPr lang="ru-RU" dirty="0" err="1"/>
              <a:t>недирективную</a:t>
            </a:r>
            <a:r>
              <a:rPr lang="ru-RU" dirty="0"/>
              <a:t> обратную связь на свои действия. Это помогает ему самостоятельно корректировать свои движения и делать поведение куклы максимально выразительным.</a:t>
            </a:r>
          </a:p>
        </p:txBody>
      </p:sp>
    </p:spTree>
    <p:extLst>
      <p:ext uri="{BB962C8B-B14F-4D97-AF65-F5344CB8AC3E}">
        <p14:creationId xmlns:p14="http://schemas.microsoft.com/office/powerpoint/2010/main" xmlns="" val="156411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427343" y="2645615"/>
            <a:ext cx="5828445" cy="3631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СЛУЧАИ ИСПОЛЬЗОВАНИЯ: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dirty="0" err="1" smtClean="0"/>
              <a:t>испытывание</a:t>
            </a:r>
            <a:r>
              <a:rPr lang="ru-RU" dirty="0" smtClean="0"/>
              <a:t> боли человеком;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dirty="0" smtClean="0"/>
              <a:t>усталость;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dirty="0" smtClean="0"/>
              <a:t>депрессия;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dirty="0" smtClean="0"/>
              <a:t>случаи, когда что-то накипело на душе.</a:t>
            </a:r>
          </a:p>
          <a:p>
            <a:pPr hangingPunct="0"/>
            <a:endParaRPr lang="ru-RU" dirty="0" smtClean="0"/>
          </a:p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ИЗГОТОВЛЕННАЯ КУКЛА: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dirty="0" smtClean="0"/>
              <a:t>олицетворение боли человека;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dirty="0" smtClean="0"/>
              <a:t>«плохая» кукла; 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dirty="0"/>
              <a:t>у</a:t>
            </a:r>
            <a:r>
              <a:rPr lang="ru-RU" dirty="0" smtClean="0"/>
              <a:t>ничтожение человеком, после </a:t>
            </a:r>
            <a:r>
              <a:rPr lang="ru-RU" dirty="0"/>
              <a:t>того, как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«что-то</a:t>
            </a:r>
            <a:r>
              <a:rPr lang="ru-RU" dirty="0"/>
              <a:t>» покинет его вместе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 </a:t>
            </a:r>
            <a:r>
              <a:rPr lang="ru-RU" dirty="0"/>
              <a:t>последним стежком.</a:t>
            </a:r>
          </a:p>
          <a:p>
            <a:pPr marL="285750" indent="-285750" hangingPunct="0">
              <a:buFont typeface="Wingdings" pitchFamily="2" charset="2"/>
              <a:buChar char="ü"/>
            </a:pP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Достижение лечебного эффекта куклотерапии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2" descr="C:\Users\Таня\Desktop\НОЯБРЬ\Сказка\пнроаер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5526" y="2623620"/>
            <a:ext cx="1608429" cy="185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301209" y="3231437"/>
            <a:ext cx="3171657" cy="33855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 smtClean="0"/>
              <a:t>1 СПОСОБ </a:t>
            </a:r>
          </a:p>
        </p:txBody>
      </p:sp>
      <p:pic>
        <p:nvPicPr>
          <p:cNvPr id="16386" name="Picture 2" descr="C:\Users\Таня\Desktop\ЯНВАРЬ\КУКЛА\dzc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3182" y="3151535"/>
            <a:ext cx="1562922" cy="31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Таня\Desktop\ЯНВАРЬ\КУКЛА\human-health-symbol-illustration-design_6543-152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37" t="16550" r="18206" b="53295"/>
          <a:stretch/>
        </p:blipFill>
        <p:spPr bwMode="auto">
          <a:xfrm>
            <a:off x="10197307" y="5144323"/>
            <a:ext cx="1058481" cy="11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477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417592" y="701237"/>
            <a:ext cx="4948486" cy="4766333"/>
            <a:chOff x="3417592" y="701237"/>
            <a:chExt cx="4948486" cy="4766333"/>
          </a:xfrm>
        </p:grpSpPr>
        <p:pic>
          <p:nvPicPr>
            <p:cNvPr id="4099" name="Picture 3" descr="C:\Users\Таня\Desktop\ЯНВАРЬ\КУКЛА\367368-PB2LVB-23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592" y="701237"/>
              <a:ext cx="4948486" cy="476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357832" y="1389868"/>
              <a:ext cx="3231775" cy="3016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Чтобы в Вашу жизнь пришло что-то новое, </a:t>
              </a:r>
            </a:p>
            <a:p>
              <a:pPr algn="ctr"/>
              <a:r>
                <a:rPr lang="ru-RU" b="1" dirty="0"/>
                <a:t>старое должно уйти, зажить своей жизнью. </a:t>
              </a:r>
            </a:p>
            <a:p>
              <a:pPr algn="ctr"/>
              <a:endParaRPr lang="ru-RU" sz="1000" b="1" dirty="0"/>
            </a:p>
            <a:p>
              <a:pPr algn="ctr"/>
              <a:r>
                <a:rPr lang="ru-RU" b="1" dirty="0"/>
                <a:t>Но куда уйдёт старое? </a:t>
              </a:r>
            </a:p>
            <a:p>
              <a:pPr algn="ctr"/>
              <a:r>
                <a:rPr lang="ru-RU" b="1" dirty="0"/>
                <a:t>Чтобы «отпустить» старое, </a:t>
              </a:r>
            </a:p>
            <a:p>
              <a:pPr algn="ctr"/>
              <a:r>
                <a:rPr lang="ru-RU" b="1" dirty="0"/>
                <a:t>мы должны дать ему его собственную </a:t>
              </a:r>
            </a:p>
            <a:p>
              <a:pPr algn="ctr"/>
              <a:r>
                <a:rPr lang="ru-RU" b="1" dirty="0"/>
                <a:t>самостоятельную жизнь 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ru-RU" b="1" dirty="0" smtClean="0"/>
                <a:t>в </a:t>
              </a:r>
              <a:r>
                <a:rPr lang="ru-RU" b="1" dirty="0"/>
                <a:t>теле куклы.</a:t>
              </a:r>
              <a:endParaRPr lang="ru-RU" dirty="0"/>
            </a:p>
          </p:txBody>
        </p:sp>
      </p:grpSp>
      <p:pic>
        <p:nvPicPr>
          <p:cNvPr id="4100" name="Picture 4" descr="C:\Users\Таня\Desktop\ЯНВАРЬ\КУКЛА\dcff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495" y="1526356"/>
            <a:ext cx="2829789" cy="47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ня\Desktop\ЯНВАРЬ\КУКЛА\sx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7536" y="4194335"/>
            <a:ext cx="1856087" cy="18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468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427343" y="3019525"/>
            <a:ext cx="5828445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ЦЕЛЬ ИСПОЛЬЗОВАНИЯ: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олучение эмоционального состояния прилива сил и радости, </a:t>
            </a:r>
            <a:r>
              <a:rPr lang="ru-RU" sz="2000" dirty="0"/>
              <a:t>которое многие люди испытывают, когда заканчивают работать над своей куклой. </a:t>
            </a:r>
            <a:endParaRPr lang="ru-RU" sz="2000" dirty="0" smtClean="0"/>
          </a:p>
          <a:p>
            <a:pPr hangingPunct="0"/>
            <a:endParaRPr lang="ru-RU" sz="1600" dirty="0"/>
          </a:p>
          <a:p>
            <a:pPr hangingPunct="0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ИЗГОТОВЛЕННАЯ КУКЛА: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талисман; 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помощник; </a:t>
            </a:r>
          </a:p>
          <a:p>
            <a:pPr marL="285750" indent="-285750" hangingPunct="0">
              <a:buFont typeface="Wingdings" pitchFamily="2" charset="2"/>
              <a:buChar char="ü"/>
            </a:pPr>
            <a:r>
              <a:rPr lang="ru-RU" sz="2000" dirty="0" smtClean="0"/>
              <a:t>источник радости.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Достижение лечебного эффекта куклотерапии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2" descr="C:\Users\Таня\Desktop\НОЯБРЬ\Сказка\пнроаер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5526" y="2623620"/>
            <a:ext cx="1608429" cy="185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301209" y="3231437"/>
            <a:ext cx="3171657" cy="33855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/>
              <a:t>2</a:t>
            </a:r>
            <a:r>
              <a:rPr lang="ru-RU" sz="1600" b="1" dirty="0" smtClean="0"/>
              <a:t> СПОСОБ </a:t>
            </a:r>
          </a:p>
        </p:txBody>
      </p:sp>
      <p:pic>
        <p:nvPicPr>
          <p:cNvPr id="9" name="Picture 2" descr="C:\Users\Таня\Desktop\ЯНВАРЬ\КУКЛА\dc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6868" y="3189044"/>
            <a:ext cx="1530497" cy="306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Таня\Desktop\ЯНВАРЬ\КУКЛА\human-health-symbol-illustration-design_6543-152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37" t="16550" r="18206" b="53295"/>
          <a:stretch/>
        </p:blipFill>
        <p:spPr bwMode="auto">
          <a:xfrm>
            <a:off x="10197307" y="5144323"/>
            <a:ext cx="1058481" cy="11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29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44216" y="1706455"/>
            <a:ext cx="5361197" cy="335476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ПРЕИМУЩЕСТВА </a:t>
            </a:r>
            <a:b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ИЗГОТОВЛЕНИЯ И ВОЖДЕНИЯ КУКОЛ:</a:t>
            </a:r>
          </a:p>
          <a:p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 smtClean="0"/>
              <a:t>развитие мелкой моторики </a:t>
            </a:r>
            <a:r>
              <a:rPr lang="ru-RU" sz="2000" dirty="0"/>
              <a:t>руки и </a:t>
            </a:r>
            <a:r>
              <a:rPr lang="ru-RU" sz="2000" dirty="0" smtClean="0"/>
              <a:t>пластики </a:t>
            </a:r>
            <a:r>
              <a:rPr lang="ru-RU" sz="2000" dirty="0"/>
              <a:t>кисти («Мануальный интеллект</a:t>
            </a:r>
            <a:r>
              <a:rPr lang="ru-RU" sz="2000" dirty="0" smtClean="0"/>
              <a:t>»);</a:t>
            </a:r>
          </a:p>
          <a:p>
            <a:pPr lvl="0" hangingPunct="0"/>
            <a:endParaRPr lang="ru-RU" sz="1000" dirty="0"/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 smtClean="0"/>
              <a:t>развитие </a:t>
            </a:r>
            <a:r>
              <a:rPr lang="ru-RU" sz="2000" dirty="0"/>
              <a:t>способности к образному мышлению</a:t>
            </a:r>
            <a:r>
              <a:rPr lang="ru-RU" sz="2000" dirty="0" smtClean="0"/>
              <a:t>;</a:t>
            </a:r>
          </a:p>
          <a:p>
            <a:pPr lvl="0" hangingPunct="0"/>
            <a:endParaRPr lang="ru-RU" sz="1000" dirty="0"/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р</a:t>
            </a:r>
            <a:r>
              <a:rPr lang="ru-RU" sz="2000" dirty="0" smtClean="0"/>
              <a:t>азвитие умения </a:t>
            </a:r>
            <a:r>
              <a:rPr lang="ru-RU" sz="2000" dirty="0"/>
              <a:t>концентрировать внимание;</a:t>
            </a:r>
          </a:p>
          <a:p>
            <a:pPr lvl="0" hangingPunct="0"/>
            <a:endParaRPr lang="ru-RU" sz="1000" dirty="0" smtClean="0"/>
          </a:p>
          <a:p>
            <a:pPr marL="342900" lvl="0" indent="-342900" hangingPunct="0">
              <a:buFont typeface="Wingdings" pitchFamily="2" charset="2"/>
              <a:buChar char="ü"/>
            </a:pPr>
            <a:r>
              <a:rPr lang="ru-RU" sz="2000" dirty="0"/>
              <a:t>р</a:t>
            </a:r>
            <a:r>
              <a:rPr lang="ru-RU" sz="2000" dirty="0" smtClean="0"/>
              <a:t>азвитие умения </a:t>
            </a:r>
            <a:r>
              <a:rPr lang="ru-RU" sz="2000" dirty="0"/>
              <a:t>выражать характер малыми средствами.</a:t>
            </a:r>
          </a:p>
        </p:txBody>
      </p:sp>
      <p:pic>
        <p:nvPicPr>
          <p:cNvPr id="5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552" y="1395725"/>
            <a:ext cx="2676606" cy="26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Таня\Desktop\НОЯБРЬ\Сказка\ваы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715" y="1625472"/>
            <a:ext cx="2653528" cy="38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Таня\Desktop\ЯНВАРЬ\КУКЛА\dxc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27" y="1395725"/>
            <a:ext cx="1602228" cy="16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434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845353" y="3097129"/>
            <a:ext cx="2052000" cy="720000"/>
          </a:xfrm>
          <a:prstGeom prst="homePlat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/>
              <a:t>ФОРМЫ </a:t>
            </a:r>
          </a:p>
          <a:p>
            <a:pPr algn="ctr"/>
            <a:r>
              <a:rPr lang="ru-RU" sz="1600" b="1" dirty="0" smtClean="0"/>
              <a:t>РАБОТЫ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69678" y="2419682"/>
            <a:ext cx="2196000" cy="720000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/>
              <a:t>индивидуальная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69678" y="3719679"/>
            <a:ext cx="2196000" cy="720000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/>
              <a:t>групповая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67384" y="4533428"/>
            <a:ext cx="1836000" cy="46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be-BY" sz="1400" b="1" dirty="0" smtClean="0">
                <a:solidFill>
                  <a:schemeClr val="tx1"/>
                </a:solidFill>
              </a:rPr>
              <a:t>КУКЛОТЕРАПИЯ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9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835" y="1571195"/>
            <a:ext cx="2889099" cy="288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Таня\Desktop\ЯНВАРЬ\КУКЛА\пр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0017" y="2055696"/>
            <a:ext cx="2362550" cy="23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Таня\Desktop\ЯНВАРЬ\КУКЛА\human-health-symbol-illustration-design_6543-152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64" t="58753" r="13950" b="-2048"/>
          <a:stretch/>
        </p:blipFill>
        <p:spPr bwMode="auto">
          <a:xfrm>
            <a:off x="10048428" y="4767427"/>
            <a:ext cx="1390348" cy="15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919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3187" y="1089180"/>
            <a:ext cx="9467851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75000"/>
                  </a:schemeClr>
                </a:solidFill>
              </a:rPr>
              <a:t>Методика использования куклотерапии </a:t>
            </a: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в </a:t>
            </a:r>
            <a:r>
              <a:rPr lang="ru-RU" sz="3400" b="1" dirty="0">
                <a:solidFill>
                  <a:schemeClr val="accent3">
                    <a:lumMod val="75000"/>
                  </a:schemeClr>
                </a:solidFill>
              </a:rPr>
              <a:t>педагогике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3275" y="3478830"/>
            <a:ext cx="3986762" cy="8617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hangingPunct="0"/>
            <a:r>
              <a:rPr lang="ru-RU" sz="2000" b="1" dirty="0"/>
              <a:t>П</a:t>
            </a:r>
            <a:r>
              <a:rPr lang="ru-RU" sz="2000" b="1" dirty="0" smtClean="0"/>
              <a:t>ервое занятие:</a:t>
            </a:r>
          </a:p>
          <a:p>
            <a:pPr hangingPunct="0"/>
            <a:endParaRPr lang="ru-RU" sz="1000" b="1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изготовление </a:t>
            </a:r>
            <a:r>
              <a:rPr lang="ru-RU" sz="2000" dirty="0"/>
              <a:t>(пошив) </a:t>
            </a:r>
            <a:r>
              <a:rPr lang="ru-RU" sz="2000" dirty="0" smtClean="0"/>
              <a:t>куклы.</a:t>
            </a:r>
            <a:endParaRPr lang="ru-RU" sz="2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595149" y="2582554"/>
            <a:ext cx="2585194" cy="3071843"/>
            <a:chOff x="1741254" y="2523470"/>
            <a:chExt cx="2359356" cy="2968547"/>
          </a:xfrm>
        </p:grpSpPr>
        <p:pic>
          <p:nvPicPr>
            <p:cNvPr id="22" name="Picture 2" descr="C:\Users\2106~1\AppData\Local\Temp\Rar$DRa0.751\549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052" t="79953" r="34531" b="3217"/>
            <a:stretch/>
          </p:blipFill>
          <p:spPr bwMode="auto">
            <a:xfrm flipH="1">
              <a:off x="1828446" y="2523470"/>
              <a:ext cx="2190267" cy="296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741254" y="3496763"/>
              <a:ext cx="2359356" cy="496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ru-RU" sz="1600" b="1" dirty="0" smtClean="0"/>
                <a:t>ПЕРВЫЙ </a:t>
              </a:r>
            </a:p>
            <a:p>
              <a:pPr algn="ctr" fontAlgn="base"/>
              <a:r>
                <a:rPr lang="ru-RU" sz="1600" b="1" dirty="0" smtClean="0"/>
                <a:t>ЭТАП</a:t>
              </a:r>
              <a:endParaRPr lang="ru-RU" sz="1600" b="1" dirty="0"/>
            </a:p>
          </p:txBody>
        </p:sp>
      </p:grpSp>
      <p:pic>
        <p:nvPicPr>
          <p:cNvPr id="12" name="Picture 2" descr="C:\Users\Таня\Desktop\СЕНТЯБРЬ\Гражданское образование\275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3" t="3109" r="74129" b="59988"/>
          <a:stretch/>
        </p:blipFill>
        <p:spPr bwMode="auto">
          <a:xfrm>
            <a:off x="2839718" y="3954703"/>
            <a:ext cx="1810234" cy="19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705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3187" y="1089180"/>
            <a:ext cx="9467851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75000"/>
                  </a:schemeClr>
                </a:solidFill>
              </a:rPr>
              <a:t>Методика использования куклотерапии </a:t>
            </a: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в </a:t>
            </a:r>
            <a:r>
              <a:rPr lang="ru-RU" sz="3400" b="1" dirty="0">
                <a:solidFill>
                  <a:schemeClr val="accent3">
                    <a:lumMod val="75000"/>
                  </a:schemeClr>
                </a:solidFill>
              </a:rPr>
              <a:t>педагогике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6849" y="2997426"/>
            <a:ext cx="5200415" cy="270843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hangingPunct="0"/>
            <a:r>
              <a:rPr lang="ru-RU" sz="2000" b="1" dirty="0"/>
              <a:t>В</a:t>
            </a:r>
            <a:r>
              <a:rPr lang="ru-RU" sz="2000" b="1" dirty="0" smtClean="0"/>
              <a:t>торое занятие: </a:t>
            </a:r>
          </a:p>
          <a:p>
            <a:pPr hangingPunct="0"/>
            <a:endParaRPr lang="ru-RU" sz="1000" b="1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обучение </a:t>
            </a:r>
            <a:r>
              <a:rPr lang="ru-RU" sz="2000" dirty="0"/>
              <a:t>«вождению» </a:t>
            </a:r>
            <a:r>
              <a:rPr lang="ru-RU" sz="2000" dirty="0" smtClean="0"/>
              <a:t>куклы:</a:t>
            </a:r>
          </a:p>
          <a:p>
            <a:pPr marL="342900" indent="-342900" hangingPunct="0">
              <a:buFontTx/>
              <a:buChar char="-"/>
            </a:pPr>
            <a:r>
              <a:rPr lang="ru-RU" sz="2000" dirty="0" smtClean="0"/>
              <a:t>кукольная </a:t>
            </a:r>
            <a:r>
              <a:rPr lang="ru-RU" sz="2000" dirty="0"/>
              <a:t>аэробика под руководством </a:t>
            </a:r>
            <a:r>
              <a:rPr lang="ru-RU" sz="2000" dirty="0" smtClean="0"/>
              <a:t>педагога:  «</a:t>
            </a:r>
            <a:r>
              <a:rPr lang="ru-RU" sz="2000" dirty="0"/>
              <a:t>Куклы сели, куклы встали, куклы </a:t>
            </a:r>
            <a:r>
              <a:rPr lang="ru-RU" sz="2000" dirty="0" smtClean="0"/>
              <a:t>поклонились»;</a:t>
            </a:r>
          </a:p>
          <a:p>
            <a:pPr hangingPunct="0"/>
            <a:endParaRPr lang="ru-RU" sz="1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церемония </a:t>
            </a:r>
            <a:r>
              <a:rPr lang="ru-RU" sz="2000" dirty="0"/>
              <a:t>«оживления» </a:t>
            </a:r>
            <a:r>
              <a:rPr lang="ru-RU" sz="2000" dirty="0" smtClean="0"/>
              <a:t>куклы; </a:t>
            </a:r>
          </a:p>
          <a:p>
            <a:pPr hangingPunct="0"/>
            <a:endParaRPr lang="ru-RU" sz="1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знакомство ребенка со </a:t>
            </a:r>
            <a:r>
              <a:rPr lang="ru-RU" sz="2000" dirty="0"/>
              <a:t>своей куклой.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95149" y="2582554"/>
            <a:ext cx="2585194" cy="3071843"/>
            <a:chOff x="1741254" y="2523470"/>
            <a:chExt cx="2359356" cy="2968547"/>
          </a:xfrm>
        </p:grpSpPr>
        <p:pic>
          <p:nvPicPr>
            <p:cNvPr id="22" name="Picture 2" descr="C:\Users\2106~1\AppData\Local\Temp\Rar$DRa0.751\549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052" t="79953" r="34531" b="3217"/>
            <a:stretch/>
          </p:blipFill>
          <p:spPr bwMode="auto">
            <a:xfrm flipH="1">
              <a:off x="1828446" y="2523470"/>
              <a:ext cx="2190267" cy="296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741254" y="3496763"/>
              <a:ext cx="2359356" cy="565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ru-RU" sz="1600" b="1" dirty="0" smtClean="0"/>
                <a:t>ВТОРОЙ</a:t>
              </a:r>
            </a:p>
            <a:p>
              <a:pPr algn="ctr" fontAlgn="base"/>
              <a:r>
                <a:rPr lang="ru-RU" sz="1600" b="1" dirty="0" smtClean="0"/>
                <a:t>ЭТАП</a:t>
              </a:r>
              <a:endParaRPr lang="ru-RU" sz="1600" b="1" dirty="0"/>
            </a:p>
          </p:txBody>
        </p:sp>
      </p:grpSp>
      <p:pic>
        <p:nvPicPr>
          <p:cNvPr id="12" name="Picture 2" descr="C:\Users\Таня\Desktop\СЕНТЯБРЬ\Гражданское образование\275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3" t="3109" r="74129" b="59988"/>
          <a:stretch/>
        </p:blipFill>
        <p:spPr bwMode="auto">
          <a:xfrm>
            <a:off x="2839718" y="3954703"/>
            <a:ext cx="1810234" cy="19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990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3187" y="1089180"/>
            <a:ext cx="9467851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accent3">
                    <a:lumMod val="75000"/>
                  </a:schemeClr>
                </a:solidFill>
              </a:rPr>
              <a:t>Методика использования куклотерапии </a:t>
            </a: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в </a:t>
            </a:r>
            <a:r>
              <a:rPr lang="ru-RU" sz="3400" b="1" dirty="0">
                <a:solidFill>
                  <a:schemeClr val="accent3">
                    <a:lumMod val="75000"/>
                  </a:schemeClr>
                </a:solidFill>
              </a:rPr>
              <a:t>педагогике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6849" y="3133906"/>
            <a:ext cx="5200415" cy="22467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hangingPunct="0"/>
            <a:r>
              <a:rPr lang="ru-RU" sz="2000" b="1" dirty="0" smtClean="0"/>
              <a:t>Третье и последующие занятия: 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err="1" smtClean="0"/>
              <a:t>сказкотерапия</a:t>
            </a:r>
            <a:r>
              <a:rPr lang="ru-RU" sz="2000" dirty="0" smtClean="0"/>
              <a:t> </a:t>
            </a:r>
            <a:r>
              <a:rPr lang="ru-RU" sz="2000" dirty="0"/>
              <a:t>с помощью </a:t>
            </a:r>
            <a:r>
              <a:rPr lang="ru-RU" sz="2000" dirty="0" smtClean="0"/>
              <a:t>кукол;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постановка мини-спектакля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рассказывание </a:t>
            </a:r>
            <a:r>
              <a:rPr lang="ru-RU" sz="2000" dirty="0"/>
              <a:t>сказки с помощью </a:t>
            </a:r>
            <a:r>
              <a:rPr lang="ru-RU" sz="2000" dirty="0" smtClean="0"/>
              <a:t>куклы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выполнение </a:t>
            </a:r>
            <a:r>
              <a:rPr lang="ru-RU" sz="2000" dirty="0"/>
              <a:t>сложных сюжетных заданий педагога с помощью </a:t>
            </a:r>
            <a:r>
              <a:rPr lang="ru-RU" sz="2000" dirty="0" smtClean="0"/>
              <a:t>кукол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создание </a:t>
            </a:r>
            <a:r>
              <a:rPr lang="ru-RU" sz="2000" dirty="0"/>
              <a:t>кукольного театра.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95149" y="2582554"/>
            <a:ext cx="2585194" cy="3071843"/>
            <a:chOff x="1741254" y="2523470"/>
            <a:chExt cx="2359356" cy="2968547"/>
          </a:xfrm>
        </p:grpSpPr>
        <p:pic>
          <p:nvPicPr>
            <p:cNvPr id="22" name="Picture 2" descr="C:\Users\2106~1\AppData\Local\Temp\Rar$DRa0.751\549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052" t="79953" r="34531" b="3217"/>
            <a:stretch/>
          </p:blipFill>
          <p:spPr bwMode="auto">
            <a:xfrm flipH="1">
              <a:off x="1828446" y="2523470"/>
              <a:ext cx="2190267" cy="296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741254" y="3496763"/>
              <a:ext cx="2359356" cy="565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ru-RU" sz="1600" b="1" dirty="0" smtClean="0"/>
                <a:t>ТРЕТИЙ</a:t>
              </a:r>
            </a:p>
            <a:p>
              <a:pPr algn="ctr" fontAlgn="base"/>
              <a:r>
                <a:rPr lang="ru-RU" sz="1600" b="1" dirty="0" smtClean="0"/>
                <a:t>ЭТАП</a:t>
              </a:r>
              <a:endParaRPr lang="ru-RU" sz="1600" b="1" dirty="0"/>
            </a:p>
          </p:txBody>
        </p:sp>
      </p:grpSp>
      <p:pic>
        <p:nvPicPr>
          <p:cNvPr id="12" name="Picture 2" descr="C:\Users\Таня\Desktop\СЕНТЯБРЬ\Гражданское образование\275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3" t="3109" r="74129" b="59988"/>
          <a:stretch/>
        </p:blipFill>
        <p:spPr bwMode="auto">
          <a:xfrm>
            <a:off x="2839718" y="3954703"/>
            <a:ext cx="1810234" cy="19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991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3362" y="1301361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Роль куклы 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6000" y="2863308"/>
            <a:ext cx="6456241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/>
              <a:t>атрибут детства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/>
              <a:t>атрибут детской культуры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/>
              <a:t>о</a:t>
            </a:r>
            <a:r>
              <a:rPr lang="ru-RU" sz="2000" dirty="0" smtClean="0"/>
              <a:t>беспечение эмоционального </a:t>
            </a:r>
            <a:r>
              <a:rPr lang="ru-RU" sz="2000" dirty="0"/>
              <a:t>и нравственного развития </a:t>
            </a:r>
            <a:r>
              <a:rPr lang="ru-RU" sz="2000" dirty="0" smtClean="0"/>
              <a:t>детей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ереживание ребенком </a:t>
            </a:r>
            <a:r>
              <a:rPr lang="ru-RU" sz="2000" dirty="0"/>
              <a:t>со своей куклой </a:t>
            </a:r>
            <a:r>
              <a:rPr lang="ru-RU" sz="2000" dirty="0" smtClean="0"/>
              <a:t>событий </a:t>
            </a:r>
            <a:r>
              <a:rPr lang="ru-RU" sz="2000" dirty="0"/>
              <a:t>собственной и чужой жизни в эмоциональных и нравственных проявлениях, доступных его </a:t>
            </a:r>
            <a:r>
              <a:rPr lang="ru-RU" sz="2000" dirty="0" smtClean="0"/>
              <a:t>пониманию;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/>
              <a:t>заменитель </a:t>
            </a:r>
            <a:r>
              <a:rPr lang="ru-RU" sz="2000" dirty="0"/>
              <a:t>реального друга, который все понимает 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не </a:t>
            </a:r>
            <a:r>
              <a:rPr lang="ru-RU" sz="2000" dirty="0"/>
              <a:t>помнит зла. </a:t>
            </a:r>
          </a:p>
        </p:txBody>
      </p:sp>
      <p:pic>
        <p:nvPicPr>
          <p:cNvPr id="15362" name="Picture 2" descr="C:\Users\Таня\Desktop\ЯНВАРЬ\КУКЛА\zdcvdz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483" y="2808101"/>
            <a:ext cx="2972735" cy="29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Таня\Desktop\ЯНВАРЬ\КУКЛА\пивп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54"/>
          <a:stretch/>
        </p:blipFill>
        <p:spPr bwMode="auto">
          <a:xfrm flipH="1">
            <a:off x="9985735" y="4742179"/>
            <a:ext cx="1081102" cy="19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458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54101" y="4406010"/>
            <a:ext cx="1836000" cy="46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be-BY" sz="1400" b="1" dirty="0" smtClean="0">
                <a:solidFill>
                  <a:schemeClr val="tx1"/>
                </a:solidFill>
              </a:rPr>
              <a:t>РЕБЕНОК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4591" y="1630085"/>
            <a:ext cx="2808000" cy="720000"/>
          </a:xfrm>
          <a:prstGeom prst="homePlat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п</a:t>
            </a:r>
            <a:r>
              <a:rPr lang="ru-RU" sz="2000" dirty="0" smtClean="0"/>
              <a:t>ознание</a:t>
            </a:r>
          </a:p>
          <a:p>
            <a:pPr algn="ctr"/>
            <a:r>
              <a:rPr lang="ru-RU" sz="2000" dirty="0" smtClean="0"/>
              <a:t> реального мира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67606" y="2273762"/>
            <a:ext cx="3126144" cy="720000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/>
              <a:t>ПРОЕКЦИЯ ОПЫТА </a:t>
            </a:r>
            <a:br>
              <a:rPr lang="ru-RU" sz="1600" b="1" dirty="0" smtClean="0"/>
            </a:br>
            <a:r>
              <a:rPr lang="ru-RU" sz="1600" b="1" dirty="0" smtClean="0"/>
              <a:t>В ИГРОВУЮ СИТУАЦИЮ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6" y="3319871"/>
            <a:ext cx="3126144" cy="720000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dirty="0"/>
              <a:t>о</a:t>
            </a:r>
            <a:r>
              <a:rPr lang="ru-RU" sz="2000" b="1" dirty="0" smtClean="0"/>
              <a:t>бъект проекции: </a:t>
            </a:r>
          </a:p>
          <a:p>
            <a:pPr algn="ctr"/>
            <a:r>
              <a:rPr lang="ru-RU" sz="2000" dirty="0" smtClean="0"/>
              <a:t>кукла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84591" y="3023282"/>
            <a:ext cx="2808000" cy="720000"/>
          </a:xfrm>
          <a:prstGeom prst="homePlat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познание</a:t>
            </a:r>
          </a:p>
          <a:p>
            <a:pPr algn="ctr"/>
            <a:r>
              <a:rPr lang="ru-RU" sz="2000" dirty="0"/>
              <a:t> </a:t>
            </a:r>
            <a:r>
              <a:rPr lang="ru-RU" sz="2000" dirty="0" smtClean="0"/>
              <a:t>социальных связей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84591" y="4410565"/>
            <a:ext cx="2808000" cy="720000"/>
          </a:xfrm>
          <a:prstGeom prst="homePlat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познание</a:t>
            </a:r>
          </a:p>
          <a:p>
            <a:pPr algn="ctr"/>
            <a:r>
              <a:rPr lang="ru-RU" sz="2000" dirty="0"/>
              <a:t> </a:t>
            </a:r>
            <a:r>
              <a:rPr lang="ru-RU" sz="2000" dirty="0" smtClean="0"/>
              <a:t>отношений</a:t>
            </a:r>
            <a:endParaRPr lang="ru-RU" sz="2000" b="1" dirty="0"/>
          </a:p>
        </p:txBody>
      </p:sp>
      <p:pic>
        <p:nvPicPr>
          <p:cNvPr id="16" name="Picture 2" descr="C:\Users\Таня\Desktop\НОЯБРЬ\Методы работы с гиперактивным ребенком\231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997" r="81641" b="-997"/>
          <a:stretch/>
        </p:blipFill>
        <p:spPr bwMode="auto">
          <a:xfrm>
            <a:off x="1354101" y="1762729"/>
            <a:ext cx="1552872" cy="256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>
            <a:stCxn id="14" idx="2"/>
            <a:endCxn id="15" idx="0"/>
          </p:cNvCxnSpPr>
          <p:nvPr/>
        </p:nvCxnSpPr>
        <p:spPr>
          <a:xfrm>
            <a:off x="9030678" y="2993762"/>
            <a:ext cx="0" cy="3261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C:\Users\Таня\Desktop\ЯНВАРЬ\КУКЛА\sxsa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6359" y="4095245"/>
            <a:ext cx="5448635" cy="21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732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  <p:bldP spid="14" grpId="0" animBg="1"/>
      <p:bldP spid="15" grpId="0" animBg="1"/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417592" y="701237"/>
            <a:ext cx="4948486" cy="4766333"/>
            <a:chOff x="3417592" y="701237"/>
            <a:chExt cx="4948486" cy="4766333"/>
          </a:xfrm>
        </p:grpSpPr>
        <p:pic>
          <p:nvPicPr>
            <p:cNvPr id="4099" name="Picture 3" descr="C:\Users\Таня\Desktop\ЯНВАРЬ\КУКЛА\367368-PB2LVB-23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592" y="701237"/>
              <a:ext cx="4948486" cy="476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398776" y="1389868"/>
              <a:ext cx="323177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Потребность в игрушке возникает </a:t>
              </a:r>
            </a:p>
            <a:p>
              <a:pPr algn="ctr"/>
              <a:r>
                <a:rPr lang="ru-RU" b="1" dirty="0"/>
                <a:t>у большинства детей, </a:t>
              </a:r>
            </a:p>
            <a:p>
              <a:pPr algn="ctr"/>
              <a:r>
                <a:rPr lang="ru-RU" b="1" dirty="0"/>
                <a:t>иногда она сохраняется и 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ru-RU" b="1" dirty="0" smtClean="0"/>
                <a:t>у </a:t>
              </a:r>
              <a:r>
                <a:rPr lang="ru-RU" b="1" dirty="0"/>
                <a:t>подростков</a:t>
              </a:r>
              <a:r>
                <a:rPr lang="ru-RU" b="1" dirty="0" smtClean="0"/>
                <a:t>,</a:t>
              </a:r>
              <a:r>
                <a:rPr lang="en-US" b="1" dirty="0" smtClean="0"/>
                <a:t> </a:t>
              </a:r>
              <a:r>
                <a:rPr lang="ru-RU" b="1" dirty="0" smtClean="0"/>
                <a:t>и </a:t>
              </a:r>
              <a:r>
                <a:rPr lang="ru-RU" b="1" dirty="0"/>
                <a:t>не только 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ru-RU" b="1" dirty="0" smtClean="0"/>
                <a:t>у </a:t>
              </a:r>
              <a:r>
                <a:rPr lang="ru-RU" b="1" dirty="0"/>
                <a:t>девочек, но </a:t>
              </a:r>
              <a:r>
                <a:rPr lang="ru-RU" b="1" dirty="0" smtClean="0"/>
                <a:t>и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ru-RU" b="1" dirty="0" smtClean="0"/>
                <a:t> </a:t>
              </a:r>
              <a:r>
                <a:rPr lang="ru-RU" b="1" dirty="0"/>
                <a:t>у мальчиков.</a:t>
              </a:r>
              <a:endParaRPr lang="ru-RU" dirty="0"/>
            </a:p>
          </p:txBody>
        </p:sp>
      </p:grpSp>
      <p:pic>
        <p:nvPicPr>
          <p:cNvPr id="4100" name="Picture 4" descr="C:\Users\Таня\Desktop\ЯНВАРЬ\КУКЛА\dcff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495" y="1526356"/>
            <a:ext cx="2829789" cy="47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ня\Desktop\ЯНВАРЬ\КУКЛА\sx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7536" y="4194335"/>
            <a:ext cx="1856087" cy="18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86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3362" y="1301361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Роль куклы 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0596" y="3100738"/>
            <a:ext cx="6456241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/>
              <a:t>партнер в общении во всех его </a:t>
            </a:r>
            <a:r>
              <a:rPr lang="ru-RU" sz="2000" dirty="0" smtClean="0"/>
              <a:t>проявлениях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/>
              <a:t>о</a:t>
            </a:r>
            <a:r>
              <a:rPr lang="ru-RU" sz="2000" dirty="0" smtClean="0"/>
              <a:t>существление диалога, </a:t>
            </a:r>
            <a:r>
              <a:rPr lang="ru-RU" sz="2000" dirty="0"/>
              <a:t>в котором происходит «замена» реального контакта с человеком на опосредованный контакт через </a:t>
            </a:r>
            <a:r>
              <a:rPr lang="ru-RU" sz="2000" dirty="0" smtClean="0"/>
              <a:t>куклу; 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быстрое </a:t>
            </a:r>
            <a:r>
              <a:rPr lang="ru-RU" sz="2000" dirty="0"/>
              <a:t>и </a:t>
            </a:r>
            <a:r>
              <a:rPr lang="ru-RU" sz="2000" dirty="0" smtClean="0"/>
              <a:t>более легкое овладение </a:t>
            </a:r>
            <a:r>
              <a:rPr lang="ru-RU" sz="2000" dirty="0"/>
              <a:t>навыками </a:t>
            </a:r>
            <a:r>
              <a:rPr lang="ru-RU" sz="2000" dirty="0" smtClean="0"/>
              <a:t>общения;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лечение заикания;</a:t>
            </a: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err="1" smtClean="0"/>
              <a:t>нарабатывание</a:t>
            </a:r>
            <a:r>
              <a:rPr lang="ru-RU" sz="2000" dirty="0" smtClean="0"/>
              <a:t> моторики кисти</a:t>
            </a:r>
            <a:r>
              <a:rPr lang="ru-RU" sz="2000" dirty="0"/>
              <a:t>.</a:t>
            </a:r>
          </a:p>
        </p:txBody>
      </p:sp>
      <p:pic>
        <p:nvPicPr>
          <p:cNvPr id="10" name="Picture 2" descr="C:\Users\Таня\Desktop\ЯНВАРЬ\КУКЛА\zdcvdz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483" y="2808101"/>
            <a:ext cx="2972735" cy="29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Таня\Desktop\ЯНВАРЬ\КУКЛА\пивп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54"/>
          <a:stretch/>
        </p:blipFill>
        <p:spPr bwMode="auto">
          <a:xfrm flipH="1">
            <a:off x="9985735" y="4742179"/>
            <a:ext cx="1081102" cy="19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729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28745" y="1867889"/>
            <a:ext cx="5785943" cy="298543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КУКЛОТЕРАПИЯ</a:t>
            </a:r>
            <a:r>
              <a:rPr lang="ru-RU" sz="2000" dirty="0" smtClean="0"/>
              <a:t> – метод </a:t>
            </a:r>
            <a:r>
              <a:rPr lang="ru-RU" sz="2000" dirty="0"/>
              <a:t>лечения с помощью кукол. </a:t>
            </a:r>
            <a:endParaRPr lang="ru-RU" sz="2000" dirty="0" smtClean="0"/>
          </a:p>
          <a:p>
            <a:pPr algn="ctr" hangingPunct="0"/>
            <a:endParaRPr lang="en-US" sz="1000" dirty="0" smtClean="0"/>
          </a:p>
          <a:p>
            <a:pPr algn="ctr" hangingPunct="0"/>
            <a:endParaRPr lang="ru-RU" sz="1000" dirty="0"/>
          </a:p>
          <a:p>
            <a:pPr algn="ctr"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КОРРЕКЦИОННЫЕ ЗАДАЧИ, РЕШАЕМЫЕ </a:t>
            </a:r>
          </a:p>
          <a:p>
            <a:pPr algn="ctr" hangingPunct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 ПОМОЩЬЮ КУКЛОТЕРАПИИ: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hangingPunct="0"/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расширение </a:t>
            </a:r>
            <a:r>
              <a:rPr lang="ru-RU" sz="2000" dirty="0"/>
              <a:t>репертуара самовыражения </a:t>
            </a:r>
            <a:r>
              <a:rPr lang="ru-RU" sz="2000" dirty="0" smtClean="0"/>
              <a:t>ребенка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достижение </a:t>
            </a:r>
            <a:r>
              <a:rPr lang="ru-RU" sz="2000" dirty="0"/>
              <a:t>эмоциональной устойчивости и </a:t>
            </a:r>
            <a:r>
              <a:rPr lang="ru-RU" sz="2000" dirty="0" smtClean="0"/>
              <a:t>саморегуляции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 hangingPunct="0">
              <a:buFont typeface="Wingdings" pitchFamily="2" charset="2"/>
              <a:buChar char="ü"/>
            </a:pPr>
            <a:r>
              <a:rPr lang="ru-RU" sz="2000" dirty="0" smtClean="0"/>
              <a:t>коррекция </a:t>
            </a:r>
            <a:r>
              <a:rPr lang="ru-RU" sz="2000" dirty="0"/>
              <a:t>отношений в системе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ребенок- </a:t>
            </a:r>
            <a:r>
              <a:rPr lang="ru-RU" sz="2000" dirty="0"/>
              <a:t>родитель.</a:t>
            </a:r>
          </a:p>
        </p:txBody>
      </p:sp>
      <p:pic>
        <p:nvPicPr>
          <p:cNvPr id="5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552" y="1395725"/>
            <a:ext cx="2676606" cy="26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Таня\Desktop\НОЯБРЬ\Сказка\ваы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715" y="1625472"/>
            <a:ext cx="2653528" cy="38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Таня\Desktop\ЯНВАРЬ\КУКЛА\dxc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27" y="1395725"/>
            <a:ext cx="1602228" cy="16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137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862879" y="3621286"/>
            <a:ext cx="581394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применение </a:t>
            </a:r>
            <a:r>
              <a:rPr lang="ru-RU" sz="2000" dirty="0"/>
              <a:t>перчаточных </a:t>
            </a:r>
            <a:r>
              <a:rPr lang="ru-RU" sz="2000" dirty="0" smtClean="0"/>
              <a:t>кукол;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знакомство детей с кукольными </a:t>
            </a:r>
            <a:r>
              <a:rPr lang="ru-RU" sz="2000" dirty="0"/>
              <a:t>персонажами: 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Незнайка;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Петрушка;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Буратино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путешествие детей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мир </a:t>
            </a:r>
            <a:r>
              <a:rPr lang="ru-RU" sz="2000" dirty="0" smtClean="0"/>
              <a:t>знаний вместе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с кукольными персонажами.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Применение кукол в работе педагога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0378" y="2798209"/>
            <a:ext cx="39551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/>
              <a:t>Первые занятия в начальной школе и детском саду</a:t>
            </a:r>
          </a:p>
        </p:txBody>
      </p:sp>
      <p:pic>
        <p:nvPicPr>
          <p:cNvPr id="9" name="Picture 2" descr="C:\Users\Таня\Desktop\ЯНВАРЬ\КУКЛА\66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0825" y="5175283"/>
            <a:ext cx="2180374" cy="9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Таня\Desktop\ЯНВАРЬ\КУКЛА\282073-P70BNI-6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776" y="2892805"/>
            <a:ext cx="2422146" cy="22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2106~1\AppData\Local\Temp\Rar$DRa0.197\45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71" t="58391" r="26341" b="8585"/>
          <a:stretch/>
        </p:blipFill>
        <p:spPr bwMode="auto">
          <a:xfrm>
            <a:off x="2459352" y="3757665"/>
            <a:ext cx="1852221" cy="20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70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67822" y="3810479"/>
            <a:ext cx="5813942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осваивание  обучающимися навыков счета, чтения, письма вместе с кукольными персонажами;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нахождение ошибок детьми в случае когда персонажи ошибаются.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Применение кукол в работе педагога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2248" y="2940103"/>
            <a:ext cx="3276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/>
              <a:t>Математика, русский язык, </a:t>
            </a:r>
            <a:br>
              <a:rPr lang="ru-RU" b="1" dirty="0" smtClean="0"/>
            </a:br>
            <a:r>
              <a:rPr lang="ru-RU" b="1" dirty="0" smtClean="0"/>
              <a:t>чтение, иностранный язык</a:t>
            </a:r>
          </a:p>
        </p:txBody>
      </p:sp>
      <p:pic>
        <p:nvPicPr>
          <p:cNvPr id="7" name="Picture 2" descr="C:\Users\Таня\Desktop\ЯНВАРЬ\КУКЛА\66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9050" y="5175283"/>
            <a:ext cx="2180374" cy="9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Таня\Desktop\ЯНВАРЬ\КУКЛА\282073-P70BNI-6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776" y="2892805"/>
            <a:ext cx="2422146" cy="22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2106~1\AppData\Local\Temp\Rar$DRa0.197\45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71" t="58391" r="26341" b="8585"/>
          <a:stretch/>
        </p:blipFill>
        <p:spPr bwMode="auto">
          <a:xfrm>
            <a:off x="2459352" y="3757665"/>
            <a:ext cx="1852221" cy="20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841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418626" y="796772"/>
            <a:ext cx="4975784" cy="4792626"/>
            <a:chOff x="3418626" y="796772"/>
            <a:chExt cx="4975784" cy="4792626"/>
          </a:xfrm>
        </p:grpSpPr>
        <p:pic>
          <p:nvPicPr>
            <p:cNvPr id="4099" name="Picture 3" descr="C:\Users\Таня\Desktop\ЯНВАРЬ\КУКЛА\367368-PB2LVB-23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626" y="796772"/>
              <a:ext cx="4975784" cy="4792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386164" y="1267044"/>
              <a:ext cx="3231775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Кроме кукол – положительных 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ru-RU" b="1" dirty="0" smtClean="0"/>
                <a:t>персонажей</a:t>
              </a:r>
              <a:r>
                <a:rPr lang="ru-RU" b="1" dirty="0"/>
                <a:t>, </a:t>
              </a:r>
            </a:p>
            <a:p>
              <a:pPr algn="ctr"/>
              <a:r>
                <a:rPr lang="ru-RU" b="1" dirty="0"/>
                <a:t>на уроках и </a:t>
              </a:r>
              <a:r>
                <a:rPr lang="ru-RU" b="1" dirty="0" smtClean="0"/>
                <a:t>занятиях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ru-RU" b="1" dirty="0" smtClean="0"/>
                <a:t> </a:t>
              </a:r>
              <a:r>
                <a:rPr lang="ru-RU" b="1" dirty="0"/>
                <a:t>может присутствовать, </a:t>
              </a:r>
            </a:p>
            <a:p>
              <a:pPr algn="ctr"/>
              <a:r>
                <a:rPr lang="ru-RU" b="1" dirty="0"/>
                <a:t>например, коварная 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ru-RU" b="1" dirty="0" smtClean="0"/>
                <a:t>Баба-Яга</a:t>
              </a:r>
              <a:r>
                <a:rPr lang="ru-RU" b="1" dirty="0"/>
                <a:t>, которая </a:t>
              </a:r>
            </a:p>
            <a:p>
              <a:pPr algn="ctr"/>
              <a:r>
                <a:rPr lang="ru-RU" b="1" dirty="0"/>
                <a:t>будет мешать выполнять задание детям.</a:t>
              </a:r>
            </a:p>
          </p:txBody>
        </p:sp>
      </p:grpSp>
      <p:pic>
        <p:nvPicPr>
          <p:cNvPr id="4100" name="Picture 4" descr="C:\Users\Таня\Desktop\ЯНВАРЬ\КУКЛА\dcff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495" y="1526356"/>
            <a:ext cx="2829789" cy="47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ня\Desktop\ЯНВАРЬ\КУКЛА\sx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7536" y="4194335"/>
            <a:ext cx="1856087" cy="18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86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67822" y="3900601"/>
            <a:ext cx="5813942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знакомство детей с </a:t>
            </a:r>
            <a:r>
              <a:rPr lang="ru-RU" sz="2000" dirty="0"/>
              <a:t>правилами пользования </a:t>
            </a:r>
            <a:r>
              <a:rPr lang="ru-RU" sz="2000" dirty="0" smtClean="0"/>
              <a:t>библиотекой с помощью кукол;</a:t>
            </a:r>
          </a:p>
          <a:p>
            <a:endParaRPr lang="ru-RU" sz="1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о</a:t>
            </a:r>
            <a:r>
              <a:rPr lang="ru-RU" sz="2000" dirty="0" smtClean="0"/>
              <a:t>бъяснение детям, </a:t>
            </a:r>
            <a:r>
              <a:rPr lang="ru-RU" sz="2000" dirty="0"/>
              <a:t>как надо обращаться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книгами</a:t>
            </a:r>
            <a:r>
              <a:rPr lang="ru-RU" sz="2000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Применение кукол в работе педагога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1008" y="3017710"/>
            <a:ext cx="2556000" cy="6480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b="1" dirty="0"/>
              <a:t>Б</a:t>
            </a:r>
            <a:r>
              <a:rPr lang="ru-RU" b="1" dirty="0" smtClean="0"/>
              <a:t>иблиотечные уроки</a:t>
            </a:r>
          </a:p>
        </p:txBody>
      </p:sp>
      <p:pic>
        <p:nvPicPr>
          <p:cNvPr id="7" name="Picture 2" descr="C:\Users\Таня\Desktop\ЯНВАРЬ\КУКЛА\66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9050" y="5175283"/>
            <a:ext cx="2180374" cy="9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Таня\Desktop\ЯНВАРЬ\КУКЛА\282073-P70BNI-6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776" y="2892805"/>
            <a:ext cx="2422146" cy="22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2106~1\AppData\Local\Temp\Rar$DRa0.197\45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71" t="58391" r="26341" b="8585"/>
          <a:stretch/>
        </p:blipFill>
        <p:spPr bwMode="auto">
          <a:xfrm>
            <a:off x="2459352" y="3757665"/>
            <a:ext cx="1852221" cy="20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021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52056" y="3938876"/>
            <a:ext cx="581394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р</a:t>
            </a:r>
            <a:r>
              <a:rPr lang="ru-RU" sz="2000" dirty="0" smtClean="0"/>
              <a:t>ассматривание и описание </a:t>
            </a:r>
            <a:r>
              <a:rPr lang="ru-RU" sz="2000" dirty="0"/>
              <a:t>детьми</a:t>
            </a:r>
            <a:r>
              <a:rPr lang="ru-RU" sz="2000" dirty="0" smtClean="0"/>
              <a:t> внешности, одежды кукольных персонажей,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определение их характера.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08192" y="124271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Применение кукол в работе педагога</a:t>
            </a:r>
            <a:endParaRPr lang="ru-RU" sz="1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9311" y="2967607"/>
            <a:ext cx="2520000" cy="6480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/>
              <a:t>Наглядное пособие</a:t>
            </a:r>
          </a:p>
        </p:txBody>
      </p:sp>
      <p:pic>
        <p:nvPicPr>
          <p:cNvPr id="9" name="Picture 2" descr="C:\Users\Таня\Desktop\ЯНВАРЬ\КУКЛА\66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9050" y="5175283"/>
            <a:ext cx="2180374" cy="9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Таня\Desktop\ЯНВАРЬ\КУКЛА\282073-P70BNI-6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776" y="2892805"/>
            <a:ext cx="2422146" cy="22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2106~1\AppData\Local\Temp\Rar$DRa0.197\45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71" t="58391" r="26341" b="8585"/>
          <a:stretch/>
        </p:blipFill>
        <p:spPr bwMode="auto">
          <a:xfrm>
            <a:off x="2459352" y="3757665"/>
            <a:ext cx="1852221" cy="20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426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ня\Desktop\ЯНВАРЬ\КУКЛА\327444-P9JVJ0-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3102" y="393948"/>
            <a:ext cx="9048972" cy="603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83114" y="4462630"/>
            <a:ext cx="6486326" cy="17543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92298" y="4462630"/>
            <a:ext cx="62952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/>
            <a:r>
              <a:rPr lang="ru-RU" dirty="0" smtClean="0"/>
              <a:t>При </a:t>
            </a:r>
            <a:r>
              <a:rPr lang="ru-RU" dirty="0"/>
              <a:t>грамотном педагогическом подходе </a:t>
            </a:r>
            <a:r>
              <a:rPr lang="ru-RU" dirty="0" err="1"/>
              <a:t>куклотерапия</a:t>
            </a:r>
            <a:r>
              <a:rPr lang="ru-RU" dirty="0"/>
              <a:t> станет эффективным инструментом для коррекции эмоционально-личностных проблем, для формирования социальной уверенности и адаптации детей, для обеспечения эмоционального благополучия и психологического комфорта детей в коллективе.</a:t>
            </a:r>
          </a:p>
        </p:txBody>
      </p:sp>
    </p:spTree>
    <p:extLst>
      <p:ext uri="{BB962C8B-B14F-4D97-AF65-F5344CB8AC3E}">
        <p14:creationId xmlns:p14="http://schemas.microsoft.com/office/powerpoint/2010/main" xmlns="" val="61353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552" y="1395725"/>
            <a:ext cx="2676606" cy="26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00912" y="1935262"/>
            <a:ext cx="5531547" cy="310854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КУКЛОТЕРАПИЯ КАК МЕТОД </a:t>
            </a:r>
            <a:r>
              <a:rPr lang="ru-RU" sz="2000" dirty="0" smtClean="0"/>
              <a:t>основан </a:t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процессах идентификации ребенка с любимым героем мультфильма, сказки, с любимой игрушкой. </a:t>
            </a:r>
            <a:endParaRPr lang="ru-RU" sz="2000" dirty="0" smtClean="0"/>
          </a:p>
          <a:p>
            <a:pPr algn="just" fontAlgn="base"/>
            <a:endParaRPr lang="ru-RU" sz="1600" dirty="0"/>
          </a:p>
          <a:p>
            <a:pPr algn="just" fontAlgn="base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КУКЛОТЕРАПИЯ </a:t>
            </a:r>
            <a:r>
              <a:rPr lang="ru-RU" sz="2000" b="1" dirty="0" smtClean="0"/>
              <a:t>–</a:t>
            </a:r>
            <a:r>
              <a:rPr lang="ru-RU" sz="2000" dirty="0" smtClean="0"/>
              <a:t> </a:t>
            </a:r>
            <a:r>
              <a:rPr lang="ru-RU" sz="2000" dirty="0"/>
              <a:t>частный метод </a:t>
            </a:r>
            <a:r>
              <a:rPr lang="ru-RU" sz="2000" dirty="0" err="1"/>
              <a:t>арттерапии</a:t>
            </a:r>
            <a:r>
              <a:rPr lang="ru-RU" sz="2000" dirty="0"/>
              <a:t>, где в качестве основного приема коррекционного воздействия используется кукла как промежуточный объект взаимодействия ребенка и взрослого (психолога, воспитателя, родителя).</a:t>
            </a:r>
          </a:p>
        </p:txBody>
      </p:sp>
      <p:pic>
        <p:nvPicPr>
          <p:cNvPr id="6" name="Picture 5" descr="C:\Users\Таня\Desktop\НОЯБРЬ\Сказка\ваы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715" y="1625472"/>
            <a:ext cx="2653528" cy="38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Таня\Desktop\ЯНВАРЬ\КУКЛА\dxc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27" y="1395725"/>
            <a:ext cx="1602228" cy="16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314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Таня\Desktop\ЯНВАРЬ\КУКЛА\csdc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308" y="1639435"/>
            <a:ext cx="2889099" cy="288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26378" y="1199100"/>
            <a:ext cx="4027055" cy="707886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улучшение </a:t>
            </a:r>
          </a:p>
          <a:p>
            <a:pPr algn="ctr"/>
            <a:r>
              <a:rPr lang="ru-RU" sz="2000" dirty="0" smtClean="0"/>
              <a:t>социальной </a:t>
            </a:r>
            <a:r>
              <a:rPr lang="ru-RU" sz="2000" dirty="0"/>
              <a:t>адаптации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26375" y="3109865"/>
            <a:ext cx="4016727" cy="707886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коррекционная работа </a:t>
            </a:r>
          </a:p>
          <a:p>
            <a:pPr algn="ctr"/>
            <a:r>
              <a:rPr lang="ru-RU" sz="2000" dirty="0" smtClean="0"/>
              <a:t>с </a:t>
            </a:r>
            <a:r>
              <a:rPr lang="ru-RU" sz="2000" dirty="0"/>
              <a:t>заиканием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38040" y="4073261"/>
            <a:ext cx="4016727" cy="707886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коррекционная работа </a:t>
            </a:r>
          </a:p>
          <a:p>
            <a:pPr algn="ctr"/>
            <a:r>
              <a:rPr lang="ru-RU" sz="2000" dirty="0" smtClean="0"/>
              <a:t>с </a:t>
            </a:r>
            <a:r>
              <a:rPr lang="ru-RU" sz="2000" dirty="0"/>
              <a:t>нарушениями поведения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38040" y="5016395"/>
            <a:ext cx="4016727" cy="707886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коррекционная работа с </a:t>
            </a:r>
            <a:r>
              <a:rPr lang="ru-RU" sz="2000" dirty="0"/>
              <a:t>детьми,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имеющими </a:t>
            </a:r>
            <a:r>
              <a:rPr lang="ru-RU" sz="2000" dirty="0"/>
              <a:t>эмоциональную травму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26376" y="2159149"/>
            <a:ext cx="4016727" cy="707886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коррекционная работа </a:t>
            </a:r>
          </a:p>
          <a:p>
            <a:pPr algn="ctr"/>
            <a:r>
              <a:rPr lang="ru-RU" sz="2000" dirty="0" smtClean="0"/>
              <a:t>со </a:t>
            </a:r>
            <a:r>
              <a:rPr lang="ru-RU" sz="2000" dirty="0"/>
              <a:t>страхами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42858" y="4643929"/>
            <a:ext cx="1836000" cy="46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be-BY" sz="1400" b="1" dirty="0" smtClean="0">
                <a:solidFill>
                  <a:schemeClr val="tx1"/>
                </a:solidFill>
              </a:rPr>
              <a:t>КУКЛОТЕРАПИЯ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Таня\Desktop\ЯНВАРЬ\КУКЛА\пр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5490" y="2123936"/>
            <a:ext cx="2362550" cy="23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317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2" grpId="0" animBg="1"/>
      <p:bldP spid="16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Таня\Desktop\ЯНВАРЬ\КУКЛА\2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3803" y="472841"/>
            <a:ext cx="9007569" cy="60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3086" y="4199414"/>
            <a:ext cx="6486326" cy="209116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2270" y="4245604"/>
            <a:ext cx="62952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Любимая игрушка «участвует» в постановке спектакля, сюжет которого является травмирующим для ребенка, попадает в страшную историю и успешно с ней справляется. По мере разворачивания сюжета эмоциональное напряжение ребенка нарастает и, достигнув максимальной выраженности, сменяется бурными поведенческими эмоциональными реакциями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плач, смех и т.д.) и снятием нервно-психического напряжения. </a:t>
            </a:r>
          </a:p>
        </p:txBody>
      </p:sp>
    </p:spTree>
    <p:extLst>
      <p:ext uri="{BB962C8B-B14F-4D97-AF65-F5344CB8AC3E}">
        <p14:creationId xmlns:p14="http://schemas.microsoft.com/office/powerpoint/2010/main" xmlns="" val="257455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54101" y="4201944"/>
            <a:ext cx="1836000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be-BY" sz="1400" b="1" dirty="0" smtClean="0">
                <a:solidFill>
                  <a:schemeClr val="tx1"/>
                </a:solidFill>
              </a:rPr>
              <a:t>СОВРЕМННЫЙ</a:t>
            </a:r>
            <a:br>
              <a:rPr lang="be-BY" sz="1400" b="1" dirty="0" smtClean="0">
                <a:solidFill>
                  <a:schemeClr val="tx1"/>
                </a:solidFill>
              </a:rPr>
            </a:br>
            <a:r>
              <a:rPr lang="be-BY" sz="1400" b="1" dirty="0" smtClean="0">
                <a:solidFill>
                  <a:schemeClr val="tx1"/>
                </a:solidFill>
              </a:rPr>
              <a:t>МИР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3647" y="1415826"/>
            <a:ext cx="3240000" cy="1116000"/>
          </a:xfrm>
          <a:prstGeom prst="homePlat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/>
              <a:t>рост числа детей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проблемами </a:t>
            </a:r>
            <a:r>
              <a:rPr lang="ru-RU" dirty="0" smtClean="0"/>
              <a:t>речи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26918" y="2529315"/>
            <a:ext cx="3126144" cy="584775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/>
              <a:t>КОРРЕКЦИОННАЯ ПЕДАГОГИКА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26918" y="3421343"/>
            <a:ext cx="3126144" cy="923330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/>
              <a:t>поиск новых форм и методов обучения детей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недоразвитием речи </a:t>
            </a:r>
            <a:endParaRPr lang="ru-RU" b="1" dirty="0"/>
          </a:p>
        </p:txBody>
      </p:sp>
      <p:pic>
        <p:nvPicPr>
          <p:cNvPr id="23" name="Picture 4" descr="C:\Users\Таня\Desktop\СЕНТЯБРЬ\Компетентностный подход\374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9E491"/>
              </a:clrFrom>
              <a:clrTo>
                <a:srgbClr val="F9E4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35" t="57745" r="6805" b="5671"/>
          <a:stretch/>
        </p:blipFill>
        <p:spPr bwMode="auto">
          <a:xfrm>
            <a:off x="7233265" y="1898967"/>
            <a:ext cx="987306" cy="9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43647" y="2814181"/>
            <a:ext cx="3240000" cy="1116000"/>
          </a:xfrm>
          <a:prstGeom prst="homePlat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/>
              <a:t>рост числа </a:t>
            </a:r>
            <a:r>
              <a:rPr lang="ru-RU" dirty="0" smtClean="0"/>
              <a:t>детей </a:t>
            </a:r>
            <a:br>
              <a:rPr lang="ru-RU" dirty="0" smtClean="0"/>
            </a:br>
            <a:r>
              <a:rPr lang="ru-RU" dirty="0" smtClean="0"/>
              <a:t>с недоразвитием </a:t>
            </a:r>
            <a:r>
              <a:rPr lang="ru-RU" dirty="0"/>
              <a:t>психических функций и процессов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43647" y="4262336"/>
            <a:ext cx="3240000" cy="1116000"/>
          </a:xfrm>
          <a:prstGeom prst="homePlat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/>
              <a:t>рост числа </a:t>
            </a:r>
            <a:r>
              <a:rPr lang="ru-RU" dirty="0" smtClean="0"/>
              <a:t>детей</a:t>
            </a:r>
            <a:br>
              <a:rPr lang="ru-RU" dirty="0" smtClean="0"/>
            </a:br>
            <a:r>
              <a:rPr lang="ru-RU" dirty="0" smtClean="0"/>
              <a:t> с </a:t>
            </a:r>
            <a:r>
              <a:rPr lang="ru-RU" dirty="0"/>
              <a:t>серьезными отклонениями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здоровье </a:t>
            </a:r>
            <a:endParaRPr lang="ru-RU" b="1" dirty="0"/>
          </a:p>
        </p:txBody>
      </p:sp>
      <p:cxnSp>
        <p:nvCxnSpPr>
          <p:cNvPr id="3" name="Прямая соединительная линия 2"/>
          <p:cNvCxnSpPr>
            <a:stCxn id="14" idx="2"/>
            <a:endCxn id="15" idx="0"/>
          </p:cNvCxnSpPr>
          <p:nvPr/>
        </p:nvCxnSpPr>
        <p:spPr>
          <a:xfrm>
            <a:off x="9289990" y="3114090"/>
            <a:ext cx="0" cy="3072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Таня\Desktop\НОЯБРЬ\Родители ОВЗ\a-girl-taking-the-exam_1308-1604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4960" y="3798836"/>
            <a:ext cx="2658507" cy="22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++++05 05 РАБОЧИЙ СТОЛ\ПРЕЗЕНТАЦИИ МИНСК\Вебинар молодежь\zemnoy-sh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550" y="1874072"/>
            <a:ext cx="2108951" cy="20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25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4092" y="4868977"/>
            <a:ext cx="2236122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i="1" dirty="0" smtClean="0"/>
              <a:t>Анна Фрейд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2020" y="2110882"/>
            <a:ext cx="5885534" cy="224676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ачало работы с куклами в психотерапии;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посвящение жизни детям;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создание детского психоанализа;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оздание детской психотерапии. </a:t>
            </a:r>
            <a:endParaRPr lang="ru-RU" sz="2800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4403" y="1609322"/>
            <a:ext cx="20955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788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35504</TotalTime>
  <Words>1185</Words>
  <Application>Microsoft Office PowerPoint</Application>
  <PresentationFormat>Произвольный</PresentationFormat>
  <Paragraphs>292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Натуральные материалы</vt:lpstr>
      <vt:lpstr>Куклотерапия как эффективный инструмент социализации детей дошкольного и  младшего школьного возраста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Катерина</cp:lastModifiedBy>
  <cp:revision>2336</cp:revision>
  <dcterms:created xsi:type="dcterms:W3CDTF">2017-01-09T10:38:11Z</dcterms:created>
  <dcterms:modified xsi:type="dcterms:W3CDTF">2019-03-14T07:30:24Z</dcterms:modified>
</cp:coreProperties>
</file>