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3"/>
    <p:sldId id="1151" r:id="rId4"/>
    <p:sldId id="1176" r:id="rId5"/>
    <p:sldId id="1177" r:id="rId6"/>
    <p:sldId id="1178" r:id="rId7"/>
    <p:sldId id="1179" r:id="rId8"/>
    <p:sldId id="1181" r:id="rId9"/>
    <p:sldId id="1180" r:id="rId10"/>
    <p:sldId id="1182" r:id="rId11"/>
    <p:sldId id="1183" r:id="rId12"/>
    <p:sldId id="1184" r:id="rId13"/>
    <p:sldId id="1185" r:id="rId14"/>
    <p:sldId id="1188" r:id="rId15"/>
    <p:sldId id="1189" r:id="rId16"/>
    <p:sldId id="1186" r:id="rId17"/>
    <p:sldId id="1153" r:id="rId18"/>
    <p:sldId id="1190" r:id="rId19"/>
    <p:sldId id="1123" r:id="rId20"/>
    <p:sldId id="1192" r:id="rId21"/>
    <p:sldId id="1154" r:id="rId22"/>
    <p:sldId id="1193" r:id="rId23"/>
    <p:sldId id="1194" r:id="rId24"/>
    <p:sldId id="1195" r:id="rId25"/>
    <p:sldId id="1200" r:id="rId26"/>
    <p:sldId id="1196" r:id="rId27"/>
    <p:sldId id="1197" r:id="rId28"/>
    <p:sldId id="1152" r:id="rId29"/>
    <p:sldId id="1187" r:id="rId30"/>
    <p:sldId id="1166" r:id="rId31"/>
    <p:sldId id="119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9A5"/>
    <a:srgbClr val="040F56"/>
    <a:srgbClr val="0179C0"/>
    <a:srgbClr val="8F4D11"/>
    <a:srgbClr val="EABE78"/>
    <a:srgbClr val="006600"/>
    <a:srgbClr val="D9B247"/>
    <a:srgbClr val="CC0000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8790" autoAdjust="0"/>
  </p:normalViewPr>
  <p:slideViewPr>
    <p:cSldViewPr snapToGrid="0">
      <p:cViewPr varScale="1">
        <p:scale>
          <a:sx n="104" d="100"/>
          <a:sy n="104" d="100"/>
        </p:scale>
        <p:origin x="822" y="96"/>
      </p:cViewPr>
      <p:guideLst>
        <p:guide pos="3839"/>
        <p:guide orient="horz" pos="2159"/>
        <p:guide pos="3839"/>
        <p:guide pos="3839"/>
        <p:guide pos="3840"/>
        <p:guide orient="horz" pos="2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Таня\Desktop\МАРТ\01 Информационная Культура\titu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8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228975" y="1068388"/>
            <a:ext cx="8963025" cy="1787525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70C0"/>
                </a:solidFill>
              </a:rPr>
              <a:t>Формирование информационной культуры педагога </a:t>
            </a:r>
            <a:r>
              <a:rPr lang="ru-RU" sz="3400" b="1" dirty="0" smtClean="0">
                <a:solidFill>
                  <a:srgbClr val="0070C0"/>
                </a:solidFill>
              </a:rPr>
              <a:t>в процессе</a:t>
            </a:r>
            <a:br>
              <a:rPr lang="ru-RU" sz="3400" b="1" dirty="0" smtClean="0">
                <a:solidFill>
                  <a:srgbClr val="0070C0"/>
                </a:solidFill>
              </a:rPr>
            </a:br>
            <a:r>
              <a:rPr lang="ru-RU" sz="3400" b="1" dirty="0" smtClean="0">
                <a:solidFill>
                  <a:srgbClr val="0070C0"/>
                </a:solidFill>
              </a:rPr>
              <a:t>профессиональной </a:t>
            </a:r>
            <a:r>
              <a:rPr lang="ru-RU" sz="3400" b="1" dirty="0">
                <a:solidFill>
                  <a:srgbClr val="0070C0"/>
                </a:solidFill>
              </a:rPr>
              <a:t>деятельности</a:t>
            </a:r>
            <a:endParaRPr lang="ru-RU" sz="3400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РТ\01 Информационная Культура\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9002" y="3182769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/>
              <a:t>ИНФОРМАЦИОННЫЕ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РЕВОЛЮЦИИ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20680" y="828701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/>
              <a:t>открытие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языка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32182" y="1991035"/>
            <a:ext cx="1830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/>
              <a:t>находка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письменности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89934" y="3134861"/>
            <a:ext cx="2056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/>
              <a:t>основание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книгопечатания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94742" y="4310843"/>
            <a:ext cx="1834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/>
              <a:t>изобретение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электричества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17540" y="5295756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/>
              <a:t>применение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компьютерных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технологий</a:t>
            </a:r>
            <a:endParaRPr lang="ru-RU" sz="2000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МАРТ\01 Информационная Культура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5071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4959" y="4680679"/>
            <a:ext cx="7165072" cy="13234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Современная </a:t>
            </a:r>
            <a:r>
              <a:rPr lang="ru-RU" sz="1600" b="1" dirty="0" smtClean="0">
                <a:solidFill>
                  <a:srgbClr val="0070C0"/>
                </a:solidFill>
              </a:rPr>
              <a:t>ИНФОРМАЦИОННАЯ КУЛЬТУРА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соединяет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себе все свои предшествующие </a:t>
            </a:r>
            <a:r>
              <a:rPr lang="ru-RU" sz="2000" dirty="0" smtClean="0"/>
              <a:t>формы и выступает </a:t>
            </a:r>
            <a:r>
              <a:rPr lang="ru-RU" sz="2000" dirty="0"/>
              <a:t>в качестве предмета, результата и средства социальной активности, </a:t>
            </a:r>
            <a:r>
              <a:rPr lang="ru-RU" sz="2000" dirty="0" smtClean="0"/>
              <a:t>отражает </a:t>
            </a:r>
            <a:r>
              <a:rPr lang="ru-RU" sz="2000" dirty="0"/>
              <a:t>характер и уровень человеческой практической деятельности.</a:t>
            </a:r>
            <a:endParaRPr lang="ru-RU" sz="2000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МАРТ\01 Информационная Культура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3401" y="1125435"/>
            <a:ext cx="657367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умение адекватно выражать свою потребность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определенной информации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перерабатывать полученную информацию и создавать новую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способность </a:t>
            </a:r>
            <a:r>
              <a:rPr lang="ru-RU" sz="2000" dirty="0" smtClean="0"/>
              <a:t>эффективно </a:t>
            </a:r>
            <a:r>
              <a:rPr lang="ru-RU" sz="2000" dirty="0"/>
              <a:t>осуществлять поиск необходимых данных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адекватно оценивать информацию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правильно отбирать необходимые данные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к компьютерной грамотности 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информационному </a:t>
            </a:r>
            <a:r>
              <a:rPr lang="ru-RU" sz="2000" dirty="0" smtClean="0"/>
              <a:t>общению.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2556" y="2933622"/>
            <a:ext cx="3726875" cy="103874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КРИТЕРИИ   ОВЛАДЕНИЯ ИНФОРМАЦИОННОЙ КУЛЬТУРОЙ</a:t>
            </a:r>
            <a:endParaRPr lang="ru-RU" b="1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МАРТ\01 Информационная Культура\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" y="-37727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4734" y="1645344"/>
            <a:ext cx="2149732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рост </a:t>
            </a:r>
            <a:r>
              <a:rPr lang="ru-RU" dirty="0"/>
              <a:t>объема информационных </a:t>
            </a:r>
            <a:r>
              <a:rPr lang="ru-RU" dirty="0" smtClean="0"/>
              <a:t>ресурсов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88534" y="367906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</a:rPr>
              <a:t>нформационная культура педагога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378" y="1645344"/>
            <a:ext cx="2084605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</a:t>
            </a:r>
            <a:r>
              <a:rPr lang="ru-RU" dirty="0"/>
              <a:t>потока </a:t>
            </a:r>
            <a:br>
              <a:rPr lang="ru-RU" dirty="0" smtClean="0"/>
            </a:br>
            <a:r>
              <a:rPr lang="ru-RU" dirty="0" smtClean="0"/>
              <a:t>учебной литературы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97262" y="1660041"/>
            <a:ext cx="2278883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появление </a:t>
            </a:r>
            <a:r>
              <a:rPr lang="ru-RU" dirty="0"/>
              <a:t>аудио-, видео-, электронных </a:t>
            </a:r>
            <a:r>
              <a:rPr lang="ru-RU" dirty="0" smtClean="0"/>
              <a:t>носителей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443057" y="1660041"/>
            <a:ext cx="219991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обновление содержания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4036" y="3710568"/>
            <a:ext cx="653010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наличие у педагогов специальных, </a:t>
            </a:r>
            <a:endParaRPr lang="ru-RU" b="1" dirty="0" smtClean="0"/>
          </a:p>
          <a:p>
            <a:pPr algn="ctr"/>
            <a:r>
              <a:rPr lang="ru-RU" b="1" dirty="0" smtClean="0"/>
              <a:t>дополнительных  знаний и навыков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4035" y="4542217"/>
            <a:ext cx="6530109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самостоятельный поиск, анализ </a:t>
            </a:r>
            <a:r>
              <a:rPr lang="ru-RU" dirty="0"/>
              <a:t>и </a:t>
            </a:r>
            <a:r>
              <a:rPr lang="ru-RU" dirty="0" smtClean="0"/>
              <a:t>переработка </a:t>
            </a:r>
            <a:r>
              <a:rPr lang="ru-RU" dirty="0"/>
              <a:t>информации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4035" y="5239930"/>
            <a:ext cx="6530109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/>
              <a:t>рациональных приемов работы с текстом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4035" y="5937643"/>
            <a:ext cx="6530109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владение </a:t>
            </a:r>
            <a:r>
              <a:rPr lang="ru-RU" dirty="0"/>
              <a:t>методами </a:t>
            </a:r>
            <a:r>
              <a:rPr lang="ru-RU" dirty="0" smtClean="0"/>
              <a:t>передачи знаний </a:t>
            </a:r>
            <a:r>
              <a:rPr lang="ru-RU" dirty="0"/>
              <a:t>и умений учащимся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5692750" y="2788598"/>
            <a:ext cx="777922" cy="655093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МАРТ\01 Информационная Культура\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" y="-6824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5306" y="2365777"/>
            <a:ext cx="7192371" cy="341632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ЭФФЕКТИВНО  ДЕЙСТВУЮЩИЙ  ПЕДАГОГ: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реагирующий </a:t>
            </a:r>
            <a:r>
              <a:rPr lang="ru-RU" sz="2000" dirty="0"/>
              <a:t>на новые социальные </a:t>
            </a:r>
            <a:r>
              <a:rPr lang="ru-RU" sz="2000" dirty="0" smtClean="0"/>
              <a:t>ожидания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мобильный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способный </a:t>
            </a:r>
            <a:r>
              <a:rPr lang="ru-RU" sz="2000" dirty="0"/>
              <a:t>к творческому росту и профессиональному </a:t>
            </a:r>
            <a:r>
              <a:rPr lang="ru-RU" sz="2000" dirty="0" smtClean="0"/>
              <a:t>самосовершенствованию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способный </a:t>
            </a:r>
            <a:r>
              <a:rPr lang="ru-RU" sz="2000" dirty="0" smtClean="0"/>
              <a:t>к </a:t>
            </a:r>
            <a:r>
              <a:rPr lang="ru-RU" sz="2000" dirty="0"/>
              <a:t>восприятию и созданию </a:t>
            </a:r>
            <a:r>
              <a:rPr lang="ru-RU" sz="2000" dirty="0" smtClean="0"/>
              <a:t>инноваций;</a:t>
            </a:r>
            <a:endParaRPr lang="ru-RU" sz="2000" dirty="0" smtClean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способный </a:t>
            </a:r>
            <a:r>
              <a:rPr lang="ru-RU" sz="2000" dirty="0" smtClean="0"/>
              <a:t>к </a:t>
            </a:r>
            <a:r>
              <a:rPr lang="ru-RU" sz="2000" dirty="0"/>
              <a:t>обновлению своих </a:t>
            </a:r>
            <a:r>
              <a:rPr lang="ru-RU" sz="2000" dirty="0" smtClean="0"/>
              <a:t>знаний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способный к </a:t>
            </a:r>
            <a:r>
              <a:rPr lang="ru-RU" sz="2000" dirty="0" smtClean="0"/>
              <a:t>обогащению </a:t>
            </a:r>
            <a:r>
              <a:rPr lang="ru-RU" sz="2000" dirty="0"/>
              <a:t>педагогической теории и </a:t>
            </a:r>
            <a:r>
              <a:rPr lang="ru-RU" sz="2000" dirty="0" smtClean="0"/>
              <a:t>практики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обладающий </a:t>
            </a:r>
            <a:r>
              <a:rPr lang="ru-RU" sz="2000" dirty="0"/>
              <a:t>высоким уровнем информационной культуры.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88534" y="367906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</a:rPr>
              <a:t>нформационная культура педагога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ня\Desktop\МАРТ\01 Информационная Культура\7,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4819" y="1252450"/>
            <a:ext cx="6468244" cy="142419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2469" y="1334338"/>
            <a:ext cx="6413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Информационное поведение педагога определяет желание удовлетворять определенные информационные потребности, которые отображают необходимость получать информацию, соответствующую характеру выполняемых действий или работы. 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МАРТ\01 Информационная Культура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9520" y="1934896"/>
            <a:ext cx="8376262" cy="124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Педагог является пользователем и генератором информации.</a:t>
            </a:r>
            <a:endParaRPr lang="ru-RU" sz="2000" dirty="0" smtClean="0"/>
          </a:p>
          <a:p>
            <a:pPr marL="342900" lvl="0" indent="-34290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только </a:t>
            </a:r>
            <a:r>
              <a:rPr lang="ru-RU" sz="2000" dirty="0" smtClean="0"/>
              <a:t>передает </a:t>
            </a:r>
            <a:r>
              <a:rPr lang="ru-RU" sz="2000" dirty="0"/>
              <a:t>определенный объем знаний, но и </a:t>
            </a:r>
            <a:r>
              <a:rPr lang="ru-RU" sz="2000" dirty="0" smtClean="0"/>
              <a:t>организовывает </a:t>
            </a:r>
            <a:r>
              <a:rPr lang="ru-RU" sz="2000" dirty="0"/>
              <a:t>когнитивную деятельность учащихся в информационной </a:t>
            </a:r>
            <a:r>
              <a:rPr lang="ru-RU" sz="2000" dirty="0" smtClean="0"/>
              <a:t>среде.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104362" y="180907"/>
            <a:ext cx="6120293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Информационные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потребности </a:t>
            </a:r>
            <a:r>
              <a:rPr lang="ru-RU" sz="3200" b="1" dirty="0">
                <a:solidFill>
                  <a:srgbClr val="0070C0"/>
                </a:solidFill>
              </a:rPr>
              <a:t>педагога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854" y="3314964"/>
            <a:ext cx="77700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Постоянное увеличение объема информации требует от педагога умения аккумулировать необходимые знания в области смежных </a:t>
            </a:r>
            <a:r>
              <a:rPr lang="ru-RU" sz="2000" dirty="0" smtClean="0"/>
              <a:t>дисциплин.</a:t>
            </a:r>
            <a:endParaRPr lang="ru-RU" sz="2000" dirty="0"/>
          </a:p>
          <a:p>
            <a:pPr lvl="0" algn="just">
              <a:lnSpc>
                <a:spcPts val="3000"/>
              </a:lnSpc>
            </a:pP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МАРТ\01 Информационная Культура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6223" y="2249454"/>
            <a:ext cx="91513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Поиск</a:t>
            </a:r>
            <a:r>
              <a:rPr lang="ru-RU" sz="2000" dirty="0"/>
              <a:t>, создание и использование комплексной информации, которая дополняет официальные учебные </a:t>
            </a:r>
            <a:r>
              <a:rPr lang="ru-RU" sz="2000" dirty="0" smtClean="0"/>
              <a:t>издания.</a:t>
            </a: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16753" y="4656555"/>
            <a:ext cx="6259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Повышение значимости профессиональной коммуникации </a:t>
            </a:r>
            <a:r>
              <a:rPr lang="ru-RU" sz="2000" dirty="0" smtClean="0"/>
              <a:t>педагога, </a:t>
            </a:r>
            <a:r>
              <a:rPr lang="ru-RU" sz="2000" dirty="0"/>
              <a:t>включая непосредственное и телекоммуникационное межличностное общение.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4510" y="3283916"/>
            <a:ext cx="7920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Овладение инновационным опытом коллег, реализация основных положений педагогики сотрудничества с </a:t>
            </a:r>
            <a:r>
              <a:rPr lang="ru-RU" sz="2000" dirty="0" smtClean="0"/>
              <a:t>детьми </a:t>
            </a:r>
            <a:r>
              <a:rPr lang="ru-RU" sz="2000" dirty="0"/>
              <a:t>требуют активного взаимодействия с информационной средой школьного </a:t>
            </a:r>
            <a:r>
              <a:rPr lang="ru-RU" sz="2000" dirty="0" smtClean="0"/>
              <a:t>образования.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04362" y="180907"/>
            <a:ext cx="6120293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Информационные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потребности </a:t>
            </a:r>
            <a:r>
              <a:rPr lang="ru-RU" sz="3200" b="1" dirty="0">
                <a:solidFill>
                  <a:srgbClr val="0070C0"/>
                </a:solidFill>
              </a:rPr>
              <a:t>педагога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МАРТ\01 Информационная Культура\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5071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8125" y="1090737"/>
            <a:ext cx="67568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algn="just">
              <a:lnSpc>
                <a:spcPts val="26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ИНФОРМАЦИОННАЯ </a:t>
            </a:r>
            <a:r>
              <a:rPr lang="ru-RU" sz="1600" b="1" dirty="0">
                <a:solidFill>
                  <a:srgbClr val="0070C0"/>
                </a:solidFill>
              </a:rPr>
              <a:t>КУЛЬТУРА </a:t>
            </a:r>
            <a:r>
              <a:rPr lang="ru-RU" sz="1600" b="1" dirty="0"/>
              <a:t>– </a:t>
            </a:r>
            <a:r>
              <a:rPr lang="ru-RU" sz="2000" dirty="0" smtClean="0"/>
              <a:t>элемент </a:t>
            </a:r>
            <a:r>
              <a:rPr lang="ru-RU" sz="2000" dirty="0"/>
              <a:t>общей культуры человечества, основой которого </a:t>
            </a:r>
            <a:r>
              <a:rPr lang="ru-RU" sz="2000" dirty="0" smtClean="0"/>
              <a:t>являются: </a:t>
            </a:r>
            <a:endParaRPr lang="ru-RU" sz="2000" dirty="0" smtClean="0"/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знания </a:t>
            </a:r>
            <a:r>
              <a:rPr lang="ru-RU" sz="2000" dirty="0"/>
              <a:t>об информационной </a:t>
            </a:r>
            <a:r>
              <a:rPr lang="ru-RU" sz="2000" dirty="0" smtClean="0"/>
              <a:t>среде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нания о законах функционирования информационной среды;</a:t>
            </a:r>
            <a:endParaRPr lang="ru-RU" sz="2000" dirty="0" smtClean="0"/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ориентироваться в информационных </a:t>
            </a:r>
            <a:r>
              <a:rPr lang="ru-RU" sz="2000" dirty="0"/>
              <a:t>потоках.  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МАРТ\01 Информационная Культура\1,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2145" y="4471178"/>
            <a:ext cx="7397734" cy="175432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ИНФОРМАЦИОННАЯ КУЛЬТУРА ПЕДАГОГА</a:t>
            </a:r>
            <a:r>
              <a:rPr lang="ru-RU" dirty="0" smtClean="0"/>
              <a:t>, </a:t>
            </a:r>
            <a:r>
              <a:rPr lang="ru-RU" dirty="0"/>
              <a:t>как систематизированная совокупность знаний, умений и навыков, обеспечивающих оптимальное осуществление индивидуальной информационной деятельности, направленной на </a:t>
            </a:r>
            <a:r>
              <a:rPr lang="ru-RU" dirty="0" smtClean="0"/>
              <a:t>удовлетворение профессиональных и </a:t>
            </a:r>
            <a:r>
              <a:rPr lang="ru-RU" dirty="0"/>
              <a:t>непрофессиональных потребностей, является </a:t>
            </a:r>
            <a:r>
              <a:rPr lang="ru-RU" b="1" dirty="0"/>
              <a:t>многоуровневой, развивающейся во времени </a:t>
            </a:r>
            <a:r>
              <a:rPr lang="ru-RU" b="1" dirty="0" smtClean="0"/>
              <a:t>системой.</a:t>
            </a:r>
            <a:endParaRPr lang="ru-RU" sz="2000" b="1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МАРТ\01 Информационная Культура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5071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1435" y="4858099"/>
            <a:ext cx="6892121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ИНФОРМАЦИОННАЯ КУЛЬТУРА </a:t>
            </a:r>
            <a:r>
              <a:rPr lang="ru-RU" sz="2000" dirty="0" smtClean="0"/>
              <a:t>– </a:t>
            </a:r>
            <a:r>
              <a:rPr lang="ru-RU" sz="2000" dirty="0"/>
              <a:t>понятие, которое часто встречается </a:t>
            </a:r>
            <a:r>
              <a:rPr lang="ru-RU" sz="2000" dirty="0" smtClean="0"/>
              <a:t>в </a:t>
            </a:r>
            <a:r>
              <a:rPr lang="ru-RU" sz="2000" dirty="0"/>
              <a:t>специализированной педагогической литературе. </a:t>
            </a:r>
            <a:endParaRPr lang="ru-RU" sz="2000" dirty="0" smtClean="0"/>
          </a:p>
          <a:p>
            <a:pPr algn="just"/>
            <a:r>
              <a:rPr lang="ru-RU" sz="2000" dirty="0" smtClean="0"/>
              <a:t>Чаще используется </a:t>
            </a:r>
            <a:r>
              <a:rPr lang="ru-RU" sz="2000" dirty="0"/>
              <a:t>в отношении обучающихся. </a:t>
            </a:r>
            <a:endParaRPr lang="ru-RU" sz="2000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МАРТ\01 Информационная Культура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1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8578" y="3317088"/>
            <a:ext cx="7914730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общие представления о современном базовом знании в области информационных </a:t>
            </a:r>
            <a:r>
              <a:rPr lang="ru-RU" sz="2000" dirty="0" smtClean="0"/>
              <a:t>технологий;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5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опыт </a:t>
            </a:r>
            <a:r>
              <a:rPr lang="ru-RU" sz="2000" dirty="0"/>
              <a:t>практической реализации </a:t>
            </a:r>
            <a:r>
              <a:rPr lang="ru-RU" sz="2000" dirty="0" smtClean="0"/>
              <a:t>знаний в </a:t>
            </a:r>
            <a:r>
              <a:rPr lang="ru-RU" sz="2000" dirty="0"/>
              <a:t>применении к отдельным видам деятельности человека </a:t>
            </a:r>
            <a:r>
              <a:rPr lang="ru-RU" sz="2000" dirty="0" smtClean="0"/>
              <a:t>на </a:t>
            </a:r>
            <a:r>
              <a:rPr lang="ru-RU" sz="2000" dirty="0"/>
              <a:t>уровне начальной </a:t>
            </a:r>
            <a:r>
              <a:rPr lang="ru-RU" sz="2000" dirty="0" smtClean="0"/>
              <a:t>ориентировки;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владение </a:t>
            </a:r>
            <a:r>
              <a:rPr lang="ru-RU" sz="2000" dirty="0"/>
              <a:t>системно-информационным подходом в конкретной предметной области </a:t>
            </a:r>
            <a:r>
              <a:rPr lang="ru-RU" sz="2000" dirty="0" smtClean="0"/>
              <a:t>педагога.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3556" y="169730"/>
            <a:ext cx="7312554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Компоненты модели информационной культуры педагога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9374" y="2563302"/>
            <a:ext cx="5832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/>
              <a:t>КОГНИТИВНО-ОПЕРАЦИОНАЛЬНЫЙ КОМПОНЕНТ </a:t>
            </a:r>
            <a:endParaRPr lang="ru-RU" sz="1600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МАРТ\01 Информационная Культура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5035" y="3756595"/>
            <a:ext cx="79147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компетентность в области методологии, организации разнообразных видов </a:t>
            </a:r>
            <a:r>
              <a:rPr lang="ru-RU" sz="2000" dirty="0" smtClean="0"/>
              <a:t>информационной </a:t>
            </a:r>
            <a:r>
              <a:rPr lang="ru-RU" sz="2000" dirty="0"/>
              <a:t>деятельности.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91046" y="2509466"/>
            <a:ext cx="6269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/>
              <a:t>ИНСТРУМЕНТАЛЬНО-ДЕЯТЕЛЬНОСТНЫЙ КОМПОНЕНТ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3556" y="169730"/>
            <a:ext cx="7312554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Компоненты модели информационной культуры педагога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МАРТ\01 Информационная Культура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8578" y="3317088"/>
            <a:ext cx="791473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компетентность педагога в гибком и конструктивном ведении диалога «человек-человек», «человек-компьютер», «человек компьютер-человек</a:t>
            </a:r>
            <a:r>
              <a:rPr lang="ru-RU" sz="2000" dirty="0" smtClean="0"/>
              <a:t>»;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1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представление </a:t>
            </a:r>
            <a:r>
              <a:rPr lang="ru-RU" sz="2000" dirty="0"/>
              <a:t>об этике, такте и толерантности в компьютерной </a:t>
            </a:r>
            <a:r>
              <a:rPr lang="ru-RU" sz="2000" dirty="0" smtClean="0"/>
              <a:t>коммуникации.</a:t>
            </a:r>
            <a:r>
              <a:rPr lang="ru-RU" sz="2000" dirty="0"/>
              <a:t> 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6893" y="2518790"/>
            <a:ext cx="4185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/>
              <a:t>КОММУНИКАТИВНЫЙ КОМПОНЕНТ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3556" y="169730"/>
            <a:ext cx="7312554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Компоненты модели информационной культуры педагога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МАРТ\01 Информационная Культура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2324" y="3020468"/>
            <a:ext cx="8293786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выработка у педагога собственной позиции, ценностного отношения 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объектам и явлениям быстроменяющейся информационной </a:t>
            </a:r>
            <a:r>
              <a:rPr lang="ru-RU" sz="2000" dirty="0" smtClean="0"/>
              <a:t>среды;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мировоззрения</a:t>
            </a:r>
            <a:r>
              <a:rPr lang="ru-RU" sz="2000" dirty="0"/>
              <a:t> </a:t>
            </a:r>
            <a:r>
              <a:rPr lang="ru-RU" sz="2000" dirty="0" smtClean="0"/>
              <a:t>о </a:t>
            </a:r>
            <a:r>
              <a:rPr lang="ru-RU" sz="2000" dirty="0"/>
              <a:t>глобальном информационном </a:t>
            </a:r>
            <a:r>
              <a:rPr lang="ru-RU" sz="2000" dirty="0" smtClean="0"/>
              <a:t>пространстве и информационных </a:t>
            </a:r>
            <a:r>
              <a:rPr lang="ru-RU" sz="2000" dirty="0"/>
              <a:t>взаимодействиях в информационном пространстве; </a:t>
            </a:r>
            <a:r>
              <a:rPr lang="ru-RU" sz="2000" dirty="0" smtClean="0"/>
              <a:t>возможностях </a:t>
            </a:r>
            <a:r>
              <a:rPr lang="ru-RU" sz="2000" dirty="0"/>
              <a:t>и проблемах познания </a:t>
            </a:r>
            <a:r>
              <a:rPr lang="ru-RU" sz="2000" dirty="0" smtClean="0"/>
              <a:t>информационного пространства </a:t>
            </a:r>
            <a:r>
              <a:rPr lang="ru-RU" sz="2000" dirty="0"/>
              <a:t>и преобразования </a:t>
            </a:r>
            <a:r>
              <a:rPr lang="ru-RU" sz="2000" dirty="0" smtClean="0"/>
              <a:t>человеком; способах </a:t>
            </a:r>
            <a:r>
              <a:rPr lang="ru-RU" sz="2000" dirty="0"/>
              <a:t>формирования </a:t>
            </a:r>
            <a:r>
              <a:rPr lang="ru-RU" sz="2000" dirty="0" smtClean="0"/>
              <a:t>мировоззренческого </a:t>
            </a:r>
            <a:r>
              <a:rPr lang="ru-RU" sz="2000" dirty="0"/>
              <a:t>компонента информационной культуры у своих </a:t>
            </a:r>
            <a:r>
              <a:rPr lang="ru-RU" sz="2000" dirty="0" smtClean="0"/>
              <a:t>обучающихся.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6893" y="2518790"/>
            <a:ext cx="4354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/>
              <a:t>МИРОВОЗЗРЕНЧЕСКИЙ  КОМПОНЕНТ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3556" y="169730"/>
            <a:ext cx="7312554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Компоненты модели информационной культуры педагога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МАРТ\01 Информационная Культура\1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 flipH="1">
            <a:off x="7874000" y="3410348"/>
            <a:ext cx="2955636" cy="1089891"/>
          </a:xfrm>
          <a:prstGeom prst="homePlate">
            <a:avLst/>
          </a:prstGeom>
          <a:ln>
            <a:solidFill>
              <a:srgbClr val="2579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ятиугольник 1"/>
          <p:cNvSpPr/>
          <p:nvPr/>
        </p:nvSpPr>
        <p:spPr>
          <a:xfrm>
            <a:off x="1838036" y="3429000"/>
            <a:ext cx="2955636" cy="1089891"/>
          </a:xfrm>
          <a:prstGeom prst="homePlate">
            <a:avLst/>
          </a:prstGeom>
          <a:ln>
            <a:solidFill>
              <a:srgbClr val="2579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5615" y="3650779"/>
            <a:ext cx="30980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 время обучения </a:t>
            </a:r>
            <a:r>
              <a:rPr lang="ru-RU" sz="2000" b="1" dirty="0"/>
              <a:t>будущего </a:t>
            </a:r>
            <a:r>
              <a:rPr lang="ru-RU" sz="2000" b="1" dirty="0" smtClean="0"/>
              <a:t>педагога</a:t>
            </a:r>
            <a:endParaRPr lang="ru-RU" sz="2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37588" y="237970"/>
            <a:ext cx="6894704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Процесс формирования информационной культуры педагога</a:t>
            </a:r>
            <a:endParaRPr lang="ru-RU" sz="800" b="1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74000" y="3632127"/>
            <a:ext cx="30980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процессе </a:t>
            </a:r>
            <a:r>
              <a:rPr lang="ru-RU" sz="2000" b="1" dirty="0" smtClean="0"/>
              <a:t>трудовой </a:t>
            </a:r>
            <a:r>
              <a:rPr lang="ru-RU" sz="2000" b="1" dirty="0"/>
              <a:t>деятельности</a:t>
            </a:r>
            <a:endParaRPr lang="ru-RU" sz="2000" b="1" dirty="0" smtClean="0"/>
          </a:p>
        </p:txBody>
      </p:sp>
      <p:pic>
        <p:nvPicPr>
          <p:cNvPr id="12" name="Picture 6" descr="C:\Users\2106~1\AppData\Local\Temp\Rar$DRa0.841\50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 r="67940"/>
          <a:stretch>
            <a:fillRect/>
          </a:stretch>
        </p:blipFill>
        <p:spPr bwMode="auto">
          <a:xfrm>
            <a:off x="5521000" y="2735127"/>
            <a:ext cx="1727271" cy="32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МАРТ\01 Информационная Культура\1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7588" y="237970"/>
            <a:ext cx="6894704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Процесс формирования информационной культуры педагога</a:t>
            </a:r>
            <a:endParaRPr lang="ru-RU" sz="8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5760" y="2163326"/>
            <a:ext cx="81348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</a:t>
            </a:r>
            <a:r>
              <a:rPr lang="ru-RU" sz="2000" b="1" dirty="0" smtClean="0"/>
              <a:t>процессе </a:t>
            </a:r>
            <a:r>
              <a:rPr lang="ru-RU" sz="2000" b="1" dirty="0"/>
              <a:t>трудовой </a:t>
            </a:r>
            <a:r>
              <a:rPr lang="ru-RU" sz="2000" b="1" dirty="0" smtClean="0"/>
              <a:t>деятельности педагога: </a:t>
            </a:r>
            <a:endParaRPr lang="ru-RU" sz="2000" b="1" dirty="0" smtClean="0"/>
          </a:p>
          <a:p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 образовательном учреждении: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участие в </a:t>
            </a:r>
            <a:r>
              <a:rPr lang="ru-RU" sz="2000" dirty="0"/>
              <a:t>педагогических </a:t>
            </a:r>
            <a:r>
              <a:rPr lang="ru-RU" sz="2000" dirty="0" smtClean="0"/>
              <a:t>советах;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участие в заседаниях </a:t>
            </a:r>
            <a:r>
              <a:rPr lang="ru-RU" sz="2000" dirty="0"/>
              <a:t>методических </a:t>
            </a:r>
            <a:r>
              <a:rPr lang="ru-RU" sz="2000" dirty="0" smtClean="0"/>
              <a:t>объединений;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осуществление собственной </a:t>
            </a:r>
            <a:r>
              <a:rPr lang="ru-RU" sz="2000" dirty="0"/>
              <a:t>профессиональной </a:t>
            </a:r>
            <a:r>
              <a:rPr lang="ru-RU" sz="2000" dirty="0" smtClean="0"/>
              <a:t>деятельности.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Вне </a:t>
            </a:r>
            <a:r>
              <a:rPr lang="ru-RU" sz="2000" dirty="0" smtClean="0"/>
              <a:t>образовательного учреждения: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прохождение курсов </a:t>
            </a:r>
            <a:r>
              <a:rPr lang="ru-RU" sz="2000" dirty="0"/>
              <a:t>повышения </a:t>
            </a:r>
            <a:r>
              <a:rPr lang="ru-RU" sz="2000" dirty="0" smtClean="0"/>
              <a:t>квалификации;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самообразование;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обмен опытом в социальных сетях. </a:t>
            </a:r>
            <a:endParaRPr lang="ru-RU" sz="2000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Таня\Desktop\МАРТ\01 Информационная Культура\1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8" y="-132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4695" y="3885288"/>
            <a:ext cx="5212648" cy="27642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9284" y="3976388"/>
            <a:ext cx="51034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Реализация задачи по формированию информационной компетентности </a:t>
            </a:r>
            <a:r>
              <a:rPr lang="ru-RU" dirty="0" smtClean="0"/>
              <a:t>позволит </a:t>
            </a:r>
            <a:r>
              <a:rPr lang="ru-RU" dirty="0"/>
              <a:t>создать условия для формирования и развития способностей </a:t>
            </a:r>
            <a:r>
              <a:rPr lang="ru-RU" dirty="0" smtClean="0"/>
              <a:t>на </a:t>
            </a:r>
            <a:r>
              <a:rPr lang="ru-RU" dirty="0"/>
              <a:t>разных уровнях соединять необходимые базовые профессионально значимые информационные элементы </a:t>
            </a:r>
            <a:r>
              <a:rPr lang="ru-RU" dirty="0" smtClean="0"/>
              <a:t>в </a:t>
            </a:r>
            <a:r>
              <a:rPr lang="ru-RU" dirty="0"/>
              <a:t>единое целое для достижения высокого уровня профессионализма действий </a:t>
            </a:r>
            <a:r>
              <a:rPr lang="ru-RU" dirty="0" smtClean="0"/>
              <a:t>в </a:t>
            </a:r>
            <a:r>
              <a:rPr lang="ru-RU" dirty="0"/>
              <a:t>зависимости от цели, контекста, ситуации, </a:t>
            </a:r>
            <a:r>
              <a:rPr lang="ru-RU" dirty="0" smtClean="0"/>
              <a:t>функции.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Таня\Desktop\МАРТ\01 Информационная Культура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1071" y="1472728"/>
            <a:ext cx="70285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Информационные ресурсы и информационная культура общества;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Основные </a:t>
            </a:r>
            <a:r>
              <a:rPr lang="ru-RU" dirty="0"/>
              <a:t>типы информационно-поисковых задач и пути их решения;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Методы </a:t>
            </a:r>
            <a:r>
              <a:rPr lang="ru-RU" dirty="0"/>
              <a:t>аналитико-синтетической переработки информации;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Новые </a:t>
            </a:r>
            <a:r>
              <a:rPr lang="ru-RU" dirty="0"/>
              <a:t>информационные технологии в образовании;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Технология </a:t>
            </a:r>
            <a:r>
              <a:rPr lang="ru-RU" dirty="0"/>
              <a:t>подготовки и оформления результатов учебно-методической и научно-исследовательской деятельности </a:t>
            </a:r>
            <a:r>
              <a:rPr lang="ru-RU" dirty="0" smtClean="0"/>
              <a:t>педагога;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Технология </a:t>
            </a:r>
            <a:r>
              <a:rPr lang="ru-RU" dirty="0"/>
              <a:t>информационного поиска;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Рациональные </a:t>
            </a:r>
            <a:r>
              <a:rPr lang="ru-RU" dirty="0"/>
              <a:t>приемы интеллектуальной работы с текстами;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Принципы </a:t>
            </a:r>
            <a:r>
              <a:rPr lang="ru-RU" dirty="0"/>
              <a:t>и приемы построения научных </a:t>
            </a:r>
            <a:r>
              <a:rPr lang="ru-RU" dirty="0" smtClean="0"/>
              <a:t>текстов.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4482" y="4335050"/>
            <a:ext cx="3726875" cy="103156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600" b="1" dirty="0" smtClean="0"/>
              <a:t>КУРСЫ  ПО  ОСНОВАМ ИНФОРМАЦИОННОЙ </a:t>
            </a:r>
            <a:endParaRPr lang="ru-RU" sz="1600" b="1" dirty="0" smtClean="0"/>
          </a:p>
          <a:p>
            <a:pPr algn="ctr">
              <a:lnSpc>
                <a:spcPts val="2500"/>
              </a:lnSpc>
            </a:pPr>
            <a:r>
              <a:rPr lang="ru-RU" sz="1600" b="1" dirty="0" smtClean="0"/>
              <a:t>КУЛЬТУРЫ</a:t>
            </a:r>
            <a:endParaRPr lang="ru-RU" sz="400" b="1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82424" y="622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МАРТ\01 Информационная Культура\1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" y="-81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3338" y="2939005"/>
            <a:ext cx="681386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процессе повышения </a:t>
            </a:r>
            <a:r>
              <a:rPr lang="ru-RU" sz="2000" b="1" dirty="0"/>
              <a:t>квалификации педагог </a:t>
            </a:r>
            <a:r>
              <a:rPr lang="ru-RU" sz="2000" b="1" dirty="0" smtClean="0"/>
              <a:t>осознает:</a:t>
            </a:r>
            <a:endParaRPr lang="ru-RU" sz="2000" b="1" dirty="0" smtClean="0"/>
          </a:p>
          <a:p>
            <a:pPr algn="just"/>
            <a:endParaRPr lang="ru-RU" sz="10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ценность </a:t>
            </a:r>
            <a:r>
              <a:rPr lang="ru-RU" sz="2000" dirty="0"/>
              <a:t>информационного общества в </a:t>
            </a:r>
            <a:r>
              <a:rPr lang="ru-RU" sz="2000" dirty="0" smtClean="0"/>
              <a:t>целом;</a:t>
            </a:r>
            <a:endParaRPr lang="ru-RU" sz="2000" dirty="0" smtClean="0"/>
          </a:p>
          <a:p>
            <a:pPr algn="just"/>
            <a:endParaRPr lang="ru-RU" sz="1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индивидуальные информационные потребности </a:t>
            </a:r>
            <a:r>
              <a:rPr lang="ru-RU" sz="2000" dirty="0"/>
              <a:t>во взаимодействии </a:t>
            </a:r>
            <a:r>
              <a:rPr lang="ru-RU" sz="2000" dirty="0" smtClean="0"/>
              <a:t>ее составляющих: информационные потребности</a:t>
            </a:r>
            <a:r>
              <a:rPr lang="ru-RU" sz="2000" dirty="0"/>
              <a:t> </a:t>
            </a:r>
            <a:r>
              <a:rPr lang="ru-RU" sz="2000" dirty="0" smtClean="0"/>
              <a:t>- информационная среда</a:t>
            </a:r>
            <a:r>
              <a:rPr lang="ru-RU" sz="2000" dirty="0"/>
              <a:t> </a:t>
            </a:r>
            <a:r>
              <a:rPr lang="ru-RU" sz="2000" dirty="0" smtClean="0"/>
              <a:t>- информационное </a:t>
            </a:r>
            <a:r>
              <a:rPr lang="ru-RU" sz="2000" dirty="0"/>
              <a:t>поведение.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88534" y="162948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Совершенствование информационной культуры педагога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МАРТ\01 Информационная Культура\1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1955" y="2250672"/>
            <a:ext cx="7136934" cy="258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доступное и открытое получение информации;</a:t>
            </a:r>
            <a:endParaRPr lang="ru-RU" sz="2000" dirty="0" smtClean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организация площадок </a:t>
            </a:r>
            <a:r>
              <a:rPr lang="ru-RU" sz="2000" dirty="0"/>
              <a:t>для общения и дискуссии;</a:t>
            </a:r>
            <a:endParaRPr lang="ru-RU" sz="2000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обмен своим </a:t>
            </a:r>
            <a:r>
              <a:rPr lang="ru-RU" sz="2000" dirty="0"/>
              <a:t>жизненным и профессиональным </a:t>
            </a:r>
            <a:r>
              <a:rPr lang="ru-RU" sz="2000" dirty="0" smtClean="0"/>
              <a:t>опытом;</a:t>
            </a:r>
            <a:endParaRPr lang="ru-RU" sz="2000" dirty="0" smtClean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поддержка друг </a:t>
            </a:r>
            <a:r>
              <a:rPr lang="ru-RU" sz="2000" dirty="0"/>
              <a:t>друга;</a:t>
            </a:r>
            <a:endParaRPr lang="ru-RU" sz="2000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быстрый обмен </a:t>
            </a:r>
            <a:r>
              <a:rPr lang="ru-RU" sz="2000" dirty="0"/>
              <a:t>информацией;</a:t>
            </a:r>
            <a:endParaRPr lang="ru-RU" sz="2000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возможности самовыражения;</a:t>
            </a:r>
            <a:endParaRPr lang="ru-RU" sz="2000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поиск </a:t>
            </a:r>
            <a:r>
              <a:rPr lang="ru-RU" sz="2000" dirty="0"/>
              <a:t>друзей или </a:t>
            </a:r>
            <a:r>
              <a:rPr lang="ru-RU" sz="2000" dirty="0" smtClean="0"/>
              <a:t>партнеров.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5567" y="1419675"/>
            <a:ext cx="4007988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СОЗДАНИЕ   ИНФОРМАЦИОННОГО ОБРАЗОВАТЕЛЬНОГО ПРОСТРАНСТВА</a:t>
            </a:r>
            <a:endParaRPr lang="ru-RU" sz="500" b="1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РТ\01 Информационная Культура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532" y="2903449"/>
            <a:ext cx="8116079" cy="249299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ИНФОРМАЦИОННАЯ 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КУЛЬТУРА </a:t>
            </a:r>
            <a:r>
              <a:rPr lang="ru-RU" sz="2000" dirty="0" smtClean="0"/>
              <a:t>– основополагающие </a:t>
            </a:r>
            <a:r>
              <a:rPr lang="ru-RU" sz="2000" dirty="0"/>
              <a:t>(базисные) знания и умения в области поиска и семантической обработки информации, обеспечивающие эффективную информационную деятельность.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Без </a:t>
            </a:r>
            <a:r>
              <a:rPr lang="ru-RU" sz="1600" b="1" dirty="0" smtClean="0">
                <a:solidFill>
                  <a:srgbClr val="0070C0"/>
                </a:solidFill>
              </a:rPr>
              <a:t>ИНФОРМАЦИОННОЙ КУЛЬТУРЫ </a:t>
            </a:r>
            <a:r>
              <a:rPr lang="ru-RU" sz="2000" dirty="0" smtClean="0"/>
              <a:t>невозможна </a:t>
            </a:r>
            <a:r>
              <a:rPr lang="ru-RU" sz="2000" dirty="0"/>
              <a:t>успешная учебная и профессиональная </a:t>
            </a:r>
            <a:r>
              <a:rPr lang="ru-RU" sz="2000" dirty="0" smtClean="0"/>
              <a:t>деятельность. </a:t>
            </a:r>
            <a:endParaRPr lang="ru-RU" sz="20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b="1" dirty="0">
                <a:solidFill>
                  <a:srgbClr val="0070C0"/>
                </a:solidFill>
              </a:rPr>
              <a:t>ИНФОРМАЦИОННАЯ </a:t>
            </a:r>
            <a:r>
              <a:rPr lang="ru-RU" sz="1600" b="1" dirty="0" smtClean="0">
                <a:solidFill>
                  <a:srgbClr val="0070C0"/>
                </a:solidFill>
              </a:rPr>
              <a:t>  КУЛЬТУРА </a:t>
            </a:r>
            <a:r>
              <a:rPr lang="ru-RU" sz="2000" dirty="0" smtClean="0"/>
              <a:t>– залог </a:t>
            </a:r>
            <a:r>
              <a:rPr lang="ru-RU" sz="2000" dirty="0"/>
              <a:t>информационной безопасности.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00187" y="225383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Информационная культура обучающихся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МАРТ\01 Информационная Культура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3876" y="4390255"/>
            <a:ext cx="7524000" cy="212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1524" y="4440412"/>
            <a:ext cx="74641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Ускоренный рост информации породил </a:t>
            </a:r>
            <a:r>
              <a:rPr lang="ru-RU" dirty="0" smtClean="0"/>
              <a:t>проблему отбора</a:t>
            </a:r>
            <a:r>
              <a:rPr lang="ru-RU" dirty="0"/>
              <a:t>, структурирования и презентации учебного знания, ответственность за решение которой чаще всего ложится на плечи </a:t>
            </a:r>
            <a:r>
              <a:rPr lang="ru-RU" dirty="0" smtClean="0"/>
              <a:t>педагога. </a:t>
            </a:r>
            <a:endParaRPr lang="ru-RU" dirty="0" smtClean="0"/>
          </a:p>
          <a:p>
            <a:pPr lvl="0" algn="just"/>
            <a:r>
              <a:rPr lang="ru-RU" dirty="0" smtClean="0"/>
              <a:t>В </a:t>
            </a:r>
            <a:r>
              <a:rPr lang="ru-RU" dirty="0"/>
              <a:t>зависимости от того насколько педагог владеет технологией информационного поиска, методами аналитико-синтетической переработки информации, рациональными приемами работы с большими объемами информации зависит эффективность усвоения материала обучающимися. 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АРТ\01 Информационная Культура\2,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742" y="3738577"/>
            <a:ext cx="8116079" cy="1631216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ИНФОРМАЦИОННАЯ   КУЛЬТУРА </a:t>
            </a:r>
            <a:r>
              <a:rPr lang="ru-RU" sz="2000" dirty="0"/>
              <a:t> </a:t>
            </a:r>
            <a:r>
              <a:rPr lang="ru-RU" sz="2000" dirty="0" smtClean="0"/>
              <a:t>педагога: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готовность использовать ИКТ на занятиях; 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отбирать, структурировать и адаптировать информацию;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преобразовывать информацию в другую символьную систему </a:t>
            </a:r>
            <a:r>
              <a:rPr lang="ru-RU" sz="2000" dirty="0"/>
              <a:t>и </a:t>
            </a:r>
            <a:r>
              <a:rPr lang="ru-RU" sz="2000" dirty="0" smtClean="0"/>
              <a:t>презентовать ее.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98059" y="248699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Компоненты информационной культуры педагога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РТ\01 Информационная Культура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" y="-3982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1809" y="1831158"/>
            <a:ext cx="6332559" cy="286232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Впервые понятие «информационная грамотность» </a:t>
            </a:r>
            <a:r>
              <a:rPr lang="ru-RU" sz="2000" dirty="0" smtClean="0"/>
              <a:t>было </a:t>
            </a:r>
            <a:r>
              <a:rPr lang="ru-RU" sz="2000" dirty="0"/>
              <a:t>введено в США в </a:t>
            </a:r>
            <a:r>
              <a:rPr lang="ru-RU" sz="2000" b="1" dirty="0"/>
              <a:t>1977 г</a:t>
            </a:r>
            <a:r>
              <a:rPr lang="ru-RU" sz="2000" b="1" dirty="0" smtClean="0"/>
              <a:t>.  </a:t>
            </a:r>
            <a:endParaRPr lang="ru-RU" sz="2000" b="1" dirty="0" smtClean="0"/>
          </a:p>
          <a:p>
            <a:pPr algn="just"/>
            <a:endParaRPr lang="ru-RU" sz="2000" dirty="0"/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ИНФОРМАЦИОННО  ГРАМОТНЫЙ  ЧЕЛОВЕК </a:t>
            </a:r>
            <a:r>
              <a:rPr lang="ru-RU" sz="1600" dirty="0"/>
              <a:t>–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личность</a:t>
            </a:r>
            <a:r>
              <a:rPr lang="ru-RU" sz="2000" dirty="0"/>
              <a:t>, способная выявить, разместить, оценить информацию и наиболее эффективно ее использовать.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ИНФОРМАЦИОННАЯ ГРАМОТНОСТЬ </a:t>
            </a:r>
            <a:r>
              <a:rPr lang="ru-RU" sz="2000" dirty="0"/>
              <a:t>– </a:t>
            </a:r>
            <a:r>
              <a:rPr lang="ru-RU" sz="2000" dirty="0" smtClean="0"/>
              <a:t>основа </a:t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информационной </a:t>
            </a:r>
            <a:r>
              <a:rPr lang="ru-RU" sz="2000" dirty="0" smtClean="0"/>
              <a:t>культуры.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88534" y="367906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Понятие «</a:t>
            </a:r>
            <a:r>
              <a:rPr lang="ru-RU" sz="3200" b="1" dirty="0" smtClean="0">
                <a:solidFill>
                  <a:srgbClr val="0070C0"/>
                </a:solidFill>
              </a:rPr>
              <a:t>информационная культура»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МАРТ\01 Информационная Культура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8762" y="2407190"/>
            <a:ext cx="8280000" cy="313932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отдельная область культуры, которая связана с функционированием информации </a:t>
            </a:r>
            <a:br>
              <a:rPr lang="ru-RU" dirty="0" smtClean="0"/>
            </a:br>
            <a:r>
              <a:rPr lang="ru-RU" dirty="0" smtClean="0"/>
              <a:t>в обществе и образованием информационных качеств конкретной личности;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конкретный уровень формирования информационных процессов, уровень создания, сбора, переработки и хранения информации, степень удовлетворения </a:t>
            </a:r>
            <a:br>
              <a:rPr lang="ru-RU" dirty="0" smtClean="0"/>
            </a:br>
            <a:r>
              <a:rPr lang="ru-RU" dirty="0" smtClean="0"/>
              <a:t>в определенной мере потребностей человека в информационном общении;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способность общества эффективно использовать информационные ресурсы и средства информационных коммуникаций, а также применять для этих целей передовые достижения в области развития информатизации и информационных технологий.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60253" y="217190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Информационная культура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 общество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МАРТ\01 Информационная Культура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7350" y="2672440"/>
            <a:ext cx="8280000" cy="15670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000" b="1" dirty="0" smtClean="0"/>
              <a:t>Информационная культура характеризует: </a:t>
            </a:r>
            <a:endParaRPr lang="ru-RU" sz="2000" b="1" dirty="0" smtClean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уровень </a:t>
            </a:r>
            <a:r>
              <a:rPr lang="ru-RU" sz="2000" dirty="0"/>
              <a:t>развития </a:t>
            </a:r>
            <a:r>
              <a:rPr lang="ru-RU" sz="2000" dirty="0" smtClean="0"/>
              <a:t>определенного общества; </a:t>
            </a:r>
            <a:endParaRPr lang="ru-RU" sz="2000" dirty="0" smtClean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уровень развития </a:t>
            </a:r>
            <a:r>
              <a:rPr lang="ru-RU" sz="2000" dirty="0" smtClean="0"/>
              <a:t>конкретной </a:t>
            </a:r>
            <a:r>
              <a:rPr lang="ru-RU" sz="2000" dirty="0"/>
              <a:t>нации  или </a:t>
            </a:r>
            <a:r>
              <a:rPr lang="ru-RU" sz="2000" dirty="0" smtClean="0"/>
              <a:t>народности;</a:t>
            </a:r>
            <a:r>
              <a:rPr lang="ru-RU" sz="2000" dirty="0"/>
              <a:t>  </a:t>
            </a:r>
            <a:endParaRPr lang="ru-RU" sz="2000" dirty="0" smtClean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уровень развития </a:t>
            </a:r>
            <a:r>
              <a:rPr lang="ru-RU" sz="2000" dirty="0" smtClean="0"/>
              <a:t>специфических </a:t>
            </a:r>
            <a:r>
              <a:rPr lang="ru-RU" sz="2000" dirty="0"/>
              <a:t>сфер </a:t>
            </a:r>
            <a:r>
              <a:rPr lang="ru-RU" sz="2000" dirty="0" smtClean="0"/>
              <a:t>деятельности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60253" y="217190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Информационная культура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 общество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МАРТ\01 Информационная Культура\4,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8762" y="2366246"/>
            <a:ext cx="8280000" cy="313932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совокупность знаний, которыми обладает человек, умение их использовать </a:t>
            </a:r>
            <a:br>
              <a:rPr lang="ru-RU" dirty="0" smtClean="0"/>
            </a:br>
            <a:r>
              <a:rPr lang="ru-RU" dirty="0" smtClean="0"/>
              <a:t>на практике для решения определенных задач;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качественный показатель жизнедеятельности конкретного человека в сфере получения, передачи, хранения и применения информации, где основными являются духовные общечеловеческие  ценности;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определенный уровень знаний, который предоставляет возможность человеку свободно без препятствий ориентироваться в пространстве информации, принимать активное участие в его формировании и всеми методами способствовать информационному взаимодействию.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67890" y="134063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Информационная культура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</a:rPr>
              <a:t>личность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МАРТ\01 Информационная Культура\4,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4177" y="2827642"/>
            <a:ext cx="5742945" cy="224676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определяет </a:t>
            </a:r>
            <a:r>
              <a:rPr lang="ru-RU" sz="2000" dirty="0"/>
              <a:t>качество информационного обмена </a:t>
            </a:r>
            <a:br>
              <a:rPr lang="ru-RU" sz="2000" dirty="0" smtClean="0"/>
            </a:br>
            <a:r>
              <a:rPr lang="ru-RU" sz="2000" dirty="0" smtClean="0"/>
              <a:t>в организации;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включает следующие компоненты: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информационные компетенции;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высокую </a:t>
            </a:r>
            <a:r>
              <a:rPr lang="ru-RU" sz="2000" dirty="0"/>
              <a:t>чувствительность к объекту </a:t>
            </a:r>
            <a:r>
              <a:rPr lang="ru-RU" sz="2000" dirty="0" smtClean="0"/>
              <a:t>деятельности;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культуру </a:t>
            </a:r>
            <a:r>
              <a:rPr lang="ru-RU" sz="2000" dirty="0"/>
              <a:t>коммуникации.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01197" y="267833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Информационная культура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и организация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Таня\Desktop\МАРТ\01 Информационная Культура\screenshot_1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19748"/>
          <a:stretch>
            <a:fillRect/>
          </a:stretch>
        </p:blipFill>
        <p:spPr bwMode="auto">
          <a:xfrm flipH="1">
            <a:off x="7799098" y="2453405"/>
            <a:ext cx="2191065" cy="21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99098" y="4912626"/>
            <a:ext cx="2191065" cy="4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Л.А. </a:t>
            </a:r>
            <a:r>
              <a:rPr lang="ru-RU" b="1" dirty="0" err="1"/>
              <a:t>Кандыбович</a:t>
            </a:r>
            <a:r>
              <a:rPr lang="ru-RU" b="1" dirty="0"/>
              <a:t> </a:t>
            </a:r>
            <a:endParaRPr lang="ru-RU" b="1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5424" y="4957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9698</Words>
  <Application>WPS Presentation</Application>
  <PresentationFormat>Широкоэкранный</PresentationFormat>
  <Paragraphs>241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Calibri</vt:lpstr>
      <vt:lpstr>Натуральные материалы</vt:lpstr>
      <vt:lpstr>Формирование информационной культуры педагога в процессе профессиональной деятельности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acer5740g</cp:lastModifiedBy>
  <cp:revision>2447</cp:revision>
  <dcterms:created xsi:type="dcterms:W3CDTF">2017-01-09T10:38:00Z</dcterms:created>
  <dcterms:modified xsi:type="dcterms:W3CDTF">2019-05-01T10:25:49Z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1049-11.2.0.8333</vt:lpwstr>
  </property>
</Properties>
</file>