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2" r:id="rId1"/>
  </p:sldMasterIdLst>
  <p:sldIdLst>
    <p:sldId id="256" r:id="rId2"/>
    <p:sldId id="367" r:id="rId3"/>
    <p:sldId id="366" r:id="rId4"/>
    <p:sldId id="368" r:id="rId5"/>
    <p:sldId id="370" r:id="rId6"/>
    <p:sldId id="322" r:id="rId7"/>
    <p:sldId id="371" r:id="rId8"/>
    <p:sldId id="372" r:id="rId9"/>
    <p:sldId id="374" r:id="rId10"/>
    <p:sldId id="375" r:id="rId11"/>
    <p:sldId id="376" r:id="rId12"/>
    <p:sldId id="377" r:id="rId13"/>
    <p:sldId id="373" r:id="rId14"/>
    <p:sldId id="369" r:id="rId15"/>
    <p:sldId id="378" r:id="rId16"/>
    <p:sldId id="380" r:id="rId17"/>
    <p:sldId id="381" r:id="rId18"/>
    <p:sldId id="382" r:id="rId19"/>
    <p:sldId id="383" r:id="rId20"/>
    <p:sldId id="384" r:id="rId21"/>
    <p:sldId id="385" r:id="rId22"/>
    <p:sldId id="386" r:id="rId23"/>
    <p:sldId id="387" r:id="rId24"/>
    <p:sldId id="388" r:id="rId25"/>
    <p:sldId id="389" r:id="rId26"/>
    <p:sldId id="390" r:id="rId27"/>
    <p:sldId id="391" r:id="rId28"/>
    <p:sldId id="392" r:id="rId29"/>
    <p:sldId id="393" r:id="rId30"/>
    <p:sldId id="394" r:id="rId31"/>
    <p:sldId id="379" r:id="rId32"/>
    <p:sldId id="395" r:id="rId33"/>
    <p:sldId id="396" r:id="rId34"/>
    <p:sldId id="397" r:id="rId35"/>
    <p:sldId id="398" r:id="rId36"/>
    <p:sldId id="399" r:id="rId37"/>
    <p:sldId id="400" r:id="rId38"/>
    <p:sldId id="401" r:id="rId39"/>
    <p:sldId id="402" r:id="rId4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8238BA"/>
    <a:srgbClr val="E1B5A3"/>
    <a:srgbClr val="F5DDDB"/>
    <a:srgbClr val="FB8F9E"/>
    <a:srgbClr val="D60825"/>
    <a:srgbClr val="C690E8"/>
    <a:srgbClr val="532476"/>
    <a:srgbClr val="DB1203"/>
    <a:srgbClr val="452C0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59" autoAdjust="0"/>
    <p:restoredTop sz="94660"/>
  </p:normalViewPr>
  <p:slideViewPr>
    <p:cSldViewPr snapToGrid="0">
      <p:cViewPr>
        <p:scale>
          <a:sx n="70" d="100"/>
          <a:sy n="70" d="100"/>
        </p:scale>
        <p:origin x="-558" y="-168"/>
      </p:cViewPr>
      <p:guideLst>
        <p:guide orient="horz" pos="2160"/>
        <p:guide pos="388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F316329C-BB15-431A-8248-CE2A98DA64A5}" type="datetimeFigureOut">
              <a:rPr lang="ru-RU" smtClean="0"/>
              <a:pPr/>
              <a:t>28.12.2018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 descr="logo2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1013770" y="0"/>
            <a:ext cx="1178230" cy="38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9608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28.12.2018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7433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28.12.2018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83831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28.12.2018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80722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28.12.2018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91375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28.12.2018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53168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28.12.2018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0425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28.12.2018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53071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28.12.2018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49095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28.12.2018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0116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28.12.2018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75854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28.12.2018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35339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28.12.2018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21827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28.12.2018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73103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28.12.2018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5064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28.12.2018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93791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329C-BB15-431A-8248-CE2A98DA64A5}" type="datetimeFigureOut">
              <a:rPr lang="ru-RU" smtClean="0"/>
              <a:pPr/>
              <a:t>28.12.2018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04730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 cstate="print">
            <a:alphaModFix amt="99000"/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316329C-BB15-431A-8248-CE2A98DA64A5}" type="datetimeFigureOut">
              <a:rPr lang="ru-RU" smtClean="0"/>
              <a:pPr/>
              <a:t>28.12.2018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CA51FA9-DB5D-4A14-9744-90907B3CCE0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 descr="logo2.png"/>
          <p:cNvPicPr>
            <a:picLocks noChangeAspect="1"/>
          </p:cNvPicPr>
          <p:nvPr userDrawn="1"/>
        </p:nvPicPr>
        <p:blipFill>
          <a:blip r:embed="rId21" cstate="print"/>
          <a:stretch>
            <a:fillRect/>
          </a:stretch>
        </p:blipFill>
        <p:spPr>
          <a:xfrm>
            <a:off x="11013770" y="0"/>
            <a:ext cx="1178230" cy="38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098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897" r:id="rId15"/>
    <p:sldLayoutId id="2147483898" r:id="rId16"/>
    <p:sldLayoutId id="2147483899" r:id="rId17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476693" y="362206"/>
            <a:ext cx="11238614" cy="2169889"/>
          </a:xfrm>
        </p:spPr>
        <p:txBody>
          <a:bodyPr>
            <a:normAutofit/>
          </a:bodyPr>
          <a:lstStyle/>
          <a:p>
            <a:r>
              <a:rPr lang="ru-RU" sz="3400" b="1" dirty="0">
                <a:solidFill>
                  <a:srgbClr val="000099"/>
                </a:solidFill>
              </a:rPr>
              <a:t>Визуализация учебной информации как </a:t>
            </a:r>
            <a:r>
              <a:rPr lang="ru-RU" sz="3400" b="1" dirty="0" smtClean="0">
                <a:solidFill>
                  <a:srgbClr val="000099"/>
                </a:solidFill>
              </a:rPr>
              <a:t/>
            </a:r>
            <a:br>
              <a:rPr lang="ru-RU" sz="3400" b="1" dirty="0" smtClean="0">
                <a:solidFill>
                  <a:srgbClr val="000099"/>
                </a:solidFill>
              </a:rPr>
            </a:br>
            <a:r>
              <a:rPr lang="ru-RU" sz="3400" b="1" dirty="0" smtClean="0">
                <a:solidFill>
                  <a:srgbClr val="000099"/>
                </a:solidFill>
              </a:rPr>
              <a:t>неотъемлемая </a:t>
            </a:r>
            <a:r>
              <a:rPr lang="ru-RU" sz="3400" b="1" dirty="0">
                <a:solidFill>
                  <a:srgbClr val="000099"/>
                </a:solidFill>
              </a:rPr>
              <a:t>часть процесса обучения. </a:t>
            </a:r>
            <a:r>
              <a:rPr lang="ru-RU" sz="3400" b="1" dirty="0" smtClean="0">
                <a:solidFill>
                  <a:srgbClr val="000099"/>
                </a:solidFill>
              </a:rPr>
              <a:t/>
            </a:r>
            <a:br>
              <a:rPr lang="ru-RU" sz="3400" b="1" dirty="0" smtClean="0">
                <a:solidFill>
                  <a:srgbClr val="000099"/>
                </a:solidFill>
              </a:rPr>
            </a:br>
            <a:r>
              <a:rPr lang="ru-RU" sz="3400" b="1" dirty="0" smtClean="0">
                <a:solidFill>
                  <a:srgbClr val="000099"/>
                </a:solidFill>
              </a:rPr>
              <a:t>Методика </a:t>
            </a:r>
            <a:r>
              <a:rPr lang="ru-RU" sz="3400" b="1" dirty="0">
                <a:solidFill>
                  <a:srgbClr val="000099"/>
                </a:solidFill>
              </a:rPr>
              <a:t>использования </a:t>
            </a:r>
            <a:r>
              <a:rPr lang="ru-RU" sz="3400" b="1" dirty="0" err="1">
                <a:solidFill>
                  <a:srgbClr val="000099"/>
                </a:solidFill>
              </a:rPr>
              <a:t>инфографики</a:t>
            </a:r>
            <a:endParaRPr lang="ru-RU" sz="3400" b="1" dirty="0">
              <a:solidFill>
                <a:srgbClr val="000099"/>
              </a:solidFill>
            </a:endParaRPr>
          </a:p>
        </p:txBody>
      </p:sp>
      <p:pic>
        <p:nvPicPr>
          <p:cNvPr id="7" name="Picture 3" descr="D:\Математика 2 класс\1. Десяток. Счёт с десятками до ста\урок учитель класс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7EBCB"/>
              </a:clrFrom>
              <a:clrTo>
                <a:srgbClr val="F7EBC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93" t="20824" r="4390"/>
          <a:stretch/>
        </p:blipFill>
        <p:spPr bwMode="auto">
          <a:xfrm>
            <a:off x="3954483" y="2350332"/>
            <a:ext cx="5035042" cy="3878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5479" y="2644709"/>
            <a:ext cx="2056168" cy="164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42903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0475" y="2674959"/>
            <a:ext cx="3742147" cy="329309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509624" y="3721340"/>
            <a:ext cx="27604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/>
              <a:t>Принцип </a:t>
            </a:r>
          </a:p>
          <a:p>
            <a:pPr algn="ctr"/>
            <a:r>
              <a:rPr lang="ru-RU" sz="2200" b="1" dirty="0" smtClean="0"/>
              <a:t>системного  </a:t>
            </a:r>
          </a:p>
          <a:p>
            <a:pPr algn="ctr"/>
            <a:r>
              <a:rPr lang="ru-RU" sz="2200" b="1" dirty="0" smtClean="0"/>
              <a:t>квантования </a:t>
            </a:r>
            <a:endParaRPr lang="ru-RU" sz="2200" b="1" dirty="0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464024" y="677577"/>
            <a:ext cx="11204811" cy="178076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0099"/>
                </a:solidFill>
              </a:rPr>
              <a:t>Методологический фундамент  </a:t>
            </a:r>
            <a:r>
              <a:rPr lang="ru-RU" sz="3600" b="1" dirty="0" smtClean="0">
                <a:solidFill>
                  <a:srgbClr val="000099"/>
                </a:solidFill>
              </a:rPr>
              <a:t>технологии </a:t>
            </a:r>
            <a:r>
              <a:rPr lang="ru-RU" sz="3600" b="1" dirty="0">
                <a:solidFill>
                  <a:srgbClr val="000099"/>
                </a:solidFill>
              </a:rPr>
              <a:t>визуализации </a:t>
            </a:r>
            <a:r>
              <a:rPr lang="ru-RU" sz="3600" b="1" dirty="0" smtClean="0">
                <a:solidFill>
                  <a:srgbClr val="000099"/>
                </a:solidFill>
              </a:rPr>
              <a:t>учебной информации</a:t>
            </a:r>
            <a:endParaRPr lang="ru-RU" sz="3600" b="1" dirty="0">
              <a:solidFill>
                <a:srgbClr val="000099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252474" y="2501022"/>
            <a:ext cx="6096000" cy="333937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Знаковые системы:</a:t>
            </a:r>
          </a:p>
          <a:p>
            <a:pPr algn="just">
              <a:spcAft>
                <a:spcPts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‒ </a:t>
            </a:r>
            <a:r>
              <a:rPr lang="ru-RU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языковые;</a:t>
            </a:r>
            <a:endParaRPr 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‒ 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символические;</a:t>
            </a:r>
            <a:endParaRPr 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‒ 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графические.</a:t>
            </a:r>
            <a:endParaRPr 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800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Всевозможные </a:t>
            </a:r>
            <a:r>
              <a:rPr lang="ru-RU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типы моделей представления знаний в сжатом виде соответствуют свойству человека мыслить образами. Изучение, усвоение, обдумывание текста – это как раз и есть составление схем в уме, кодировка материала. При необходимости человек может восстановить, «развернуть» весь текст.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1337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464024" y="677577"/>
            <a:ext cx="11204811" cy="178076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0099"/>
                </a:solidFill>
              </a:rPr>
              <a:t>Методологический фундамент  </a:t>
            </a:r>
            <a:r>
              <a:rPr lang="ru-RU" sz="3600" b="1" dirty="0" smtClean="0">
                <a:solidFill>
                  <a:srgbClr val="000099"/>
                </a:solidFill>
              </a:rPr>
              <a:t>технологии </a:t>
            </a:r>
            <a:r>
              <a:rPr lang="ru-RU" sz="3600" b="1" dirty="0">
                <a:solidFill>
                  <a:srgbClr val="000099"/>
                </a:solidFill>
              </a:rPr>
              <a:t>визуализации </a:t>
            </a:r>
            <a:r>
              <a:rPr lang="ru-RU" sz="3600" b="1" dirty="0" smtClean="0">
                <a:solidFill>
                  <a:srgbClr val="000099"/>
                </a:solidFill>
              </a:rPr>
              <a:t>учебной информации</a:t>
            </a:r>
            <a:endParaRPr lang="ru-RU" sz="3600" b="1" dirty="0">
              <a:solidFill>
                <a:srgbClr val="000099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568286" y="2880458"/>
            <a:ext cx="583477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Закономерности:</a:t>
            </a:r>
            <a:endParaRPr lang="ru-RU" sz="2000" b="1" dirty="0"/>
          </a:p>
          <a:p>
            <a:pPr lvl="0"/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‒ 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/>
              <a:t>учебный </a:t>
            </a:r>
            <a:r>
              <a:rPr lang="ru-RU" sz="2000" dirty="0"/>
              <a:t>материал большого объема запоминается с трудом;</a:t>
            </a:r>
          </a:p>
          <a:p>
            <a:pPr lvl="0"/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‒ </a:t>
            </a: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/>
              <a:t>учебный </a:t>
            </a:r>
            <a:r>
              <a:rPr lang="ru-RU" sz="2000" dirty="0"/>
              <a:t>материал, расположенный компактно в определенной системе, лучше воспринимается;</a:t>
            </a:r>
          </a:p>
          <a:p>
            <a:pPr lvl="0"/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‒ </a:t>
            </a:r>
            <a:r>
              <a:rPr lang="ru-RU" sz="2000" dirty="0" smtClean="0"/>
              <a:t>выделение </a:t>
            </a:r>
            <a:r>
              <a:rPr lang="ru-RU" sz="2000" dirty="0"/>
              <a:t>в учебном материале смысловых опорных пунктов способствует эффективному запоминанию.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0475" y="2674959"/>
            <a:ext cx="3742147" cy="329309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509624" y="3721340"/>
            <a:ext cx="27604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/>
              <a:t>Принцип </a:t>
            </a:r>
          </a:p>
          <a:p>
            <a:pPr algn="ctr"/>
            <a:r>
              <a:rPr lang="ru-RU" sz="2200" b="1" dirty="0" smtClean="0"/>
              <a:t>системного  </a:t>
            </a:r>
          </a:p>
          <a:p>
            <a:pPr algn="ctr"/>
            <a:r>
              <a:rPr lang="ru-RU" sz="2200" b="1" dirty="0" smtClean="0"/>
              <a:t>квантования 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xmlns="" val="3385052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464024" y="677577"/>
            <a:ext cx="11204811" cy="178076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0099"/>
                </a:solidFill>
              </a:rPr>
              <a:t>Методологический фундамент  </a:t>
            </a:r>
            <a:r>
              <a:rPr lang="ru-RU" sz="3600" b="1" dirty="0" smtClean="0">
                <a:solidFill>
                  <a:srgbClr val="000099"/>
                </a:solidFill>
              </a:rPr>
              <a:t>технологии </a:t>
            </a:r>
            <a:r>
              <a:rPr lang="ru-RU" sz="3600" b="1" dirty="0">
                <a:solidFill>
                  <a:srgbClr val="000099"/>
                </a:solidFill>
              </a:rPr>
              <a:t>визуализации </a:t>
            </a:r>
            <a:r>
              <a:rPr lang="ru-RU" sz="3600" b="1" dirty="0" smtClean="0">
                <a:solidFill>
                  <a:srgbClr val="000099"/>
                </a:solidFill>
              </a:rPr>
              <a:t>учебной информации</a:t>
            </a:r>
            <a:endParaRPr lang="ru-RU" sz="3600" b="1" dirty="0">
              <a:solidFill>
                <a:srgbClr val="000099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308978" y="2798572"/>
            <a:ext cx="601866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‒ </a:t>
            </a:r>
            <a:r>
              <a:rPr lang="ru-RU" sz="2000" dirty="0" smtClean="0"/>
              <a:t>Эффективность </a:t>
            </a:r>
            <a:r>
              <a:rPr lang="ru-RU" sz="2000" dirty="0"/>
              <a:t>усвоения повышается, если наглядность в обучении выполняет не только иллюстративную, но и когнитивную функцию, то есть используются когнитивные графические учебные элементы. </a:t>
            </a:r>
            <a:endParaRPr lang="ru-RU" sz="2000" dirty="0" smtClean="0"/>
          </a:p>
          <a:p>
            <a:r>
              <a:rPr lang="ru-RU" sz="2000" dirty="0">
                <a:cs typeface="Times New Roman" panose="02020603050405020304" pitchFamily="18" charset="0"/>
              </a:rPr>
              <a:t>‒ </a:t>
            </a:r>
            <a:r>
              <a:rPr lang="ru-RU" sz="2000" dirty="0" smtClean="0">
                <a:cs typeface="Times New Roman" panose="02020603050405020304" pitchFamily="18" charset="0"/>
              </a:rPr>
              <a:t> </a:t>
            </a:r>
            <a:r>
              <a:rPr lang="ru-RU" sz="2000" dirty="0" smtClean="0"/>
              <a:t>К </a:t>
            </a:r>
            <a:r>
              <a:rPr lang="ru-RU" sz="2000" dirty="0"/>
              <a:t>процессу усвоения подключается «образное» правое полушарие. </a:t>
            </a:r>
            <a:endParaRPr lang="ru-RU" sz="2000" dirty="0" smtClean="0"/>
          </a:p>
          <a:p>
            <a:r>
              <a:rPr lang="ru-RU" sz="2000" dirty="0" smtClean="0">
                <a:cs typeface="Times New Roman" panose="02020603050405020304" pitchFamily="18" charset="0"/>
              </a:rPr>
              <a:t>‒ </a:t>
            </a:r>
            <a:r>
              <a:rPr lang="ru-RU" sz="2000" dirty="0" smtClean="0"/>
              <a:t>«Опоры» (рисунки</a:t>
            </a:r>
            <a:r>
              <a:rPr lang="ru-RU" sz="2000" dirty="0"/>
              <a:t>, схемы, модели), компактно иллюстрирующие содержание, способствуют системности знаний.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0475" y="2674959"/>
            <a:ext cx="3742147" cy="329309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22205" y="3734988"/>
            <a:ext cx="294031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/>
              <a:t>Принцип </a:t>
            </a:r>
            <a:r>
              <a:rPr lang="ru-RU" sz="2200" b="1" dirty="0"/>
              <a:t>когнитивной визуализации</a:t>
            </a:r>
          </a:p>
        </p:txBody>
      </p:sp>
    </p:spTree>
    <p:extLst>
      <p:ext uri="{BB962C8B-B14F-4D97-AF65-F5344CB8AC3E}">
        <p14:creationId xmlns:p14="http://schemas.microsoft.com/office/powerpoint/2010/main" xmlns="" val="2544355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1654" y="1881125"/>
            <a:ext cx="557738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В школьном образовании </a:t>
            </a:r>
            <a:r>
              <a:rPr lang="ru-RU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применяются </a:t>
            </a:r>
            <a:r>
              <a:rPr lang="ru-RU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самые разные виды наглядности. </a:t>
            </a:r>
            <a:r>
              <a:rPr lang="ru-RU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наглядных средств </a:t>
            </a:r>
            <a:r>
              <a:rPr lang="ru-RU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не должно  </a:t>
            </a:r>
            <a:r>
              <a:rPr lang="ru-RU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сводится к простому иллюстрированию с целью сделать учебный курс более доступным и легким для усвоения, а </a:t>
            </a:r>
            <a:r>
              <a:rPr lang="ru-RU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быть </a:t>
            </a:r>
            <a:r>
              <a:rPr lang="ru-RU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органичной частью познавательной деятельности учащихся, средством формирования и развития не только наглядно-образного, но и абстрактно-логического мышления.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86701" y="1854988"/>
            <a:ext cx="3811977" cy="3015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54273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4024" y="677577"/>
            <a:ext cx="11204811" cy="178076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0099"/>
                </a:solidFill>
              </a:rPr>
              <a:t>Функции визуализации учебной информации</a:t>
            </a:r>
            <a:endParaRPr lang="ru-RU" sz="3600" b="1" dirty="0">
              <a:solidFill>
                <a:srgbClr val="000099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64780" y="2471985"/>
            <a:ext cx="9608022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помочь </a:t>
            </a:r>
            <a:r>
              <a:rPr lang="ru-RU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опредмечиванию</a:t>
            </a:r>
            <a:r>
              <a:rPr lang="ru-RU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словесного сообщения или предъявить сообщение, которое ребенок должен будет воплотить в форму рассказа или ответа на поставленные </a:t>
            </a:r>
            <a:r>
              <a:rPr lang="ru-RU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вопросы;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проконтролировать </a:t>
            </a:r>
            <a:r>
              <a:rPr lang="ru-RU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полноту и характер усвоения переданной учителем </a:t>
            </a:r>
            <a:r>
              <a:rPr lang="ru-RU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информации;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способствовать </a:t>
            </a:r>
            <a:r>
              <a:rPr lang="ru-RU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развитию воображения и </a:t>
            </a:r>
            <a:r>
              <a:rPr lang="ru-RU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фантазии;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выявить </a:t>
            </a:r>
            <a:r>
              <a:rPr lang="ru-RU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характер индивидуального восприятия и переработки учебной </a:t>
            </a:r>
            <a:r>
              <a:rPr lang="ru-RU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информации;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активизировать </a:t>
            </a:r>
            <a:r>
              <a:rPr lang="ru-RU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познавательный </a:t>
            </a:r>
            <a:r>
              <a:rPr lang="ru-RU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интерес;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сконцентрировать </a:t>
            </a:r>
            <a:r>
              <a:rPr lang="ru-RU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внимание на чем-то важном; переключить внимание на другой </a:t>
            </a:r>
            <a:r>
              <a:rPr lang="ru-RU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объект;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вызвать </a:t>
            </a:r>
            <a:r>
              <a:rPr lang="ru-RU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определенные ассоциации</a:t>
            </a:r>
            <a:r>
              <a:rPr lang="ru-RU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0929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4024" y="677577"/>
            <a:ext cx="11204811" cy="178076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0099"/>
                </a:solidFill>
              </a:rPr>
              <a:t>Функции визуализации учебной информации</a:t>
            </a:r>
            <a:endParaRPr lang="ru-RU" sz="3600" b="1" dirty="0">
              <a:solidFill>
                <a:srgbClr val="000099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33017" y="2458337"/>
            <a:ext cx="8734566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развить </a:t>
            </a:r>
            <a:r>
              <a:rPr lang="ru-RU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способности к анализу и </a:t>
            </a:r>
            <a:r>
              <a:rPr lang="ru-RU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сравнению;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организовать </a:t>
            </a:r>
            <a:r>
              <a:rPr lang="ru-RU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тренировку внимательности и </a:t>
            </a:r>
            <a:r>
              <a:rPr lang="ru-RU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наблюдательности;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сформировать </a:t>
            </a:r>
            <a:r>
              <a:rPr lang="ru-RU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способности делать выводы и логические </a:t>
            </a:r>
            <a:r>
              <a:rPr lang="ru-RU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умозаключения;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сформировать </a:t>
            </a:r>
            <a:r>
              <a:rPr lang="ru-RU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способности видеть и проводить аналогии, осознавать и обосновывать свою точку зрения, аргументировать свою позицию, закреплять изученный </a:t>
            </a:r>
            <a:r>
              <a:rPr lang="ru-RU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материал;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развить 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критическое мышление; </a:t>
            </a:r>
            <a:endParaRPr lang="ru-RU" sz="20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интегрировать 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новые </a:t>
            </a: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знания;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связать 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полученную информацию в целостную картину о том или ином явлении или объекте.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1284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451117" y="624257"/>
            <a:ext cx="9951944" cy="1371600"/>
          </a:xfrm>
        </p:spPr>
        <p:txBody>
          <a:bodyPr anchor="ctr">
            <a:normAutofit/>
          </a:bodyPr>
          <a:lstStyle/>
          <a:p>
            <a:r>
              <a:rPr lang="ru-RU" sz="3600" b="1" dirty="0" smtClean="0">
                <a:solidFill>
                  <a:srgbClr val="000099"/>
                </a:solidFill>
              </a:rPr>
              <a:t>Техники </a:t>
            </a:r>
            <a:r>
              <a:rPr lang="ru-RU" sz="3600" b="1" dirty="0">
                <a:solidFill>
                  <a:srgbClr val="000099"/>
                </a:solidFill>
              </a:rPr>
              <a:t>визуализации </a:t>
            </a:r>
            <a:r>
              <a:rPr lang="ru-RU" sz="3600" b="1" dirty="0" smtClean="0">
                <a:solidFill>
                  <a:srgbClr val="000099"/>
                </a:solidFill>
              </a:rPr>
              <a:t>учебной информации</a:t>
            </a:r>
            <a:endParaRPr lang="ru-RU" sz="3600" b="1" dirty="0">
              <a:solidFill>
                <a:srgbClr val="000099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418166" y="2794747"/>
            <a:ext cx="588218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Временная </a:t>
            </a:r>
            <a:r>
              <a:rPr lang="ru-RU" sz="2000" dirty="0"/>
              <a:t>шкала, прямой отрезок, на который в хронологической последовательности наносятся события. </a:t>
            </a:r>
            <a:endParaRPr lang="ru-RU" sz="2000" dirty="0" smtClean="0"/>
          </a:p>
          <a:p>
            <a:endParaRPr lang="ru-RU" sz="2000" dirty="0" smtClean="0"/>
          </a:p>
          <a:p>
            <a:r>
              <a:rPr lang="ru-RU" sz="2000" b="1" dirty="0" smtClean="0"/>
              <a:t>Используется:</a:t>
            </a:r>
          </a:p>
          <a:p>
            <a:r>
              <a:rPr lang="ru-RU" sz="2000" dirty="0" smtClean="0">
                <a:cs typeface="Times New Roman" panose="02020603050405020304" pitchFamily="18" charset="0"/>
              </a:rPr>
              <a:t>‒ </a:t>
            </a:r>
            <a:r>
              <a:rPr lang="ru-RU" sz="2000" dirty="0" smtClean="0"/>
              <a:t>работа </a:t>
            </a:r>
            <a:r>
              <a:rPr lang="ru-RU" sz="2000" dirty="0"/>
              <a:t>с биографиями или творчеством </a:t>
            </a:r>
            <a:r>
              <a:rPr lang="ru-RU" sz="2000" dirty="0" smtClean="0"/>
              <a:t>писателя;</a:t>
            </a:r>
          </a:p>
          <a:p>
            <a:r>
              <a:rPr lang="ru-RU" sz="2000" dirty="0">
                <a:cs typeface="Times New Roman" panose="02020603050405020304" pitchFamily="18" charset="0"/>
              </a:rPr>
              <a:t>‒</a:t>
            </a:r>
            <a:r>
              <a:rPr lang="ru-RU" sz="2000" dirty="0" smtClean="0"/>
              <a:t> формирование </a:t>
            </a:r>
            <a:r>
              <a:rPr lang="ru-RU" sz="2000" dirty="0"/>
              <a:t>у учащихся системного взгляда на исторические </a:t>
            </a:r>
            <a:r>
              <a:rPr lang="ru-RU" sz="2000" dirty="0" smtClean="0"/>
              <a:t>процессы;</a:t>
            </a:r>
          </a:p>
          <a:p>
            <a:r>
              <a:rPr lang="ru-RU" sz="2000" dirty="0" smtClean="0">
                <a:cs typeface="Times New Roman" panose="02020603050405020304" pitchFamily="18" charset="0"/>
              </a:rPr>
              <a:t>‒</a:t>
            </a:r>
            <a:r>
              <a:rPr lang="ru-RU" sz="2000" dirty="0" smtClean="0"/>
              <a:t> </a:t>
            </a:r>
            <a:r>
              <a:rPr lang="ru-RU" sz="2000" dirty="0"/>
              <a:t>управление </a:t>
            </a:r>
            <a:r>
              <a:rPr lang="ru-RU" sz="2000" dirty="0" smtClean="0"/>
              <a:t>проектами (помогают видеть </a:t>
            </a:r>
            <a:r>
              <a:rPr lang="ru-RU" sz="2000" dirty="0"/>
              <a:t>этапы реализации проекта, сроки его </a:t>
            </a:r>
            <a:r>
              <a:rPr lang="ru-RU" sz="2000" dirty="0" smtClean="0"/>
              <a:t>окончания).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310184" y="2357238"/>
            <a:ext cx="35620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/>
              <a:t>Таймлайн</a:t>
            </a:r>
            <a:endParaRPr lang="ru-RU" sz="2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10184" y="2913451"/>
            <a:ext cx="38077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ru-RU" sz="2000" dirty="0" smtClean="0">
                <a:ea typeface="Calibri" panose="020F0502020204030204" pitchFamily="34" charset="0"/>
              </a:rPr>
              <a:t>англ</a:t>
            </a:r>
            <a:r>
              <a:rPr lang="ru-RU" sz="2000" dirty="0">
                <a:ea typeface="Calibri" panose="020F0502020204030204" pitchFamily="34" charset="0"/>
              </a:rPr>
              <a:t>. </a:t>
            </a:r>
            <a:r>
              <a:rPr lang="ru-RU" sz="2000" dirty="0" err="1">
                <a:ea typeface="Calibri" panose="020F0502020204030204" pitchFamily="34" charset="0"/>
              </a:rPr>
              <a:t>timeline</a:t>
            </a:r>
            <a:r>
              <a:rPr lang="ru-RU" sz="2000" dirty="0">
                <a:ea typeface="Calibri" panose="020F0502020204030204" pitchFamily="34" charset="0"/>
              </a:rPr>
              <a:t> – </a:t>
            </a:r>
            <a:r>
              <a:rPr lang="ru-RU" sz="2000" dirty="0" smtClean="0">
                <a:ea typeface="Calibri" panose="020F0502020204030204" pitchFamily="34" charset="0"/>
              </a:rPr>
              <a:t>«</a:t>
            </a:r>
            <a:r>
              <a:rPr lang="ru-RU" sz="2000" dirty="0">
                <a:ea typeface="Calibri" panose="020F0502020204030204" pitchFamily="34" charset="0"/>
              </a:rPr>
              <a:t>линия времени») </a:t>
            </a:r>
            <a:endParaRPr lang="ru-RU" dirty="0"/>
          </a:p>
        </p:txBody>
      </p:sp>
      <p:pic>
        <p:nvPicPr>
          <p:cNvPr id="5122" name="Picture 2" descr="Картинки по запросу лента времен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4180" y="3428999"/>
            <a:ext cx="3558071" cy="266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10272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451117" y="624257"/>
            <a:ext cx="9951944" cy="1371600"/>
          </a:xfrm>
        </p:spPr>
        <p:txBody>
          <a:bodyPr anchor="ctr">
            <a:normAutofit/>
          </a:bodyPr>
          <a:lstStyle/>
          <a:p>
            <a:r>
              <a:rPr lang="ru-RU" sz="3600" b="1" dirty="0" smtClean="0">
                <a:solidFill>
                  <a:srgbClr val="000099"/>
                </a:solidFill>
              </a:rPr>
              <a:t>Техники </a:t>
            </a:r>
            <a:r>
              <a:rPr lang="ru-RU" sz="3600" b="1" dirty="0">
                <a:solidFill>
                  <a:srgbClr val="000099"/>
                </a:solidFill>
              </a:rPr>
              <a:t>визуализации </a:t>
            </a:r>
            <a:r>
              <a:rPr lang="ru-RU" sz="3600" b="1" dirty="0" smtClean="0">
                <a:solidFill>
                  <a:srgbClr val="000099"/>
                </a:solidFill>
              </a:rPr>
              <a:t>учебной информации</a:t>
            </a:r>
            <a:endParaRPr lang="ru-RU" sz="3600" b="1" dirty="0">
              <a:solidFill>
                <a:srgbClr val="000099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390871" y="2618848"/>
            <a:ext cx="58821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Г</a:t>
            </a:r>
            <a:r>
              <a:rPr lang="ru-RU" sz="2000" dirty="0" smtClean="0"/>
              <a:t>рафический способ представить идеи, концепции, информацию в виде карты, состоящей из ключевых и вторичных тем. </a:t>
            </a:r>
          </a:p>
          <a:p>
            <a:endParaRPr lang="ru-RU" sz="800" dirty="0" smtClean="0"/>
          </a:p>
          <a:p>
            <a:r>
              <a:rPr lang="ru-RU" sz="2000" b="1" dirty="0" smtClean="0"/>
              <a:t>Формы</a:t>
            </a:r>
            <a:r>
              <a:rPr lang="ru-RU" sz="2000" dirty="0" smtClean="0"/>
              <a:t>: ментальная карта; диаграмма связей; карта </a:t>
            </a:r>
            <a:r>
              <a:rPr lang="ru-RU" sz="2000" dirty="0"/>
              <a:t>мыслей, ассоциативная карта, </a:t>
            </a:r>
            <a:r>
              <a:rPr lang="ru-RU" sz="2000" dirty="0" err="1"/>
              <a:t>mind</a:t>
            </a:r>
            <a:r>
              <a:rPr lang="ru-RU" sz="2000" dirty="0"/>
              <a:t> </a:t>
            </a:r>
            <a:r>
              <a:rPr lang="ru-RU" sz="2000" dirty="0" err="1" smtClean="0"/>
              <a:t>map</a:t>
            </a:r>
            <a:r>
              <a:rPr lang="ru-RU" sz="2000" dirty="0" smtClean="0"/>
              <a:t>.</a:t>
            </a:r>
          </a:p>
          <a:p>
            <a:endParaRPr lang="ru-RU" sz="800" dirty="0" smtClean="0"/>
          </a:p>
          <a:p>
            <a:r>
              <a:rPr lang="ru-RU" sz="2000" b="1" dirty="0" smtClean="0"/>
              <a:t>Используется: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‒ </a:t>
            </a:r>
            <a:r>
              <a:rPr lang="ru-RU" sz="2000" dirty="0" smtClean="0"/>
              <a:t>инструмент </a:t>
            </a:r>
            <a:r>
              <a:rPr lang="ru-RU" sz="2000" dirty="0"/>
              <a:t>для структурирования </a:t>
            </a:r>
            <a:r>
              <a:rPr lang="ru-RU" sz="2000" dirty="0" smtClean="0"/>
              <a:t>идей;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‒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/>
              <a:t>планирование времени;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‒</a:t>
            </a:r>
            <a:r>
              <a:rPr lang="ru-RU" sz="2000" dirty="0" smtClean="0"/>
              <a:t> запоминание </a:t>
            </a:r>
            <a:r>
              <a:rPr lang="ru-RU" sz="2000" dirty="0"/>
              <a:t>больших объемов </a:t>
            </a:r>
            <a:r>
              <a:rPr lang="ru-RU" sz="2000" dirty="0" smtClean="0"/>
              <a:t>информации;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‒</a:t>
            </a:r>
            <a:r>
              <a:rPr lang="ru-RU" sz="2000" dirty="0" smtClean="0"/>
              <a:t> проведение </a:t>
            </a:r>
            <a:r>
              <a:rPr lang="ru-RU" sz="2000" dirty="0"/>
              <a:t>мозговых штурмов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310184" y="2357238"/>
            <a:ext cx="35620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Интеллект-карта</a:t>
            </a:r>
          </a:p>
        </p:txBody>
      </p:sp>
      <p:pic>
        <p:nvPicPr>
          <p:cNvPr id="7170" name="Picture 2" descr="Картинки по запросу Интеллект-карт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6360" y="3233468"/>
            <a:ext cx="4194599" cy="249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88114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1" name="Picture 9" descr="Картинки по запросу флипчарт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3128"/>
          <a:stretch/>
        </p:blipFill>
        <p:spPr bwMode="auto">
          <a:xfrm rot="16200000">
            <a:off x="2069651" y="3224822"/>
            <a:ext cx="2517465" cy="309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451117" y="624257"/>
            <a:ext cx="9951944" cy="1371600"/>
          </a:xfrm>
        </p:spPr>
        <p:txBody>
          <a:bodyPr anchor="ctr">
            <a:normAutofit/>
          </a:bodyPr>
          <a:lstStyle/>
          <a:p>
            <a:r>
              <a:rPr lang="ru-RU" sz="3600" b="1" dirty="0" smtClean="0">
                <a:solidFill>
                  <a:srgbClr val="000099"/>
                </a:solidFill>
              </a:rPr>
              <a:t>Техники </a:t>
            </a:r>
            <a:r>
              <a:rPr lang="ru-RU" sz="3600" b="1" dirty="0">
                <a:solidFill>
                  <a:srgbClr val="000099"/>
                </a:solidFill>
              </a:rPr>
              <a:t>визуализации </a:t>
            </a:r>
            <a:r>
              <a:rPr lang="ru-RU" sz="3600" b="1" dirty="0" smtClean="0">
                <a:solidFill>
                  <a:srgbClr val="000099"/>
                </a:solidFill>
              </a:rPr>
              <a:t>учебной информации</a:t>
            </a:r>
            <a:endParaRPr lang="ru-RU" sz="3600" b="1" dirty="0">
              <a:solidFill>
                <a:srgbClr val="000099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520881" y="2453553"/>
            <a:ext cx="601147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Визуализации </a:t>
            </a:r>
            <a:r>
              <a:rPr lang="ru-RU" sz="2000" dirty="0"/>
              <a:t>информации при помощи графических символов, просто и понятно отображающих ее содержание и внутренние связи</a:t>
            </a:r>
            <a:r>
              <a:rPr lang="ru-RU" sz="2000" dirty="0" smtClean="0"/>
              <a:t>.</a:t>
            </a:r>
          </a:p>
          <a:p>
            <a:pPr algn="just"/>
            <a:endParaRPr lang="ru-RU" sz="800" dirty="0"/>
          </a:p>
          <a:p>
            <a:pPr algn="just"/>
            <a:r>
              <a:rPr lang="ru-RU" sz="2000" dirty="0" smtClean="0"/>
              <a:t> </a:t>
            </a:r>
            <a:r>
              <a:rPr lang="ru-RU" sz="2000" b="1" dirty="0" smtClean="0"/>
              <a:t>Выступление </a:t>
            </a:r>
            <a:r>
              <a:rPr lang="ru-RU" sz="2000" b="1" dirty="0"/>
              <a:t>в технике </a:t>
            </a:r>
            <a:r>
              <a:rPr lang="ru-RU" sz="2000" b="1" dirty="0" err="1"/>
              <a:t>скрайбинга</a:t>
            </a:r>
            <a:r>
              <a:rPr lang="ru-RU" sz="2000" b="1" dirty="0"/>
              <a:t> </a:t>
            </a:r>
            <a:r>
              <a:rPr lang="ru-RU" sz="2000" dirty="0"/>
              <a:t>– это </a:t>
            </a:r>
            <a:r>
              <a:rPr lang="ru-RU" sz="2000" dirty="0" smtClean="0"/>
              <a:t>сопровождение </a:t>
            </a:r>
            <a:r>
              <a:rPr lang="ru-RU" sz="2000" dirty="0"/>
              <a:t>произносимой речи «на лету» рисунками фломастером на белой доске (или листе бумаги). </a:t>
            </a:r>
            <a:r>
              <a:rPr lang="ru-RU" sz="2000" dirty="0" smtClean="0"/>
              <a:t>Иллюстрируются </a:t>
            </a:r>
            <a:r>
              <a:rPr lang="ru-RU" sz="2000" dirty="0"/>
              <a:t>ключевые моменты рассказа и взаимосвязи между ними. Создание ярких образов вызывает у слушателя визуальные ассоциации с произносимой речью, что обеспечивает высокий процент усвоения информации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10184" y="2357238"/>
            <a:ext cx="35620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/>
              <a:t>Скрайбинг</a:t>
            </a:r>
            <a:r>
              <a:rPr lang="ru-RU" sz="2800" b="1" dirty="0"/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8302" y="2913451"/>
            <a:ext cx="409419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ru-RU" sz="2000" dirty="0" smtClean="0">
                <a:ea typeface="Calibri" panose="020F0502020204030204" pitchFamily="34" charset="0"/>
              </a:rPr>
              <a:t>англ</a:t>
            </a:r>
            <a:r>
              <a:rPr lang="ru-RU" sz="2000" dirty="0">
                <a:ea typeface="Calibri" panose="020F0502020204030204" pitchFamily="34" charset="0"/>
              </a:rPr>
              <a:t>. «</a:t>
            </a:r>
            <a:r>
              <a:rPr lang="ru-RU" sz="2000" dirty="0" err="1">
                <a:ea typeface="Calibri" panose="020F0502020204030204" pitchFamily="34" charset="0"/>
              </a:rPr>
              <a:t>scribe</a:t>
            </a:r>
            <a:r>
              <a:rPr lang="ru-RU" sz="2000" dirty="0">
                <a:ea typeface="Calibri" panose="020F0502020204030204" pitchFamily="34" charset="0"/>
              </a:rPr>
              <a:t>» – набрасывать </a:t>
            </a:r>
            <a:r>
              <a:rPr lang="ru-RU" sz="2000" dirty="0" smtClean="0">
                <a:ea typeface="Calibri" panose="020F0502020204030204" pitchFamily="34" charset="0"/>
              </a:rPr>
              <a:t>эскизы) </a:t>
            </a:r>
            <a:endParaRPr lang="ru-RU" dirty="0"/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6220" y="3781805"/>
            <a:ext cx="2464326" cy="1911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5" name="Picture 13" descr="Картинки по запросу скотч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0820" y="3586914"/>
            <a:ext cx="598334" cy="55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Картинки по запросу скотч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875077" y="3586914"/>
            <a:ext cx="598334" cy="55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Картинки по запросу скотч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4143872" y="5326575"/>
            <a:ext cx="598334" cy="55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Картинки по запросу скотч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881381" y="5326575"/>
            <a:ext cx="598334" cy="55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Картинки по запросу рука с ручкой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021430" flipH="1">
            <a:off x="923257" y="4307705"/>
            <a:ext cx="3134803" cy="2093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17597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451117" y="624257"/>
            <a:ext cx="9951944" cy="1371600"/>
          </a:xfrm>
        </p:spPr>
        <p:txBody>
          <a:bodyPr anchor="ctr">
            <a:normAutofit/>
          </a:bodyPr>
          <a:lstStyle/>
          <a:p>
            <a:r>
              <a:rPr lang="ru-RU" sz="3600" b="1" dirty="0" smtClean="0">
                <a:solidFill>
                  <a:srgbClr val="000099"/>
                </a:solidFill>
              </a:rPr>
              <a:t>Техники </a:t>
            </a:r>
            <a:r>
              <a:rPr lang="ru-RU" sz="3600" b="1" dirty="0">
                <a:solidFill>
                  <a:srgbClr val="000099"/>
                </a:solidFill>
              </a:rPr>
              <a:t>визуализации </a:t>
            </a:r>
            <a:r>
              <a:rPr lang="ru-RU" sz="3600" b="1" dirty="0" smtClean="0">
                <a:solidFill>
                  <a:srgbClr val="000099"/>
                </a:solidFill>
              </a:rPr>
              <a:t>учебной информации</a:t>
            </a:r>
            <a:endParaRPr lang="ru-RU" sz="3600" b="1" dirty="0">
              <a:solidFill>
                <a:srgbClr val="000099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096000" y="2383911"/>
            <a:ext cx="4767618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Графический </a:t>
            </a:r>
            <a:r>
              <a:rPr lang="ru-RU" sz="2000" dirty="0"/>
              <a:t>способ подачи информации, данных и знаний. </a:t>
            </a:r>
            <a:endParaRPr lang="ru-RU" sz="2000" dirty="0" smtClean="0"/>
          </a:p>
          <a:p>
            <a:endParaRPr lang="ru-RU" sz="900" dirty="0" smtClean="0"/>
          </a:p>
          <a:p>
            <a:r>
              <a:rPr lang="ru-RU" sz="2000" b="1" dirty="0" smtClean="0"/>
              <a:t>Принципы: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‒ </a:t>
            </a:r>
            <a:r>
              <a:rPr lang="ru-RU" sz="2000" dirty="0" smtClean="0"/>
              <a:t>содержательность;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‒ </a:t>
            </a:r>
            <a:r>
              <a:rPr lang="ru-RU" sz="2000" dirty="0" smtClean="0"/>
              <a:t>смысл;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‒ </a:t>
            </a:r>
            <a:r>
              <a:rPr lang="ru-RU" sz="2000" dirty="0" smtClean="0"/>
              <a:t>легкость восприятия;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‒ </a:t>
            </a:r>
            <a:r>
              <a:rPr lang="ru-RU" sz="2000" dirty="0" smtClean="0"/>
              <a:t>аллегоричность</a:t>
            </a:r>
            <a:r>
              <a:rPr lang="ru-RU" sz="2000" dirty="0"/>
              <a:t>. </a:t>
            </a:r>
            <a:endParaRPr lang="ru-RU" sz="2000" dirty="0" smtClean="0"/>
          </a:p>
          <a:p>
            <a:endParaRPr lang="ru-RU" sz="800" dirty="0" smtClean="0"/>
          </a:p>
          <a:p>
            <a:r>
              <a:rPr lang="ru-RU" sz="2000" b="1" dirty="0" smtClean="0"/>
              <a:t>Формы: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‒ </a:t>
            </a:r>
            <a:r>
              <a:rPr lang="ru-RU" sz="2000" dirty="0" smtClean="0"/>
              <a:t>таблицы</a:t>
            </a:r>
            <a:r>
              <a:rPr lang="ru-RU" sz="2000" dirty="0"/>
              <a:t>, </a:t>
            </a:r>
            <a:endParaRPr lang="ru-RU" sz="2000" dirty="0" smtClean="0"/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‒ </a:t>
            </a:r>
            <a:r>
              <a:rPr lang="ru-RU" sz="2000" dirty="0" smtClean="0"/>
              <a:t>диаграммы,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‒</a:t>
            </a:r>
            <a:r>
              <a:rPr lang="ru-RU" sz="2000" dirty="0" smtClean="0"/>
              <a:t> </a:t>
            </a:r>
            <a:r>
              <a:rPr lang="ru-RU" sz="2000" dirty="0"/>
              <a:t>графические </a:t>
            </a:r>
            <a:r>
              <a:rPr lang="ru-RU" sz="2000" dirty="0" smtClean="0"/>
              <a:t>элементы.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310184" y="2357238"/>
            <a:ext cx="35620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/>
              <a:t>Инфографика</a:t>
            </a:r>
            <a:endParaRPr lang="ru-RU" sz="28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3757" y="3119159"/>
            <a:ext cx="3506432" cy="2805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95987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72584" y="2151727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Проблема развития учебных способностей школьников всегда являлась одной из наиболее актуальных. </a:t>
            </a:r>
            <a:endParaRPr lang="ru-RU" sz="2000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Чем </a:t>
            </a:r>
            <a:r>
              <a:rPr lang="ru-RU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полнее будут реализованы потенциальные возможности школьника, тем больших успехов личность сможет добиться в жизни</a:t>
            </a:r>
            <a:r>
              <a:rPr lang="ru-RU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Одной из эффективных технологий активизации обучения является метод визуализации учебной </a:t>
            </a:r>
            <a:r>
              <a:rPr lang="ru-RU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информации.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009934" y="1897134"/>
            <a:ext cx="4026090" cy="3156278"/>
            <a:chOff x="653124" y="1364872"/>
            <a:chExt cx="4341957" cy="3427435"/>
          </a:xfrm>
        </p:grpSpPr>
        <p:pic>
          <p:nvPicPr>
            <p:cNvPr id="6" name="Picture 1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r="14357"/>
            <a:stretch/>
          </p:blipFill>
          <p:spPr bwMode="auto">
            <a:xfrm>
              <a:off x="653124" y="1364872"/>
              <a:ext cx="4341957" cy="342743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1345744">
              <a:off x="1280627" y="1462391"/>
              <a:ext cx="1907415" cy="14336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959083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796949" y="2459504"/>
            <a:ext cx="559854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Графическое представление информации как способ общения между людьми, передача смысла сложных явлений и понятий в виде картинок использовались человеком с давних времен: это и наскальная живопись, и древнеегипетские </a:t>
            </a:r>
            <a:r>
              <a:rPr lang="ru-RU" sz="2000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иероглифы.</a:t>
            </a:r>
            <a:endParaRPr lang="ru-RU" sz="2000" b="1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38377" y="4720557"/>
            <a:ext cx="3344174" cy="923330"/>
          </a:xfrm>
          <a:prstGeom prst="rect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Микеланждело</a:t>
            </a: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Буанаротти</a:t>
            </a: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spcAft>
                <a:spcPts val="0"/>
              </a:spcAft>
            </a:pPr>
            <a:r>
              <a:rPr lang="ru-RU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Роспись </a:t>
            </a: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потолка </a:t>
            </a:r>
            <a:endParaRPr lang="ru-RU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Сикстинской </a:t>
            </a: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капеллы в </a:t>
            </a:r>
            <a:r>
              <a:rPr lang="ru-RU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Риме</a:t>
            </a:r>
            <a:endParaRPr lang="ru-RU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4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1175" y="1904618"/>
            <a:ext cx="4200757" cy="26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64686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4941407" y="3506389"/>
            <a:ext cx="2160000" cy="2160000"/>
          </a:xfrm>
          <a:prstGeom prst="ellipse">
            <a:avLst/>
          </a:prstGeom>
          <a:gradFill>
            <a:gsLst>
              <a:gs pos="68000">
                <a:schemeClr val="accent2">
                  <a:tint val="60000"/>
                  <a:lumMod val="64000"/>
                  <a:lumOff val="36000"/>
                  <a:alpha val="58000"/>
                </a:schemeClr>
              </a:gs>
              <a:gs pos="100000">
                <a:schemeClr val="accent2">
                  <a:tint val="82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4966259" y="3596389"/>
            <a:ext cx="1980000" cy="1980000"/>
          </a:xfrm>
          <a:prstGeom prst="ellipse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594" y="686698"/>
            <a:ext cx="11204811" cy="178076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0099"/>
                </a:solidFill>
              </a:rPr>
              <a:t>Визуализация информации </a:t>
            </a:r>
            <a:br>
              <a:rPr lang="ru-RU" sz="3600" b="1" dirty="0" smtClean="0">
                <a:solidFill>
                  <a:srgbClr val="000099"/>
                </a:solidFill>
              </a:rPr>
            </a:br>
            <a:r>
              <a:rPr lang="ru-RU" sz="3600" b="1" dirty="0" smtClean="0">
                <a:solidFill>
                  <a:srgbClr val="000099"/>
                </a:solidFill>
              </a:rPr>
              <a:t>в повседневной жизни</a:t>
            </a:r>
            <a:endParaRPr lang="ru-RU" sz="3600" b="1" dirty="0">
              <a:solidFill>
                <a:srgbClr val="000099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7358" y="3615308"/>
            <a:ext cx="1988097" cy="1961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Группа 2"/>
          <p:cNvGrpSpPr/>
          <p:nvPr/>
        </p:nvGrpSpPr>
        <p:grpSpPr>
          <a:xfrm>
            <a:off x="1699403" y="2682816"/>
            <a:ext cx="2628000" cy="1656000"/>
            <a:chOff x="1699403" y="2682816"/>
            <a:chExt cx="2628000" cy="1656000"/>
          </a:xfrm>
        </p:grpSpPr>
        <p:sp>
          <p:nvSpPr>
            <p:cNvPr id="7" name="Выноска 2 (граница и черта) 6"/>
            <p:cNvSpPr/>
            <p:nvPr/>
          </p:nvSpPr>
          <p:spPr>
            <a:xfrm flipH="1">
              <a:off x="1699403" y="2682816"/>
              <a:ext cx="2628000" cy="1656000"/>
            </a:xfrm>
            <a:prstGeom prst="accent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50298"/>
                <a:gd name="adj6" fmla="val -33270"/>
              </a:avLst>
            </a:prstGeom>
            <a:gradFill flip="none" rotWithShape="1">
              <a:gsLst>
                <a:gs pos="48000">
                  <a:schemeClr val="accent4">
                    <a:lumMod val="5000"/>
                    <a:lumOff val="95000"/>
                    <a:alpha val="75000"/>
                  </a:schemeClr>
                </a:gs>
                <a:gs pos="4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45000"/>
                    <a:lumOff val="55000"/>
                  </a:schemeClr>
                </a:gs>
                <a:gs pos="97000">
                  <a:schemeClr val="accent4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400" dirty="0" smtClean="0"/>
            </a:p>
          </p:txBody>
        </p:sp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8080" y="2755305"/>
              <a:ext cx="2229209" cy="1468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Группа 4"/>
          <p:cNvGrpSpPr/>
          <p:nvPr/>
        </p:nvGrpSpPr>
        <p:grpSpPr>
          <a:xfrm>
            <a:off x="7792585" y="2682815"/>
            <a:ext cx="2628000" cy="1656000"/>
            <a:chOff x="7792585" y="2682815"/>
            <a:chExt cx="2628000" cy="1656000"/>
          </a:xfrm>
        </p:grpSpPr>
        <p:sp>
          <p:nvSpPr>
            <p:cNvPr id="9" name="Выноска 2 (граница и черта) 8"/>
            <p:cNvSpPr/>
            <p:nvPr/>
          </p:nvSpPr>
          <p:spPr>
            <a:xfrm>
              <a:off x="7792585" y="2682815"/>
              <a:ext cx="2628000" cy="1656000"/>
            </a:xfrm>
            <a:prstGeom prst="accent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48012"/>
                <a:gd name="adj6" fmla="val -38046"/>
              </a:avLst>
            </a:prstGeom>
            <a:gradFill flip="none" rotWithShape="1">
              <a:gsLst>
                <a:gs pos="48000">
                  <a:schemeClr val="accent4">
                    <a:lumMod val="5000"/>
                    <a:lumOff val="95000"/>
                    <a:alpha val="75000"/>
                  </a:schemeClr>
                </a:gs>
                <a:gs pos="4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45000"/>
                    <a:lumOff val="55000"/>
                  </a:schemeClr>
                </a:gs>
                <a:gs pos="97000">
                  <a:schemeClr val="accent4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endParaRPr lang="ru-RU" sz="2400" dirty="0"/>
            </a:p>
          </p:txBody>
        </p:sp>
        <p:pic>
          <p:nvPicPr>
            <p:cNvPr id="11269" name="Picture 5" descr="Картинки по запросу схема линий метро париж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7879" y="2750992"/>
              <a:ext cx="2197412" cy="1521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Группа 7"/>
          <p:cNvGrpSpPr/>
          <p:nvPr/>
        </p:nvGrpSpPr>
        <p:grpSpPr>
          <a:xfrm>
            <a:off x="1397477" y="4660299"/>
            <a:ext cx="2412000" cy="1404000"/>
            <a:chOff x="1397477" y="4660299"/>
            <a:chExt cx="2412000" cy="1404000"/>
          </a:xfrm>
        </p:grpSpPr>
        <p:sp>
          <p:nvSpPr>
            <p:cNvPr id="10" name="Выноска 2 (граница и черта) 9"/>
            <p:cNvSpPr/>
            <p:nvPr/>
          </p:nvSpPr>
          <p:spPr>
            <a:xfrm flipH="1">
              <a:off x="1397477" y="4660299"/>
              <a:ext cx="2412000" cy="1404000"/>
            </a:xfrm>
            <a:prstGeom prst="accent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840"/>
                <a:gd name="adj6" fmla="val -43073"/>
              </a:avLst>
            </a:prstGeom>
            <a:gradFill flip="none" rotWithShape="1">
              <a:gsLst>
                <a:gs pos="48000">
                  <a:schemeClr val="accent4">
                    <a:lumMod val="5000"/>
                    <a:lumOff val="95000"/>
                    <a:alpha val="75000"/>
                  </a:schemeClr>
                </a:gs>
                <a:gs pos="4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45000"/>
                    <a:lumOff val="55000"/>
                  </a:schemeClr>
                </a:gs>
                <a:gs pos="97000">
                  <a:schemeClr val="accent4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endParaRPr lang="ru-RU" sz="2400" dirty="0"/>
            </a:p>
          </p:txBody>
        </p:sp>
        <p:pic>
          <p:nvPicPr>
            <p:cNvPr id="11270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3139" y="4755190"/>
              <a:ext cx="2043921" cy="1188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>
            <a:off x="8304383" y="4660299"/>
            <a:ext cx="2412000" cy="1404000"/>
            <a:chOff x="8304383" y="4660299"/>
            <a:chExt cx="2412000" cy="1404000"/>
          </a:xfrm>
        </p:grpSpPr>
        <p:sp>
          <p:nvSpPr>
            <p:cNvPr id="11" name="Выноска 2 (граница и черта) 10"/>
            <p:cNvSpPr/>
            <p:nvPr/>
          </p:nvSpPr>
          <p:spPr>
            <a:xfrm>
              <a:off x="8304383" y="4660299"/>
              <a:ext cx="2412000" cy="1404000"/>
            </a:xfrm>
            <a:prstGeom prst="accent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-1660"/>
                <a:gd name="adj6" fmla="val -46389"/>
              </a:avLst>
            </a:prstGeom>
            <a:gradFill flip="none" rotWithShape="1">
              <a:gsLst>
                <a:gs pos="48000">
                  <a:schemeClr val="accent4">
                    <a:lumMod val="5000"/>
                    <a:lumOff val="95000"/>
                    <a:alpha val="75000"/>
                  </a:schemeClr>
                </a:gs>
                <a:gs pos="4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45000"/>
                    <a:lumOff val="55000"/>
                  </a:schemeClr>
                </a:gs>
                <a:gs pos="97000">
                  <a:schemeClr val="accent4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endParaRPr lang="ru-RU" sz="2400" dirty="0"/>
            </a:p>
          </p:txBody>
        </p:sp>
        <p:pic>
          <p:nvPicPr>
            <p:cNvPr id="11274" name="Picture 10" descr="Картинки по запросу дорожные знаки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9713" y="4724631"/>
              <a:ext cx="1721339" cy="1249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92385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1095742" y="1335437"/>
            <a:ext cx="10000516" cy="4260152"/>
            <a:chOff x="979968" y="681370"/>
            <a:chExt cx="10000516" cy="4260152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1102757" y="873455"/>
              <a:ext cx="9720000" cy="2124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79968" y="681370"/>
              <a:ext cx="10000516" cy="4260152"/>
            </a:xfrm>
            <a:prstGeom prst="rect">
              <a:avLst/>
            </a:prstGeom>
          </p:spPr>
        </p:pic>
      </p:grpSp>
      <p:sp>
        <p:nvSpPr>
          <p:cNvPr id="13" name="Прямоугольник 12"/>
          <p:cNvSpPr/>
          <p:nvPr/>
        </p:nvSpPr>
        <p:spPr>
          <a:xfrm>
            <a:off x="1844722" y="1916164"/>
            <a:ext cx="85025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 err="1">
                <a:ea typeface="Times New Roman" panose="02020603050405020304" pitchFamily="18" charset="0"/>
              </a:rPr>
              <a:t>Инфографика</a:t>
            </a:r>
            <a:r>
              <a:rPr lang="ru-RU" sz="2400" b="1" dirty="0">
                <a:ea typeface="Times New Roman" panose="02020603050405020304" pitchFamily="18" charset="0"/>
              </a:rPr>
              <a:t> </a:t>
            </a:r>
            <a:r>
              <a:rPr lang="ru-RU" sz="2400" dirty="0">
                <a:ea typeface="Times New Roman" panose="02020603050405020304" pitchFamily="18" charset="0"/>
              </a:rPr>
              <a:t>предполагает сворачивание больших объемов информации и представление ее в более интересном и компактном для читателя виде.</a:t>
            </a:r>
            <a:endParaRPr lang="ru-RU" sz="24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8917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93594" y="686698"/>
            <a:ext cx="11204811" cy="1780760"/>
          </a:xfrm>
        </p:spPr>
        <p:txBody>
          <a:bodyPr>
            <a:normAutofit/>
          </a:bodyPr>
          <a:lstStyle/>
          <a:p>
            <a:r>
              <a:rPr lang="ru-RU" sz="3600" b="1" dirty="0" err="1" smtClean="0">
                <a:solidFill>
                  <a:srgbClr val="000099"/>
                </a:solidFill>
              </a:rPr>
              <a:t>Инфографика</a:t>
            </a:r>
            <a:r>
              <a:rPr lang="ru-RU" sz="3600" b="1" dirty="0">
                <a:solidFill>
                  <a:srgbClr val="000099"/>
                </a:solidFill>
              </a:rPr>
              <a:t> </a:t>
            </a:r>
            <a:r>
              <a:rPr lang="ru-RU" sz="3600" b="1" dirty="0" smtClean="0">
                <a:solidFill>
                  <a:srgbClr val="000099"/>
                </a:solidFill>
              </a:rPr>
              <a:t>как техника </a:t>
            </a:r>
            <a:r>
              <a:rPr lang="ru-RU" sz="3600" b="1" dirty="0">
                <a:solidFill>
                  <a:srgbClr val="000099"/>
                </a:solidFill>
              </a:rPr>
              <a:t>визуализации </a:t>
            </a:r>
            <a:r>
              <a:rPr lang="ru-RU" sz="3600" b="1" dirty="0" smtClean="0">
                <a:solidFill>
                  <a:srgbClr val="000099"/>
                </a:solidFill>
              </a:rPr>
              <a:t/>
            </a:r>
            <a:br>
              <a:rPr lang="ru-RU" sz="3600" b="1" dirty="0" smtClean="0">
                <a:solidFill>
                  <a:srgbClr val="000099"/>
                </a:solidFill>
              </a:rPr>
            </a:br>
            <a:r>
              <a:rPr lang="ru-RU" sz="3600" b="1" dirty="0" smtClean="0">
                <a:solidFill>
                  <a:srgbClr val="000099"/>
                </a:solidFill>
              </a:rPr>
              <a:t>учебной </a:t>
            </a:r>
            <a:r>
              <a:rPr lang="ru-RU" sz="3600" b="1" dirty="0">
                <a:solidFill>
                  <a:srgbClr val="000099"/>
                </a:solidFill>
              </a:rPr>
              <a:t>информации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48377" y="3464037"/>
            <a:ext cx="581549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ea typeface="Calibri" panose="020F0502020204030204" pitchFamily="34" charset="0"/>
              </a:rPr>
              <a:t>Цифровой </a:t>
            </a:r>
            <a:r>
              <a:rPr lang="ru-RU" sz="2200" dirty="0">
                <a:ea typeface="Calibri" panose="020F0502020204030204" pitchFamily="34" charset="0"/>
              </a:rPr>
              <a:t>плакат заменяет многостраничное описание результатов онлайн-исследования «Юный интернет-пользователь 2013», которое было проведено Лигой безопасного интернета, МТС и «Лабораторией Касперского</a:t>
            </a:r>
            <a:r>
              <a:rPr lang="ru-RU" sz="2200" dirty="0" smtClean="0">
                <a:ea typeface="Calibri" panose="020F0502020204030204" pitchFamily="34" charset="0"/>
              </a:rPr>
              <a:t>». </a:t>
            </a:r>
            <a:endParaRPr lang="ru-RU" sz="2200" dirty="0"/>
          </a:p>
        </p:txBody>
      </p:sp>
      <p:pic>
        <p:nvPicPr>
          <p:cNvPr id="12290" name="Picture 2" descr="Картинки по запросу Юный интернет-пользователь в 2013 г. тема: Правила безопасности в сет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3855" y="2526845"/>
            <a:ext cx="2587925" cy="3659488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56810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93594" y="686698"/>
            <a:ext cx="11204811" cy="1780760"/>
          </a:xfrm>
        </p:spPr>
        <p:txBody>
          <a:bodyPr>
            <a:normAutofit/>
          </a:bodyPr>
          <a:lstStyle/>
          <a:p>
            <a:r>
              <a:rPr lang="ru-RU" sz="3600" b="1" dirty="0" err="1" smtClean="0">
                <a:solidFill>
                  <a:srgbClr val="000099"/>
                </a:solidFill>
              </a:rPr>
              <a:t>Инфографика</a:t>
            </a:r>
            <a:r>
              <a:rPr lang="ru-RU" sz="3600" b="1" dirty="0">
                <a:solidFill>
                  <a:srgbClr val="000099"/>
                </a:solidFill>
              </a:rPr>
              <a:t> </a:t>
            </a:r>
            <a:r>
              <a:rPr lang="ru-RU" sz="3600" b="1" dirty="0" smtClean="0">
                <a:solidFill>
                  <a:srgbClr val="000099"/>
                </a:solidFill>
              </a:rPr>
              <a:t>как техника </a:t>
            </a:r>
            <a:r>
              <a:rPr lang="ru-RU" sz="3600" b="1" dirty="0">
                <a:solidFill>
                  <a:srgbClr val="000099"/>
                </a:solidFill>
              </a:rPr>
              <a:t>визуализации </a:t>
            </a:r>
            <a:r>
              <a:rPr lang="ru-RU" sz="3600" b="1" dirty="0" smtClean="0">
                <a:solidFill>
                  <a:srgbClr val="000099"/>
                </a:solidFill>
              </a:rPr>
              <a:t/>
            </a:r>
            <a:br>
              <a:rPr lang="ru-RU" sz="3600" b="1" dirty="0" smtClean="0">
                <a:solidFill>
                  <a:srgbClr val="000099"/>
                </a:solidFill>
              </a:rPr>
            </a:br>
            <a:r>
              <a:rPr lang="ru-RU" sz="3600" b="1" dirty="0" smtClean="0">
                <a:solidFill>
                  <a:srgbClr val="000099"/>
                </a:solidFill>
              </a:rPr>
              <a:t>учебной </a:t>
            </a:r>
            <a:r>
              <a:rPr lang="ru-RU" sz="3600" b="1" dirty="0">
                <a:solidFill>
                  <a:srgbClr val="000099"/>
                </a:solidFill>
              </a:rPr>
              <a:t>информации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67438" y="3285172"/>
            <a:ext cx="506786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ea typeface="Calibri" panose="020F0502020204030204" pitchFamily="34" charset="0"/>
              </a:rPr>
              <a:t>Хорошо </a:t>
            </a:r>
            <a:r>
              <a:rPr lang="ru-RU" sz="2200" dirty="0">
                <a:ea typeface="Calibri" panose="020F0502020204030204" pitchFamily="34" charset="0"/>
              </a:rPr>
              <a:t>иллюстрированные таблицы на страницах учебных пособий и </a:t>
            </a:r>
            <a:r>
              <a:rPr lang="ru-RU" sz="2200" dirty="0" smtClean="0">
                <a:ea typeface="Calibri" panose="020F0502020204030204" pitchFamily="34" charset="0"/>
              </a:rPr>
              <a:t>карты 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‒</a:t>
            </a:r>
            <a:r>
              <a:rPr lang="ru-RU" sz="2200" dirty="0" smtClean="0">
                <a:ea typeface="Calibri" panose="020F0502020204030204" pitchFamily="34" charset="0"/>
              </a:rPr>
              <a:t> образцы </a:t>
            </a:r>
            <a:r>
              <a:rPr lang="ru-RU" sz="2200" dirty="0">
                <a:ea typeface="Calibri" panose="020F0502020204030204" pitchFamily="34" charset="0"/>
              </a:rPr>
              <a:t>учебной </a:t>
            </a:r>
            <a:r>
              <a:rPr lang="ru-RU" sz="2200" dirty="0" err="1" smtClean="0">
                <a:ea typeface="Calibri" panose="020F0502020204030204" pitchFamily="34" charset="0"/>
              </a:rPr>
              <a:t>инфографики</a:t>
            </a:r>
            <a:r>
              <a:rPr lang="ru-RU" sz="2200" dirty="0" smtClean="0">
                <a:ea typeface="Calibri" panose="020F0502020204030204" pitchFamily="34" charset="0"/>
              </a:rPr>
              <a:t>.</a:t>
            </a:r>
            <a:endParaRPr lang="ru-RU" sz="2200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1293960" y="2884632"/>
            <a:ext cx="4327585" cy="2810037"/>
            <a:chOff x="1293960" y="2884632"/>
            <a:chExt cx="4327585" cy="2810037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pic>
          <p:nvPicPr>
            <p:cNvPr id="13316" name="Picture 4" descr="Картинки по запросу книга 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3960" y="2884632"/>
              <a:ext cx="4327585" cy="281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18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2755" y="2980044"/>
              <a:ext cx="1673525" cy="2583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319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0619" y="2980044"/>
              <a:ext cx="1626000" cy="2530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992288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93594" y="686698"/>
            <a:ext cx="11204811" cy="1780760"/>
          </a:xfrm>
        </p:spPr>
        <p:txBody>
          <a:bodyPr>
            <a:normAutofit/>
          </a:bodyPr>
          <a:lstStyle/>
          <a:p>
            <a:r>
              <a:rPr lang="ru-RU" sz="3600" b="1" dirty="0" err="1" smtClean="0">
                <a:solidFill>
                  <a:srgbClr val="000099"/>
                </a:solidFill>
              </a:rPr>
              <a:t>Инфографика</a:t>
            </a:r>
            <a:r>
              <a:rPr lang="ru-RU" sz="3600" b="1" dirty="0">
                <a:solidFill>
                  <a:srgbClr val="000099"/>
                </a:solidFill>
              </a:rPr>
              <a:t> </a:t>
            </a:r>
            <a:r>
              <a:rPr lang="ru-RU" sz="3600" b="1" dirty="0" smtClean="0">
                <a:solidFill>
                  <a:srgbClr val="000099"/>
                </a:solidFill>
              </a:rPr>
              <a:t>как техника </a:t>
            </a:r>
            <a:r>
              <a:rPr lang="ru-RU" sz="3600" b="1" dirty="0">
                <a:solidFill>
                  <a:srgbClr val="000099"/>
                </a:solidFill>
              </a:rPr>
              <a:t>визуализации </a:t>
            </a:r>
            <a:r>
              <a:rPr lang="ru-RU" sz="3600" b="1" dirty="0" smtClean="0">
                <a:solidFill>
                  <a:srgbClr val="000099"/>
                </a:solidFill>
              </a:rPr>
              <a:t/>
            </a:r>
            <a:br>
              <a:rPr lang="ru-RU" sz="3600" b="1" dirty="0" smtClean="0">
                <a:solidFill>
                  <a:srgbClr val="000099"/>
                </a:solidFill>
              </a:rPr>
            </a:br>
            <a:r>
              <a:rPr lang="ru-RU" sz="3600" b="1" dirty="0" smtClean="0">
                <a:solidFill>
                  <a:srgbClr val="000099"/>
                </a:solidFill>
              </a:rPr>
              <a:t>учебной </a:t>
            </a:r>
            <a:r>
              <a:rPr lang="ru-RU" sz="3600" b="1" dirty="0">
                <a:solidFill>
                  <a:srgbClr val="000099"/>
                </a:solidFill>
              </a:rPr>
              <a:t>информации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036025" y="2623037"/>
            <a:ext cx="6482685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 smtClean="0">
                <a:ea typeface="Calibri" panose="020F0502020204030204" pitchFamily="34" charset="0"/>
              </a:rPr>
              <a:t>Технологию </a:t>
            </a:r>
            <a:r>
              <a:rPr lang="ru-RU" sz="1900" dirty="0">
                <a:ea typeface="Calibri" panose="020F0502020204030204" pitchFamily="34" charset="0"/>
              </a:rPr>
              <a:t>опорных конспектов </a:t>
            </a:r>
            <a:r>
              <a:rPr lang="ru-RU" sz="1900" dirty="0" smtClean="0">
                <a:ea typeface="Calibri" panose="020F0502020204030204" pitchFamily="34" charset="0"/>
              </a:rPr>
              <a:t>В . </a:t>
            </a:r>
            <a:r>
              <a:rPr lang="ru-RU" sz="1900" dirty="0" err="1" smtClean="0">
                <a:ea typeface="Calibri" panose="020F0502020204030204" pitchFamily="34" charset="0"/>
              </a:rPr>
              <a:t>Ф.Шаталова</a:t>
            </a:r>
            <a:r>
              <a:rPr lang="ru-RU" sz="1900" dirty="0" smtClean="0">
                <a:ea typeface="Calibri" panose="020F0502020204030204" pitchFamily="34" charset="0"/>
              </a:rPr>
              <a:t> </a:t>
            </a:r>
            <a:r>
              <a:rPr lang="ru-RU" sz="1900" dirty="0">
                <a:ea typeface="Calibri" panose="020F0502020204030204" pitchFamily="34" charset="0"/>
              </a:rPr>
              <a:t>по формальным </a:t>
            </a:r>
            <a:r>
              <a:rPr lang="ru-RU" sz="1900" dirty="0" smtClean="0">
                <a:ea typeface="Calibri" panose="020F0502020204030204" pitchFamily="34" charset="0"/>
              </a:rPr>
              <a:t>признакам </a:t>
            </a:r>
            <a:r>
              <a:rPr lang="ru-RU" sz="1900" dirty="0">
                <a:ea typeface="Calibri" panose="020F0502020204030204" pitchFamily="34" charset="0"/>
              </a:rPr>
              <a:t>можно сравнить с </a:t>
            </a:r>
            <a:r>
              <a:rPr lang="ru-RU" sz="1900" dirty="0" err="1">
                <a:ea typeface="Calibri" panose="020F0502020204030204" pitchFamily="34" charset="0"/>
              </a:rPr>
              <a:t>инфографикой</a:t>
            </a:r>
            <a:r>
              <a:rPr lang="ru-RU" sz="1900" dirty="0" smtClean="0">
                <a:ea typeface="Calibri" panose="020F0502020204030204" pitchFamily="34" charset="0"/>
              </a:rPr>
              <a:t>.</a:t>
            </a:r>
          </a:p>
          <a:p>
            <a:r>
              <a:rPr lang="ru-RU" sz="800" dirty="0" smtClean="0">
                <a:ea typeface="Calibri" panose="020F0502020204030204" pitchFamily="34" charset="0"/>
              </a:rPr>
              <a:t> </a:t>
            </a:r>
          </a:p>
          <a:p>
            <a:r>
              <a:rPr lang="ru-RU" sz="1900" dirty="0" smtClean="0">
                <a:ea typeface="Calibri" panose="020F0502020204030204" pitchFamily="34" charset="0"/>
              </a:rPr>
              <a:t>В </a:t>
            </a:r>
            <a:r>
              <a:rPr lang="ru-RU" sz="1900" dirty="0">
                <a:ea typeface="Calibri" panose="020F0502020204030204" pitchFamily="34" charset="0"/>
              </a:rPr>
              <a:t>основу методики </a:t>
            </a:r>
            <a:r>
              <a:rPr lang="ru-RU" sz="1900" dirty="0" smtClean="0">
                <a:ea typeface="Calibri" panose="020F0502020204030204" pitchFamily="34" charset="0"/>
              </a:rPr>
              <a:t>положено </a:t>
            </a:r>
            <a:r>
              <a:rPr lang="ru-RU" sz="1900" dirty="0">
                <a:ea typeface="Calibri" panose="020F0502020204030204" pitchFamily="34" charset="0"/>
              </a:rPr>
              <a:t>развернутое, образно-эмоциональное объяснение учителем </a:t>
            </a:r>
            <a:r>
              <a:rPr lang="ru-RU" sz="1900" dirty="0" smtClean="0">
                <a:ea typeface="Calibri" panose="020F0502020204030204" pitchFamily="34" charset="0"/>
              </a:rPr>
              <a:t>материала, </a:t>
            </a:r>
            <a:r>
              <a:rPr lang="ru-RU" sz="1900" dirty="0">
                <a:ea typeface="Calibri" panose="020F0502020204030204" pitchFamily="34" charset="0"/>
              </a:rPr>
              <a:t>а также сжатое изложение учебного материала по опорному </a:t>
            </a:r>
            <a:r>
              <a:rPr lang="ru-RU" sz="1900" dirty="0" smtClean="0">
                <a:ea typeface="Calibri" panose="020F0502020204030204" pitchFamily="34" charset="0"/>
              </a:rPr>
              <a:t>плакату: озвучивание</a:t>
            </a:r>
            <a:r>
              <a:rPr lang="ru-RU" sz="1900" dirty="0">
                <a:ea typeface="Calibri" panose="020F0502020204030204" pitchFamily="34" charset="0"/>
              </a:rPr>
              <a:t>, расшифровка закодированного с помощью разнообразных символов основных понятий и логических взаимосвязей между </a:t>
            </a:r>
            <a:r>
              <a:rPr lang="ru-RU" sz="1900" dirty="0" smtClean="0">
                <a:ea typeface="Calibri" panose="020F0502020204030204" pitchFamily="34" charset="0"/>
              </a:rPr>
              <a:t>ними. </a:t>
            </a:r>
          </a:p>
          <a:p>
            <a:endParaRPr lang="ru-RU" sz="800" dirty="0"/>
          </a:p>
          <a:p>
            <a:r>
              <a:rPr lang="ru-RU" sz="1900" dirty="0" smtClean="0">
                <a:ea typeface="Calibri" panose="020F0502020204030204" pitchFamily="34" charset="0"/>
              </a:rPr>
              <a:t>Смысл </a:t>
            </a:r>
            <a:r>
              <a:rPr lang="ru-RU" sz="1900" dirty="0">
                <a:ea typeface="Calibri" panose="020F0502020204030204" pitchFamily="34" charset="0"/>
              </a:rPr>
              <a:t>опорных сигналов был известен лишь </a:t>
            </a:r>
            <a:r>
              <a:rPr lang="ru-RU" sz="1900" dirty="0" smtClean="0">
                <a:ea typeface="Calibri" panose="020F0502020204030204" pitchFamily="34" charset="0"/>
              </a:rPr>
              <a:t>участникам </a:t>
            </a:r>
            <a:r>
              <a:rPr lang="ru-RU" sz="1900" dirty="0">
                <a:ea typeface="Calibri" panose="020F0502020204030204" pitchFamily="34" charset="0"/>
              </a:rPr>
              <a:t>образовательного </a:t>
            </a:r>
            <a:r>
              <a:rPr lang="ru-RU" sz="1900" dirty="0" smtClean="0">
                <a:ea typeface="Calibri" panose="020F0502020204030204" pitchFamily="34" charset="0"/>
              </a:rPr>
              <a:t>процесса.</a:t>
            </a:r>
            <a:endParaRPr lang="ru-RU" sz="1900" dirty="0">
              <a:ea typeface="Calibri" panose="020F0502020204030204" pitchFamily="34" charset="0"/>
            </a:endParaRPr>
          </a:p>
        </p:txBody>
      </p:sp>
      <p:pic>
        <p:nvPicPr>
          <p:cNvPr id="14338" name="Picture 2" descr="Картинки по запросу Опорные схемы В.Ф. Шаталов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3026" y="2897797"/>
            <a:ext cx="3909451" cy="27180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12625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95999" y="2505996"/>
            <a:ext cx="508606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200" dirty="0" err="1">
                <a:ea typeface="Calibri" panose="020F0502020204030204" pitchFamily="34" charset="0"/>
                <a:cs typeface="Times New Roman" panose="02020603050405020304" pitchFamily="18" charset="0"/>
              </a:rPr>
              <a:t>Инфографика</a:t>
            </a:r>
            <a:r>
              <a:rPr lang="ru-RU" sz="2200" dirty="0">
                <a:ea typeface="Calibri" panose="020F0502020204030204" pitchFamily="34" charset="0"/>
                <a:cs typeface="Times New Roman" panose="02020603050405020304" pitchFamily="18" charset="0"/>
              </a:rPr>
              <a:t> позволяет говорить с </a:t>
            </a:r>
            <a:r>
              <a:rPr lang="ru-RU" sz="2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ребенком </a:t>
            </a:r>
            <a:r>
              <a:rPr lang="ru-RU" sz="2200" dirty="0">
                <a:ea typeface="Calibri" panose="020F0502020204030204" pitchFamily="34" charset="0"/>
                <a:cs typeface="Times New Roman" panose="02020603050405020304" pitchFamily="18" charset="0"/>
              </a:rPr>
              <a:t>на языке образов и ассоциаций, что соответствует как наглядно-образному типу мышления школьника, так и особенностям восприятия информации.</a:t>
            </a:r>
            <a:endParaRPr lang="ru-RU" sz="2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 rotWithShape="1">
          <a:blip r:embed="rId2" cstate="print"/>
          <a:srcRect r="14357"/>
          <a:stretch/>
        </p:blipFill>
        <p:spPr bwMode="auto">
          <a:xfrm>
            <a:off x="1354990" y="1792572"/>
            <a:ext cx="4026090" cy="315627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81385">
            <a:off x="2142740" y="1923690"/>
            <a:ext cx="1506233" cy="1204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27338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1095742" y="1335437"/>
            <a:ext cx="10000516" cy="4260152"/>
            <a:chOff x="979968" y="681370"/>
            <a:chExt cx="10000516" cy="4260152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1102757" y="873455"/>
              <a:ext cx="9720000" cy="2124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79968" y="681370"/>
              <a:ext cx="10000516" cy="4260152"/>
            </a:xfrm>
            <a:prstGeom prst="rect">
              <a:avLst/>
            </a:prstGeom>
          </p:spPr>
        </p:pic>
      </p:grpSp>
      <p:sp>
        <p:nvSpPr>
          <p:cNvPr id="13" name="Прямоугольник 12"/>
          <p:cNvSpPr/>
          <p:nvPr/>
        </p:nvSpPr>
        <p:spPr>
          <a:xfrm>
            <a:off x="1844722" y="1916164"/>
            <a:ext cx="85025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>
                <a:ea typeface="Times New Roman" panose="02020603050405020304" pitchFamily="18" charset="0"/>
              </a:rPr>
              <a:t>Основная функция </a:t>
            </a:r>
            <a:r>
              <a:rPr lang="ru-RU" sz="2400" dirty="0" err="1">
                <a:ea typeface="Times New Roman" panose="02020603050405020304" pitchFamily="18" charset="0"/>
              </a:rPr>
              <a:t>инфографики</a:t>
            </a:r>
            <a:r>
              <a:rPr lang="ru-RU" sz="2400" dirty="0">
                <a:ea typeface="Times New Roman" panose="02020603050405020304" pitchFamily="18" charset="0"/>
              </a:rPr>
              <a:t> — информировать, представлять большой объем информации в организованном виде, удобном для восприятия.</a:t>
            </a:r>
            <a:endParaRPr lang="ru-RU" sz="24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2528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93594" y="686698"/>
            <a:ext cx="11204811" cy="178076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0099"/>
                </a:solidFill>
              </a:rPr>
              <a:t>Категории </a:t>
            </a:r>
            <a:r>
              <a:rPr lang="ru-RU" sz="3600" b="1" dirty="0" err="1" smtClean="0">
                <a:solidFill>
                  <a:srgbClr val="000099"/>
                </a:solidFill>
              </a:rPr>
              <a:t>инфографики</a:t>
            </a:r>
            <a:r>
              <a:rPr lang="ru-RU" sz="3600" b="1" dirty="0" smtClean="0">
                <a:solidFill>
                  <a:srgbClr val="000099"/>
                </a:solidFill>
              </a:rPr>
              <a:t/>
            </a:r>
            <a:br>
              <a:rPr lang="ru-RU" sz="3600" b="1" dirty="0" smtClean="0">
                <a:solidFill>
                  <a:srgbClr val="000099"/>
                </a:solidFill>
              </a:rPr>
            </a:br>
            <a:r>
              <a:rPr lang="ru-RU" sz="2000" dirty="0" smtClean="0">
                <a:solidFill>
                  <a:srgbClr val="000099"/>
                </a:solidFill>
              </a:rPr>
              <a:t>(по </a:t>
            </a:r>
            <a:r>
              <a:rPr lang="ru-RU" sz="2000" dirty="0">
                <a:solidFill>
                  <a:srgbClr val="000099"/>
                </a:solidFill>
              </a:rPr>
              <a:t>характеру представляемых </a:t>
            </a:r>
            <a:r>
              <a:rPr lang="ru-RU" sz="2000" dirty="0" smtClean="0">
                <a:solidFill>
                  <a:srgbClr val="000099"/>
                </a:solidFill>
              </a:rPr>
              <a:t>данных) </a:t>
            </a:r>
            <a:endParaRPr lang="ru-RU" sz="2000" dirty="0">
              <a:solidFill>
                <a:srgbClr val="000099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203157" y="2777132"/>
            <a:ext cx="7026443" cy="797769"/>
            <a:chOff x="1203157" y="2777132"/>
            <a:chExt cx="7026443" cy="797769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2306471" y="2879678"/>
              <a:ext cx="5923129" cy="695223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indent="1882775"/>
              <a:r>
                <a:rPr lang="ru-RU" sz="2000" dirty="0"/>
                <a:t>позволяет сделать числовые данные </a:t>
              </a:r>
              <a:endParaRPr lang="ru-RU" sz="2000" dirty="0" smtClean="0"/>
            </a:p>
            <a:p>
              <a:pPr indent="1882775"/>
              <a:r>
                <a:rPr lang="ru-RU" sz="2000" dirty="0" smtClean="0"/>
                <a:t>более </a:t>
              </a:r>
              <a:r>
                <a:rPr lang="ru-RU" sz="2000" dirty="0"/>
                <a:t>удобоваримыми</a:t>
              </a:r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1203157" y="2777132"/>
              <a:ext cx="2781989" cy="651868"/>
            </a:xfrm>
            <a:prstGeom prst="roundRect">
              <a:avLst/>
            </a:prstGeom>
            <a:gradFill flip="none" rotWithShape="1">
              <a:gsLst>
                <a:gs pos="30000">
                  <a:schemeClr val="accent4">
                    <a:lumMod val="5000"/>
                    <a:lumOff val="95000"/>
                  </a:schemeClr>
                </a:gs>
                <a:gs pos="100000">
                  <a:srgbClr val="E0D3CF"/>
                </a:gs>
                <a:gs pos="72000">
                  <a:srgbClr val="EBE3E0"/>
                </a:gs>
                <a:gs pos="100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45000"/>
                    <a:lumOff val="55000"/>
                  </a:schemeClr>
                </a:gs>
                <a:gs pos="91872">
                  <a:srgbClr val="DACBC7"/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/>
                <a:t>числа </a:t>
              </a:r>
              <a:r>
                <a:rPr lang="ru-RU" sz="2400" b="1" dirty="0"/>
                <a:t>в картинках</a:t>
              </a: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2047165" y="3789348"/>
            <a:ext cx="7915702" cy="797769"/>
            <a:chOff x="2047165" y="3789348"/>
            <a:chExt cx="7915702" cy="797769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3632583" y="3891894"/>
              <a:ext cx="6330284" cy="695223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1706563" indent="176213"/>
              <a:r>
                <a:rPr lang="ru-RU" sz="2000" dirty="0"/>
                <a:t>статистические данные, линия времени, </a:t>
              </a:r>
              <a:r>
                <a:rPr lang="ru-RU" sz="2000" dirty="0" smtClean="0"/>
                <a:t>визуализированный набор фактов</a:t>
              </a:r>
              <a:endParaRPr lang="ru-RU" sz="2000" dirty="0"/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2047165" y="3789348"/>
              <a:ext cx="3264094" cy="651868"/>
            </a:xfrm>
            <a:prstGeom prst="roundRect">
              <a:avLst/>
            </a:prstGeom>
            <a:gradFill flip="none" rotWithShape="1">
              <a:gsLst>
                <a:gs pos="30000">
                  <a:schemeClr val="accent4">
                    <a:lumMod val="5000"/>
                    <a:lumOff val="95000"/>
                  </a:schemeClr>
                </a:gs>
                <a:gs pos="100000">
                  <a:srgbClr val="E0D3CF"/>
                </a:gs>
                <a:gs pos="72000">
                  <a:srgbClr val="EBE3E0"/>
                </a:gs>
                <a:gs pos="100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45000"/>
                    <a:lumOff val="55000"/>
                  </a:schemeClr>
                </a:gs>
                <a:gs pos="91872">
                  <a:srgbClr val="DACBC7"/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/>
                <a:t>расширенный </a:t>
              </a:r>
              <a:r>
                <a:rPr lang="ru-RU" sz="2400" b="1" dirty="0"/>
                <a:t>список</a:t>
              </a: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016155" y="4801558"/>
            <a:ext cx="8068108" cy="1064094"/>
            <a:chOff x="3016155" y="4801558"/>
            <a:chExt cx="8068108" cy="1064094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4753979" y="4904104"/>
              <a:ext cx="6330284" cy="961548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1706563" lvl="0">
                <a:tabLst>
                  <a:tab pos="1609725" algn="l"/>
                </a:tabLst>
              </a:pPr>
              <a:r>
                <a:rPr lang="ru-RU" sz="2000" dirty="0"/>
                <a:t>визуализации сложного процесса или предоставления некоторой </a:t>
              </a:r>
              <a:r>
                <a:rPr lang="ru-RU" sz="2000" dirty="0" smtClean="0"/>
                <a:t>перспективы, может не </a:t>
              </a:r>
              <a:r>
                <a:rPr lang="ru-RU" sz="2000" dirty="0"/>
                <a:t>содержать числовых </a:t>
              </a:r>
              <a:r>
                <a:rPr lang="ru-RU" sz="2000" dirty="0" smtClean="0"/>
                <a:t>данных</a:t>
              </a:r>
              <a:endParaRPr lang="ru-RU" sz="2000" dirty="0"/>
            </a:p>
          </p:txBody>
        </p:sp>
        <p:sp>
          <p:nvSpPr>
            <p:cNvPr id="15" name="Скругленный прямоугольник 14"/>
            <p:cNvSpPr/>
            <p:nvPr/>
          </p:nvSpPr>
          <p:spPr>
            <a:xfrm>
              <a:off x="3016155" y="4801558"/>
              <a:ext cx="3416500" cy="651868"/>
            </a:xfrm>
            <a:prstGeom prst="roundRect">
              <a:avLst/>
            </a:prstGeom>
            <a:gradFill flip="none" rotWithShape="1">
              <a:gsLst>
                <a:gs pos="30000">
                  <a:schemeClr val="accent4">
                    <a:lumMod val="5000"/>
                    <a:lumOff val="95000"/>
                  </a:schemeClr>
                </a:gs>
                <a:gs pos="100000">
                  <a:srgbClr val="E0D3CF"/>
                </a:gs>
                <a:gs pos="72000">
                  <a:srgbClr val="EBE3E0"/>
                </a:gs>
                <a:gs pos="100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45000"/>
                    <a:lumOff val="55000"/>
                  </a:schemeClr>
                </a:gs>
                <a:gs pos="91872">
                  <a:srgbClr val="DACBC7"/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/>
                <a:t>процесс </a:t>
              </a:r>
              <a:r>
                <a:rPr lang="ru-RU" sz="2400" b="1" dirty="0"/>
                <a:t>и перспектива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679355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93594" y="686698"/>
            <a:ext cx="11204811" cy="178076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0099"/>
                </a:solidFill>
              </a:rPr>
              <a:t>Категории </a:t>
            </a:r>
            <a:r>
              <a:rPr lang="ru-RU" sz="3600" b="1" dirty="0" err="1" smtClean="0">
                <a:solidFill>
                  <a:srgbClr val="000099"/>
                </a:solidFill>
              </a:rPr>
              <a:t>инфографики</a:t>
            </a:r>
            <a:r>
              <a:rPr lang="ru-RU" sz="3600" b="1" dirty="0" smtClean="0">
                <a:solidFill>
                  <a:srgbClr val="000099"/>
                </a:solidFill>
              </a:rPr>
              <a:t/>
            </a:r>
            <a:br>
              <a:rPr lang="ru-RU" sz="3600" b="1" dirty="0" smtClean="0">
                <a:solidFill>
                  <a:srgbClr val="000099"/>
                </a:solidFill>
              </a:rPr>
            </a:br>
            <a:r>
              <a:rPr lang="ru-RU" sz="2000" dirty="0" smtClean="0">
                <a:solidFill>
                  <a:srgbClr val="000099"/>
                </a:solidFill>
              </a:rPr>
              <a:t>(по </a:t>
            </a:r>
            <a:r>
              <a:rPr lang="ru-RU" sz="2000" dirty="0">
                <a:solidFill>
                  <a:srgbClr val="000099"/>
                </a:solidFill>
              </a:rPr>
              <a:t>способу отображения ) 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861964" y="2667948"/>
            <a:ext cx="3150477" cy="1699336"/>
            <a:chOff x="861964" y="2667948"/>
            <a:chExt cx="3150477" cy="1699336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1187354" y="2879679"/>
              <a:ext cx="2825087" cy="1487605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endParaRPr lang="ru-RU" sz="2000" dirty="0" smtClean="0"/>
            </a:p>
            <a:p>
              <a:r>
                <a:rPr lang="ru-RU" sz="2000" dirty="0" smtClean="0"/>
                <a:t>одиночные </a:t>
              </a:r>
              <a:r>
                <a:rPr lang="ru-RU" sz="2000" dirty="0"/>
                <a:t>изображения без элементов анимации</a:t>
              </a:r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861964" y="2667948"/>
              <a:ext cx="2592000" cy="756000"/>
            </a:xfrm>
            <a:prstGeom prst="roundRect">
              <a:avLst/>
            </a:prstGeom>
            <a:gradFill flip="none" rotWithShape="1">
              <a:gsLst>
                <a:gs pos="30000">
                  <a:schemeClr val="accent4">
                    <a:lumMod val="5000"/>
                    <a:lumOff val="95000"/>
                  </a:schemeClr>
                </a:gs>
                <a:gs pos="100000">
                  <a:srgbClr val="E0D3CF"/>
                </a:gs>
                <a:gs pos="72000">
                  <a:srgbClr val="EBE3E0"/>
                </a:gs>
                <a:gs pos="100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45000"/>
                    <a:lumOff val="55000"/>
                  </a:schemeClr>
                </a:gs>
                <a:gs pos="91872">
                  <a:srgbClr val="DACBC7"/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/>
                <a:t>статичная </a:t>
              </a:r>
              <a:r>
                <a:rPr lang="ru-RU" sz="2400" b="1" dirty="0" err="1"/>
                <a:t>инфографика</a:t>
              </a:r>
              <a:r>
                <a:rPr lang="ru-RU" sz="2400" b="1" dirty="0"/>
                <a:t> </a:t>
              </a: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4213687" y="3050181"/>
            <a:ext cx="4080462" cy="2135968"/>
            <a:chOff x="4213687" y="3050181"/>
            <a:chExt cx="4080462" cy="2135968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4730149" y="3261912"/>
              <a:ext cx="3564000" cy="1924237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endParaRPr lang="ru-RU" sz="2000" dirty="0" smtClean="0"/>
            </a:p>
            <a:p>
              <a:r>
                <a:rPr lang="ru-RU" sz="2000" dirty="0"/>
                <a:t>а</a:t>
              </a:r>
              <a:r>
                <a:rPr lang="ru-RU" sz="2000" dirty="0" smtClean="0"/>
                <a:t>нимированные элементы:</a:t>
              </a:r>
            </a:p>
            <a:p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‒ </a:t>
              </a:r>
              <a:r>
                <a:rPr lang="ru-RU" sz="2000" dirty="0" err="1" smtClean="0"/>
                <a:t>видеоинфографика</a:t>
              </a:r>
              <a:r>
                <a:rPr lang="ru-RU" sz="2000" dirty="0" smtClean="0"/>
                <a:t>;</a:t>
              </a:r>
            </a:p>
            <a:p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‒ </a:t>
              </a:r>
              <a:r>
                <a:rPr lang="ru-RU" sz="2000" dirty="0" smtClean="0"/>
                <a:t>анимированные изображения; </a:t>
              </a:r>
            </a:p>
            <a:p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‒ </a:t>
              </a:r>
              <a:r>
                <a:rPr lang="ru-RU" sz="2000" dirty="0" smtClean="0"/>
                <a:t>презентации.</a:t>
              </a:r>
              <a:endParaRPr lang="ru-RU" sz="2000" dirty="0"/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4213687" y="3050181"/>
              <a:ext cx="2592000" cy="756000"/>
            </a:xfrm>
            <a:prstGeom prst="roundRect">
              <a:avLst/>
            </a:prstGeom>
            <a:gradFill flip="none" rotWithShape="1">
              <a:gsLst>
                <a:gs pos="30000">
                  <a:schemeClr val="accent4">
                    <a:lumMod val="5000"/>
                    <a:lumOff val="95000"/>
                  </a:schemeClr>
                </a:gs>
                <a:gs pos="100000">
                  <a:srgbClr val="E0D3CF"/>
                </a:gs>
                <a:gs pos="72000">
                  <a:srgbClr val="EBE3E0"/>
                </a:gs>
                <a:gs pos="100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45000"/>
                    <a:lumOff val="55000"/>
                  </a:schemeClr>
                </a:gs>
                <a:gs pos="91872">
                  <a:srgbClr val="DACBC7"/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/>
                <a:t>динамическая</a:t>
              </a:r>
            </a:p>
            <a:p>
              <a:pPr algn="ctr"/>
              <a:r>
                <a:rPr lang="ru-RU" sz="2400" b="1" dirty="0" err="1" smtClean="0"/>
                <a:t>инфографика</a:t>
              </a:r>
              <a:r>
                <a:rPr lang="ru-RU" sz="2400" b="1" dirty="0" smtClean="0"/>
                <a:t> </a:t>
              </a:r>
              <a:endParaRPr lang="ru-RU" sz="2400" b="1" dirty="0"/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8493334" y="3466530"/>
            <a:ext cx="2973055" cy="1937984"/>
            <a:chOff x="8493334" y="3466530"/>
            <a:chExt cx="2973055" cy="1937984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8805076" y="3678261"/>
              <a:ext cx="2661313" cy="1726253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endParaRPr lang="ru-RU" sz="2000" dirty="0" smtClean="0"/>
            </a:p>
            <a:p>
              <a:r>
                <a:rPr lang="ru-RU" sz="2000" dirty="0"/>
                <a:t>пользователю предлагается управлять отображением данных</a:t>
              </a:r>
            </a:p>
          </p:txBody>
        </p:sp>
        <p:sp>
          <p:nvSpPr>
            <p:cNvPr id="16" name="Скругленный прямоугольник 15"/>
            <p:cNvSpPr/>
            <p:nvPr/>
          </p:nvSpPr>
          <p:spPr>
            <a:xfrm>
              <a:off x="8493334" y="3466530"/>
              <a:ext cx="2592000" cy="756000"/>
            </a:xfrm>
            <a:prstGeom prst="roundRect">
              <a:avLst/>
            </a:prstGeom>
            <a:gradFill flip="none" rotWithShape="1">
              <a:gsLst>
                <a:gs pos="30000">
                  <a:schemeClr val="accent4">
                    <a:lumMod val="5000"/>
                    <a:lumOff val="95000"/>
                  </a:schemeClr>
                </a:gs>
                <a:gs pos="100000">
                  <a:srgbClr val="E0D3CF"/>
                </a:gs>
                <a:gs pos="72000">
                  <a:srgbClr val="EBE3E0"/>
                </a:gs>
                <a:gs pos="100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45000"/>
                    <a:lumOff val="55000"/>
                  </a:schemeClr>
                </a:gs>
                <a:gs pos="91872">
                  <a:srgbClr val="DACBC7"/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/>
                <a:t>интерактивная </a:t>
              </a:r>
              <a:r>
                <a:rPr lang="ru-RU" sz="2400" b="1" dirty="0" err="1"/>
                <a:t>инфографика</a:t>
              </a:r>
              <a:r>
                <a:rPr lang="ru-RU" sz="2400" b="1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742844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762624" y="2469703"/>
            <a:ext cx="5498769" cy="1845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ea typeface="Times New Roman" panose="02020603050405020304" pitchFamily="18" charset="0"/>
              </a:rPr>
              <a:t>Образовательный процесс строится на передаче информации, поэтому и роль наглядного представления информации в обучении велика. Принцип наглядности является одним из ведущих в педагогике. </a:t>
            </a:r>
            <a:endParaRPr lang="ru-RU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2050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81"/>
          <a:stretch/>
        </p:blipFill>
        <p:spPr bwMode="auto">
          <a:xfrm>
            <a:off x="971550" y="2004094"/>
            <a:ext cx="4289068" cy="284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46345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93594" y="686698"/>
            <a:ext cx="11204811" cy="178076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0099"/>
                </a:solidFill>
              </a:rPr>
              <a:t>Категории </a:t>
            </a:r>
            <a:r>
              <a:rPr lang="ru-RU" sz="3600" b="1" dirty="0" err="1" smtClean="0">
                <a:solidFill>
                  <a:srgbClr val="000099"/>
                </a:solidFill>
              </a:rPr>
              <a:t>инфографики</a:t>
            </a:r>
            <a:r>
              <a:rPr lang="ru-RU" sz="3600" b="1" dirty="0" smtClean="0">
                <a:solidFill>
                  <a:srgbClr val="000099"/>
                </a:solidFill>
              </a:rPr>
              <a:t/>
            </a:r>
            <a:br>
              <a:rPr lang="ru-RU" sz="3600" b="1" dirty="0" smtClean="0">
                <a:solidFill>
                  <a:srgbClr val="000099"/>
                </a:solidFill>
              </a:rPr>
            </a:br>
            <a:r>
              <a:rPr lang="ru-RU" sz="2000" dirty="0" smtClean="0">
                <a:solidFill>
                  <a:srgbClr val="000099"/>
                </a:solidFill>
              </a:rPr>
              <a:t>(по типу источника) </a:t>
            </a:r>
            <a:endParaRPr lang="ru-RU" sz="2000" dirty="0">
              <a:solidFill>
                <a:srgbClr val="000099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091758" y="2562685"/>
            <a:ext cx="10153998" cy="1108560"/>
            <a:chOff x="1091758" y="2562685"/>
            <a:chExt cx="10153998" cy="110856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2306472" y="2743198"/>
              <a:ext cx="8939284" cy="928047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1160463" indent="95250"/>
              <a:r>
                <a:rPr lang="ru-RU" sz="2000" dirty="0" smtClean="0"/>
                <a:t>подготавливается </a:t>
              </a:r>
              <a:r>
                <a:rPr lang="ru-RU" sz="2000" dirty="0"/>
                <a:t>по аналитическим </a:t>
              </a:r>
              <a:r>
                <a:rPr lang="ru-RU" sz="2000" dirty="0" smtClean="0"/>
                <a:t>материалам; наиболее </a:t>
              </a:r>
              <a:r>
                <a:rPr lang="ru-RU" sz="2000" dirty="0"/>
                <a:t>часто используется экономическая </a:t>
              </a:r>
              <a:r>
                <a:rPr lang="ru-RU" sz="2000" dirty="0" err="1"/>
                <a:t>инфографика</a:t>
              </a:r>
              <a:r>
                <a:rPr lang="ru-RU" sz="2000" dirty="0"/>
                <a:t>: аналитика проводится исключительно по данным экономических показателей и исследований</a:t>
              </a:r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1091758" y="2562685"/>
              <a:ext cx="2429426" cy="866315"/>
            </a:xfrm>
            <a:prstGeom prst="roundRect">
              <a:avLst/>
            </a:prstGeom>
            <a:gradFill flip="none" rotWithShape="1">
              <a:gsLst>
                <a:gs pos="30000">
                  <a:schemeClr val="accent4">
                    <a:lumMod val="5000"/>
                    <a:lumOff val="95000"/>
                  </a:schemeClr>
                </a:gs>
                <a:gs pos="100000">
                  <a:srgbClr val="E0D3CF"/>
                </a:gs>
                <a:gs pos="72000">
                  <a:srgbClr val="EBE3E0"/>
                </a:gs>
                <a:gs pos="100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45000"/>
                    <a:lumOff val="55000"/>
                  </a:schemeClr>
                </a:gs>
                <a:gs pos="91872">
                  <a:srgbClr val="DACBC7"/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/>
                <a:t>аналитическая </a:t>
              </a:r>
              <a:r>
                <a:rPr lang="ru-RU" sz="2400" b="1" dirty="0" err="1"/>
                <a:t>инфографика</a:t>
              </a:r>
              <a:endParaRPr lang="ru-RU" sz="2400" b="1" dirty="0"/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1094030" y="3847858"/>
            <a:ext cx="10151726" cy="1010744"/>
            <a:chOff x="1094030" y="3847858"/>
            <a:chExt cx="10151726" cy="1010744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2308744" y="4082963"/>
              <a:ext cx="8937012" cy="775639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1160463" indent="95250"/>
              <a:r>
                <a:rPr lang="ru-RU" sz="2000" dirty="0" smtClean="0"/>
                <a:t>подготавливается </a:t>
              </a:r>
              <a:r>
                <a:rPr lang="ru-RU" sz="2000" dirty="0"/>
                <a:t>под конкретную новость в оперативном </a:t>
              </a:r>
              <a:r>
                <a:rPr lang="ru-RU" sz="2000" dirty="0" smtClean="0"/>
                <a:t>режиме </a:t>
              </a:r>
              <a:endParaRPr lang="ru-RU" sz="2000" dirty="0"/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1094030" y="3847858"/>
              <a:ext cx="2429426" cy="866315"/>
            </a:xfrm>
            <a:prstGeom prst="roundRect">
              <a:avLst/>
            </a:prstGeom>
            <a:gradFill flip="none" rotWithShape="1">
              <a:gsLst>
                <a:gs pos="30000">
                  <a:schemeClr val="accent4">
                    <a:lumMod val="5000"/>
                    <a:lumOff val="95000"/>
                  </a:schemeClr>
                </a:gs>
                <a:gs pos="100000">
                  <a:srgbClr val="E0D3CF"/>
                </a:gs>
                <a:gs pos="72000">
                  <a:srgbClr val="EBE3E0"/>
                </a:gs>
                <a:gs pos="100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45000"/>
                    <a:lumOff val="55000"/>
                  </a:schemeClr>
                </a:gs>
                <a:gs pos="91872">
                  <a:srgbClr val="DACBC7"/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/>
                <a:t>новостная </a:t>
              </a:r>
              <a:r>
                <a:rPr lang="ru-RU" sz="2400" b="1" dirty="0" err="1"/>
                <a:t>инфографика</a:t>
              </a:r>
              <a:endParaRPr lang="ru-RU" sz="2400" b="1" dirty="0"/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1055360" y="5037498"/>
            <a:ext cx="10190396" cy="1010744"/>
            <a:chOff x="1055360" y="5037498"/>
            <a:chExt cx="10190396" cy="1010744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2270074" y="5272603"/>
              <a:ext cx="8975682" cy="775639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1160463" indent="95250"/>
              <a:r>
                <a:rPr lang="ru-RU" sz="2000" dirty="0" smtClean="0"/>
                <a:t>использует </a:t>
              </a:r>
              <a:r>
                <a:rPr lang="ru-RU" sz="2000" dirty="0"/>
                <a:t>за основу данные о каком-либо событии, </a:t>
              </a:r>
              <a:r>
                <a:rPr lang="ru-RU" sz="2000" dirty="0" smtClean="0"/>
                <a:t>воссоздает   </a:t>
              </a:r>
            </a:p>
            <a:p>
              <a:pPr marL="1160463" indent="95250"/>
              <a:r>
                <a:rPr lang="ru-RU" sz="2000" dirty="0" smtClean="0"/>
                <a:t>динамику </a:t>
              </a:r>
              <a:r>
                <a:rPr lang="ru-RU" sz="2000" dirty="0"/>
                <a:t>событий в хронологическом </a:t>
              </a:r>
              <a:r>
                <a:rPr lang="ru-RU" sz="2000" dirty="0" smtClean="0"/>
                <a:t>порядке</a:t>
              </a:r>
              <a:endParaRPr lang="ru-RU" sz="2000" dirty="0"/>
            </a:p>
          </p:txBody>
        </p:sp>
        <p:sp>
          <p:nvSpPr>
            <p:cNvPr id="16" name="Скругленный прямоугольник 15"/>
            <p:cNvSpPr/>
            <p:nvPr/>
          </p:nvSpPr>
          <p:spPr>
            <a:xfrm>
              <a:off x="1055360" y="5037498"/>
              <a:ext cx="2429426" cy="866315"/>
            </a:xfrm>
            <a:prstGeom prst="roundRect">
              <a:avLst/>
            </a:prstGeom>
            <a:gradFill flip="none" rotWithShape="1">
              <a:gsLst>
                <a:gs pos="30000">
                  <a:schemeClr val="accent4">
                    <a:lumMod val="5000"/>
                    <a:lumOff val="95000"/>
                  </a:schemeClr>
                </a:gs>
                <a:gs pos="100000">
                  <a:srgbClr val="E0D3CF"/>
                </a:gs>
                <a:gs pos="72000">
                  <a:srgbClr val="EBE3E0"/>
                </a:gs>
                <a:gs pos="100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45000"/>
                    <a:lumOff val="55000"/>
                  </a:schemeClr>
                </a:gs>
                <a:gs pos="91872">
                  <a:srgbClr val="DACBC7"/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err="1" smtClean="0"/>
                <a:t>инфографика</a:t>
              </a:r>
              <a:r>
                <a:rPr lang="ru-RU" sz="2400" b="1" dirty="0" smtClean="0"/>
                <a:t> </a:t>
              </a:r>
              <a:r>
                <a:rPr lang="ru-RU" sz="2400" b="1" dirty="0"/>
                <a:t>реконструкции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444955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7053" y="523615"/>
            <a:ext cx="11161352" cy="1141413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0099"/>
                </a:solidFill>
              </a:rPr>
              <a:t>Направления работы с </a:t>
            </a:r>
            <a:r>
              <a:rPr lang="ru-RU" sz="3600" b="1" dirty="0" err="1" smtClean="0">
                <a:solidFill>
                  <a:srgbClr val="000099"/>
                </a:solidFill>
              </a:rPr>
              <a:t>инфографик</a:t>
            </a:r>
            <a:r>
              <a:rPr lang="ru-RU" sz="3600" b="1" dirty="0" smtClean="0">
                <a:solidFill>
                  <a:srgbClr val="000099"/>
                </a:solidFill>
              </a:rPr>
              <a:t>, используемые </a:t>
            </a:r>
            <a:br>
              <a:rPr lang="ru-RU" sz="3600" b="1" dirty="0" smtClean="0">
                <a:solidFill>
                  <a:srgbClr val="000099"/>
                </a:solidFill>
              </a:rPr>
            </a:br>
            <a:r>
              <a:rPr lang="ru-RU" sz="3600" b="1" dirty="0" smtClean="0">
                <a:solidFill>
                  <a:srgbClr val="000099"/>
                </a:solidFill>
              </a:rPr>
              <a:t>в образовательном процессе</a:t>
            </a:r>
            <a:endParaRPr lang="ru-RU" sz="2000" dirty="0">
              <a:solidFill>
                <a:srgbClr val="000099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058905" y="1869746"/>
            <a:ext cx="2880000" cy="2280115"/>
            <a:chOff x="1058905" y="1869746"/>
            <a:chExt cx="2880000" cy="2280115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1058905" y="2097861"/>
              <a:ext cx="2880000" cy="2052000"/>
            </a:xfrm>
            <a:prstGeom prst="rect">
              <a:avLst/>
            </a:prstGeom>
            <a:gradFill flip="none" rotWithShape="1">
              <a:gsLst>
                <a:gs pos="30000">
                  <a:schemeClr val="accent4">
                    <a:lumMod val="5000"/>
                    <a:lumOff val="95000"/>
                  </a:schemeClr>
                </a:gs>
                <a:gs pos="100000">
                  <a:srgbClr val="E0D3CF"/>
                </a:gs>
                <a:gs pos="72000">
                  <a:srgbClr val="EBE3E0"/>
                </a:gs>
                <a:gs pos="100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45000"/>
                    <a:lumOff val="55000"/>
                  </a:schemeClr>
                </a:gs>
                <a:gs pos="91872">
                  <a:srgbClr val="DACBC7"/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1555848" y="1869746"/>
              <a:ext cx="1910687" cy="54000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r>
                <a:rPr lang="ru-RU" sz="2400" b="1" dirty="0" smtClean="0"/>
                <a:t>инструкция</a:t>
              </a:r>
              <a:endParaRPr lang="ru-RU" sz="2400" b="1" dirty="0"/>
            </a:p>
          </p:txBody>
        </p:sp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848" y="2530918"/>
              <a:ext cx="1880252" cy="1504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4882550" y="1869333"/>
            <a:ext cx="2544793" cy="2264991"/>
            <a:chOff x="4882550" y="1869333"/>
            <a:chExt cx="2544793" cy="2264991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4882550" y="2082324"/>
              <a:ext cx="2544793" cy="2052000"/>
            </a:xfrm>
            <a:prstGeom prst="rect">
              <a:avLst/>
            </a:prstGeom>
            <a:gradFill flip="none" rotWithShape="1">
              <a:gsLst>
                <a:gs pos="30000">
                  <a:schemeClr val="accent4">
                    <a:lumMod val="5000"/>
                    <a:lumOff val="95000"/>
                  </a:schemeClr>
                </a:gs>
                <a:gs pos="100000">
                  <a:srgbClr val="E0D3CF"/>
                </a:gs>
                <a:gs pos="72000">
                  <a:srgbClr val="EBE3E0"/>
                </a:gs>
                <a:gs pos="100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45000"/>
                    <a:lumOff val="55000"/>
                  </a:schemeClr>
                </a:gs>
                <a:gs pos="91872">
                  <a:srgbClr val="DACBC7"/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8" name="Скругленный прямоугольник 7"/>
            <p:cNvSpPr/>
            <p:nvPr/>
          </p:nvSpPr>
          <p:spPr>
            <a:xfrm>
              <a:off x="5173399" y="1869333"/>
              <a:ext cx="1910687" cy="54000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r>
                <a:rPr lang="ru-RU" sz="2400" b="1" dirty="0" smtClean="0"/>
                <a:t>памятка</a:t>
              </a:r>
              <a:endParaRPr lang="ru-RU" sz="2400" b="1" dirty="0"/>
            </a:p>
          </p:txBody>
        </p:sp>
        <p:pic>
          <p:nvPicPr>
            <p:cNvPr id="1741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2386" y="2461969"/>
              <a:ext cx="1230253" cy="16075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8237076" y="1882981"/>
            <a:ext cx="2880000" cy="2264991"/>
            <a:chOff x="8237076" y="1882981"/>
            <a:chExt cx="2880000" cy="2264991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8237076" y="2095972"/>
              <a:ext cx="2880000" cy="2052000"/>
            </a:xfrm>
            <a:prstGeom prst="rect">
              <a:avLst/>
            </a:prstGeom>
            <a:gradFill flip="none" rotWithShape="1">
              <a:gsLst>
                <a:gs pos="30000">
                  <a:schemeClr val="accent4">
                    <a:lumMod val="5000"/>
                    <a:lumOff val="95000"/>
                  </a:schemeClr>
                </a:gs>
                <a:gs pos="100000">
                  <a:srgbClr val="E0D3CF"/>
                </a:gs>
                <a:gs pos="72000">
                  <a:srgbClr val="EBE3E0"/>
                </a:gs>
                <a:gs pos="100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45000"/>
                    <a:lumOff val="55000"/>
                  </a:schemeClr>
                </a:gs>
                <a:gs pos="91872">
                  <a:srgbClr val="DACBC7"/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10" name="Скругленный прямоугольник 9"/>
            <p:cNvSpPr/>
            <p:nvPr/>
          </p:nvSpPr>
          <p:spPr>
            <a:xfrm>
              <a:off x="8753538" y="1882981"/>
              <a:ext cx="1910687" cy="54000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r>
                <a:rPr lang="ru-RU" sz="2400" b="1" dirty="0" smtClean="0"/>
                <a:t>плакат</a:t>
              </a:r>
              <a:endParaRPr lang="ru-RU" sz="2400" b="1" dirty="0"/>
            </a:p>
          </p:txBody>
        </p:sp>
        <p:pic>
          <p:nvPicPr>
            <p:cNvPr id="17412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5885" y="2515178"/>
              <a:ext cx="2265992" cy="15199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>
            <a:off x="1378554" y="4528869"/>
            <a:ext cx="4447004" cy="1656000"/>
            <a:chOff x="1378554" y="4528869"/>
            <a:chExt cx="4447004" cy="165600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1378554" y="4528869"/>
              <a:ext cx="4012311" cy="1656000"/>
            </a:xfrm>
            <a:prstGeom prst="rect">
              <a:avLst/>
            </a:prstGeom>
            <a:gradFill flip="none" rotWithShape="1">
              <a:gsLst>
                <a:gs pos="30000">
                  <a:schemeClr val="accent4">
                    <a:lumMod val="5000"/>
                    <a:lumOff val="95000"/>
                  </a:schemeClr>
                </a:gs>
                <a:gs pos="100000">
                  <a:srgbClr val="E0D3CF"/>
                </a:gs>
                <a:gs pos="72000">
                  <a:srgbClr val="EBE3E0"/>
                </a:gs>
                <a:gs pos="100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45000"/>
                    <a:lumOff val="55000"/>
                  </a:schemeClr>
                </a:gs>
                <a:gs pos="91872">
                  <a:srgbClr val="DACBC7"/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3702985" y="5074939"/>
              <a:ext cx="2122573" cy="54000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r>
                <a:rPr lang="ru-RU" sz="2400" b="1" dirty="0" smtClean="0"/>
                <a:t>путеводитель</a:t>
              </a:r>
              <a:endParaRPr lang="ru-RU" sz="2400" b="1" dirty="0"/>
            </a:p>
          </p:txBody>
        </p:sp>
        <p:pic>
          <p:nvPicPr>
            <p:cNvPr id="17414" name="Picture 6" descr="Похожее изображение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6843" y="4606506"/>
              <a:ext cx="2127550" cy="1504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Группа 18"/>
          <p:cNvGrpSpPr/>
          <p:nvPr/>
        </p:nvGrpSpPr>
        <p:grpSpPr>
          <a:xfrm>
            <a:off x="6261228" y="4544647"/>
            <a:ext cx="4580649" cy="1656000"/>
            <a:chOff x="6261228" y="4544647"/>
            <a:chExt cx="4580649" cy="1656000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6829566" y="4544647"/>
              <a:ext cx="4012311" cy="1656000"/>
            </a:xfrm>
            <a:prstGeom prst="rect">
              <a:avLst/>
            </a:prstGeom>
            <a:gradFill flip="none" rotWithShape="1">
              <a:gsLst>
                <a:gs pos="30000">
                  <a:schemeClr val="accent4">
                    <a:lumMod val="5000"/>
                    <a:lumOff val="95000"/>
                  </a:schemeClr>
                </a:gs>
                <a:gs pos="100000">
                  <a:srgbClr val="E0D3CF"/>
                </a:gs>
                <a:gs pos="72000">
                  <a:srgbClr val="EBE3E0"/>
                </a:gs>
                <a:gs pos="100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45000"/>
                    <a:lumOff val="55000"/>
                  </a:schemeClr>
                </a:gs>
                <a:gs pos="91872">
                  <a:srgbClr val="DACBC7"/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400" b="1" dirty="0"/>
            </a:p>
          </p:txBody>
        </p:sp>
        <p:sp>
          <p:nvSpPr>
            <p:cNvPr id="14" name="Скругленный прямоугольник 13"/>
            <p:cNvSpPr/>
            <p:nvPr/>
          </p:nvSpPr>
          <p:spPr>
            <a:xfrm>
              <a:off x="6261228" y="5074939"/>
              <a:ext cx="2122573" cy="54000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r>
                <a:rPr lang="ru-RU" sz="2400" b="1" dirty="0" smtClean="0"/>
                <a:t>статистика</a:t>
              </a:r>
              <a:endParaRPr lang="ru-RU" sz="2400" b="1" dirty="0"/>
            </a:p>
          </p:txBody>
        </p:sp>
        <p:pic>
          <p:nvPicPr>
            <p:cNvPr id="18" name="Рисунок 17" descr="Картинки по запросу инфографика статистика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8713" y="4570970"/>
              <a:ext cx="2155512" cy="159240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xmlns="" val="2028019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93594" y="686698"/>
            <a:ext cx="11204811" cy="178076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0099"/>
                </a:solidFill>
              </a:rPr>
              <a:t>Направления работы с </a:t>
            </a:r>
            <a:r>
              <a:rPr lang="ru-RU" sz="3600" b="1" dirty="0" err="1">
                <a:solidFill>
                  <a:srgbClr val="000099"/>
                </a:solidFill>
              </a:rPr>
              <a:t>инфографикой</a:t>
            </a:r>
            <a:r>
              <a:rPr lang="ru-RU" sz="3600" b="1" dirty="0">
                <a:solidFill>
                  <a:srgbClr val="000099"/>
                </a:solidFill>
              </a:rPr>
              <a:t> </a:t>
            </a:r>
            <a:br>
              <a:rPr lang="ru-RU" sz="3600" b="1" dirty="0">
                <a:solidFill>
                  <a:srgbClr val="000099"/>
                </a:solidFill>
              </a:rPr>
            </a:br>
            <a:r>
              <a:rPr lang="ru-RU" sz="3600" b="1" dirty="0">
                <a:solidFill>
                  <a:srgbClr val="000099"/>
                </a:solidFill>
              </a:rPr>
              <a:t>в образовательном процессе</a:t>
            </a:r>
            <a:endParaRPr lang="ru-RU" sz="2000" dirty="0">
              <a:solidFill>
                <a:srgbClr val="000099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992759" y="3329926"/>
            <a:ext cx="2068639" cy="1980011"/>
            <a:chOff x="4905367" y="3506389"/>
            <a:chExt cx="2160000" cy="2160000"/>
          </a:xfrm>
        </p:grpSpPr>
        <p:sp>
          <p:nvSpPr>
            <p:cNvPr id="13" name="Овал 12"/>
            <p:cNvSpPr/>
            <p:nvPr/>
          </p:nvSpPr>
          <p:spPr>
            <a:xfrm>
              <a:off x="4905367" y="3506389"/>
              <a:ext cx="2160000" cy="2160000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5059609" y="3596389"/>
              <a:ext cx="1980000" cy="198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" name="Выноска 2 (граница и черта) 14"/>
          <p:cNvSpPr/>
          <p:nvPr/>
        </p:nvSpPr>
        <p:spPr>
          <a:xfrm flipH="1">
            <a:off x="811536" y="3252536"/>
            <a:ext cx="3349817" cy="197490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6854"/>
              <a:gd name="adj6" fmla="val -20877"/>
            </a:avLst>
          </a:prstGeom>
          <a:gradFill flip="none" rotWithShape="1">
            <a:gsLst>
              <a:gs pos="100000">
                <a:srgbClr val="DFD2CF"/>
              </a:gs>
              <a:gs pos="89000">
                <a:srgbClr val="ECE5E3"/>
              </a:gs>
              <a:gs pos="0">
                <a:schemeClr val="accent4">
                  <a:lumMod val="5000"/>
                  <a:lumOff val="95000"/>
                  <a:alpha val="75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анализ </a:t>
            </a:r>
            <a:r>
              <a:rPr lang="ru-RU" sz="2400" b="1" dirty="0"/>
              <a:t>учащимися созданной учителем </a:t>
            </a:r>
            <a:r>
              <a:rPr lang="ru-RU" sz="2400" b="1" dirty="0" err="1"/>
              <a:t>инфографики</a:t>
            </a:r>
            <a:endParaRPr lang="ru-RU" sz="2400" b="1" dirty="0"/>
          </a:p>
        </p:txBody>
      </p:sp>
      <p:sp>
        <p:nvSpPr>
          <p:cNvPr id="16" name="Выноска 2 (граница и черта) 15"/>
          <p:cNvSpPr/>
          <p:nvPr/>
        </p:nvSpPr>
        <p:spPr>
          <a:xfrm>
            <a:off x="7942997" y="3252537"/>
            <a:ext cx="3505161" cy="2057400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6443"/>
              <a:gd name="adj6" fmla="val -22442"/>
            </a:avLst>
          </a:prstGeom>
          <a:gradFill flip="none" rotWithShape="1">
            <a:gsLst>
              <a:gs pos="15000">
                <a:srgbClr val="F7F4F3"/>
              </a:gs>
              <a:gs pos="99000">
                <a:srgbClr val="E2D6D3"/>
              </a:gs>
              <a:gs pos="7000">
                <a:srgbClr val="EEE7E5"/>
              </a:gs>
              <a:gs pos="96000">
                <a:schemeClr val="accent4">
                  <a:lumMod val="5000"/>
                  <a:lumOff val="95000"/>
                  <a:alpha val="75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b="1" dirty="0"/>
              <a:t>создание </a:t>
            </a:r>
            <a:r>
              <a:rPr lang="ru-RU" sz="2400" b="1" dirty="0" err="1"/>
              <a:t>инфографики</a:t>
            </a:r>
            <a:r>
              <a:rPr lang="ru-RU" sz="2400" b="1" dirty="0"/>
              <a:t> учащимися под руководством учителя на основе имеющихся данных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4554" y="3410395"/>
            <a:ext cx="1988097" cy="1961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872438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5411699" y="2931225"/>
            <a:ext cx="601147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Методика </a:t>
            </a:r>
            <a:r>
              <a:rPr lang="ru-RU" sz="2000" dirty="0"/>
              <a:t>работы с </a:t>
            </a:r>
            <a:r>
              <a:rPr lang="ru-RU" sz="2000" dirty="0" err="1"/>
              <a:t>инфографикой</a:t>
            </a:r>
            <a:r>
              <a:rPr lang="ru-RU" sz="2000" dirty="0"/>
              <a:t> строится так же, как и работа с наглядным пособием. </a:t>
            </a:r>
            <a:endParaRPr lang="ru-RU" sz="2000" dirty="0" smtClean="0"/>
          </a:p>
          <a:p>
            <a:pPr algn="just"/>
            <a:endParaRPr lang="ru-RU" sz="800" dirty="0" smtClean="0"/>
          </a:p>
          <a:p>
            <a:pPr algn="just"/>
            <a:r>
              <a:rPr lang="ru-RU" sz="2000" dirty="0" smtClean="0"/>
              <a:t>Учащимся </a:t>
            </a:r>
            <a:r>
              <a:rPr lang="ru-RU" sz="2000" dirty="0"/>
              <a:t>предлагаются задания, направленные </a:t>
            </a:r>
            <a:r>
              <a:rPr lang="ru-RU" sz="2000" dirty="0" smtClean="0"/>
              <a:t>на: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‒</a:t>
            </a:r>
            <a:r>
              <a:rPr lang="ru-RU" sz="2000" dirty="0" smtClean="0"/>
              <a:t> </a:t>
            </a:r>
            <a:r>
              <a:rPr lang="ru-RU" sz="2000" dirty="0"/>
              <a:t>анализ </a:t>
            </a:r>
            <a:r>
              <a:rPr lang="ru-RU" sz="2000" dirty="0" smtClean="0"/>
              <a:t>информации;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‒ </a:t>
            </a:r>
            <a:r>
              <a:rPr lang="ru-RU" sz="2000" dirty="0" smtClean="0"/>
              <a:t>сопоставление </a:t>
            </a:r>
            <a:r>
              <a:rPr lang="ru-RU" sz="2000" dirty="0"/>
              <a:t>приведенных </a:t>
            </a:r>
            <a:r>
              <a:rPr lang="ru-RU" sz="2000" dirty="0" smtClean="0"/>
              <a:t>фактов;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‒</a:t>
            </a:r>
            <a:r>
              <a:rPr lang="ru-RU" sz="2000" dirty="0" smtClean="0"/>
              <a:t> </a:t>
            </a:r>
            <a:r>
              <a:rPr lang="ru-RU" sz="2000" dirty="0"/>
              <a:t>формулировка </a:t>
            </a:r>
            <a:r>
              <a:rPr lang="ru-RU" sz="2000" dirty="0" smtClean="0"/>
              <a:t>выводов;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‒</a:t>
            </a:r>
            <a:r>
              <a:rPr lang="ru-RU" sz="2000" dirty="0" smtClean="0"/>
              <a:t> </a:t>
            </a:r>
            <a:r>
              <a:rPr lang="ru-RU" sz="2000" dirty="0"/>
              <a:t>обобщение и постановка вопросов к представленной </a:t>
            </a:r>
            <a:r>
              <a:rPr lang="ru-RU" sz="2000" dirty="0" smtClean="0"/>
              <a:t>информации;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‒</a:t>
            </a:r>
            <a:r>
              <a:rPr lang="ru-RU" sz="2000" dirty="0" smtClean="0"/>
              <a:t> </a:t>
            </a:r>
            <a:r>
              <a:rPr lang="ru-RU" sz="2000" dirty="0"/>
              <a:t>задания на функциональное </a:t>
            </a:r>
            <a:r>
              <a:rPr lang="ru-RU" sz="2000" dirty="0" smtClean="0"/>
              <a:t>чтение.</a:t>
            </a:r>
            <a:endParaRPr lang="ru-RU" sz="2000" dirty="0"/>
          </a:p>
          <a:p>
            <a:pPr algn="just"/>
            <a:endParaRPr lang="ru-RU" sz="2000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93594" y="686698"/>
            <a:ext cx="11204811" cy="1469648"/>
          </a:xfrm>
        </p:spPr>
        <p:txBody>
          <a:bodyPr anchor="ctr">
            <a:normAutofit/>
          </a:bodyPr>
          <a:lstStyle/>
          <a:p>
            <a:r>
              <a:rPr lang="ru-RU" sz="3600" b="1" dirty="0">
                <a:solidFill>
                  <a:srgbClr val="000099"/>
                </a:solidFill>
              </a:rPr>
              <a:t>Направления работы с </a:t>
            </a:r>
            <a:r>
              <a:rPr lang="ru-RU" sz="3600" b="1" dirty="0" err="1">
                <a:solidFill>
                  <a:srgbClr val="000099"/>
                </a:solidFill>
              </a:rPr>
              <a:t>инфографикой</a:t>
            </a:r>
            <a:r>
              <a:rPr lang="ru-RU" sz="3600" b="1" dirty="0">
                <a:solidFill>
                  <a:srgbClr val="000099"/>
                </a:solidFill>
              </a:rPr>
              <a:t> </a:t>
            </a:r>
            <a:br>
              <a:rPr lang="ru-RU" sz="3600" b="1" dirty="0">
                <a:solidFill>
                  <a:srgbClr val="000099"/>
                </a:solidFill>
              </a:rPr>
            </a:br>
            <a:r>
              <a:rPr lang="ru-RU" sz="3600" b="1" dirty="0">
                <a:solidFill>
                  <a:srgbClr val="000099"/>
                </a:solidFill>
              </a:rPr>
              <a:t>в образовательном процессе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69238" y="2453553"/>
            <a:ext cx="35620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Анализ </a:t>
            </a:r>
            <a:r>
              <a:rPr lang="ru-RU" sz="2400" b="1" dirty="0"/>
              <a:t>учащимися созданной учителем </a:t>
            </a:r>
            <a:r>
              <a:rPr lang="ru-RU" sz="2400" b="1" dirty="0" err="1"/>
              <a:t>инфографики</a:t>
            </a:r>
            <a:endParaRPr lang="ru-RU" sz="2400" b="1" dirty="0"/>
          </a:p>
        </p:txBody>
      </p:sp>
      <p:pic>
        <p:nvPicPr>
          <p:cNvPr id="5" name="Picture 3" descr="D:\Математика 2 класс\1. Десяток. Счёт с десятками до ста\урок учитель класс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7EBCB"/>
              </a:clrFrom>
              <a:clrTo>
                <a:srgbClr val="F7EBC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93" t="20824" r="4390"/>
          <a:stretch/>
        </p:blipFill>
        <p:spPr bwMode="auto">
          <a:xfrm flipH="1">
            <a:off x="1321377" y="3745066"/>
            <a:ext cx="3509928" cy="270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8516" y="3968410"/>
            <a:ext cx="1438671" cy="1150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12822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5991367" y="2931225"/>
            <a:ext cx="543181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/>
              <a:t>Задания </a:t>
            </a:r>
            <a:r>
              <a:rPr lang="ru-RU" sz="2000" b="1" dirty="0"/>
              <a:t>на функциональное чтение</a:t>
            </a:r>
            <a:r>
              <a:rPr lang="ru-RU" sz="2000" b="1" dirty="0" smtClean="0"/>
              <a:t>:</a:t>
            </a:r>
          </a:p>
          <a:p>
            <a:pPr algn="just"/>
            <a:r>
              <a:rPr lang="ru-RU" sz="2000" dirty="0" smtClean="0">
                <a:cs typeface="Times New Roman" panose="02020603050405020304" pitchFamily="18" charset="0"/>
              </a:rPr>
              <a:t>‒ о</a:t>
            </a:r>
            <a:r>
              <a:rPr lang="ru-RU" sz="2000" dirty="0" smtClean="0"/>
              <a:t>пишите </a:t>
            </a:r>
            <a:r>
              <a:rPr lang="ru-RU" sz="2000" dirty="0"/>
              <a:t>представленного персонажа (событие);</a:t>
            </a:r>
          </a:p>
          <a:p>
            <a:pPr algn="just"/>
            <a:r>
              <a:rPr lang="ru-RU" sz="2000" dirty="0" smtClean="0">
                <a:cs typeface="Times New Roman" panose="02020603050405020304" pitchFamily="18" charset="0"/>
              </a:rPr>
              <a:t>‒ </a:t>
            </a:r>
            <a:r>
              <a:rPr lang="ru-RU" sz="2000" dirty="0" smtClean="0"/>
              <a:t>представьте </a:t>
            </a:r>
            <a:r>
              <a:rPr lang="ru-RU" sz="2000" dirty="0"/>
              <a:t>данные в табличной </a:t>
            </a:r>
            <a:r>
              <a:rPr lang="ru-RU" sz="2000" dirty="0" smtClean="0"/>
              <a:t>форме, как </a:t>
            </a:r>
            <a:r>
              <a:rPr lang="ru-RU" sz="2000" dirty="0"/>
              <a:t>они будут изменяться в </a:t>
            </a:r>
            <a:r>
              <a:rPr lang="ru-RU" sz="2000" dirty="0" smtClean="0"/>
              <a:t>дальнейшем;</a:t>
            </a:r>
          </a:p>
          <a:p>
            <a:pPr algn="just"/>
            <a:r>
              <a:rPr lang="ru-RU" sz="2000" dirty="0" smtClean="0">
                <a:cs typeface="Times New Roman" panose="02020603050405020304" pitchFamily="18" charset="0"/>
              </a:rPr>
              <a:t>‒ </a:t>
            </a:r>
            <a:r>
              <a:rPr lang="ru-RU" sz="2000" dirty="0" smtClean="0"/>
              <a:t>составьте </a:t>
            </a:r>
            <a:r>
              <a:rPr lang="ru-RU" sz="2000" dirty="0"/>
              <a:t>рассказ (план</a:t>
            </a:r>
            <a:r>
              <a:rPr lang="ru-RU" sz="2000" dirty="0" smtClean="0"/>
              <a:t>);</a:t>
            </a:r>
          </a:p>
          <a:p>
            <a:pPr algn="just"/>
            <a:r>
              <a:rPr lang="ru-RU" sz="2000" dirty="0" smtClean="0">
                <a:cs typeface="Times New Roman" panose="02020603050405020304" pitchFamily="18" charset="0"/>
              </a:rPr>
              <a:t>‒ </a:t>
            </a:r>
            <a:r>
              <a:rPr lang="ru-RU" sz="2000" dirty="0" smtClean="0"/>
              <a:t>дополните </a:t>
            </a:r>
            <a:r>
              <a:rPr lang="ru-RU" sz="2000" dirty="0"/>
              <a:t>недостающие в тексте данные, используя </a:t>
            </a:r>
            <a:r>
              <a:rPr lang="ru-RU" sz="2000" dirty="0" err="1"/>
              <a:t>инфографику</a:t>
            </a:r>
            <a:r>
              <a:rPr lang="ru-RU" sz="2000" dirty="0"/>
              <a:t>.</a:t>
            </a:r>
          </a:p>
          <a:p>
            <a:pPr algn="just"/>
            <a:endParaRPr lang="ru-RU" sz="2000" dirty="0"/>
          </a:p>
          <a:p>
            <a:pPr algn="just"/>
            <a:endParaRPr lang="ru-RU" sz="2000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93594" y="686698"/>
            <a:ext cx="11204811" cy="1469648"/>
          </a:xfrm>
        </p:spPr>
        <p:txBody>
          <a:bodyPr anchor="ctr">
            <a:normAutofit/>
          </a:bodyPr>
          <a:lstStyle/>
          <a:p>
            <a:r>
              <a:rPr lang="ru-RU" sz="3600" b="1" dirty="0">
                <a:solidFill>
                  <a:srgbClr val="000099"/>
                </a:solidFill>
              </a:rPr>
              <a:t>Направления работы с </a:t>
            </a:r>
            <a:r>
              <a:rPr lang="ru-RU" sz="3600" b="1" dirty="0" err="1">
                <a:solidFill>
                  <a:srgbClr val="000099"/>
                </a:solidFill>
              </a:rPr>
              <a:t>инфографикой</a:t>
            </a:r>
            <a:r>
              <a:rPr lang="ru-RU" sz="3600" b="1" dirty="0">
                <a:solidFill>
                  <a:srgbClr val="000099"/>
                </a:solidFill>
              </a:rPr>
              <a:t> </a:t>
            </a:r>
            <a:br>
              <a:rPr lang="ru-RU" sz="3600" b="1" dirty="0">
                <a:solidFill>
                  <a:srgbClr val="000099"/>
                </a:solidFill>
              </a:rPr>
            </a:br>
            <a:r>
              <a:rPr lang="ru-RU" sz="3600" b="1" dirty="0">
                <a:solidFill>
                  <a:srgbClr val="000099"/>
                </a:solidFill>
              </a:rPr>
              <a:t>в образовательном процессе</a:t>
            </a:r>
            <a:endParaRPr lang="ru-RU" sz="2000" dirty="0">
              <a:solidFill>
                <a:srgbClr val="000099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69238" y="2453553"/>
            <a:ext cx="35620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Анализ </a:t>
            </a:r>
            <a:r>
              <a:rPr lang="ru-RU" sz="2400" b="1" dirty="0"/>
              <a:t>учащимися созданной учителем </a:t>
            </a:r>
            <a:r>
              <a:rPr lang="ru-RU" sz="2400" b="1" dirty="0" err="1"/>
              <a:t>инфографики</a:t>
            </a:r>
            <a:endParaRPr lang="ru-RU" sz="2400" b="1" dirty="0"/>
          </a:p>
        </p:txBody>
      </p:sp>
      <p:pic>
        <p:nvPicPr>
          <p:cNvPr id="9" name="Picture 3" descr="D:\Математика 2 класс\1. Десяток. Счёт с десятками до ста\урок учитель класс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7EBCB"/>
              </a:clrFrom>
              <a:clrTo>
                <a:srgbClr val="F7EBC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93" t="20824" r="4390"/>
          <a:stretch/>
        </p:blipFill>
        <p:spPr bwMode="auto">
          <a:xfrm flipH="1">
            <a:off x="1321377" y="3745066"/>
            <a:ext cx="3509928" cy="270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8516" y="3968410"/>
            <a:ext cx="1438671" cy="1150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64716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5165679" y="2740158"/>
            <a:ext cx="636668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Подбирая (создавая) </a:t>
            </a:r>
            <a:r>
              <a:rPr lang="ru-RU" sz="2000" dirty="0" err="1"/>
              <a:t>инфографику</a:t>
            </a:r>
            <a:r>
              <a:rPr lang="ru-RU" sz="2000" dirty="0"/>
              <a:t> для включения в урок, педагог должен ответить на </a:t>
            </a:r>
            <a:r>
              <a:rPr lang="ru-RU" sz="2000" dirty="0" smtClean="0"/>
              <a:t>вопросы:</a:t>
            </a:r>
            <a:endParaRPr lang="ru-RU" sz="2000" dirty="0"/>
          </a:p>
          <a:p>
            <a:r>
              <a:rPr lang="ru-RU" sz="2000" b="1" dirty="0"/>
              <a:t>1. </a:t>
            </a:r>
            <a:r>
              <a:rPr lang="ru-RU" sz="2000" i="1" dirty="0"/>
              <a:t>Как я отношусь к содержанию материала, какие центральные факты, идеи, аргументы, процессы, процедуры я хочу, чтобы ученики поняли?</a:t>
            </a:r>
          </a:p>
          <a:p>
            <a:r>
              <a:rPr lang="ru-RU" sz="2000" b="1" dirty="0"/>
              <a:t>2. </a:t>
            </a:r>
            <a:r>
              <a:rPr lang="ru-RU" sz="2000" i="1" dirty="0"/>
              <a:t>Какая схема поможет лучше организовать материал и наполнить его </a:t>
            </a:r>
            <a:r>
              <a:rPr lang="ru-RU" sz="2000" i="1" dirty="0" smtClean="0"/>
              <a:t>смыслом</a:t>
            </a:r>
            <a:r>
              <a:rPr lang="ru-RU" sz="2000" i="1" dirty="0"/>
              <a:t>? </a:t>
            </a:r>
          </a:p>
          <a:p>
            <a:r>
              <a:rPr lang="ru-RU" sz="2000" b="1" dirty="0"/>
              <a:t>3.  </a:t>
            </a:r>
            <a:r>
              <a:rPr lang="ru-RU" sz="2000" i="1" dirty="0"/>
              <a:t>Какой вид визуального организатора поможет ученикам в анализе и </a:t>
            </a:r>
            <a:r>
              <a:rPr lang="ru-RU" sz="2000" i="1" dirty="0" smtClean="0"/>
              <a:t>осмыслении </a:t>
            </a:r>
            <a:r>
              <a:rPr lang="ru-RU" sz="2000" i="1" dirty="0"/>
              <a:t>содержания? </a:t>
            </a:r>
          </a:p>
          <a:p>
            <a:r>
              <a:rPr lang="ru-RU" sz="2000" b="1" dirty="0"/>
              <a:t>4.  </a:t>
            </a:r>
            <a:r>
              <a:rPr lang="ru-RU" sz="2000" i="1" dirty="0"/>
              <a:t>Какие надо поставить вопросы, как организовать актуализацию субъектного опыта по теме для активизации мышления учеников?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69238" y="2453553"/>
            <a:ext cx="35620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Анализ </a:t>
            </a:r>
            <a:r>
              <a:rPr lang="ru-RU" sz="2400" b="1" dirty="0"/>
              <a:t>учащимися созданной учителем </a:t>
            </a:r>
            <a:r>
              <a:rPr lang="ru-RU" sz="2400" b="1" dirty="0" err="1"/>
              <a:t>инфографики</a:t>
            </a:r>
            <a:endParaRPr lang="ru-RU" sz="2400" b="1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93594" y="686698"/>
            <a:ext cx="11204811" cy="1469648"/>
          </a:xfrm>
        </p:spPr>
        <p:txBody>
          <a:bodyPr anchor="ctr">
            <a:normAutofit/>
          </a:bodyPr>
          <a:lstStyle/>
          <a:p>
            <a:r>
              <a:rPr lang="ru-RU" sz="3600" b="1" dirty="0">
                <a:solidFill>
                  <a:srgbClr val="000099"/>
                </a:solidFill>
              </a:rPr>
              <a:t>Направления работы с </a:t>
            </a:r>
            <a:r>
              <a:rPr lang="ru-RU" sz="3600" b="1" dirty="0" err="1">
                <a:solidFill>
                  <a:srgbClr val="000099"/>
                </a:solidFill>
              </a:rPr>
              <a:t>инфографикой</a:t>
            </a:r>
            <a:r>
              <a:rPr lang="ru-RU" sz="3600" b="1" dirty="0">
                <a:solidFill>
                  <a:srgbClr val="000099"/>
                </a:solidFill>
              </a:rPr>
              <a:t> </a:t>
            </a:r>
            <a:br>
              <a:rPr lang="ru-RU" sz="3600" b="1" dirty="0">
                <a:solidFill>
                  <a:srgbClr val="000099"/>
                </a:solidFill>
              </a:rPr>
            </a:br>
            <a:r>
              <a:rPr lang="ru-RU" sz="3600" b="1" dirty="0">
                <a:solidFill>
                  <a:srgbClr val="000099"/>
                </a:solidFill>
              </a:rPr>
              <a:t>в образовательном процессе</a:t>
            </a:r>
            <a:endParaRPr lang="ru-RU" sz="2000" dirty="0">
              <a:solidFill>
                <a:srgbClr val="000099"/>
              </a:solidFill>
            </a:endParaRPr>
          </a:p>
        </p:txBody>
      </p:sp>
      <p:pic>
        <p:nvPicPr>
          <p:cNvPr id="5" name="Picture 3" descr="D:\Математика 2 класс\1. Десяток. Счёт с десятками до ста\урок учитель класс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7EBCB"/>
              </a:clrFrom>
              <a:clrTo>
                <a:srgbClr val="F7EBC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93" t="20824" r="4390"/>
          <a:stretch/>
        </p:blipFill>
        <p:spPr bwMode="auto">
          <a:xfrm flipH="1">
            <a:off x="1321377" y="3745066"/>
            <a:ext cx="3509928" cy="270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8516" y="3968410"/>
            <a:ext cx="1438671" cy="1150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85467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5387806" y="2577449"/>
            <a:ext cx="6130119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Этапы создания </a:t>
            </a:r>
            <a:r>
              <a:rPr lang="ru-RU" sz="2000" b="1" dirty="0" err="1" smtClean="0"/>
              <a:t>инфографики</a:t>
            </a:r>
            <a:r>
              <a:rPr lang="ru-RU" sz="2000" b="1" dirty="0"/>
              <a:t>:</a:t>
            </a:r>
          </a:p>
          <a:p>
            <a:r>
              <a:rPr lang="ru-RU" sz="2000" b="1" dirty="0" smtClean="0"/>
              <a:t>1</a:t>
            </a:r>
            <a:r>
              <a:rPr lang="ru-RU" b="1" dirty="0" smtClean="0"/>
              <a:t>.  </a:t>
            </a:r>
            <a:r>
              <a:rPr lang="ru-RU" dirty="0" smtClean="0"/>
              <a:t>Формулирование </a:t>
            </a:r>
            <a:r>
              <a:rPr lang="ru-RU" dirty="0"/>
              <a:t>цели создания </a:t>
            </a:r>
            <a:r>
              <a:rPr lang="ru-RU" dirty="0" smtClean="0"/>
              <a:t>и </a:t>
            </a:r>
            <a:r>
              <a:rPr lang="ru-RU" dirty="0"/>
              <a:t>определение аудитории. </a:t>
            </a:r>
            <a:endParaRPr lang="ru-RU" dirty="0" smtClean="0"/>
          </a:p>
          <a:p>
            <a:r>
              <a:rPr lang="ru-RU" b="1" dirty="0" smtClean="0"/>
              <a:t>2</a:t>
            </a:r>
            <a:r>
              <a:rPr lang="ru-RU" b="1" dirty="0"/>
              <a:t>. </a:t>
            </a:r>
            <a:r>
              <a:rPr lang="ru-RU" dirty="0"/>
              <a:t>Сбор определенного количества данных, материала по </a:t>
            </a:r>
            <a:r>
              <a:rPr lang="ru-RU" dirty="0" smtClean="0"/>
              <a:t>теме (данные </a:t>
            </a:r>
            <a:r>
              <a:rPr lang="ru-RU" dirty="0"/>
              <a:t>могут быть представлены в различных форматах — текстовый контент, графика, видео материалы, страницы таблиц и др</a:t>
            </a:r>
            <a:r>
              <a:rPr lang="ru-RU" dirty="0" smtClean="0"/>
              <a:t>.).</a:t>
            </a:r>
            <a:endParaRPr lang="ru-RU" dirty="0"/>
          </a:p>
          <a:p>
            <a:r>
              <a:rPr lang="ru-RU" b="1" dirty="0" smtClean="0"/>
              <a:t>3. </a:t>
            </a:r>
            <a:r>
              <a:rPr lang="ru-RU" dirty="0" smtClean="0"/>
              <a:t>Аналитика и обработка информации (привести материал к одному знаменателю: неоформленные графики, гистограммы).</a:t>
            </a:r>
          </a:p>
          <a:p>
            <a:r>
              <a:rPr lang="ru-RU" b="1" dirty="0" smtClean="0"/>
              <a:t>4</a:t>
            </a:r>
            <a:r>
              <a:rPr lang="ru-RU" b="1" dirty="0"/>
              <a:t>.  </a:t>
            </a:r>
            <a:r>
              <a:rPr lang="ru-RU" dirty="0"/>
              <a:t>Построение доступной визуализации, </a:t>
            </a:r>
            <a:r>
              <a:rPr lang="ru-RU" dirty="0" smtClean="0"/>
              <a:t>верстка (весь материал компонуется, приводится в красивый наглядный вид, выбирается формат: презентация, слайд-каст, одностраничная картинка, видеоролик).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96859" y="2192442"/>
            <a:ext cx="485860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200" b="1" dirty="0" smtClean="0"/>
              <a:t>Создание </a:t>
            </a:r>
            <a:r>
              <a:rPr lang="ru-RU" sz="2200" b="1" dirty="0" err="1"/>
              <a:t>инфографики</a:t>
            </a:r>
            <a:r>
              <a:rPr lang="ru-RU" sz="2200" b="1" dirty="0"/>
              <a:t> </a:t>
            </a:r>
            <a:endParaRPr lang="ru-RU" sz="2200" b="1" dirty="0" smtClean="0"/>
          </a:p>
          <a:p>
            <a:pPr lvl="0" algn="ctr"/>
            <a:r>
              <a:rPr lang="ru-RU" sz="2200" b="1" dirty="0" smtClean="0"/>
              <a:t>учащимися </a:t>
            </a:r>
          </a:p>
          <a:p>
            <a:pPr lvl="0" algn="ctr"/>
            <a:r>
              <a:rPr lang="ru-RU" sz="2200" b="1" dirty="0" smtClean="0"/>
              <a:t>под </a:t>
            </a:r>
            <a:r>
              <a:rPr lang="ru-RU" sz="2200" b="1" dirty="0"/>
              <a:t>руководством учителя </a:t>
            </a:r>
            <a:endParaRPr lang="ru-RU" sz="2200" b="1" dirty="0" smtClean="0"/>
          </a:p>
          <a:p>
            <a:pPr lvl="0" algn="ctr"/>
            <a:r>
              <a:rPr lang="ru-RU" sz="2200" b="1" dirty="0" smtClean="0"/>
              <a:t>на </a:t>
            </a:r>
            <a:r>
              <a:rPr lang="ru-RU" sz="2200" b="1" dirty="0"/>
              <a:t>основе имеющихся данных 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93594" y="686698"/>
            <a:ext cx="11204811" cy="1469648"/>
          </a:xfrm>
        </p:spPr>
        <p:txBody>
          <a:bodyPr anchor="ctr">
            <a:normAutofit/>
          </a:bodyPr>
          <a:lstStyle/>
          <a:p>
            <a:r>
              <a:rPr lang="ru-RU" sz="3600" b="1" dirty="0">
                <a:solidFill>
                  <a:srgbClr val="000099"/>
                </a:solidFill>
              </a:rPr>
              <a:t>Направления работы с </a:t>
            </a:r>
            <a:r>
              <a:rPr lang="ru-RU" sz="3600" b="1" dirty="0" err="1">
                <a:solidFill>
                  <a:srgbClr val="000099"/>
                </a:solidFill>
              </a:rPr>
              <a:t>инфографикой</a:t>
            </a:r>
            <a:r>
              <a:rPr lang="ru-RU" sz="3600" b="1" dirty="0">
                <a:solidFill>
                  <a:srgbClr val="000099"/>
                </a:solidFill>
              </a:rPr>
              <a:t> </a:t>
            </a:r>
            <a:br>
              <a:rPr lang="ru-RU" sz="3600" b="1" dirty="0">
                <a:solidFill>
                  <a:srgbClr val="000099"/>
                </a:solidFill>
              </a:rPr>
            </a:br>
            <a:r>
              <a:rPr lang="ru-RU" sz="3600" b="1" dirty="0">
                <a:solidFill>
                  <a:srgbClr val="000099"/>
                </a:solidFill>
              </a:rPr>
              <a:t>в образовательном процессе</a:t>
            </a:r>
            <a:endParaRPr lang="ru-RU" sz="2000" dirty="0">
              <a:solidFill>
                <a:srgbClr val="000099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8413" y="3751135"/>
            <a:ext cx="2362649" cy="245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5974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4873925" y="2890270"/>
            <a:ext cx="667684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cs typeface="Times New Roman" panose="02020603050405020304" pitchFamily="18" charset="0"/>
              </a:rPr>
              <a:t>‒ </a:t>
            </a:r>
            <a:r>
              <a:rPr lang="ru-RU" sz="2000" dirty="0" smtClean="0"/>
              <a:t>организация </a:t>
            </a:r>
            <a:r>
              <a:rPr lang="ru-RU" sz="2000" dirty="0"/>
              <a:t>целенаправленного восприятия информации;</a:t>
            </a:r>
          </a:p>
          <a:p>
            <a:r>
              <a:rPr lang="ru-RU" sz="2000" dirty="0">
                <a:cs typeface="Times New Roman" panose="02020603050405020304" pitchFamily="18" charset="0"/>
              </a:rPr>
              <a:t>‒ </a:t>
            </a:r>
            <a:r>
              <a:rPr lang="ru-RU" sz="2000" dirty="0" smtClean="0"/>
              <a:t>запоминание </a:t>
            </a:r>
            <a:r>
              <a:rPr lang="ru-RU" sz="2000" dirty="0"/>
              <a:t>информации с опорой на графические образы;</a:t>
            </a:r>
          </a:p>
          <a:p>
            <a:r>
              <a:rPr lang="ru-RU" sz="2000" dirty="0">
                <a:cs typeface="Times New Roman" panose="02020603050405020304" pitchFamily="18" charset="0"/>
              </a:rPr>
              <a:t>‒ </a:t>
            </a:r>
            <a:r>
              <a:rPr lang="ru-RU" sz="2000" dirty="0" smtClean="0"/>
              <a:t>отображение </a:t>
            </a:r>
            <a:r>
              <a:rPr lang="ru-RU" sz="2000" dirty="0"/>
              <a:t>существенных для понимания сторон изучаемого материала;</a:t>
            </a:r>
          </a:p>
          <a:p>
            <a:r>
              <a:rPr lang="ru-RU" sz="2000" dirty="0">
                <a:cs typeface="Times New Roman" panose="02020603050405020304" pitchFamily="18" charset="0"/>
              </a:rPr>
              <a:t>‒ </a:t>
            </a:r>
            <a:r>
              <a:rPr lang="ru-RU" sz="2000" dirty="0" smtClean="0"/>
              <a:t>способ </a:t>
            </a:r>
            <a:r>
              <a:rPr lang="ru-RU" sz="2000" dirty="0"/>
              <a:t>делиться знаниями и результатами исследований;</a:t>
            </a:r>
          </a:p>
          <a:p>
            <a:r>
              <a:rPr lang="ru-RU" sz="2000" dirty="0">
                <a:cs typeface="Times New Roman" panose="02020603050405020304" pitchFamily="18" charset="0"/>
              </a:rPr>
              <a:t>‒ </a:t>
            </a:r>
            <a:r>
              <a:rPr lang="ru-RU" sz="2000" dirty="0" smtClean="0"/>
              <a:t>способ </a:t>
            </a:r>
            <a:r>
              <a:rPr lang="ru-RU" sz="2000" dirty="0"/>
              <a:t>обработки данных исследований;</a:t>
            </a:r>
          </a:p>
          <a:p>
            <a:r>
              <a:rPr lang="ru-RU" sz="2000" dirty="0">
                <a:cs typeface="Times New Roman" panose="02020603050405020304" pitchFamily="18" charset="0"/>
              </a:rPr>
              <a:t>‒ </a:t>
            </a:r>
            <a:r>
              <a:rPr lang="ru-RU" sz="2000" dirty="0" smtClean="0"/>
              <a:t>развитие </a:t>
            </a:r>
            <a:r>
              <a:rPr lang="ru-RU" sz="2000" dirty="0"/>
              <a:t>критического мышления;</a:t>
            </a:r>
          </a:p>
          <a:p>
            <a:r>
              <a:rPr lang="ru-RU" sz="2000" dirty="0">
                <a:cs typeface="Times New Roman" panose="02020603050405020304" pitchFamily="18" charset="0"/>
              </a:rPr>
              <a:t>‒ </a:t>
            </a:r>
            <a:r>
              <a:rPr lang="ru-RU" sz="2000" dirty="0" smtClean="0"/>
              <a:t>формирование </a:t>
            </a:r>
            <a:r>
              <a:rPr lang="ru-RU" sz="2000" dirty="0"/>
              <a:t>навыков функционального чтения.</a:t>
            </a:r>
          </a:p>
          <a:p>
            <a:endParaRPr lang="ru-RU" sz="2000" b="1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ru-RU" sz="3600" b="1" dirty="0">
                <a:solidFill>
                  <a:srgbClr val="000099"/>
                </a:solidFill>
              </a:rPr>
              <a:t>Направления </a:t>
            </a:r>
            <a:r>
              <a:rPr lang="ru-RU" sz="3600" b="1" dirty="0" smtClean="0">
                <a:solidFill>
                  <a:srgbClr val="000099"/>
                </a:solidFill>
              </a:rPr>
              <a:t>использования </a:t>
            </a:r>
            <a:r>
              <a:rPr lang="ru-RU" sz="3600" b="1" dirty="0" err="1" smtClean="0">
                <a:solidFill>
                  <a:srgbClr val="000099"/>
                </a:solidFill>
              </a:rPr>
              <a:t>инфографики</a:t>
            </a:r>
            <a:r>
              <a:rPr lang="ru-RU" sz="3600" b="1" dirty="0" smtClean="0">
                <a:solidFill>
                  <a:srgbClr val="000099"/>
                </a:solidFill>
              </a:rPr>
              <a:t> </a:t>
            </a:r>
            <a:r>
              <a:rPr lang="ru-RU" sz="3600" b="1" dirty="0">
                <a:solidFill>
                  <a:srgbClr val="000099"/>
                </a:solidFill>
              </a:rPr>
              <a:t/>
            </a:r>
            <a:br>
              <a:rPr lang="ru-RU" sz="3600" b="1" dirty="0">
                <a:solidFill>
                  <a:srgbClr val="000099"/>
                </a:solidFill>
              </a:rPr>
            </a:br>
            <a:r>
              <a:rPr lang="ru-RU" sz="3600" b="1" dirty="0">
                <a:solidFill>
                  <a:srgbClr val="000099"/>
                </a:solidFill>
              </a:rPr>
              <a:t>в образовательном процессе</a:t>
            </a:r>
            <a:endParaRPr lang="ru-RU" sz="2000" dirty="0">
              <a:solidFill>
                <a:srgbClr val="000099"/>
              </a:solidFill>
            </a:endParaRPr>
          </a:p>
        </p:txBody>
      </p:sp>
      <p:pic>
        <p:nvPicPr>
          <p:cNvPr id="18434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61920" y="3040652"/>
            <a:ext cx="3979171" cy="26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76711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4636171" y="2572453"/>
            <a:ext cx="7034462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Визуализация в обучении  позволяет решить </a:t>
            </a:r>
            <a:r>
              <a:rPr lang="ru-RU" sz="2000" b="1" dirty="0" smtClean="0"/>
              <a:t>следующие педагогические задачи: </a:t>
            </a:r>
          </a:p>
          <a:p>
            <a:r>
              <a:rPr lang="ru-RU" sz="2000" dirty="0" smtClean="0">
                <a:cs typeface="Times New Roman" panose="02020603050405020304" pitchFamily="18" charset="0"/>
              </a:rPr>
              <a:t>‒ </a:t>
            </a:r>
            <a:r>
              <a:rPr lang="ru-RU" dirty="0" smtClean="0"/>
              <a:t>обеспечение </a:t>
            </a:r>
            <a:r>
              <a:rPr lang="ru-RU" dirty="0"/>
              <a:t>интенсификации </a:t>
            </a:r>
            <a:r>
              <a:rPr lang="ru-RU" dirty="0" smtClean="0"/>
              <a:t>обучения;</a:t>
            </a:r>
          </a:p>
          <a:p>
            <a:r>
              <a:rPr lang="ru-RU" dirty="0">
                <a:cs typeface="Times New Roman" panose="02020603050405020304" pitchFamily="18" charset="0"/>
              </a:rPr>
              <a:t>‒ </a:t>
            </a:r>
            <a:r>
              <a:rPr lang="ru-RU" dirty="0" smtClean="0"/>
              <a:t>активизации </a:t>
            </a:r>
            <a:r>
              <a:rPr lang="ru-RU" dirty="0"/>
              <a:t>учебной и познавательной </a:t>
            </a:r>
            <a:r>
              <a:rPr lang="ru-RU" dirty="0" smtClean="0"/>
              <a:t>деятельности;</a:t>
            </a:r>
          </a:p>
          <a:p>
            <a:r>
              <a:rPr lang="ru-RU" dirty="0" smtClean="0">
                <a:cs typeface="Times New Roman" panose="02020603050405020304" pitchFamily="18" charset="0"/>
              </a:rPr>
              <a:t>‒ </a:t>
            </a:r>
            <a:r>
              <a:rPr lang="ru-RU" dirty="0" smtClean="0"/>
              <a:t>формирование </a:t>
            </a:r>
            <a:r>
              <a:rPr lang="ru-RU" dirty="0"/>
              <a:t>и развитие критического и визуального мышления, зрительного </a:t>
            </a:r>
            <a:r>
              <a:rPr lang="ru-RU" dirty="0" smtClean="0"/>
              <a:t>восприятия;</a:t>
            </a:r>
          </a:p>
          <a:p>
            <a:r>
              <a:rPr lang="ru-RU" dirty="0">
                <a:cs typeface="Times New Roman" panose="02020603050405020304" pitchFamily="18" charset="0"/>
              </a:rPr>
              <a:t>‒ </a:t>
            </a:r>
            <a:r>
              <a:rPr lang="ru-RU" dirty="0" smtClean="0">
                <a:cs typeface="Times New Roman" panose="02020603050405020304" pitchFamily="18" charset="0"/>
              </a:rPr>
              <a:t> </a:t>
            </a:r>
            <a:r>
              <a:rPr lang="ru-RU" dirty="0"/>
              <a:t>формирование образного представления знаний и учебных действий;</a:t>
            </a:r>
          </a:p>
          <a:p>
            <a:r>
              <a:rPr lang="ru-RU" dirty="0">
                <a:cs typeface="Times New Roman" panose="02020603050405020304" pitchFamily="18" charset="0"/>
              </a:rPr>
              <a:t>‒ </a:t>
            </a:r>
            <a:r>
              <a:rPr lang="ru-RU" dirty="0" smtClean="0"/>
              <a:t>передача </a:t>
            </a:r>
            <a:r>
              <a:rPr lang="ru-RU" dirty="0"/>
              <a:t>знаний;</a:t>
            </a:r>
          </a:p>
          <a:p>
            <a:r>
              <a:rPr lang="ru-RU" dirty="0">
                <a:cs typeface="Times New Roman" panose="02020603050405020304" pitchFamily="18" charset="0"/>
              </a:rPr>
              <a:t>‒ </a:t>
            </a:r>
            <a:r>
              <a:rPr lang="ru-RU" dirty="0" smtClean="0"/>
              <a:t>формирование умения распознавания образов;</a:t>
            </a:r>
          </a:p>
          <a:p>
            <a:r>
              <a:rPr lang="ru-RU" dirty="0">
                <a:cs typeface="Times New Roman" panose="02020603050405020304" pitchFamily="18" charset="0"/>
              </a:rPr>
              <a:t>‒ </a:t>
            </a:r>
            <a:r>
              <a:rPr lang="ru-RU" dirty="0" smtClean="0"/>
              <a:t>повышения </a:t>
            </a:r>
            <a:r>
              <a:rPr lang="ru-RU" dirty="0"/>
              <a:t>визуальной грамотности и визуальной </a:t>
            </a:r>
            <a:r>
              <a:rPr lang="ru-RU" dirty="0" smtClean="0"/>
              <a:t>культуры;</a:t>
            </a:r>
          </a:p>
          <a:p>
            <a:r>
              <a:rPr lang="ru-RU" dirty="0">
                <a:cs typeface="Times New Roman" panose="02020603050405020304" pitchFamily="18" charset="0"/>
              </a:rPr>
              <a:t>‒ </a:t>
            </a:r>
            <a:r>
              <a:rPr lang="ru-RU" dirty="0" smtClean="0">
                <a:cs typeface="Times New Roman" panose="02020603050405020304" pitchFamily="18" charset="0"/>
              </a:rPr>
              <a:t> перенос образовательной</a:t>
            </a:r>
            <a:r>
              <a:rPr lang="ru-RU" dirty="0" smtClean="0"/>
              <a:t> информации;</a:t>
            </a:r>
          </a:p>
          <a:p>
            <a:r>
              <a:rPr lang="ru-RU" dirty="0">
                <a:cs typeface="Times New Roman" panose="02020603050405020304" pitchFamily="18" charset="0"/>
              </a:rPr>
              <a:t>‒ </a:t>
            </a:r>
            <a:r>
              <a:rPr lang="ru-RU" dirty="0" smtClean="0"/>
              <a:t>формирования навыков автоматизированного </a:t>
            </a:r>
            <a:r>
              <a:rPr lang="ru-RU" dirty="0"/>
              <a:t>контроля знаний.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ru-RU" sz="3600" b="1" dirty="0" smtClean="0">
                <a:solidFill>
                  <a:srgbClr val="000099"/>
                </a:solidFill>
              </a:rPr>
              <a:t>Использование </a:t>
            </a:r>
            <a:r>
              <a:rPr lang="ru-RU" sz="3600" b="1" dirty="0" err="1" smtClean="0">
                <a:solidFill>
                  <a:srgbClr val="000099"/>
                </a:solidFill>
              </a:rPr>
              <a:t>инфографики</a:t>
            </a:r>
            <a:r>
              <a:rPr lang="ru-RU" sz="3600" b="1" dirty="0" smtClean="0">
                <a:solidFill>
                  <a:srgbClr val="000099"/>
                </a:solidFill>
              </a:rPr>
              <a:t> </a:t>
            </a:r>
            <a:r>
              <a:rPr lang="ru-RU" sz="3600" b="1" dirty="0">
                <a:solidFill>
                  <a:srgbClr val="000099"/>
                </a:solidFill>
              </a:rPr>
              <a:t/>
            </a:r>
            <a:br>
              <a:rPr lang="ru-RU" sz="3600" b="1" dirty="0">
                <a:solidFill>
                  <a:srgbClr val="000099"/>
                </a:solidFill>
              </a:rPr>
            </a:br>
            <a:r>
              <a:rPr lang="ru-RU" sz="3600" b="1" dirty="0">
                <a:solidFill>
                  <a:srgbClr val="000099"/>
                </a:solidFill>
              </a:rPr>
              <a:t>в образовательном процессе</a:t>
            </a:r>
            <a:endParaRPr lang="ru-RU" sz="2000" dirty="0">
              <a:solidFill>
                <a:srgbClr val="000099"/>
              </a:solidFill>
            </a:endParaRPr>
          </a:p>
        </p:txBody>
      </p:sp>
      <p:pic>
        <p:nvPicPr>
          <p:cNvPr id="5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61920" y="3040652"/>
            <a:ext cx="3979171" cy="26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62546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969480" y="2621802"/>
            <a:ext cx="545189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ea typeface="Calibri" panose="020F0502020204030204" pitchFamily="34" charset="0"/>
              </a:rPr>
              <a:t>Методически </a:t>
            </a:r>
            <a:r>
              <a:rPr lang="ru-RU" sz="2000" dirty="0">
                <a:ea typeface="Calibri" panose="020F0502020204030204" pitchFamily="34" charset="0"/>
              </a:rPr>
              <a:t>грамотный подход к визуализации обеспечивает и поддерживает переход обучающегося на более высокий уровень познавательной деятельности, стимулирует креативный подход.</a:t>
            </a:r>
            <a:endParaRPr lang="ru-RU" sz="2000" dirty="0"/>
          </a:p>
        </p:txBody>
      </p:sp>
      <p:pic>
        <p:nvPicPr>
          <p:cNvPr id="23556" name="Picture 4" descr="Картинки по запросу принцип наглядности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653"/>
          <a:stretch/>
        </p:blipFill>
        <p:spPr bwMode="auto">
          <a:xfrm>
            <a:off x="1199070" y="2116452"/>
            <a:ext cx="4235572" cy="277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16046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Штриховая стрелка вправо 14"/>
          <p:cNvSpPr/>
          <p:nvPr/>
        </p:nvSpPr>
        <p:spPr>
          <a:xfrm>
            <a:off x="6989828" y="2101763"/>
            <a:ext cx="815398" cy="680623"/>
          </a:xfrm>
          <a:prstGeom prst="stripedRightArrow">
            <a:avLst/>
          </a:prstGeom>
          <a:gradFill>
            <a:gsLst>
              <a:gs pos="51000">
                <a:schemeClr val="accent3">
                  <a:tint val="60000"/>
                  <a:lumMod val="110000"/>
                </a:schemeClr>
              </a:gs>
              <a:gs pos="97000">
                <a:schemeClr val="accent3">
                  <a:tint val="82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8309682" y="1305513"/>
            <a:ext cx="2360241" cy="2160000"/>
            <a:chOff x="8309682" y="1305513"/>
            <a:chExt cx="2360241" cy="2160000"/>
          </a:xfrm>
        </p:grpSpPr>
        <p:sp>
          <p:nvSpPr>
            <p:cNvPr id="16" name="Восьмиугольник 15"/>
            <p:cNvSpPr/>
            <p:nvPr/>
          </p:nvSpPr>
          <p:spPr>
            <a:xfrm>
              <a:off x="8312818" y="1305513"/>
              <a:ext cx="2160000" cy="2160000"/>
            </a:xfrm>
            <a:prstGeom prst="octagon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Восьмиугольник 16"/>
            <p:cNvSpPr/>
            <p:nvPr/>
          </p:nvSpPr>
          <p:spPr>
            <a:xfrm>
              <a:off x="8455433" y="1373222"/>
              <a:ext cx="1980000" cy="1980000"/>
            </a:xfrm>
            <a:prstGeom prst="octagon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" name="Заголовок 1"/>
            <p:cNvSpPr txBox="1">
              <a:spLocks/>
            </p:cNvSpPr>
            <p:nvPr/>
          </p:nvSpPr>
          <p:spPr>
            <a:xfrm>
              <a:off x="8309682" y="1463221"/>
              <a:ext cx="2360241" cy="195770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 cap="none">
                  <a:ln w="3175" cmpd="sng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ru-RU" sz="2000" dirty="0" smtClean="0"/>
                <a:t/>
              </a:r>
              <a:br>
                <a:rPr lang="ru-RU" sz="2000" dirty="0" smtClean="0"/>
              </a:br>
              <a:r>
                <a:rPr lang="ru-RU" sz="2000" b="1" dirty="0" smtClean="0">
                  <a:ea typeface="Times New Roman" panose="02020603050405020304" pitchFamily="18" charset="0"/>
                </a:rPr>
                <a:t>запоминание </a:t>
              </a:r>
              <a:br>
                <a:rPr lang="ru-RU" sz="2000" b="1" dirty="0" smtClean="0">
                  <a:ea typeface="Times New Roman" panose="02020603050405020304" pitchFamily="18" charset="0"/>
                </a:rPr>
              </a:br>
              <a:r>
                <a:rPr lang="ru-RU" sz="2000" b="1" dirty="0" smtClean="0">
                  <a:ea typeface="Times New Roman" panose="02020603050405020304" pitchFamily="18" charset="0"/>
                </a:rPr>
                <a:t>и осмысление изучаемого</a:t>
              </a:r>
            </a:p>
            <a:p>
              <a:r>
                <a:rPr lang="ru-RU" sz="2000" b="1" dirty="0">
                  <a:ea typeface="Times New Roman" panose="02020603050405020304" pitchFamily="18" charset="0"/>
                </a:rPr>
                <a:t> </a:t>
              </a:r>
              <a:r>
                <a:rPr lang="ru-RU" sz="2000" b="1" dirty="0" smtClean="0">
                  <a:ea typeface="Times New Roman" panose="02020603050405020304" pitchFamily="18" charset="0"/>
                </a:rPr>
                <a:t>     материала </a:t>
              </a:r>
              <a:r>
                <a:rPr lang="ru-RU" sz="2000" dirty="0" smtClean="0">
                  <a:solidFill>
                    <a:srgbClr val="8238BA"/>
                  </a:solidFill>
                </a:rPr>
                <a:t>									</a:t>
              </a:r>
              <a:endParaRPr lang="ru-RU" sz="2000" dirty="0">
                <a:solidFill>
                  <a:srgbClr val="8238BA"/>
                </a:solidFill>
              </a:endParaRPr>
            </a:p>
          </p:txBody>
        </p:sp>
      </p:grpSp>
      <p:sp>
        <p:nvSpPr>
          <p:cNvPr id="19" name="Штриховая стрелка вправо 18"/>
          <p:cNvSpPr/>
          <p:nvPr/>
        </p:nvSpPr>
        <p:spPr>
          <a:xfrm>
            <a:off x="7150508" y="4655394"/>
            <a:ext cx="815398" cy="680623"/>
          </a:xfrm>
          <a:prstGeom prst="striped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8249117" y="3923956"/>
            <a:ext cx="2360241" cy="2160000"/>
            <a:chOff x="8249117" y="3923956"/>
            <a:chExt cx="2360241" cy="2160000"/>
          </a:xfrm>
        </p:grpSpPr>
        <p:sp>
          <p:nvSpPr>
            <p:cNvPr id="20" name="Восьмиугольник 19"/>
            <p:cNvSpPr/>
            <p:nvPr/>
          </p:nvSpPr>
          <p:spPr>
            <a:xfrm>
              <a:off x="8252253" y="3923956"/>
              <a:ext cx="2160000" cy="2160000"/>
            </a:xfrm>
            <a:prstGeom prst="octago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Восьмиугольник 20"/>
            <p:cNvSpPr/>
            <p:nvPr/>
          </p:nvSpPr>
          <p:spPr>
            <a:xfrm>
              <a:off x="8394868" y="3991665"/>
              <a:ext cx="1980000" cy="1980000"/>
            </a:xfrm>
            <a:prstGeom prst="octagon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2" name="Заголовок 1"/>
            <p:cNvSpPr txBox="1">
              <a:spLocks/>
            </p:cNvSpPr>
            <p:nvPr/>
          </p:nvSpPr>
          <p:spPr>
            <a:xfrm>
              <a:off x="8249117" y="4081664"/>
              <a:ext cx="2360241" cy="195770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 cap="none">
                  <a:ln w="3175" cmpd="sng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ru-RU" sz="2000" dirty="0" smtClean="0"/>
                <a:t/>
              </a:r>
              <a:br>
                <a:rPr lang="ru-RU" sz="2000" dirty="0" smtClean="0"/>
              </a:br>
              <a:r>
                <a:rPr lang="ru-RU" sz="2000" b="1" dirty="0" smtClean="0">
                  <a:ea typeface="Times New Roman" panose="02020603050405020304" pitchFamily="18" charset="0"/>
                </a:rPr>
                <a:t>визуализация приобретает</a:t>
              </a:r>
            </a:p>
            <a:p>
              <a:r>
                <a:rPr lang="ru-RU" sz="2000" b="1" dirty="0" smtClean="0">
                  <a:ea typeface="Times New Roman" panose="02020603050405020304" pitchFamily="18" charset="0"/>
                </a:rPr>
                <a:t>  новые черты</a:t>
              </a:r>
              <a:r>
                <a:rPr lang="ru-RU" sz="2000" dirty="0" smtClean="0">
                  <a:solidFill>
                    <a:srgbClr val="8238BA"/>
                  </a:solidFill>
                </a:rPr>
                <a:t>									</a:t>
              </a:r>
              <a:endParaRPr lang="ru-RU" sz="2000" dirty="0">
                <a:solidFill>
                  <a:srgbClr val="8238BA"/>
                </a:solidFill>
              </a:endParaRPr>
            </a:p>
          </p:txBody>
        </p:sp>
      </p:grpSp>
      <p:sp>
        <p:nvSpPr>
          <p:cNvPr id="2" name="AutoShape 2" descr="Картинки по запросу таблиц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1285318" y="969058"/>
            <a:ext cx="2118978" cy="2040347"/>
            <a:chOff x="1000124" y="891512"/>
            <a:chExt cx="1836000" cy="1800000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1000124" y="891512"/>
              <a:ext cx="1836000" cy="1800000"/>
            </a:xfrm>
            <a:prstGeom prst="round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ru-RU" sz="1600" b="1" dirty="0" smtClean="0"/>
                <a:t>Таблица</a:t>
              </a:r>
              <a:endParaRPr lang="ru-RU" sz="1600" b="1" dirty="0"/>
            </a:p>
          </p:txBody>
        </p: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992" y="1305513"/>
              <a:ext cx="1338263" cy="13185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" name="Группа 2"/>
          <p:cNvGrpSpPr/>
          <p:nvPr/>
        </p:nvGrpSpPr>
        <p:grpSpPr>
          <a:xfrm>
            <a:off x="985763" y="3105643"/>
            <a:ext cx="3086175" cy="1133301"/>
            <a:chOff x="1533450" y="2936962"/>
            <a:chExt cx="3086175" cy="1133301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1533450" y="2936962"/>
              <a:ext cx="3086175" cy="1133301"/>
            </a:xfrm>
            <a:prstGeom prst="round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ru-RU" sz="1600" b="1" dirty="0" smtClean="0"/>
                <a:t>Схема</a:t>
              </a:r>
              <a:endParaRPr lang="ru-RU" sz="1600" b="1" dirty="0"/>
            </a:p>
          </p:txBody>
        </p:sp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5154" y="3306884"/>
              <a:ext cx="2862769" cy="659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Группа 4"/>
          <p:cNvGrpSpPr/>
          <p:nvPr/>
        </p:nvGrpSpPr>
        <p:grpSpPr>
          <a:xfrm>
            <a:off x="4571221" y="1305513"/>
            <a:ext cx="1800000" cy="2383436"/>
            <a:chOff x="708025" y="3357827"/>
            <a:chExt cx="1800000" cy="2383436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708025" y="3357827"/>
              <a:ext cx="1800000" cy="2383436"/>
            </a:xfrm>
            <a:prstGeom prst="roundRect">
              <a:avLst/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ru-RU" sz="1600" b="1" dirty="0"/>
                <a:t>Р</a:t>
              </a:r>
              <a:r>
                <a:rPr lang="ru-RU" sz="1600" b="1" dirty="0" smtClean="0"/>
                <a:t>исунок</a:t>
              </a:r>
              <a:endParaRPr lang="ru-RU" sz="1600" b="1" dirty="0"/>
            </a:p>
          </p:txBody>
        </p:sp>
        <p:pic>
          <p:nvPicPr>
            <p:cNvPr id="3078" name="Picture 6" descr="Картинки по запросу васнецов иллюстрации к сказкам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499" y="3790950"/>
              <a:ext cx="1324413" cy="1826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Группа 13"/>
          <p:cNvGrpSpPr/>
          <p:nvPr/>
        </p:nvGrpSpPr>
        <p:grpSpPr>
          <a:xfrm>
            <a:off x="4349363" y="4190659"/>
            <a:ext cx="2377440" cy="1836663"/>
            <a:chOff x="4349363" y="4190659"/>
            <a:chExt cx="2377440" cy="1836663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4349363" y="4190659"/>
              <a:ext cx="2377440" cy="183666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ru-RU" sz="1600" b="1" dirty="0" smtClean="0"/>
                <a:t>ТСО</a:t>
              </a:r>
              <a:endParaRPr lang="ru-RU" sz="1600" b="1" dirty="0"/>
            </a:p>
          </p:txBody>
        </p:sp>
        <p:pic>
          <p:nvPicPr>
            <p:cNvPr id="3080" name="Picture 8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791" t="6073" r="3609" b="6694"/>
            <a:stretch/>
          </p:blipFill>
          <p:spPr bwMode="auto">
            <a:xfrm>
              <a:off x="4627659" y="4508390"/>
              <a:ext cx="1892411" cy="1463275"/>
            </a:xfrm>
            <a:prstGeom prst="ellipse">
              <a:avLst/>
            </a:prstGeom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795316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1095742" y="1335437"/>
            <a:ext cx="10000516" cy="4260152"/>
            <a:chOff x="979968" y="681370"/>
            <a:chExt cx="10000516" cy="4260152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1102757" y="873455"/>
              <a:ext cx="9720000" cy="2124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79968" y="681370"/>
              <a:ext cx="10000516" cy="4260152"/>
            </a:xfrm>
            <a:prstGeom prst="rect">
              <a:avLst/>
            </a:prstGeom>
          </p:spPr>
        </p:pic>
      </p:grpSp>
      <p:sp>
        <p:nvSpPr>
          <p:cNvPr id="13" name="Прямоугольник 12"/>
          <p:cNvSpPr/>
          <p:nvPr/>
        </p:nvSpPr>
        <p:spPr>
          <a:xfrm>
            <a:off x="1951629" y="2118624"/>
            <a:ext cx="8502556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ea typeface="Times New Roman" panose="02020603050405020304" pitchFamily="18" charset="0"/>
              </a:rPr>
              <a:t>Визуализация </a:t>
            </a:r>
            <a:r>
              <a:rPr lang="ru-RU" sz="2400" dirty="0" smtClean="0">
                <a:ea typeface="Times New Roman" panose="02020603050405020304" pitchFamily="18" charset="0"/>
              </a:rPr>
              <a:t>‒ </a:t>
            </a:r>
            <a:r>
              <a:rPr lang="ru-RU" sz="2400" dirty="0">
                <a:ea typeface="Times New Roman" panose="02020603050405020304" pitchFamily="18" charset="0"/>
              </a:rPr>
              <a:t>это процесс представления данных в виде изображения с целью максимального удобства их понимания.</a:t>
            </a:r>
            <a:endParaRPr lang="ru-RU" sz="24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7945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97292" y="1600200"/>
            <a:ext cx="4591050" cy="351472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23414" y="2003574"/>
            <a:ext cx="54272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Технологии визуализации учебного материала основываются на значимости визуального восприятия для человека, ведущей роли образного восприятия в процессах познания и осознания все более необходимой подготовки человека и его сознания к условиям </a:t>
            </a:r>
            <a:r>
              <a:rPr lang="ru-RU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визуализирующегося</a:t>
            </a:r>
            <a:r>
              <a:rPr lang="ru-RU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мира и увеличения информационной нагрузки. 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2105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4768887" y="3506389"/>
            <a:ext cx="2160000" cy="2160000"/>
          </a:xfrm>
          <a:prstGeom prst="ellipse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4923129" y="3596389"/>
            <a:ext cx="1980000" cy="1980000"/>
          </a:xfrm>
          <a:prstGeom prst="ellipse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Выноска 2 (граница и черта) 6"/>
          <p:cNvSpPr/>
          <p:nvPr/>
        </p:nvSpPr>
        <p:spPr>
          <a:xfrm flipH="1">
            <a:off x="956156" y="2846364"/>
            <a:ext cx="3349817" cy="1056123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6244"/>
              <a:gd name="adj6" fmla="val -29840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dirty="0" smtClean="0"/>
          </a:p>
          <a:p>
            <a:pPr algn="ctr"/>
            <a:r>
              <a:rPr lang="ru-RU" sz="2400" dirty="0" smtClean="0"/>
              <a:t>комплекс </a:t>
            </a:r>
            <a:r>
              <a:rPr lang="ru-RU" sz="2400" dirty="0"/>
              <a:t>учебных знаний</a:t>
            </a:r>
          </a:p>
          <a:p>
            <a:pPr lvl="0" algn="ctr"/>
            <a:endParaRPr lang="ru-RU" sz="2400" dirty="0"/>
          </a:p>
        </p:txBody>
      </p:sp>
      <p:sp>
        <p:nvSpPr>
          <p:cNvPr id="9" name="Выноска 2 (граница и черта) 8"/>
          <p:cNvSpPr/>
          <p:nvPr/>
        </p:nvSpPr>
        <p:spPr>
          <a:xfrm>
            <a:off x="7792584" y="2918122"/>
            <a:ext cx="3349817" cy="1056123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6244"/>
              <a:gd name="adj6" fmla="val -29840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dirty="0"/>
              <a:t>визуальные способы </a:t>
            </a:r>
            <a:r>
              <a:rPr lang="ru-RU" sz="2400" dirty="0" smtClean="0"/>
              <a:t>представления знаний</a:t>
            </a:r>
            <a:endParaRPr lang="ru-RU" sz="2400" dirty="0"/>
          </a:p>
        </p:txBody>
      </p:sp>
      <p:sp>
        <p:nvSpPr>
          <p:cNvPr id="10" name="Выноска 2 (граница и черта) 9"/>
          <p:cNvSpPr/>
          <p:nvPr/>
        </p:nvSpPr>
        <p:spPr>
          <a:xfrm flipH="1">
            <a:off x="956155" y="4660300"/>
            <a:ext cx="3129337" cy="1056123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5756"/>
              <a:gd name="adj6" fmla="val -21614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dirty="0" smtClean="0"/>
              <a:t>визуально-технические </a:t>
            </a:r>
            <a:r>
              <a:rPr lang="ru-RU" sz="2400" dirty="0"/>
              <a:t>средства передачи информации</a:t>
            </a:r>
          </a:p>
        </p:txBody>
      </p:sp>
      <p:sp>
        <p:nvSpPr>
          <p:cNvPr id="11" name="Выноска 2 (граница и черта) 10"/>
          <p:cNvSpPr/>
          <p:nvPr/>
        </p:nvSpPr>
        <p:spPr>
          <a:xfrm>
            <a:off x="7792585" y="4660300"/>
            <a:ext cx="3494111" cy="1056123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942"/>
              <a:gd name="adj6" fmla="val -23857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dirty="0" smtClean="0"/>
              <a:t>набор </a:t>
            </a:r>
            <a:r>
              <a:rPr lang="ru-RU" sz="2400" dirty="0"/>
              <a:t>психологических приемов </a:t>
            </a:r>
            <a:r>
              <a:rPr lang="ru-RU" sz="2400" dirty="0" smtClean="0"/>
              <a:t>развития </a:t>
            </a:r>
            <a:r>
              <a:rPr lang="ru-RU" sz="2400" dirty="0"/>
              <a:t>визуального мышления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024" y="677577"/>
            <a:ext cx="11204811" cy="178076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0099"/>
                </a:solidFill>
              </a:rPr>
              <a:t>Слагаемые технологии </a:t>
            </a:r>
            <a:r>
              <a:rPr lang="ru-RU" sz="3600" b="1" dirty="0">
                <a:solidFill>
                  <a:srgbClr val="000099"/>
                </a:solidFill>
              </a:rPr>
              <a:t>визуализации </a:t>
            </a:r>
            <a:r>
              <a:rPr lang="ru-RU" sz="3600" b="1" dirty="0" smtClean="0">
                <a:solidFill>
                  <a:srgbClr val="000099"/>
                </a:solidFill>
              </a:rPr>
              <a:t/>
            </a:r>
            <a:br>
              <a:rPr lang="ru-RU" sz="3600" b="1" dirty="0" smtClean="0">
                <a:solidFill>
                  <a:srgbClr val="000099"/>
                </a:solidFill>
              </a:rPr>
            </a:br>
            <a:r>
              <a:rPr lang="ru-RU" sz="3600" b="1" dirty="0" smtClean="0">
                <a:solidFill>
                  <a:srgbClr val="000099"/>
                </a:solidFill>
              </a:rPr>
              <a:t>учебной информации</a:t>
            </a:r>
            <a:endParaRPr lang="ru-RU" sz="3600" b="1" dirty="0">
              <a:solidFill>
                <a:srgbClr val="000099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14295" y="3705308"/>
            <a:ext cx="1988097" cy="1961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660052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136107" y="1935468"/>
            <a:ext cx="625977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Технология визуализации учебного материала перекликается с педагогической концепцией визуальной грамотности, которая возникла в конце ХХ в. в США. Эта концепция основывается на положениях о значимости визуального восприятия для человека в процессе познания мира и своего места в нем, ведущей роли образа в процессах восприятия и понимания, необходимости подготовки сознания человека к деятельности в условиях все более «визуализирующего» мира и увеличения информационной нагрузки.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5" descr="Картинки по запросу информаци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35303" y="2046813"/>
            <a:ext cx="4085146" cy="305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46666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Выноска 2 (граница и черта) 6"/>
          <p:cNvSpPr/>
          <p:nvPr/>
        </p:nvSpPr>
        <p:spPr>
          <a:xfrm flipH="1">
            <a:off x="956156" y="2846364"/>
            <a:ext cx="3349817" cy="1056123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6244"/>
              <a:gd name="adj6" fmla="val -29840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принцип </a:t>
            </a:r>
            <a:r>
              <a:rPr lang="ru-RU" sz="2400" b="1" dirty="0"/>
              <a:t>системного квантования </a:t>
            </a:r>
          </a:p>
        </p:txBody>
      </p:sp>
      <p:sp>
        <p:nvSpPr>
          <p:cNvPr id="11" name="Выноска 2 (граница и черта) 10"/>
          <p:cNvSpPr/>
          <p:nvPr/>
        </p:nvSpPr>
        <p:spPr>
          <a:xfrm>
            <a:off x="7792585" y="4660300"/>
            <a:ext cx="3494111" cy="1056123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942"/>
              <a:gd name="adj6" fmla="val -23857"/>
            </a:avLst>
          </a:prstGeom>
          <a:gradFill flip="none" rotWithShape="1">
            <a:gsLst>
              <a:gs pos="48000">
                <a:schemeClr val="accent4">
                  <a:lumMod val="5000"/>
                  <a:lumOff val="95000"/>
                  <a:alpha val="75000"/>
                </a:schemeClr>
              </a:gs>
              <a:gs pos="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97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2400" b="1" dirty="0"/>
              <a:t>принцип когнитивной </a:t>
            </a:r>
            <a:r>
              <a:rPr lang="ru-RU" sz="2400" b="1" dirty="0" smtClean="0"/>
              <a:t>визуализации</a:t>
            </a:r>
            <a:endParaRPr lang="ru-RU" sz="2400" b="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024" y="677577"/>
            <a:ext cx="11204811" cy="178076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000099"/>
                </a:solidFill>
              </a:rPr>
              <a:t>Методологический фундамент  </a:t>
            </a:r>
            <a:r>
              <a:rPr lang="ru-RU" sz="3600" b="1" dirty="0" smtClean="0">
                <a:solidFill>
                  <a:srgbClr val="000099"/>
                </a:solidFill>
              </a:rPr>
              <a:t>технологии </a:t>
            </a:r>
            <a:r>
              <a:rPr lang="ru-RU" sz="3600" b="1" dirty="0">
                <a:solidFill>
                  <a:srgbClr val="000099"/>
                </a:solidFill>
              </a:rPr>
              <a:t>визуализации </a:t>
            </a:r>
            <a:r>
              <a:rPr lang="ru-RU" sz="3600" b="1" dirty="0" smtClean="0">
                <a:solidFill>
                  <a:srgbClr val="000099"/>
                </a:solidFill>
              </a:rPr>
              <a:t>учебной информации</a:t>
            </a:r>
            <a:endParaRPr lang="ru-RU" sz="3600" b="1" dirty="0">
              <a:solidFill>
                <a:srgbClr val="000099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4768887" y="3506389"/>
            <a:ext cx="2160000" cy="2160000"/>
            <a:chOff x="4768887" y="3506389"/>
            <a:chExt cx="2160000" cy="2160000"/>
          </a:xfrm>
        </p:grpSpPr>
        <p:sp>
          <p:nvSpPr>
            <p:cNvPr id="6" name="Овал 5"/>
            <p:cNvSpPr/>
            <p:nvPr/>
          </p:nvSpPr>
          <p:spPr>
            <a:xfrm>
              <a:off x="4768887" y="3506389"/>
              <a:ext cx="2160000" cy="2160000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Овал 3"/>
            <p:cNvSpPr/>
            <p:nvPr/>
          </p:nvSpPr>
          <p:spPr>
            <a:xfrm>
              <a:off x="4923129" y="3596389"/>
              <a:ext cx="1980000" cy="198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914295" y="3705308"/>
              <a:ext cx="1988097" cy="196108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25602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0364" y="3994030"/>
            <a:ext cx="1816100" cy="18082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Картинки по запросу принцип когнитивной визуализаци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83089" y="2780568"/>
            <a:ext cx="2237055" cy="18058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37511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2045</TotalTime>
  <Words>1676</Words>
  <Application>Microsoft Office PowerPoint</Application>
  <PresentationFormat>Произвольный</PresentationFormat>
  <Paragraphs>216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Натуральные материалы</vt:lpstr>
      <vt:lpstr>Визуализация учебной информации как  неотъемлемая часть процесса обучения.  Методика использования инфографики</vt:lpstr>
      <vt:lpstr>Слайд 2</vt:lpstr>
      <vt:lpstr>Слайд 3</vt:lpstr>
      <vt:lpstr>Слайд 4</vt:lpstr>
      <vt:lpstr>Слайд 5</vt:lpstr>
      <vt:lpstr>Слайд 6</vt:lpstr>
      <vt:lpstr>Слагаемые технологии визуализации  учебной информации</vt:lpstr>
      <vt:lpstr>Слайд 8</vt:lpstr>
      <vt:lpstr>Методологический фундамент  технологии визуализации учебной информации</vt:lpstr>
      <vt:lpstr>Методологический фундамент  технологии визуализации учебной информации</vt:lpstr>
      <vt:lpstr>Методологический фундамент  технологии визуализации учебной информации</vt:lpstr>
      <vt:lpstr>Методологический фундамент  технологии визуализации учебной информации</vt:lpstr>
      <vt:lpstr>Слайд 13</vt:lpstr>
      <vt:lpstr>Функции визуализации учебной информации</vt:lpstr>
      <vt:lpstr>Функции визуализации учебной информации</vt:lpstr>
      <vt:lpstr>Техники визуализации учебной информации</vt:lpstr>
      <vt:lpstr>Техники визуализации учебной информации</vt:lpstr>
      <vt:lpstr>Техники визуализации учебной информации</vt:lpstr>
      <vt:lpstr>Техники визуализации учебной информации</vt:lpstr>
      <vt:lpstr>Слайд 20</vt:lpstr>
      <vt:lpstr>Визуализация информации  в повседневной жизни</vt:lpstr>
      <vt:lpstr>Слайд 22</vt:lpstr>
      <vt:lpstr>Инфографика как техника визуализации  учебной информации</vt:lpstr>
      <vt:lpstr>Инфографика как техника визуализации  учебной информации</vt:lpstr>
      <vt:lpstr>Инфографика как техника визуализации  учебной информации</vt:lpstr>
      <vt:lpstr>Слайд 26</vt:lpstr>
      <vt:lpstr>Слайд 27</vt:lpstr>
      <vt:lpstr>Категории инфографики (по характеру представляемых данных) </vt:lpstr>
      <vt:lpstr>Категории инфографики (по способу отображения ) </vt:lpstr>
      <vt:lpstr>Категории инфографики (по типу источника) </vt:lpstr>
      <vt:lpstr>Направления работы с инфографик, используемые  в образовательном процессе</vt:lpstr>
      <vt:lpstr>Направления работы с инфографикой  в образовательном процессе</vt:lpstr>
      <vt:lpstr>Направления работы с инфографикой  в образовательном процессе</vt:lpstr>
      <vt:lpstr>Направления работы с инфографикой  в образовательном процессе</vt:lpstr>
      <vt:lpstr>Направления работы с инфографикой  в образовательном процессе</vt:lpstr>
      <vt:lpstr>Направления работы с инфографикой  в образовательном процессе</vt:lpstr>
      <vt:lpstr>Направления использования инфографики  в образовательном процессе</vt:lpstr>
      <vt:lpstr>Использование инфографики  в образовательном процессе</vt:lpstr>
      <vt:lpstr>Слайд 39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 </cp:lastModifiedBy>
  <cp:revision>245</cp:revision>
  <dcterms:created xsi:type="dcterms:W3CDTF">2017-01-09T10:38:11Z</dcterms:created>
  <dcterms:modified xsi:type="dcterms:W3CDTF">2018-12-28T08:25:45Z</dcterms:modified>
</cp:coreProperties>
</file>